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7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0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D6F3-F9DA-405A-A2C5-E535DD3DA7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6E9D-8404-4F12-A61C-CB8F709A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17" y="3901954"/>
            <a:ext cx="7772400" cy="889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University (name)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696" y="4973638"/>
            <a:ext cx="6858000" cy="1655762"/>
          </a:xfrm>
        </p:spPr>
        <p:txBody>
          <a:bodyPr/>
          <a:lstStyle/>
          <a:p>
            <a:r>
              <a:rPr lang="en-US" dirty="0" smtClean="0"/>
              <a:t>Team members (names)</a:t>
            </a:r>
          </a:p>
          <a:p>
            <a:r>
              <a:rPr lang="en-US" dirty="0" smtClean="0"/>
              <a:t>Faculty advisor (names)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18" y="244935"/>
            <a:ext cx="4871164" cy="329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21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</a:t>
            </a:r>
            <a:r>
              <a:rPr lang="en-US" dirty="0"/>
              <a:t> </a:t>
            </a:r>
            <a:r>
              <a:rPr lang="en-US" dirty="0" smtClean="0"/>
              <a:t>Challeng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4000"/>
              </a:lnSpc>
            </a:pPr>
            <a:r>
              <a:rPr lang="en-US" dirty="0"/>
              <a:t>We </a:t>
            </a:r>
            <a:r>
              <a:rPr lang="en-US" dirty="0" smtClean="0"/>
              <a:t>have </a:t>
            </a:r>
            <a:r>
              <a:rPr lang="en-US" dirty="0"/>
              <a:t>been asked by a foreign government to conduct an Incident Response (IR) assessment on their government assets.  </a:t>
            </a:r>
            <a:r>
              <a:rPr lang="en-US" dirty="0" smtClean="0"/>
              <a:t>See the appendices for details and tips. </a:t>
            </a:r>
          </a:p>
          <a:p>
            <a:pPr>
              <a:lnSpc>
                <a:spcPct val="124000"/>
              </a:lnSpc>
            </a:pPr>
            <a:r>
              <a:rPr lang="en-US" dirty="0" smtClean="0"/>
              <a:t>We </a:t>
            </a:r>
            <a:r>
              <a:rPr lang="en-US" dirty="0"/>
              <a:t>are scheduled to deliver an analysis </a:t>
            </a:r>
            <a:r>
              <a:rPr lang="en-US" dirty="0" smtClean="0"/>
              <a:t>to senior representatives of the government on </a:t>
            </a:r>
            <a:r>
              <a:rPr lang="en-US" dirty="0"/>
              <a:t>the details of the incident, </a:t>
            </a:r>
            <a:r>
              <a:rPr lang="en-US" dirty="0" smtClean="0"/>
              <a:t>analysis </a:t>
            </a:r>
            <a:r>
              <a:rPr lang="en-US" dirty="0"/>
              <a:t>of how it </a:t>
            </a:r>
            <a:r>
              <a:rPr lang="en-US" dirty="0" smtClean="0"/>
              <a:t>occurred, </a:t>
            </a:r>
            <a:r>
              <a:rPr lang="en-US" dirty="0"/>
              <a:t>and </a:t>
            </a:r>
            <a:r>
              <a:rPr lang="en-US" dirty="0" smtClean="0"/>
              <a:t>recommendations for moving forward. </a:t>
            </a:r>
          </a:p>
          <a:p>
            <a:pPr>
              <a:lnSpc>
                <a:spcPct val="124000"/>
              </a:lnSpc>
            </a:pPr>
            <a:r>
              <a:rPr lang="en-US" dirty="0" smtClean="0"/>
              <a:t>Use this PowerPoint template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prepare the analysis. This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your deliverable</a:t>
            </a:r>
            <a:r>
              <a:rPr lang="en-US" dirty="0"/>
              <a:t> </a:t>
            </a: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Phase</a:t>
            </a:r>
            <a:r>
              <a:rPr lang="en-US" dirty="0"/>
              <a:t> </a:t>
            </a:r>
            <a:r>
              <a:rPr lang="en-US" dirty="0" smtClean="0"/>
              <a:t>I.</a:t>
            </a:r>
            <a:r>
              <a:rPr lang="en-US" dirty="0"/>
              <a:t> </a:t>
            </a:r>
          </a:p>
          <a:p>
            <a:pPr>
              <a:lnSpc>
                <a:spcPct val="124000"/>
              </a:lnSpc>
            </a:pPr>
            <a:r>
              <a:rPr lang="en-US" dirty="0" smtClean="0"/>
              <a:t>Limit the</a:t>
            </a:r>
            <a:r>
              <a:rPr lang="en-US" dirty="0"/>
              <a:t> </a:t>
            </a:r>
            <a:r>
              <a:rPr lang="en-US" dirty="0" smtClean="0"/>
              <a:t>response</a:t>
            </a:r>
            <a:r>
              <a:rPr lang="en-US" dirty="0"/>
              <a:t> </a:t>
            </a:r>
            <a:r>
              <a:rPr lang="en-US" dirty="0" smtClean="0"/>
              <a:t>to 10 slides excluding the title slide and any appendices. Note: There is no guarantee that appendices will be reviewed. Remove this slide and the existing appendix from your response.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3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and Potential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problems did you find?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 on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justify your suggested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tools did you use? </a:t>
            </a:r>
          </a:p>
          <a:p>
            <a:r>
              <a:rPr lang="en-US" dirty="0" smtClean="0"/>
              <a:t>Describe your process.</a:t>
            </a:r>
          </a:p>
          <a:p>
            <a:r>
              <a:rPr lang="en-US" dirty="0" smtClean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7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you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explain what you learned from this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4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97" y="365126"/>
            <a:ext cx="7988152" cy="6021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A -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81" y="967267"/>
            <a:ext cx="8379490" cy="57445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During the initial incident response, several items of concern were identified by the team that may or may not be related. The IR activities performed by </a:t>
            </a:r>
            <a:r>
              <a:rPr lang="en-US" sz="1600" dirty="0" smtClean="0"/>
              <a:t>your team will include </a:t>
            </a:r>
            <a:r>
              <a:rPr lang="en-US" sz="1600" dirty="0"/>
              <a:t>forensic examination of artifacts collect by a government representative during the IR </a:t>
            </a:r>
            <a:r>
              <a:rPr lang="en-US" sz="1600" dirty="0" smtClean="0"/>
              <a:t>activity. Your team will </a:t>
            </a:r>
            <a:r>
              <a:rPr lang="en-US" sz="1600" dirty="0"/>
              <a:t>follow the Rules of Engagement (ROE) as established in this document.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All </a:t>
            </a:r>
            <a:r>
              <a:rPr lang="en-US" sz="1600" dirty="0"/>
              <a:t>supplied artifacts are to be considered controlled and can only be viewed and analyzed </a:t>
            </a:r>
            <a:r>
              <a:rPr lang="en-US" sz="1600" dirty="0" smtClean="0"/>
              <a:t>by </a:t>
            </a:r>
            <a:r>
              <a:rPr lang="en-US" sz="1600" dirty="0"/>
              <a:t>authorized team members.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Examination </a:t>
            </a:r>
            <a:r>
              <a:rPr lang="en-US" sz="1600" dirty="0"/>
              <a:t>of the compromised system is not authorized nor is it available.  Examination is limited to supplied artifacts only. 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smtClean="0"/>
              <a:t>Dropbox folder contains </a:t>
            </a:r>
            <a:r>
              <a:rPr lang="en-US" sz="1600" dirty="0"/>
              <a:t>the following </a:t>
            </a:r>
            <a:r>
              <a:rPr lang="en-US" sz="1600" dirty="0" smtClean="0"/>
              <a:t>files, some </a:t>
            </a:r>
            <a:r>
              <a:rPr lang="en-US" sz="1600" dirty="0"/>
              <a:t>editing has been done to the information in </a:t>
            </a:r>
            <a:r>
              <a:rPr lang="en-US" sz="1600" dirty="0" smtClean="0"/>
              <a:t>the </a:t>
            </a:r>
            <a:r>
              <a:rPr lang="en-US" sz="1600" dirty="0"/>
              <a:t>files for legal purposes. No additional artifacts will be supplied. </a:t>
            </a:r>
          </a:p>
          <a:p>
            <a:pPr lvl="1"/>
            <a:r>
              <a:rPr lang="en-US" sz="1200" dirty="0" smtClean="0"/>
              <a:t>Exported </a:t>
            </a:r>
            <a:r>
              <a:rPr lang="en-US" sz="1200" dirty="0"/>
              <a:t>Registry Report in PDF</a:t>
            </a:r>
          </a:p>
          <a:p>
            <a:pPr lvl="1"/>
            <a:r>
              <a:rPr lang="en-US" sz="1200" dirty="0" smtClean="0"/>
              <a:t>Exported </a:t>
            </a:r>
            <a:r>
              <a:rPr lang="en-US" sz="1200" dirty="0"/>
              <a:t>Master File Table in CSV format</a:t>
            </a:r>
          </a:p>
          <a:p>
            <a:pPr lvl="1"/>
            <a:r>
              <a:rPr lang="en-US" sz="1200" dirty="0" smtClean="0"/>
              <a:t>All </a:t>
            </a:r>
            <a:r>
              <a:rPr lang="en-US" sz="1200" dirty="0"/>
              <a:t>event logs containing data in CSV format</a:t>
            </a:r>
          </a:p>
          <a:p>
            <a:pPr lvl="1"/>
            <a:r>
              <a:rPr lang="en-US" sz="1200" dirty="0" smtClean="0"/>
              <a:t>Various </a:t>
            </a:r>
            <a:r>
              <a:rPr lang="en-US" sz="1200" dirty="0"/>
              <a:t>system logs</a:t>
            </a:r>
          </a:p>
          <a:p>
            <a:pPr lvl="1"/>
            <a:r>
              <a:rPr lang="en-US" sz="1200" dirty="0" err="1" smtClean="0"/>
              <a:t>Prefetch</a:t>
            </a:r>
            <a:r>
              <a:rPr lang="en-US" sz="1200" dirty="0" smtClean="0"/>
              <a:t> </a:t>
            </a:r>
            <a:r>
              <a:rPr lang="en-US" sz="1200" dirty="0"/>
              <a:t>files in the original .PF format</a:t>
            </a:r>
          </a:p>
          <a:p>
            <a:pPr lvl="1"/>
            <a:r>
              <a:rPr lang="en-US" sz="1200" dirty="0" smtClean="0"/>
              <a:t>Various </a:t>
            </a:r>
            <a:r>
              <a:rPr lang="en-US" sz="1200" dirty="0"/>
              <a:t>screen </a:t>
            </a:r>
            <a:r>
              <a:rPr lang="en-US" sz="1200" dirty="0" smtClean="0"/>
              <a:t>captures</a:t>
            </a:r>
          </a:p>
          <a:p>
            <a:pPr marL="457200" lvl="1" indent="0">
              <a:buNone/>
            </a:pPr>
            <a:r>
              <a:rPr lang="en-US" sz="1200" i="1" dirty="0" smtClean="0"/>
              <a:t>Some </a:t>
            </a:r>
            <a:r>
              <a:rPr lang="en-US" sz="1200" i="1" dirty="0"/>
              <a:t>data has been renamed or removed due to the sensitive nature of the data and the customer base</a:t>
            </a:r>
            <a:endParaRPr lang="en-US" sz="800" i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 </a:t>
            </a:r>
            <a:r>
              <a:rPr lang="en-US" sz="1600" dirty="0"/>
              <a:t>the CSV logs you may see a field “Container </a:t>
            </a:r>
            <a:r>
              <a:rPr lang="en-US" sz="1600" dirty="0" smtClean="0"/>
              <a:t>Log.” This </a:t>
            </a:r>
            <a:r>
              <a:rPr lang="en-US" sz="1600" dirty="0"/>
              <a:t>field can be ignored </a:t>
            </a:r>
            <a:r>
              <a:rPr lang="en-US" sz="1600" dirty="0" smtClean="0"/>
              <a:t>as it </a:t>
            </a:r>
            <a:r>
              <a:rPr lang="en-US" sz="1600" dirty="0"/>
              <a:t>is a reference to the location of the original .EVTX logs during conversion to CSV. </a:t>
            </a:r>
          </a:p>
        </p:txBody>
      </p:sp>
    </p:spTree>
    <p:extLst>
      <p:ext uri="{BB962C8B-B14F-4D97-AF65-F5344CB8AC3E}">
        <p14:creationId xmlns:p14="http://schemas.microsoft.com/office/powerpoint/2010/main" val="1213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7490"/>
          </a:xfrm>
        </p:spPr>
        <p:txBody>
          <a:bodyPr/>
          <a:lstStyle/>
          <a:p>
            <a:r>
              <a:rPr lang="en-US" dirty="0" smtClean="0"/>
              <a:t>Appendix B -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291"/>
            <a:ext cx="4408863" cy="52202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New unknown hidden folders found in the users picture </a:t>
            </a:r>
            <a:r>
              <a:rPr lang="en-US" dirty="0" smtClean="0"/>
              <a:t>folder.</a:t>
            </a:r>
          </a:p>
          <a:p>
            <a:pPr lvl="0"/>
            <a:r>
              <a:rPr lang="en-US" dirty="0"/>
              <a:t>Traffic was seen from the computer to an unknown destination with encrypted traffic. </a:t>
            </a:r>
          </a:p>
          <a:p>
            <a:r>
              <a:rPr lang="en-US" dirty="0"/>
              <a:t>Date and time stamps seem to be inconsistent with activity.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41" y="1626371"/>
            <a:ext cx="2950609" cy="3840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378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C - Tips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4000"/>
              </a:lnSpc>
            </a:pPr>
            <a:r>
              <a:rPr lang="en-US" dirty="0" smtClean="0"/>
              <a:t>The committee will evaluate the submission for presentation, incident analysis/content, and technical skills. All three are important. </a:t>
            </a:r>
          </a:p>
          <a:p>
            <a:pPr>
              <a:lnSpc>
                <a:spcPct val="134000"/>
              </a:lnSpc>
            </a:pPr>
            <a:r>
              <a:rPr lang="en-US" dirty="0" smtClean="0"/>
              <a:t>Presentation is assessed on clarity, directness, engagement, and use of relevant visual or textual aids. </a:t>
            </a:r>
          </a:p>
          <a:p>
            <a:pPr>
              <a:lnSpc>
                <a:spcPct val="134000"/>
              </a:lnSpc>
            </a:pPr>
            <a:r>
              <a:rPr lang="en-US" dirty="0" smtClean="0"/>
              <a:t>Incident analysis / content is assessed on identifying most of the aspects of the incident, prioritizing important threats, and using appropriate judgement. </a:t>
            </a:r>
          </a:p>
          <a:p>
            <a:pPr>
              <a:lnSpc>
                <a:spcPct val="134000"/>
              </a:lnSpc>
            </a:pPr>
            <a:r>
              <a:rPr lang="en-US" dirty="0" smtClean="0"/>
              <a:t>Technical skills is assessed on possessing and applying appropriate technical tools and concepts, ability to self-direct and learn skills as needed,  and demonstration of mastery in key underlying areas such as analytics, networking, cyber-forensics,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1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559</Words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University (name)</vt:lpstr>
      <vt:lpstr>Phase I Challenge</vt:lpstr>
      <vt:lpstr>Findings and Potential Impacts</vt:lpstr>
      <vt:lpstr>Suggestion on Mitigations</vt:lpstr>
      <vt:lpstr>Tools and Process</vt:lpstr>
      <vt:lpstr>What did you learn?</vt:lpstr>
      <vt:lpstr>Appendix A - Instructions</vt:lpstr>
      <vt:lpstr>Appendix B - Indicators</vt:lpstr>
      <vt:lpstr>Appendix C - Tips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2016-07-29T14:39:01Z</dcterms:created>
  <dcterms:modified xsi:type="dcterms:W3CDTF">2016-07-29T14:39:12Z</dcterms:modified>
</cp:coreProperties>
</file>