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72" r:id="rId3"/>
    <p:sldId id="256" r:id="rId4"/>
    <p:sldId id="258" r:id="rId5"/>
    <p:sldId id="259" r:id="rId6"/>
    <p:sldId id="274" r:id="rId7"/>
    <p:sldId id="260" r:id="rId8"/>
    <p:sldId id="262" r:id="rId9"/>
    <p:sldId id="263" r:id="rId10"/>
    <p:sldId id="261" r:id="rId11"/>
    <p:sldId id="264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EDB8C-4F35-40E8-AA26-07CA6BB8F73E}" type="datetimeFigureOut">
              <a:rPr lang="fr-FR" smtClean="0"/>
              <a:t>08/02/2019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F17A2-34E8-413C-8C5A-855C0835423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9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1600" b="1"/>
            </a:lvl1pPr>
          </a:lstStyle>
          <a:p>
            <a:fld id="{0DFF20CF-B8FD-4D98-B7C1-C2A73307FF51}" type="datetime1">
              <a:rPr lang="fr-FR" smtClean="0"/>
              <a:pPr/>
              <a:t>08/02/2019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1600" b="1"/>
            </a:lvl1pPr>
          </a:lstStyle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 sz="1600" b="1"/>
            </a:lvl1pPr>
          </a:lstStyle>
          <a:p>
            <a:fld id="{24803630-C3BC-40B2-A397-4FFBD968F13F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8864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F458-9B44-4815-A52B-6D07AD620AF3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53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87B-01CD-4BCB-8130-73956A25CBF7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1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C7D3-19FD-44D3-9A62-6F126DD155A7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74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2E17-A1FF-4FC3-A447-DB3BEE95DF8D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C1B8-7F51-4318-B3CD-BB162B829FEB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46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3677-2D57-4F18-A87A-5C8ECCF037EB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29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40-9F3E-411A-B14C-4F005DF0C479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7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BB84-F53A-4F38-B218-6CE2700D46A4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3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316-55E8-4DC5-95C3-918B3C177E02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47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1785-61B7-49D6-8114-1B565A367CDB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5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4DD4-19DD-4BFC-80CA-873CEEFFDB0B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3630-C3BC-40B2-A397-4FFBD968F13F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0" y="1449977"/>
            <a:ext cx="10310949" cy="450668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 nouveau concept vise l’unification de la partie DEV et la partie opérationnelle en assurant la bonne communication, la collaboration nécessaire, et l’intégration des codes.</a:t>
            </a:r>
            <a:endParaRPr lang="fr-FR" dirty="0"/>
          </a:p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Pour </a:t>
            </a:r>
            <a:r>
              <a:rPr lang="fr-FR" dirty="0" smtClean="0"/>
              <a:t>réduire </a:t>
            </a:r>
            <a:r>
              <a:rPr lang="fr-FR" dirty="0" smtClean="0"/>
              <a:t>« time to market »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Assurer </a:t>
            </a:r>
            <a:r>
              <a:rPr lang="fr-FR" dirty="0" smtClean="0"/>
              <a:t>l’intégration, </a:t>
            </a:r>
            <a:r>
              <a:rPr lang="fr-FR" dirty="0" smtClean="0"/>
              <a:t>le test, la livraison et la déploiement continue des applications et des codes fournis et vise l’automatisation complète de ce flux.</a:t>
            </a:r>
            <a:endParaRPr lang="fr-FR" dirty="0"/>
          </a:p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Automatiser le cycle de vie d’une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(plan, create, verify, package, configure and monitor)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Faire appel à plusieurs outils pour </a:t>
            </a:r>
            <a:r>
              <a:rPr lang="fr-FR" dirty="0" smtClean="0"/>
              <a:t>réaliser </a:t>
            </a:r>
            <a:r>
              <a:rPr lang="fr-FR" dirty="0" smtClean="0"/>
              <a:t>un projet dans un ordre bien enchainé et ordonné, pour chaque phase il y existe plusieurs outils pour accomplir les taches dans chaque phase ou dans chaque stade.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(description détaillée de la chaine </a:t>
            </a:r>
            <a:r>
              <a:rPr lang="fr-FR" dirty="0" smtClean="0"/>
              <a:t>D</a:t>
            </a:r>
            <a:r>
              <a:rPr lang="fr-FR" dirty="0" smtClean="0"/>
              <a:t>evOps </a:t>
            </a:r>
            <a:r>
              <a:rPr lang="fr-FR" dirty="0" smtClean="0"/>
              <a:t>et les </a:t>
            </a:r>
            <a:r>
              <a:rPr lang="fr-FR" dirty="0" smtClean="0"/>
              <a:t>différents outils (voir doc Excel)</a:t>
            </a:r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2274-C047-4799-964A-5B207CC4CAE5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0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DevOps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7910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240971"/>
            <a:ext cx="6813369" cy="498202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Modèle </a:t>
            </a:r>
            <a:r>
              <a:rPr lang="fr-FR" dirty="0" smtClean="0"/>
              <a:t>conceptuel de gestion </a:t>
            </a:r>
            <a:endParaRPr lang="fr-FR" dirty="0"/>
          </a:p>
          <a:p>
            <a:pPr algn="just"/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 </a:t>
            </a:r>
            <a:r>
              <a:rPr lang="fr-FR" dirty="0" smtClean="0"/>
              <a:t>modèle </a:t>
            </a:r>
            <a:r>
              <a:rPr lang="fr-FR" dirty="0" smtClean="0"/>
              <a:t>conceptuel </a:t>
            </a:r>
            <a:r>
              <a:rPr lang="fr-FR" dirty="0" smtClean="0"/>
              <a:t>réactive </a:t>
            </a:r>
            <a:r>
              <a:rPr lang="fr-FR" dirty="0" smtClean="0"/>
              <a:t>permet en cas d’anomalie de limiter le retour aux étapes </a:t>
            </a:r>
            <a:r>
              <a:rPr lang="fr-FR" dirty="0" smtClean="0"/>
              <a:t>précédentes</a:t>
            </a:r>
            <a:endParaRPr lang="fr-FR" dirty="0"/>
          </a:p>
          <a:p>
            <a:pPr algn="just"/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Analyse des besoins et faisabilité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Spécification fonctionnelle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Conception architecturale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Conception détaillée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Codage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Test unitaire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Test d'intégration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Test fonctionnel : vérification que le système est conforme à la spécification fonctionnelle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Test d'acceptation (recette) : vérification que le système est conforme aux besoins exprimés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521B-0A00-4088-B9EA-ED854D20B8A8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10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051" y="111806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Cycle en </a:t>
            </a:r>
            <a:r>
              <a:rPr lang="fr-FR" sz="4000" b="1" dirty="0" smtClean="0"/>
              <a:t>V</a:t>
            </a:r>
            <a:endParaRPr lang="fr-FR" sz="4000" b="1" dirty="0"/>
          </a:p>
        </p:txBody>
      </p:sp>
      <p:pic>
        <p:nvPicPr>
          <p:cNvPr id="1026" name="Picture 2" descr="https://upload.wikimedia.org/wikipedia/commons/thumb/6/6a/Cycle_de_developpement_en_v.svg/1280px-Cycle_de_developpement_en_v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3" y="2786221"/>
            <a:ext cx="5686697" cy="320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algn="l">
              <a:lnSpc>
                <a:spcPct val="70000"/>
              </a:lnSpc>
            </a:pP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algn="l">
              <a:lnSpc>
                <a:spcPct val="70000"/>
              </a:lnSpc>
            </a:pP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63A4-A39D-43B1-A7F5-5C4B0F7DF254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Architecture en microservices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8258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>
            <a:normAutofit/>
          </a:bodyPr>
          <a:lstStyle/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une liste qui décrit les besoins d’un client et les </a:t>
            </a:r>
            <a:r>
              <a:rPr lang="fr-FR" dirty="0" smtClean="0"/>
              <a:t>fonctionnalités nécessaires </a:t>
            </a:r>
            <a:r>
              <a:rPr lang="fr-FR" dirty="0" smtClean="0"/>
              <a:t>à la constitution d’un produit.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Définir les objectifs d’un produit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Citer les utilisateurs et les acteurs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Le backlog va </a:t>
            </a:r>
            <a:r>
              <a:rPr lang="fr-FR" dirty="0" smtClean="0"/>
              <a:t>définir </a:t>
            </a:r>
            <a:r>
              <a:rPr lang="fr-FR" dirty="0"/>
              <a:t>les </a:t>
            </a:r>
            <a:r>
              <a:rPr lang="fr-FR" dirty="0" smtClean="0"/>
              <a:t>besoins avant la </a:t>
            </a:r>
            <a:r>
              <a:rPr lang="fr-FR" dirty="0" smtClean="0"/>
              <a:t>préparation </a:t>
            </a:r>
            <a:r>
              <a:rPr lang="fr-FR" dirty="0" smtClean="0"/>
              <a:t>du premier sprint, </a:t>
            </a:r>
            <a:r>
              <a:rPr lang="fr-FR" dirty="0"/>
              <a:t>les objectifs et la parties prenantes dans un projet et les </a:t>
            </a:r>
            <a:r>
              <a:rPr lang="fr-FR" dirty="0" smtClean="0"/>
              <a:t>délais </a:t>
            </a:r>
            <a:r>
              <a:rPr lang="fr-FR" dirty="0"/>
              <a:t>pour suivre l’avancement et la </a:t>
            </a:r>
            <a:r>
              <a:rPr lang="fr-FR" dirty="0" smtClean="0"/>
              <a:t>réalisation </a:t>
            </a:r>
            <a:r>
              <a:rPr lang="fr-FR" dirty="0"/>
              <a:t>des </a:t>
            </a:r>
            <a:r>
              <a:rPr lang="fr-FR" dirty="0" smtClean="0"/>
              <a:t>différentes </a:t>
            </a:r>
            <a:r>
              <a:rPr lang="fr-FR" dirty="0"/>
              <a:t>fonctionnalités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15E2-6DA4-4B7E-859B-DB91CA5A9F2D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12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Backlog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6991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Récit d’un utilisateur</a:t>
            </a:r>
            <a:endParaRPr lang="fr-FR" dirty="0"/>
          </a:p>
          <a:p>
            <a:pPr algn="l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Pour décrire avec précision la fonctionnalité à développer</a:t>
            </a:r>
          </a:p>
          <a:p>
            <a:pPr algn="l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Les détails sont fournis dans un user story en utilisant le </a:t>
            </a:r>
            <a:r>
              <a:rPr lang="fr-FR" dirty="0" smtClean="0"/>
              <a:t>descriptif </a:t>
            </a:r>
            <a:r>
              <a:rPr lang="fr-FR" dirty="0" smtClean="0"/>
              <a:t>:qui? Quoi? Pourquoi</a:t>
            </a:r>
            <a:r>
              <a:rPr lang="fr-FR" dirty="0"/>
              <a:t>? (En tant que &lt;qui&gt;, je veux &lt;quoi&gt; afin de &lt;pourquoi</a:t>
            </a:r>
            <a:r>
              <a:rPr lang="fr-FR" dirty="0" smtClean="0"/>
              <a:t>&gt;)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6A8D-D342-47F2-9326-4681DB4F6376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13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9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User stories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2323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/>
          <a:lstStyle/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 nombre des points recette pour chaque itération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Pour avoir une bonne vision sur  la productivité du projet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On calcul les points recettes estimés et les points recettes réelles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BFF7-1FC7-4AA5-B22E-F585177111BE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14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vélocité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8716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/>
          <a:lstStyle/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C’est un </a:t>
            </a:r>
            <a:r>
              <a:rPr lang="fr-FR" dirty="0" smtClean="0"/>
              <a:t>modèle </a:t>
            </a:r>
            <a:r>
              <a:rPr lang="fr-FR" dirty="0"/>
              <a:t>de gestion de projet agile</a:t>
            </a:r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Pour </a:t>
            </a:r>
            <a:r>
              <a:rPr lang="fr-FR" dirty="0" smtClean="0"/>
              <a:t>gérer </a:t>
            </a:r>
            <a:r>
              <a:rPr lang="fr-FR" dirty="0" smtClean="0"/>
              <a:t>les projets à grande </a:t>
            </a:r>
            <a:r>
              <a:rPr lang="fr-FR" dirty="0" smtClean="0"/>
              <a:t>échelle</a:t>
            </a:r>
            <a:endParaRPr lang="fr-F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Encadrer plusieurs équipes </a:t>
            </a:r>
            <a:r>
              <a:rPr lang="fr-FR" dirty="0" smtClean="0"/>
              <a:t>Scrum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Travailler avec le </a:t>
            </a:r>
            <a:r>
              <a:rPr lang="fr-FR" dirty="0" smtClean="0"/>
              <a:t>même </a:t>
            </a:r>
            <a:r>
              <a:rPr lang="fr-FR" dirty="0"/>
              <a:t>backlog pour </a:t>
            </a:r>
            <a:r>
              <a:rPr lang="fr-FR" dirty="0" smtClean="0"/>
              <a:t>développer </a:t>
            </a:r>
            <a:r>
              <a:rPr lang="fr-FR" dirty="0"/>
              <a:t>un produit ou un </a:t>
            </a:r>
            <a:r>
              <a:rPr lang="fr-FR" dirty="0" smtClean="0"/>
              <a:t>service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On suit un </a:t>
            </a:r>
            <a:r>
              <a:rPr lang="fr-FR" dirty="0" smtClean="0"/>
              <a:t>modèle </a:t>
            </a:r>
            <a:r>
              <a:rPr lang="fr-FR" dirty="0" smtClean="0"/>
              <a:t>qui </a:t>
            </a:r>
            <a:r>
              <a:rPr lang="fr-FR" dirty="0" smtClean="0"/>
              <a:t>découpe </a:t>
            </a:r>
            <a:r>
              <a:rPr lang="fr-FR" dirty="0" smtClean="0"/>
              <a:t>le projet en des boites de temps  pour conduire à la réussie d’un projet.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8683-00A7-434E-B276-0C3BDF3C1F5B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15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Nexus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0354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/>
          <a:lstStyle/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 rassemblement des personnes </a:t>
            </a:r>
            <a:r>
              <a:rPr lang="fr-FR" dirty="0" smtClean="0"/>
              <a:t>impliquées </a:t>
            </a:r>
            <a:r>
              <a:rPr lang="fr-FR" dirty="0" smtClean="0"/>
              <a:t>dans un projet (courte durée)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</a:t>
            </a:r>
            <a:r>
              <a:rPr lang="fr-FR" dirty="0" smtClean="0"/>
              <a:t>oncentrer les </a:t>
            </a:r>
            <a:r>
              <a:rPr lang="fr-FR" dirty="0" smtClean="0"/>
              <a:t>efforts </a:t>
            </a:r>
            <a:r>
              <a:rPr lang="fr-FR" dirty="0" smtClean="0"/>
              <a:t>de développement </a:t>
            </a:r>
            <a:r>
              <a:rPr lang="fr-FR" dirty="0"/>
              <a:t>sur un </a:t>
            </a:r>
            <a:r>
              <a:rPr lang="fr-FR" dirty="0" smtClean="0"/>
              <a:t>projet</a:t>
            </a:r>
            <a:endParaRPr lang="fr-FR" dirty="0"/>
          </a:p>
          <a:p>
            <a:pPr algn="just">
              <a:lnSpc>
                <a:spcPct val="7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Un coach va </a:t>
            </a:r>
            <a:r>
              <a:rPr lang="fr-FR" dirty="0" smtClean="0"/>
              <a:t>suggérer </a:t>
            </a:r>
            <a:r>
              <a:rPr lang="fr-FR" dirty="0"/>
              <a:t>des taches à l’équipe et assure les </a:t>
            </a:r>
            <a:r>
              <a:rPr lang="fr-FR" dirty="0" smtClean="0"/>
              <a:t>suivis </a:t>
            </a:r>
            <a:r>
              <a:rPr lang="fr-FR" dirty="0"/>
              <a:t>pour </a:t>
            </a:r>
            <a:r>
              <a:rPr lang="fr-FR" dirty="0" smtClean="0"/>
              <a:t>éviter </a:t>
            </a:r>
            <a:r>
              <a:rPr lang="fr-FR" dirty="0"/>
              <a:t>les blocages possibles dans un projet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0A8A-C66C-4152-A132-32E030CD2C9F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Sprint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228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/>
          <a:lstStyle/>
          <a:p>
            <a:pPr algn="l"/>
            <a:r>
              <a:rPr lang="fr-FR" b="1" dirty="0"/>
              <a:t>What?</a:t>
            </a:r>
          </a:p>
          <a:p>
            <a:pPr algn="l"/>
            <a:endParaRPr lang="fr-FR" dirty="0"/>
          </a:p>
          <a:p>
            <a:pPr algn="l"/>
            <a:r>
              <a:rPr lang="fr-FR" b="1" dirty="0"/>
              <a:t>Why?</a:t>
            </a:r>
          </a:p>
          <a:p>
            <a:pPr algn="l"/>
            <a:endParaRPr lang="fr-FR" dirty="0"/>
          </a:p>
          <a:p>
            <a:pPr algn="l"/>
            <a:r>
              <a:rPr lang="fr-FR" b="1" dirty="0" smtClean="0"/>
              <a:t>How</a:t>
            </a:r>
            <a:r>
              <a:rPr lang="fr-FR" b="1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8B1F-0B89-4245-B56C-C1C662C68E40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17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403906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0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94212"/>
            <a:ext cx="4356100" cy="2317387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1 requirment analysis</a:t>
            </a:r>
            <a:br>
              <a:rPr lang="fr-FR" b="1" dirty="0"/>
            </a:br>
            <a:r>
              <a:rPr lang="fr-FR" b="1" dirty="0"/>
              <a:t>2 design </a:t>
            </a:r>
            <a:br>
              <a:rPr lang="fr-FR" b="1" dirty="0"/>
            </a:br>
            <a:r>
              <a:rPr lang="fr-FR" b="1" dirty="0"/>
              <a:t>3 development</a:t>
            </a:r>
            <a:br>
              <a:rPr lang="fr-FR" b="1" dirty="0"/>
            </a:br>
            <a:r>
              <a:rPr lang="fr-FR" b="1" dirty="0"/>
              <a:t>4 testing</a:t>
            </a:r>
            <a:br>
              <a:rPr lang="fr-FR" b="1" dirty="0"/>
            </a:br>
            <a:r>
              <a:rPr lang="fr-FR" b="1" dirty="0"/>
              <a:t>5 maintenance</a:t>
            </a:r>
            <a:endParaRPr lang="fr-FR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11ED-39F3-4262-B1A4-C25FACC9CCCB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2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371" y="224837"/>
            <a:ext cx="9662160" cy="994364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SDLC : Software development life cycle</a:t>
            </a:r>
            <a:br>
              <a:rPr lang="fr-FR" sz="4000" b="1" dirty="0" smtClean="0"/>
            </a:br>
            <a:endParaRPr lang="fr-FR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40"/>
          <a:stretch/>
        </p:blipFill>
        <p:spPr>
          <a:xfrm>
            <a:off x="7189333" y="2508613"/>
            <a:ext cx="4867275" cy="30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08" y="1163637"/>
            <a:ext cx="11564984" cy="450668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algn="just"/>
            <a:r>
              <a:rPr lang="fr-FR" dirty="0" smtClean="0"/>
              <a:t>C’est un ensemble des pratiques permettant de vérifier la qualité des codes et des applications ( suite aux changements et évolutions des codes sources).</a:t>
            </a:r>
            <a:endParaRPr lang="fr-FR" dirty="0"/>
          </a:p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Valider les changements et les évolutions apportées au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Tester les applications dans un environnements similaires à la production.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Respects des contraintes, règles et les exigences des applications (conformément aux attentes).</a:t>
            </a:r>
            <a:endParaRPr lang="fr-F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éviter les erreurs d’intégration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Lutter contre les oublis et les régressions possibles.</a:t>
            </a:r>
          </a:p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Compiler les codes centralisés(à l’aide des logiciels de gestion de versions)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Lancer les tests unitaires/fonctionnels automatiquement(pour faciliter l’identification les problèmes rapidement).</a:t>
            </a:r>
          </a:p>
          <a:p>
            <a:pPr algn="just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Exemples des logiciels: </a:t>
            </a:r>
            <a:r>
              <a:rPr lang="fr-FR" dirty="0" smtClean="0"/>
              <a:t>Jenkins, Apache continuum,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F2F4-F78F-4F49-BD06-B17AC37C9D89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3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0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Intégration Continue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4570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algn="just"/>
            <a:r>
              <a:rPr lang="fr-FR" dirty="0" smtClean="0"/>
              <a:t>Assurer la mise en place automatique des codes testés et validées dans les environnements des productions (code jugé correcte).</a:t>
            </a:r>
            <a:endParaRPr lang="fr-FR" dirty="0"/>
          </a:p>
          <a:p>
            <a:pPr algn="just"/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Cette stratégie permet réduire le temps de transfert des codes réalisés à la production.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Empêcher les interventions humaines qui peuvent engendrer des erreurs.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Consolider le travail avec la méthode agile et la bonne enchainement de la chaine </a:t>
            </a:r>
            <a:r>
              <a:rPr lang="fr-FR" dirty="0" smtClean="0"/>
              <a:t>DevOps </a:t>
            </a:r>
            <a:r>
              <a:rPr lang="fr-FR" dirty="0" smtClean="0"/>
              <a:t>dans la phase de déploiement continue.</a:t>
            </a:r>
            <a:endParaRPr lang="fr-FR" dirty="0"/>
          </a:p>
          <a:p>
            <a:pPr algn="just"/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algn="just"/>
            <a:r>
              <a:rPr lang="fr-FR" dirty="0" smtClean="0"/>
              <a:t>Mettre les codes dans un serveur accessible et visible pour les parties prenantes.</a:t>
            </a:r>
          </a:p>
          <a:p>
            <a:pPr algn="just"/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Exemple: </a:t>
            </a:r>
            <a:r>
              <a:rPr lang="fr-FR" dirty="0" smtClean="0"/>
              <a:t>Jenkins assure un déploiement continu (livraison fluide) du code qui  réussi les différents tests.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1B6-35AD-4302-8B8D-A88AF15C3ED4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4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725" y="92506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Déploiement Continue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5669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304834"/>
            <a:ext cx="10847979" cy="490637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80000"/>
              </a:lnSpc>
            </a:pPr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une méthode (ou une pratique) de pilotage et de réalisation de projet</a:t>
            </a:r>
            <a:endParaRPr lang="fr-FR" dirty="0"/>
          </a:p>
          <a:p>
            <a:pPr algn="just">
              <a:lnSpc>
                <a:spcPct val="80000"/>
              </a:lnSpc>
            </a:pPr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une méthode qui implique (au maximum) le client (en assurant la réactivité vis-à-vis à ses demandes).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Assurer la bonne communication (dialogue permanant si nécessaire) entre les différentes parties présentes dans le projet pour travailler et être sur la même longueur d’onde durant l’avancement du projet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Assurer que le cycle de développement soit itératif, incrémental et adaptatif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Fournir une capacité de de modification et un souplesse durant le processus de développement</a:t>
            </a:r>
            <a:endParaRPr lang="fr-FR" dirty="0"/>
          </a:p>
          <a:p>
            <a:pPr algn="just">
              <a:lnSpc>
                <a:spcPct val="80000"/>
              </a:lnSpc>
            </a:pPr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En se basant sur les principes de la méthode agile(12 principes qui donne naissance à 4 valeurs fondamentales) on assure une politique de gestion </a:t>
            </a:r>
            <a:r>
              <a:rPr lang="fr-FR" dirty="0" smtClean="0"/>
              <a:t>orientée </a:t>
            </a:r>
            <a:r>
              <a:rPr lang="fr-FR" dirty="0" smtClean="0"/>
              <a:t>client et </a:t>
            </a:r>
            <a:r>
              <a:rPr lang="fr-FR" dirty="0" smtClean="0"/>
              <a:t>orientée </a:t>
            </a:r>
            <a:r>
              <a:rPr lang="fr-FR" dirty="0" smtClean="0"/>
              <a:t>produit au même temps.</a:t>
            </a:r>
          </a:p>
          <a:p>
            <a:pPr algn="just"/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Exemples</a:t>
            </a:r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dirty="0" smtClean="0"/>
              <a:t>Scrum, XP, DSDM, FDD</a:t>
            </a:r>
          </a:p>
          <a:p>
            <a:pPr algn="just"/>
            <a:r>
              <a:rPr lang="fr-FR" sz="2900" b="1" dirty="0">
                <a:solidFill>
                  <a:schemeClr val="accent2">
                    <a:lumMod val="75000"/>
                  </a:schemeClr>
                </a:solidFill>
              </a:rPr>
              <a:t>Remarque</a:t>
            </a:r>
            <a:r>
              <a:rPr lang="fr-FR" b="1" dirty="0" smtClean="0"/>
              <a:t>(</a:t>
            </a:r>
            <a:r>
              <a:rPr lang="fr-FR" b="1" dirty="0"/>
              <a:t>Exemple: </a:t>
            </a:r>
            <a:r>
              <a:rPr lang="fr-FR" dirty="0" smtClean="0"/>
              <a:t>Nutcache est </a:t>
            </a:r>
            <a:r>
              <a:rPr lang="fr-FR" dirty="0"/>
              <a:t>un logiciel de gestion de projet </a:t>
            </a:r>
            <a:r>
              <a:rPr lang="fr-FR" dirty="0" smtClean="0"/>
              <a:t>agile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332B-FFAA-4ABC-8722-AEEE3943BC76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5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05569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Méthode agile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6784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332B-FFAA-4ABC-8722-AEEE3943BC76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05569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Méthode agile </a:t>
            </a:r>
            <a:endParaRPr lang="fr-FR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type="subTitle" idx="1"/>
          </p:nvPr>
        </p:nvSpPr>
        <p:spPr>
          <a:xfrm>
            <a:off x="286660" y="1089171"/>
            <a:ext cx="4546597" cy="508873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just"/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4 Valeurs fondamentales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 smtClean="0"/>
              <a:t>individus </a:t>
            </a:r>
            <a:r>
              <a:rPr lang="fr-FR" dirty="0" smtClean="0"/>
              <a:t>et leurs </a:t>
            </a:r>
            <a:r>
              <a:rPr lang="fr-FR" dirty="0" smtClean="0"/>
              <a:t>interactions </a:t>
            </a:r>
            <a:r>
              <a:rPr lang="fr-FR" dirty="0" smtClean="0"/>
              <a:t>plus que les outils et les processus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Des logiciels opérationnels plus que une documentation </a:t>
            </a:r>
            <a:r>
              <a:rPr lang="fr-FR" dirty="0" smtClean="0"/>
              <a:t>exhaustive</a:t>
            </a:r>
            <a:endParaRPr lang="fr-F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La collaboration avec le client plus que la négociation contractuelle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L’adaptation au suivi plus que la suivi d’un plan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1944" y="1105112"/>
            <a:ext cx="7170056" cy="507279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4200" b="1" dirty="0" smtClean="0">
                <a:solidFill>
                  <a:schemeClr val="accent2">
                    <a:lumMod val="75000"/>
                  </a:schemeClr>
                </a:solidFill>
              </a:rPr>
              <a:t>12 principes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Satisfaire le client en priorité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Accueillir les demandes au changement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Livrer de plus souvent possibles les versions des applications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Assure une bonne collaboration entre l’équipe et le client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La bonne choix de l’équipe de travail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Eviter les conversations non structurés et entre les individuels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Faire avancer le projet d’un rythme constant qui satisfait les dates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Viser l’excellence dans toutes les activités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Faire d’une manière simple et claire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Stimuler l’équipe et la rendre responsable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500" dirty="0" smtClean="0"/>
              <a:t>Viser l’efficacité en ajustant les différents comportements et le processus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5658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9144000" cy="450668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Est un </a:t>
            </a:r>
            <a:r>
              <a:rPr lang="fr-FR" dirty="0" smtClean="0"/>
              <a:t>modèle </a:t>
            </a:r>
            <a:r>
              <a:rPr lang="fr-FR" dirty="0" smtClean="0"/>
              <a:t>de gestion de projet aussi il </a:t>
            </a:r>
            <a:r>
              <a:rPr lang="fr-FR" dirty="0" smtClean="0"/>
              <a:t>présente </a:t>
            </a:r>
            <a:r>
              <a:rPr lang="fr-FR" dirty="0" smtClean="0"/>
              <a:t>un schéma d’organisation de développement des produits complexes</a:t>
            </a:r>
            <a:endParaRPr lang="fr-FR" dirty="0"/>
          </a:p>
          <a:p>
            <a:pPr algn="just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Pour bien conduire un projet en fixant les buts communs, le cadre de chaque projet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Planifier les taches à achever  dans des intervalles de temps réguliers.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Cette méthode prend en considération les l’imprédictibilités dans le développement des applications.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C’est une méthode où le client participe à la définition des fonctionnalités et les changements et les évolutions au cours du projet.</a:t>
            </a:r>
          </a:p>
          <a:p>
            <a:pPr algn="just"/>
            <a:r>
              <a:rPr lang="fr-FR" sz="32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 </a:t>
            </a:r>
            <a:r>
              <a:rPr lang="fr-FR" dirty="0" smtClean="0"/>
              <a:t>Scrum </a:t>
            </a:r>
            <a:r>
              <a:rPr lang="fr-FR" dirty="0" smtClean="0"/>
              <a:t>est basé sur 3 piliers essentiels: transparence( même langage entre l’équipe et le management), inspection (suivi et vérification), adaptation pour Lutter contre les imprédictibilités et les variabilités en planifiant les améliorations à apporter face </a:t>
            </a:r>
            <a:r>
              <a:rPr lang="fr-FR" dirty="0" smtClean="0"/>
              <a:t>aux </a:t>
            </a:r>
            <a:r>
              <a:rPr lang="fr-FR" dirty="0" smtClean="0"/>
              <a:t>problèmes qui apparaissent le long d’un projet en assurant </a:t>
            </a:r>
            <a:r>
              <a:rPr lang="fr-FR" dirty="0" smtClean="0"/>
              <a:t>le </a:t>
            </a:r>
            <a:r>
              <a:rPr lang="fr-FR" dirty="0" smtClean="0"/>
              <a:t>suivi tout au long du projet et la collaboration du groupe qui a ,dés le début, un langage commun.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/>
              <a:t>Cette </a:t>
            </a:r>
            <a:r>
              <a:rPr lang="fr-FR" dirty="0" smtClean="0"/>
              <a:t>méthode incrémentale </a:t>
            </a:r>
            <a:r>
              <a:rPr lang="fr-FR" dirty="0"/>
              <a:t>et itérative consiste à </a:t>
            </a:r>
            <a:r>
              <a:rPr lang="fr-FR" dirty="0" smtClean="0"/>
              <a:t>réaliser </a:t>
            </a:r>
            <a:r>
              <a:rPr lang="fr-FR" dirty="0"/>
              <a:t>un ensemble des fonctionnalités par itération (pour chaque itération la durée est de deux à quatre </a:t>
            </a:r>
            <a:r>
              <a:rPr lang="fr-FR" dirty="0" smtClean="0"/>
              <a:t>semaines) </a:t>
            </a:r>
            <a:r>
              <a:rPr lang="fr-FR" dirty="0"/>
              <a:t>pour avoir livrer chaque partie </a:t>
            </a:r>
            <a:r>
              <a:rPr lang="fr-FR" dirty="0" smtClean="0"/>
              <a:t>de l'application </a:t>
            </a:r>
            <a:r>
              <a:rPr lang="fr-FR" dirty="0"/>
              <a:t>dans les délais exactes</a:t>
            </a:r>
          </a:p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8A1E-0487-4F9F-9BB6-34F84E4A11B5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70884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Scrum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87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0" y="1449977"/>
            <a:ext cx="11225349" cy="490637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900" dirty="0" smtClean="0"/>
              <a:t>C’est une méthodologie de développement logiciel basée sur les valeurs et les principes de l’agilité. </a:t>
            </a:r>
            <a:r>
              <a:rPr lang="fr-FR" sz="1900" dirty="0"/>
              <a:t>C</a:t>
            </a:r>
            <a:r>
              <a:rPr lang="fr-FR" sz="1900" dirty="0" smtClean="0"/>
              <a:t>’est une méthode basée sur 5 valeurs essentielles(communication, simplicité, feedback, courage, respect) et 12 principes</a:t>
            </a:r>
            <a:endParaRPr lang="fr-FR" sz="1900" dirty="0"/>
          </a:p>
          <a:p>
            <a:pPr algn="just">
              <a:lnSpc>
                <a:spcPct val="80000"/>
              </a:lnSpc>
            </a:pP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Why</a:t>
            </a: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1900" dirty="0"/>
              <a:t>C’est une méthode pour </a:t>
            </a:r>
            <a:r>
              <a:rPr lang="fr-FR" sz="1900" dirty="0" smtClean="0"/>
              <a:t>apporter des changements et des </a:t>
            </a:r>
            <a:r>
              <a:rPr lang="fr-FR" sz="1900" dirty="0" smtClean="0"/>
              <a:t>évolutions </a:t>
            </a:r>
            <a:r>
              <a:rPr lang="fr-FR" sz="1900" dirty="0" smtClean="0"/>
              <a:t>aux applications (utilisé </a:t>
            </a:r>
            <a:r>
              <a:rPr lang="fr-FR" sz="1900" dirty="0" smtClean="0"/>
              <a:t>essentiellement </a:t>
            </a:r>
            <a:r>
              <a:rPr lang="fr-FR" sz="1900" dirty="0" smtClean="0"/>
              <a:t>dans les tests) dont </a:t>
            </a:r>
            <a:r>
              <a:rPr lang="fr-FR" sz="1900" dirty="0"/>
              <a:t>les besoins sont flous et le cadre de travail n’est pas bien défini avec des équipe réduite (un dizaine des personnes) rassemblée</a:t>
            </a:r>
            <a:r>
              <a:rPr lang="fr-FR" sz="1900" dirty="0" smtClean="0"/>
              <a:t>.</a:t>
            </a:r>
            <a:endParaRPr lang="fr-FR" sz="1900" dirty="0"/>
          </a:p>
          <a:p>
            <a:pPr algn="just">
              <a:lnSpc>
                <a:spcPct val="80000"/>
              </a:lnSpc>
            </a:pPr>
            <a:r>
              <a:rPr lang="fr-FR" sz="22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prstClr val="black"/>
                </a:solidFill>
              </a:rPr>
              <a:t>L’XP met en place un ensemble des pratiques pour bien piloter les changements apportées( comme le refactoring), </a:t>
            </a:r>
            <a:r>
              <a:rPr lang="fr-FR" sz="1800" dirty="0" smtClean="0">
                <a:solidFill>
                  <a:prstClr val="black"/>
                </a:solidFill>
              </a:rPr>
              <a:t>déclanchement systématique </a:t>
            </a:r>
            <a:r>
              <a:rPr lang="fr-FR" sz="1800" dirty="0">
                <a:solidFill>
                  <a:prstClr val="black"/>
                </a:solidFill>
              </a:rPr>
              <a:t>des </a:t>
            </a:r>
            <a:r>
              <a:rPr lang="fr-FR" sz="1800" dirty="0" smtClean="0">
                <a:solidFill>
                  <a:prstClr val="black"/>
                </a:solidFill>
              </a:rPr>
              <a:t>systèmes </a:t>
            </a:r>
            <a:r>
              <a:rPr lang="fr-FR" sz="1800" dirty="0">
                <a:solidFill>
                  <a:prstClr val="black"/>
                </a:solidFill>
              </a:rPr>
              <a:t>de build pour les résultats validés </a:t>
            </a:r>
            <a:r>
              <a:rPr lang="fr-FR" sz="1800" dirty="0" smtClean="0">
                <a:solidFill>
                  <a:prstClr val="black"/>
                </a:solidFill>
              </a:rPr>
              <a:t>(intégration </a:t>
            </a:r>
            <a:r>
              <a:rPr lang="fr-FR" sz="1800" dirty="0">
                <a:solidFill>
                  <a:prstClr val="black"/>
                </a:solidFill>
              </a:rPr>
              <a:t>continue) en assurant la </a:t>
            </a:r>
            <a:r>
              <a:rPr lang="fr-FR" sz="1800" dirty="0" smtClean="0">
                <a:solidFill>
                  <a:prstClr val="black"/>
                </a:solidFill>
              </a:rPr>
              <a:t>propriété </a:t>
            </a:r>
            <a:r>
              <a:rPr lang="fr-FR" sz="1800" dirty="0">
                <a:solidFill>
                  <a:prstClr val="black"/>
                </a:solidFill>
              </a:rPr>
              <a:t>collective des travaux. Cette </a:t>
            </a:r>
            <a:r>
              <a:rPr lang="fr-FR" sz="1800" dirty="0" smtClean="0">
                <a:solidFill>
                  <a:prstClr val="black"/>
                </a:solidFill>
              </a:rPr>
              <a:t>méthode recommande </a:t>
            </a:r>
            <a:r>
              <a:rPr lang="fr-FR" sz="1800" dirty="0">
                <a:solidFill>
                  <a:prstClr val="black"/>
                </a:solidFill>
              </a:rPr>
              <a:t>l’utilisation des normes des </a:t>
            </a:r>
            <a:r>
              <a:rPr lang="fr-FR" sz="1800" dirty="0" smtClean="0">
                <a:solidFill>
                  <a:prstClr val="black"/>
                </a:solidFill>
              </a:rPr>
              <a:t>développements </a:t>
            </a:r>
            <a:r>
              <a:rPr lang="fr-FR" sz="1800" dirty="0">
                <a:solidFill>
                  <a:prstClr val="black"/>
                </a:solidFill>
              </a:rPr>
              <a:t>pour assurer la </a:t>
            </a:r>
            <a:r>
              <a:rPr lang="fr-FR" sz="1800" dirty="0" smtClean="0">
                <a:solidFill>
                  <a:prstClr val="black"/>
                </a:solidFill>
              </a:rPr>
              <a:t>continuité </a:t>
            </a:r>
            <a:r>
              <a:rPr lang="fr-FR" sz="1800" dirty="0">
                <a:solidFill>
                  <a:prstClr val="black"/>
                </a:solidFill>
              </a:rPr>
              <a:t>des projets.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prstClr val="black"/>
                </a:solidFill>
              </a:rPr>
              <a:t>À l’aide de programmation en </a:t>
            </a:r>
            <a:r>
              <a:rPr lang="fr-FR" sz="1800" dirty="0" smtClean="0">
                <a:solidFill>
                  <a:prstClr val="black"/>
                </a:solidFill>
              </a:rPr>
              <a:t>binôme </a:t>
            </a:r>
            <a:r>
              <a:rPr lang="fr-FR" sz="1800" dirty="0">
                <a:solidFill>
                  <a:prstClr val="black"/>
                </a:solidFill>
              </a:rPr>
              <a:t>on peut former une équipe polyvalente capable de finir les taches </a:t>
            </a:r>
            <a:r>
              <a:rPr lang="fr-FR" sz="1800" dirty="0" smtClean="0">
                <a:solidFill>
                  <a:prstClr val="black"/>
                </a:solidFill>
              </a:rPr>
              <a:t>exigées </a:t>
            </a:r>
            <a:r>
              <a:rPr lang="fr-FR" sz="1800" dirty="0">
                <a:solidFill>
                  <a:prstClr val="black"/>
                </a:solidFill>
              </a:rPr>
              <a:t>et un transfert des connaissances et </a:t>
            </a:r>
            <a:r>
              <a:rPr lang="fr-FR" sz="1800" dirty="0" smtClean="0">
                <a:solidFill>
                  <a:prstClr val="black"/>
                </a:solidFill>
              </a:rPr>
              <a:t>l’intégration </a:t>
            </a:r>
            <a:r>
              <a:rPr lang="fr-FR" sz="1800" dirty="0">
                <a:solidFill>
                  <a:prstClr val="black"/>
                </a:solidFill>
              </a:rPr>
              <a:t>de tous les membres tout en assurant un rythme soutenable de </a:t>
            </a:r>
            <a:r>
              <a:rPr lang="fr-FR" sz="1800" dirty="0" smtClean="0">
                <a:solidFill>
                  <a:prstClr val="black"/>
                </a:solidFill>
              </a:rPr>
              <a:t>développement.</a:t>
            </a:r>
            <a:endParaRPr lang="fr-FR" sz="1800" dirty="0">
              <a:solidFill>
                <a:prstClr val="black"/>
              </a:solidFill>
            </a:endParaRPr>
          </a:p>
          <a:p>
            <a:pPr algn="just">
              <a:lnSpc>
                <a:spcPct val="60000"/>
              </a:lnSpc>
            </a:pPr>
            <a:endParaRPr lang="fr-FR" sz="17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ADA0-5441-4F79-9C8C-15A6D3D5B19E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8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62606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XP </a:t>
            </a:r>
            <a:r>
              <a:rPr lang="fr-FR" sz="4000" b="1" dirty="0" smtClean="0"/>
              <a:t>eXtreme</a:t>
            </a:r>
            <a:r>
              <a:rPr lang="fr-FR" sz="4000" b="1" dirty="0" smtClean="0"/>
              <a:t> Programming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0397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51" y="1449977"/>
            <a:ext cx="10898778" cy="490637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C’est modèle de gestion de projet à grande échelle ce base sur la composition et l’organisation des équipes solidaires et agiles</a:t>
            </a:r>
            <a:endParaRPr lang="fr-FR" dirty="0"/>
          </a:p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Ce modèle se base sur le répartition des personnels en des petits groupes (4 types: squad, </a:t>
            </a:r>
            <a:r>
              <a:rPr lang="fr-FR" dirty="0" smtClean="0"/>
              <a:t>chapitre, tribus, </a:t>
            </a:r>
            <a:r>
              <a:rPr lang="fr-FR" dirty="0" smtClean="0"/>
              <a:t>guilde) pour garantir la responsabilisation de chaque équipe et le partage des </a:t>
            </a:r>
            <a:r>
              <a:rPr lang="fr-FR" dirty="0" smtClean="0"/>
              <a:t>connaissances </a:t>
            </a:r>
            <a:r>
              <a:rPr lang="fr-FR" dirty="0" smtClean="0"/>
              <a:t>entres les équipes. Ainsi, une vision sur toutes les parties et une </a:t>
            </a:r>
            <a:r>
              <a:rPr lang="fr-FR" dirty="0" smtClean="0"/>
              <a:t>interaction </a:t>
            </a:r>
            <a:r>
              <a:rPr lang="fr-FR" dirty="0" smtClean="0"/>
              <a:t>vont avoir lieu suite à cette </a:t>
            </a:r>
            <a:r>
              <a:rPr lang="fr-FR" dirty="0" smtClean="0"/>
              <a:t>répartition.</a:t>
            </a:r>
            <a:endParaRPr lang="fr-FR" dirty="0"/>
          </a:p>
          <a:p>
            <a:pPr algn="l">
              <a:lnSpc>
                <a:spcPct val="80000"/>
              </a:lnSpc>
            </a:pP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How?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Organisation des formations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Motivation des personnels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un esprit </a:t>
            </a:r>
            <a:r>
              <a:rPr lang="fr-FR" dirty="0" smtClean="0"/>
              <a:t>Kaizen </a:t>
            </a:r>
            <a:r>
              <a:rPr lang="fr-FR" dirty="0" smtClean="0"/>
              <a:t>dans la gestion des projets </a:t>
            </a:r>
            <a:r>
              <a:rPr lang="fr-FR" dirty="0" smtClean="0"/>
              <a:t>(amélioration </a:t>
            </a:r>
            <a:r>
              <a:rPr lang="fr-FR" dirty="0" smtClean="0"/>
              <a:t>continue)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La bonne composition des équipes de travail(polyvalence dans chaque équipe)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7682-6A17-46C7-8FCE-C585D52B3957}" type="datetime1">
              <a:rPr lang="fr-FR" smtClean="0"/>
              <a:t>08/02/2019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630-C3BC-40B2-A397-4FFBD968F13F}" type="slidenum">
              <a:rPr lang="fr-FR" smtClean="0"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851" y="137206"/>
            <a:ext cx="9144000" cy="719500"/>
          </a:xfrm>
        </p:spPr>
        <p:txBody>
          <a:bodyPr>
            <a:noAutofit/>
          </a:bodyPr>
          <a:lstStyle/>
          <a:p>
            <a:pPr algn="l"/>
            <a:r>
              <a:rPr lang="fr-FR" sz="4000" b="1" dirty="0" smtClean="0"/>
              <a:t>Spotify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7802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1506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DevOps</vt:lpstr>
      <vt:lpstr>SDLC : Software development life cycle </vt:lpstr>
      <vt:lpstr>Intégration Continue</vt:lpstr>
      <vt:lpstr>Déploiement Continue</vt:lpstr>
      <vt:lpstr>Méthode agile </vt:lpstr>
      <vt:lpstr>Méthode agile </vt:lpstr>
      <vt:lpstr>Scrum</vt:lpstr>
      <vt:lpstr>XP eXtreme Programming</vt:lpstr>
      <vt:lpstr>Spotify</vt:lpstr>
      <vt:lpstr>Cycle en V</vt:lpstr>
      <vt:lpstr>Architecture en microservices</vt:lpstr>
      <vt:lpstr>Backlog</vt:lpstr>
      <vt:lpstr>User stories</vt:lpstr>
      <vt:lpstr>vélocité</vt:lpstr>
      <vt:lpstr>Nexus</vt:lpstr>
      <vt:lpstr>Sprint</vt:lpstr>
      <vt:lpstr>*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Continue</dc:title>
  <dc:creator>ASUS</dc:creator>
  <cp:lastModifiedBy>ASUS</cp:lastModifiedBy>
  <cp:revision>57</cp:revision>
  <dcterms:created xsi:type="dcterms:W3CDTF">2019-02-04T19:44:35Z</dcterms:created>
  <dcterms:modified xsi:type="dcterms:W3CDTF">2019-02-08T22:51:16Z</dcterms:modified>
</cp:coreProperties>
</file>