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4"/>
  </p:notesMasterIdLst>
  <p:sldIdLst>
    <p:sldId id="256" r:id="rId2"/>
    <p:sldId id="264" r:id="rId3"/>
    <p:sldId id="267" r:id="rId4"/>
    <p:sldId id="258" r:id="rId5"/>
    <p:sldId id="259" r:id="rId6"/>
    <p:sldId id="257" r:id="rId7"/>
    <p:sldId id="261" r:id="rId8"/>
    <p:sldId id="260" r:id="rId9"/>
    <p:sldId id="265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B329-3EB4-4150-BC7C-80636F663792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09E2C-F125-4349-A23B-48081DE403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5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5812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61FC433F-29D1-400E-8BB8-0BC2174836A8}" type="datetime1">
              <a:rPr lang="fr-FR" smtClean="0"/>
              <a:pPr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fr-FR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9E514106-A89D-489C-8E17-F7EAB0030F3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42175" y="218941"/>
            <a:ext cx="10911625" cy="1032586"/>
            <a:chOff x="442175" y="218941"/>
            <a:chExt cx="10502720" cy="1032586"/>
          </a:xfrm>
          <a:solidFill>
            <a:schemeClr val="accent3">
              <a:lumMod val="75000"/>
            </a:schemeClr>
          </a:solidFill>
        </p:grpSpPr>
        <p:sp>
          <p:nvSpPr>
            <p:cNvPr id="7" name="Flowchart: Stored Data 6"/>
            <p:cNvSpPr/>
            <p:nvPr userDrawn="1"/>
          </p:nvSpPr>
          <p:spPr>
            <a:xfrm rot="10800000">
              <a:off x="442175" y="218941"/>
              <a:ext cx="1541172" cy="1032585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owchart: Stored Data 7"/>
            <p:cNvSpPr/>
            <p:nvPr userDrawn="1"/>
          </p:nvSpPr>
          <p:spPr>
            <a:xfrm rot="10800000">
              <a:off x="9403723" y="218941"/>
              <a:ext cx="1541172" cy="1032585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158025" y="218941"/>
              <a:ext cx="8939012" cy="10325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941" y="222537"/>
            <a:ext cx="9144000" cy="102898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5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82B-2C12-4495-96BC-3EABBF29DF38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BE-6242-4437-A86C-5F8F769B7956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DCD-B652-4698-A141-0B6CC652F829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9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C4F0-BC69-4BC4-AE5E-FA5701F847B3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31AA-5F8F-46A1-895F-2D4E6E159720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0DBA-B879-4238-9E92-A456D170E722}" type="datetime1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BCBC-8587-4523-89FA-240109E150C7}" type="datetime1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0C00-4B5C-4017-82A5-E655D4C53A44}" type="datetime1">
              <a:rPr lang="fr-FR" smtClean="0"/>
              <a:t>11/02/2019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C95A-FB91-4CF7-BF48-7E2B63B5E5D9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A1B-8048-40C3-AD29-76E2FC1AA429}" type="datetime1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248D-5ADF-47F2-98E3-C6E811939A23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4106-A89D-489C-8E17-F7EAB0030F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6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8" y="298216"/>
            <a:ext cx="7530936" cy="89347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GIT: Introduction (3W)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49982"/>
            <a:ext cx="9908375" cy="481163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fr-FR" b="1" dirty="0" smtClean="0">
                <a:solidFill>
                  <a:schemeClr val="tx2"/>
                </a:solidFill>
              </a:rPr>
              <a:t>What?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outil de gestion des versions de code le long de sa durée de vie (lors des différentes modifications)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C’est un modèle distribué de gestion de code: toutes les machines ont accès sur la base du code( pas besoin de passer par un serveur central)</a:t>
            </a:r>
            <a:endParaRPr lang="fr-FR" dirty="0"/>
          </a:p>
          <a:p>
            <a:pPr algn="just"/>
            <a:r>
              <a:rPr lang="fr-FR" b="1" dirty="0" smtClean="0">
                <a:solidFill>
                  <a:schemeClr val="tx2"/>
                </a:solidFill>
              </a:rPr>
              <a:t>Why?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Cet outil permet de retourner vers des versions antérieurs de code pour avoir une traçabilité sur l’évolution de construction des codes (les modifications peuvent engendrer des bugs)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Faciliter le retour vers les versions précédentes surtout en cas de travail dans une équipe.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Outil avantageux: moins de risque de perte du code(code accessible par plusieurs sources),pas de besoin de connexion internet</a:t>
            </a:r>
            <a:endParaRPr lang="fr-FR" dirty="0"/>
          </a:p>
          <a:p>
            <a:pPr algn="just"/>
            <a:r>
              <a:rPr lang="fr-FR" b="1" dirty="0" smtClean="0">
                <a:solidFill>
                  <a:schemeClr val="tx2"/>
                </a:solidFill>
              </a:rPr>
              <a:t>How?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Les modifications peuvent être enregistrer dans un commit qui contient un commentaire indique les changements apportées.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Le commit correspond à une version de code à un moment donné.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Exemple: 1</a:t>
            </a:r>
            <a:r>
              <a:rPr lang="fr-FR" baseline="30000" dirty="0" smtClean="0"/>
              <a:t>er</a:t>
            </a:r>
            <a:r>
              <a:rPr lang="fr-FR" dirty="0" smtClean="0"/>
              <a:t> commit : création des repositories nécessaires pour le projet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                  2</a:t>
            </a:r>
            <a:r>
              <a:rPr lang="fr-FR" baseline="30000" dirty="0" smtClean="0"/>
              <a:t>ème</a:t>
            </a:r>
            <a:r>
              <a:rPr lang="fr-FR" dirty="0" smtClean="0"/>
              <a:t> commit : création des codes de calcul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                  3</a:t>
            </a:r>
            <a:r>
              <a:rPr lang="fr-FR" baseline="30000" dirty="0" smtClean="0"/>
              <a:t>ème</a:t>
            </a:r>
            <a:r>
              <a:rPr lang="fr-FR" dirty="0" smtClean="0"/>
              <a:t> commit : changement du code du fichier 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La totalité des commits présente l’historique d’un projet.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54D-E99B-479A-9EB5-1F7B91481AB8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9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2016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Commandes des changements: 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</a:t>
            </a:r>
            <a:r>
              <a:rPr lang="fr-FR" dirty="0" smtClean="0">
                <a:solidFill>
                  <a:srgbClr val="00B050"/>
                </a:solidFill>
              </a:rPr>
              <a:t>« commande » --help: </a:t>
            </a:r>
            <a:r>
              <a:rPr lang="fr-FR" dirty="0" smtClean="0"/>
              <a:t>avoir l’aide sur la commande mentionnée.</a:t>
            </a:r>
            <a:endParaRPr lang="fr-FR" dirty="0"/>
          </a:p>
          <a:p>
            <a:r>
              <a:rPr lang="fr-FR" dirty="0">
                <a:solidFill>
                  <a:srgbClr val="00B050"/>
                </a:solidFill>
              </a:rPr>
              <a:t>Git </a:t>
            </a:r>
            <a:r>
              <a:rPr lang="fr-FR" dirty="0" err="1" smtClean="0">
                <a:solidFill>
                  <a:srgbClr val="00B050"/>
                </a:solidFill>
              </a:rPr>
              <a:t>rm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« fichier à supprimer »: </a:t>
            </a:r>
            <a:r>
              <a:rPr lang="fr-FR" dirty="0" smtClean="0"/>
              <a:t>supprimer le fichier </a:t>
            </a:r>
            <a:r>
              <a:rPr lang="fr-FR" dirty="0" smtClean="0"/>
              <a:t>mentionné(on peut utiliser </a:t>
            </a:r>
            <a:r>
              <a:rPr lang="fr-FR" dirty="0" err="1" smtClean="0"/>
              <a:t>aussi:</a:t>
            </a:r>
            <a:r>
              <a:rPr lang="fr-FR" dirty="0" err="1">
                <a:solidFill>
                  <a:srgbClr val="00B050"/>
                </a:solidFill>
              </a:rPr>
              <a:t>g</a:t>
            </a:r>
            <a:r>
              <a:rPr lang="fr-FR" dirty="0" err="1" smtClean="0">
                <a:solidFill>
                  <a:srgbClr val="00B050"/>
                </a:solidFill>
              </a:rPr>
              <a:t>it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rm</a:t>
            </a:r>
            <a:r>
              <a:rPr lang="fr-FR" dirty="0">
                <a:solidFill>
                  <a:srgbClr val="00B050"/>
                </a:solidFill>
              </a:rPr>
              <a:t> –</a:t>
            </a:r>
            <a:r>
              <a:rPr lang="fr-FR" dirty="0" err="1" smtClean="0">
                <a:solidFill>
                  <a:srgbClr val="00B050"/>
                </a:solidFill>
              </a:rPr>
              <a:t>rf</a:t>
            </a:r>
            <a:r>
              <a:rPr lang="fr-FR" dirty="0" smtClean="0">
                <a:solidFill>
                  <a:srgbClr val="00B050"/>
                </a:solidFill>
              </a:rPr>
              <a:t>)</a:t>
            </a:r>
            <a:endParaRPr lang="fr-FR" dirty="0" smtClean="0"/>
          </a:p>
          <a:p>
            <a:pPr algn="l"/>
            <a:r>
              <a:rPr lang="fr-FR" dirty="0">
                <a:solidFill>
                  <a:srgbClr val="00B050"/>
                </a:solidFill>
              </a:rPr>
              <a:t>Git reset « nom du fichier » </a:t>
            </a:r>
            <a:r>
              <a:rPr lang="fr-FR" dirty="0" smtClean="0"/>
              <a:t>: annuler l’ajout du fichier mentionné au stade de préparation avec la commande git add.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reset</a:t>
            </a:r>
            <a:r>
              <a:rPr lang="fr-FR" dirty="0" smtClean="0"/>
              <a:t>: annuler toutes les modifications dans le stade de préparation</a:t>
            </a:r>
            <a:endParaRPr lang="fr-FR" dirty="0"/>
          </a:p>
          <a:p>
            <a:pPr algn="l"/>
            <a:r>
              <a:rPr lang="fr-FR" sz="1700" dirty="0">
                <a:solidFill>
                  <a:srgbClr val="00B050"/>
                </a:solidFill>
              </a:rPr>
              <a:t>Git remote </a:t>
            </a:r>
            <a:r>
              <a:rPr lang="fr-FR" dirty="0" smtClean="0"/>
              <a:t>–liste des informations des </a:t>
            </a:r>
            <a:r>
              <a:rPr lang="fr-FR" dirty="0" err="1" smtClean="0"/>
              <a:t>repositories</a:t>
            </a:r>
            <a:r>
              <a:rPr lang="fr-FR" dirty="0" smtClean="0"/>
              <a:t>.</a:t>
            </a:r>
          </a:p>
          <a:p>
            <a:r>
              <a:rPr lang="fr-FR" sz="1700" dirty="0">
                <a:solidFill>
                  <a:srgbClr val="00B050"/>
                </a:solidFill>
              </a:rPr>
              <a:t>git checkout -- fichier </a:t>
            </a:r>
            <a:r>
              <a:rPr lang="fr-FR" dirty="0" smtClean="0"/>
              <a:t>:annuler les modifications réalisées dans ce fichier.</a:t>
            </a:r>
          </a:p>
          <a:p>
            <a:r>
              <a:rPr lang="fr-FR" sz="1700" dirty="0">
                <a:solidFill>
                  <a:srgbClr val="00B050"/>
                </a:solidFill>
              </a:rPr>
              <a:t>git </a:t>
            </a:r>
            <a:r>
              <a:rPr lang="fr-FR" sz="1700" dirty="0">
                <a:solidFill>
                  <a:srgbClr val="00B050"/>
                </a:solidFill>
              </a:rPr>
              <a:t>reset [--mixed] HEAD </a:t>
            </a:r>
            <a:r>
              <a:rPr lang="fr-FR" sz="1700" dirty="0">
                <a:solidFill>
                  <a:srgbClr val="00B050"/>
                </a:solidFill>
              </a:rPr>
              <a:t>fichier: </a:t>
            </a:r>
            <a:r>
              <a:rPr lang="fr-FR" dirty="0"/>
              <a:t>annuler les modifications réalisées dans ce fichier</a:t>
            </a:r>
            <a:r>
              <a:rPr lang="fr-FR" dirty="0" smtClean="0"/>
              <a:t>.</a:t>
            </a:r>
          </a:p>
          <a:p>
            <a:r>
              <a:rPr lang="fr-FR" sz="1800" dirty="0">
                <a:solidFill>
                  <a:srgbClr val="00B050"/>
                </a:solidFill>
              </a:rPr>
              <a:t>git </a:t>
            </a:r>
            <a:r>
              <a:rPr lang="fr-FR" sz="1800" dirty="0" err="1">
                <a:solidFill>
                  <a:srgbClr val="00B050"/>
                </a:solidFill>
              </a:rPr>
              <a:t>rm</a:t>
            </a:r>
            <a:r>
              <a:rPr lang="fr-FR" sz="1800" dirty="0">
                <a:solidFill>
                  <a:srgbClr val="00B050"/>
                </a:solidFill>
              </a:rPr>
              <a:t> --</a:t>
            </a:r>
            <a:r>
              <a:rPr lang="fr-FR" sz="1800" dirty="0" err="1">
                <a:solidFill>
                  <a:srgbClr val="00B050"/>
                </a:solidFill>
              </a:rPr>
              <a:t>cached</a:t>
            </a:r>
            <a:r>
              <a:rPr lang="fr-FR" sz="1800" dirty="0">
                <a:solidFill>
                  <a:srgbClr val="00B050"/>
                </a:solidFill>
              </a:rPr>
              <a:t> fichier </a:t>
            </a:r>
            <a:r>
              <a:rPr lang="fr-FR" sz="1800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Enlever </a:t>
            </a:r>
            <a:r>
              <a:rPr lang="fr-FR" dirty="0"/>
              <a:t>un fichier du prochain </a:t>
            </a:r>
            <a:r>
              <a:rPr lang="fr-FR" dirty="0" smtClean="0"/>
              <a:t>commit</a:t>
            </a:r>
          </a:p>
          <a:p>
            <a:r>
              <a:rPr lang="fr-FR" sz="1800" dirty="0">
                <a:solidFill>
                  <a:srgbClr val="00B050"/>
                </a:solidFill>
              </a:rPr>
              <a:t>git </a:t>
            </a:r>
            <a:r>
              <a:rPr lang="fr-FR" sz="1800" dirty="0" err="1">
                <a:solidFill>
                  <a:srgbClr val="00B050"/>
                </a:solidFill>
              </a:rPr>
              <a:t>rm</a:t>
            </a:r>
            <a:r>
              <a:rPr lang="fr-FR" sz="1800" dirty="0">
                <a:solidFill>
                  <a:srgbClr val="00B050"/>
                </a:solidFill>
              </a:rPr>
              <a:t> </a:t>
            </a:r>
            <a:r>
              <a:rPr lang="fr-FR" sz="1800" dirty="0" err="1">
                <a:solidFill>
                  <a:srgbClr val="00B050"/>
                </a:solidFill>
              </a:rPr>
              <a:t>repertoire</a:t>
            </a:r>
            <a:r>
              <a:rPr lang="fr-FR" sz="1800" dirty="0">
                <a:solidFill>
                  <a:srgbClr val="00B050"/>
                </a:solidFill>
              </a:rPr>
              <a:t>/ -</a:t>
            </a:r>
            <a:r>
              <a:rPr lang="fr-FR" sz="1800" dirty="0">
                <a:solidFill>
                  <a:srgbClr val="00B050"/>
                </a:solidFill>
              </a:rPr>
              <a:t>r </a:t>
            </a:r>
            <a:r>
              <a:rPr lang="fr-FR" dirty="0" smtClean="0"/>
              <a:t>Supprimer </a:t>
            </a:r>
            <a:r>
              <a:rPr lang="fr-FR" dirty="0"/>
              <a:t>récursivement les fichiers d'un </a:t>
            </a:r>
            <a:r>
              <a:rPr lang="fr-FR" dirty="0" smtClean="0"/>
              <a:t>répertoire</a:t>
            </a:r>
          </a:p>
          <a:p>
            <a:r>
              <a:rPr lang="fr-FR" sz="2000" dirty="0">
                <a:solidFill>
                  <a:srgbClr val="00B050"/>
                </a:solidFill>
              </a:rPr>
              <a:t>git mv fichier </a:t>
            </a:r>
            <a:r>
              <a:rPr lang="fr-FR" sz="2000" dirty="0" err="1">
                <a:solidFill>
                  <a:srgbClr val="00B050"/>
                </a:solidFill>
              </a:rPr>
              <a:t>nouveau_nom;</a:t>
            </a:r>
            <a:r>
              <a:rPr lang="fr-FR" dirty="0" err="1" smtClean="0"/>
              <a:t>Renommer</a:t>
            </a:r>
            <a:r>
              <a:rPr lang="fr-FR" dirty="0" smtClean="0"/>
              <a:t> </a:t>
            </a:r>
            <a:r>
              <a:rPr lang="fr-FR" dirty="0"/>
              <a:t>un </a:t>
            </a:r>
            <a:r>
              <a:rPr lang="fr-FR" dirty="0" smtClean="0"/>
              <a:t>fichier</a:t>
            </a:r>
          </a:p>
          <a:p>
            <a:r>
              <a:rPr lang="fr-FR" dirty="0">
                <a:solidFill>
                  <a:srgbClr val="00B050"/>
                </a:solidFill>
              </a:rPr>
              <a:t>git mv fichier destination/ </a:t>
            </a:r>
            <a:r>
              <a:rPr lang="fr-FR" dirty="0" smtClean="0"/>
              <a:t>Déplacer </a:t>
            </a:r>
            <a:r>
              <a:rPr lang="fr-FR" dirty="0"/>
              <a:t>un </a:t>
            </a:r>
            <a:r>
              <a:rPr lang="fr-FR" dirty="0" smtClean="0"/>
              <a:t>fichier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A6F-BBD8-470B-9102-A69D34EE69C5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2715491" cy="8934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1655762"/>
          </a:xfr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80C-3650-485B-949F-984889DC0EA7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8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2715491" cy="8934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1655762"/>
          </a:xfrm>
        </p:spPr>
        <p:txBody>
          <a:bodyPr/>
          <a:lstStyle/>
          <a:p>
            <a:pPr algn="l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D18F-0EAA-45E8-8CC1-08F605D9918A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5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8" y="298216"/>
            <a:ext cx="7530936" cy="89347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GIT: Introduction (3W)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49982"/>
            <a:ext cx="9908375" cy="481163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GIT vs Autres outils de gestion de code</a:t>
            </a:r>
          </a:p>
          <a:p>
            <a:pPr algn="just"/>
            <a:r>
              <a:rPr lang="fr-FR" dirty="0" smtClean="0"/>
              <a:t>Il existe des modèles de gestion de code:</a:t>
            </a:r>
          </a:p>
          <a:p>
            <a:pPr algn="just"/>
            <a:r>
              <a:rPr lang="fr-FR" dirty="0" smtClean="0">
                <a:solidFill>
                  <a:srgbClr val="00B050"/>
                </a:solidFill>
              </a:rPr>
              <a:t>*modèle centralisé:  </a:t>
            </a:r>
            <a:r>
              <a:rPr lang="fr-FR" dirty="0" smtClean="0"/>
              <a:t>un serveur central contrôle toute la base du code.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exemple: SVN, CVS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*modèle distribué: </a:t>
            </a:r>
            <a:r>
              <a:rPr lang="fr-FR" dirty="0" smtClean="0"/>
              <a:t>-toutes les machines ont l’accès sur la base du code</a:t>
            </a:r>
          </a:p>
          <a:p>
            <a:pPr algn="just"/>
            <a:r>
              <a:rPr lang="fr-FR" dirty="0"/>
              <a:t> </a:t>
            </a:r>
            <a:r>
              <a:rPr lang="fr-FR" dirty="0" smtClean="0"/>
              <a:t>                                  - pas de besoin de connexion internet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De plus, Git facilite la collaboration et les échanges entre les développeurs grâce à sa grande popularité.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54D-E99B-479A-9EB5-1F7B91481AB8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4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98" y="298216"/>
            <a:ext cx="7530936" cy="893473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GIT: Introduction (3W)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49982"/>
            <a:ext cx="9908375" cy="481163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GIT vs Bitbucket</a:t>
            </a:r>
          </a:p>
          <a:p>
            <a:pPr algn="just"/>
            <a:r>
              <a:rPr lang="fr-FR" dirty="0" smtClean="0"/>
              <a:t>GitHub est un outil open source pour les projets publics et payant pour les projets privés</a:t>
            </a:r>
          </a:p>
          <a:p>
            <a:pPr algn="just"/>
            <a:r>
              <a:rPr lang="fr-FR" dirty="0" smtClean="0"/>
              <a:t>Bitbucket est un outil open source pour les projets privés où le nombre de collaborateurs ne dépasse pas le cinq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F54D-E99B-479A-9EB5-1F7B91481AB8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6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446" y="1523856"/>
            <a:ext cx="11891554" cy="483249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Les commandes de base: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pwd: </a:t>
            </a:r>
            <a:r>
              <a:rPr lang="fr-FR" dirty="0" smtClean="0"/>
              <a:t>permet de connaitre le répertoire courant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Cd : </a:t>
            </a:r>
            <a:r>
              <a:rPr lang="fr-FR" dirty="0" smtClean="0"/>
              <a:t>la commande à utiliser pour se placer dans un répertoire (</a:t>
            </a:r>
            <a:r>
              <a:rPr lang="fr-FR" sz="2200" b="1" dirty="0" smtClean="0">
                <a:solidFill>
                  <a:schemeClr val="tx2"/>
                </a:solidFill>
              </a:rPr>
              <a:t>cd nomdurepertoire</a:t>
            </a:r>
            <a:r>
              <a:rPr lang="fr-FR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fr-FR" sz="2100" dirty="0" smtClean="0">
                <a:solidFill>
                  <a:srgbClr val="FF0000"/>
                </a:solidFill>
              </a:rPr>
              <a:t>*attention cd sans ajout d’un nom vous place dans le répertoire d’origine.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ls: </a:t>
            </a:r>
            <a:r>
              <a:rPr lang="fr-FR" dirty="0" smtClean="0"/>
              <a:t>affiche la liste des fichier dans le répertoire dédié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ls –la </a:t>
            </a:r>
            <a:r>
              <a:rPr lang="fr-FR" dirty="0" smtClean="0"/>
              <a:t>: afficher les détails des fichiers dans le répertoire désiré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touch</a:t>
            </a:r>
            <a:r>
              <a:rPr lang="fr-FR" dirty="0" smtClean="0"/>
              <a:t>:  cette commande permet de créer des fichiers dans le répertoire considéré ( </a:t>
            </a:r>
            <a:r>
              <a:rPr lang="fr-FR" sz="2200" b="1" dirty="0">
                <a:solidFill>
                  <a:schemeClr val="tx2"/>
                </a:solidFill>
              </a:rPr>
              <a:t>touch fichieraceer.extension</a:t>
            </a:r>
            <a:r>
              <a:rPr lang="fr-FR" dirty="0" smtClean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fr-FR" dirty="0" smtClean="0"/>
              <a:t>: cette commande permet à l’utilisateur de créer un dossier (</a:t>
            </a:r>
            <a:r>
              <a:rPr lang="fr-FR" sz="2200" b="1" dirty="0">
                <a:solidFill>
                  <a:schemeClr val="tx2"/>
                </a:solidFill>
              </a:rPr>
              <a:t>mkdir dossieràcreer</a:t>
            </a:r>
            <a:r>
              <a:rPr lang="fr-FR" dirty="0" smtClean="0"/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cat</a:t>
            </a:r>
            <a:r>
              <a:rPr lang="fr-FR" dirty="0" smtClean="0"/>
              <a:t>: c’est une commande qui affiche le contenu d’un fichier (</a:t>
            </a:r>
            <a:r>
              <a:rPr lang="fr-FR" sz="2200" b="1" dirty="0">
                <a:solidFill>
                  <a:schemeClr val="tx2"/>
                </a:solidFill>
              </a:rPr>
              <a:t>cat fichieràconsulter.extension</a:t>
            </a:r>
            <a:r>
              <a:rPr lang="fr-FR" dirty="0" smtClean="0"/>
              <a:t>)</a:t>
            </a:r>
          </a:p>
          <a:p>
            <a:pPr algn="l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E62A-97A5-4951-9D59-986D8384CB55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8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308867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5"/>
            <a:ext cx="9144000" cy="4498121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chemeClr val="accent2">
                    <a:lumMod val="50000"/>
                  </a:schemeClr>
                </a:solidFill>
              </a:rPr>
              <a:t>Configuration des outils</a:t>
            </a:r>
          </a:p>
          <a:p>
            <a:r>
              <a:rPr lang="fr-FR" sz="2000" dirty="0"/>
              <a:t>Configurer les informations de l'utilisateur pour tous les dépôts locaux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fr-FR" dirty="0" smtClean="0"/>
          </a:p>
          <a:p>
            <a:pPr algn="just"/>
            <a:r>
              <a:rPr lang="fr-FR" sz="2000" dirty="0">
                <a:solidFill>
                  <a:srgbClr val="00B050"/>
                </a:solidFill>
              </a:rPr>
              <a:t>Git config –global user.name  ’</a:t>
            </a:r>
            <a:r>
              <a:rPr lang="fr-FR" sz="2000" dirty="0" smtClean="0">
                <a:solidFill>
                  <a:srgbClr val="00B050"/>
                </a:solidFill>
              </a:rPr>
              <a:t>’Name’’: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1400" dirty="0" smtClean="0"/>
              <a:t>Définit </a:t>
            </a:r>
            <a:r>
              <a:rPr lang="fr-FR" sz="1400" dirty="0"/>
              <a:t>le nom que vous voulez associer à toutes vos opérations de commit</a:t>
            </a:r>
            <a:endParaRPr lang="fr-FR" sz="1400" dirty="0" smtClean="0"/>
          </a:p>
          <a:p>
            <a:pPr algn="just"/>
            <a:r>
              <a:rPr lang="fr-FR" sz="1800" dirty="0">
                <a:solidFill>
                  <a:srgbClr val="00B050"/>
                </a:solidFill>
              </a:rPr>
              <a:t>Git config –global user.email ‘’adresse mail ’’:</a:t>
            </a:r>
            <a:r>
              <a:rPr lang="fr-FR" sz="1400" dirty="0"/>
              <a:t>Définit l'email que vous voulez associer à toutes vos opérations de </a:t>
            </a:r>
            <a:r>
              <a:rPr lang="fr-FR" sz="1400" dirty="0" smtClean="0"/>
              <a:t>commit</a:t>
            </a:r>
            <a:endParaRPr lang="fr-F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69F1-B307-477C-8FAC-7687A941E511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4341"/>
            <a:ext cx="9287691" cy="1659204"/>
          </a:xfrm>
        </p:spPr>
        <p:txBody>
          <a:bodyPr>
            <a:normAutofit fontScale="90000"/>
          </a:bodyPr>
          <a:lstStyle/>
          <a:p>
            <a:r>
              <a:rPr lang="fr-FR" dirty="0"/>
              <a:t>GIT</a:t>
            </a:r>
            <a:r>
              <a:rPr lang="fr-FR" dirty="0" smtClean="0"/>
              <a:t>: Les </a:t>
            </a:r>
            <a:r>
              <a:rPr lang="fr-FR" dirty="0"/>
              <a:t>commandes </a:t>
            </a:r>
            <a:r>
              <a:rPr lang="fr-FR" dirty="0" smtClean="0"/>
              <a:t>GIT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523855"/>
            <a:ext cx="12061371" cy="473325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Création des dépôts: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Démarrer un nouveau dépôt ou en obtenir un depuis une URL existante</a:t>
            </a:r>
            <a:endParaRPr lang="fr-F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dirty="0">
                <a:solidFill>
                  <a:srgbClr val="00B050"/>
                </a:solidFill>
              </a:rPr>
              <a:t>Git clone [url]: </a:t>
            </a:r>
            <a:r>
              <a:rPr lang="fr-FR" dirty="0" smtClean="0"/>
              <a:t>télécharger un projet et  les historiques des version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solidFill>
                  <a:srgbClr val="00B050"/>
                </a:solidFill>
              </a:rPr>
              <a:t>Git init ‘nom du  dossier’: </a:t>
            </a:r>
            <a:r>
              <a:rPr lang="fr-FR" dirty="0" smtClean="0"/>
              <a:t>initialiser le dossier comme un repository</a:t>
            </a:r>
          </a:p>
          <a:p>
            <a:pPr algn="l">
              <a:lnSpc>
                <a:spcPct val="150000"/>
              </a:lnSpc>
            </a:pP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2140-8AAC-4209-8B82-46A2754CC574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0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GIT: Les commandes 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5" y="1523855"/>
            <a:ext cx="11031782" cy="469406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sz="2600" b="1" dirty="0" smtClean="0">
                <a:solidFill>
                  <a:schemeClr val="accent2">
                    <a:lumMod val="50000"/>
                  </a:schemeClr>
                </a:solidFill>
              </a:rPr>
              <a:t>GERER </a:t>
            </a:r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L'HISTORIQUE DES </a:t>
            </a:r>
            <a:r>
              <a:rPr lang="fr-FR" sz="2600" b="1" dirty="0" smtClean="0">
                <a:solidFill>
                  <a:schemeClr val="accent2">
                    <a:lumMod val="50000"/>
                  </a:schemeClr>
                </a:solidFill>
              </a:rPr>
              <a:t>VERSIONS</a:t>
            </a:r>
            <a:endParaRPr lang="fr-FR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fr-FR" dirty="0"/>
              <a:t>Suivre et inspecter l'évolution des fichiers du </a:t>
            </a:r>
            <a:r>
              <a:rPr lang="fr-FR" dirty="0" smtClean="0"/>
              <a:t>projet</a:t>
            </a:r>
            <a:endParaRPr lang="fr-FR" dirty="0"/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log: </a:t>
            </a:r>
            <a:r>
              <a:rPr lang="fr-FR" dirty="0" smtClean="0"/>
              <a:t>Montre </a:t>
            </a:r>
            <a:r>
              <a:rPr lang="fr-FR" dirty="0"/>
              <a:t>l'historique des versions pour la branche courante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 --follow </a:t>
            </a:r>
            <a:r>
              <a:rPr lang="fr-FR" dirty="0" smtClean="0">
                <a:solidFill>
                  <a:srgbClr val="00B050"/>
                </a:solidFill>
              </a:rPr>
              <a:t>« fichier</a:t>
            </a:r>
            <a:r>
              <a:rPr lang="fr-FR" dirty="0" smtClean="0">
                <a:solidFill>
                  <a:srgbClr val="00B050"/>
                </a:solidFill>
              </a:rPr>
              <a:t> »</a:t>
            </a:r>
            <a:r>
              <a:rPr lang="fr-FR" dirty="0" smtClean="0">
                <a:solidFill>
                  <a:srgbClr val="00B050"/>
                </a:solidFill>
              </a:rPr>
              <a:t>: </a:t>
            </a:r>
            <a:r>
              <a:rPr lang="fr-FR" dirty="0" smtClean="0"/>
              <a:t>Montre </a:t>
            </a:r>
            <a:r>
              <a:rPr lang="fr-FR" dirty="0"/>
              <a:t>l'historique des versions, y compris les actions de renommage, pour le fichier </a:t>
            </a:r>
            <a:r>
              <a:rPr lang="fr-FR" dirty="0" smtClean="0"/>
              <a:t>spécifié</a:t>
            </a:r>
          </a:p>
          <a:p>
            <a:pPr algn="just"/>
            <a:r>
              <a:rPr lang="fr-FR" dirty="0" smtClean="0">
                <a:solidFill>
                  <a:srgbClr val="00B050"/>
                </a:solidFill>
              </a:rPr>
              <a:t>git log –one line</a:t>
            </a:r>
            <a:r>
              <a:rPr lang="fr-FR" dirty="0" smtClean="0"/>
              <a:t>: optimiser l’affichage des commits dans une seule </a:t>
            </a:r>
            <a:r>
              <a:rPr lang="fr-FR" dirty="0" smtClean="0"/>
              <a:t>ligne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 –n x </a:t>
            </a:r>
            <a:r>
              <a:rPr lang="fr-FR" dirty="0" smtClean="0"/>
              <a:t>:afficher le x dernier commit.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 « fichier »: </a:t>
            </a:r>
            <a:r>
              <a:rPr lang="fr-FR" dirty="0" smtClean="0"/>
              <a:t>afficher les commits pour ce fichier ou ce répertoire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log - -stat</a:t>
            </a:r>
            <a:r>
              <a:rPr lang="fr-FR" sz="3100" dirty="0">
                <a:solidFill>
                  <a:srgbClr val="00B050"/>
                </a:solidFill>
              </a:rPr>
              <a:t>: </a:t>
            </a:r>
            <a:r>
              <a:rPr lang="fr-FR" dirty="0" smtClean="0"/>
              <a:t>afficher les statistiques pour chaque fichier modifié</a:t>
            </a:r>
            <a:endParaRPr lang="fr-FR" dirty="0"/>
          </a:p>
          <a:p>
            <a:pPr algn="just"/>
            <a:r>
              <a:rPr lang="fr-FR" dirty="0" smtClean="0">
                <a:solidFill>
                  <a:srgbClr val="00B050"/>
                </a:solidFill>
              </a:rPr>
              <a:t>git </a:t>
            </a:r>
            <a:r>
              <a:rPr lang="fr-FR" dirty="0">
                <a:solidFill>
                  <a:srgbClr val="00B050"/>
                </a:solidFill>
              </a:rPr>
              <a:t>show </a:t>
            </a:r>
            <a:r>
              <a:rPr lang="fr-FR" dirty="0" smtClean="0">
                <a:solidFill>
                  <a:srgbClr val="00B050"/>
                </a:solidFill>
              </a:rPr>
              <a:t>« commit</a:t>
            </a:r>
            <a:r>
              <a:rPr lang="fr-FR" dirty="0" smtClean="0">
                <a:solidFill>
                  <a:srgbClr val="00B050"/>
                </a:solidFill>
              </a:rPr>
              <a:t> »</a:t>
            </a:r>
            <a:r>
              <a:rPr lang="fr-FR" dirty="0" smtClean="0">
                <a:solidFill>
                  <a:srgbClr val="00B050"/>
                </a:solidFill>
              </a:rPr>
              <a:t>: </a:t>
            </a:r>
            <a:r>
              <a:rPr lang="fr-FR" dirty="0" smtClean="0"/>
              <a:t>Montre </a:t>
            </a:r>
            <a:r>
              <a:rPr lang="fr-FR" dirty="0"/>
              <a:t>les </a:t>
            </a:r>
            <a:r>
              <a:rPr lang="fr-FR" dirty="0" smtClean="0"/>
              <a:t>modifications </a:t>
            </a:r>
            <a:r>
              <a:rPr lang="fr-FR" dirty="0"/>
              <a:t>de contenu inclues </a:t>
            </a:r>
            <a:r>
              <a:rPr lang="fr-FR" dirty="0" smtClean="0"/>
              <a:t>dans le commit spécifié</a:t>
            </a:r>
            <a:r>
              <a:rPr lang="fr-FR" dirty="0" smtClean="0"/>
              <a:t>.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checkout </a:t>
            </a:r>
            <a:r>
              <a:rPr lang="fr-FR" dirty="0" smtClean="0">
                <a:solidFill>
                  <a:srgbClr val="00B050"/>
                </a:solidFill>
              </a:rPr>
              <a:t>« </a:t>
            </a:r>
            <a:r>
              <a:rPr lang="fr-FR" dirty="0" err="1" smtClean="0">
                <a:solidFill>
                  <a:srgbClr val="00B050"/>
                </a:solidFill>
              </a:rPr>
              <a:t>sha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du </a:t>
            </a:r>
            <a:r>
              <a:rPr lang="fr-FR" dirty="0" smtClean="0">
                <a:solidFill>
                  <a:srgbClr val="00B050"/>
                </a:solidFill>
              </a:rPr>
              <a:t>commit »</a:t>
            </a:r>
            <a:r>
              <a:rPr lang="fr-FR" dirty="0" smtClean="0"/>
              <a:t>:afficher l’état du projet dans le compilateur dans ce commit.</a:t>
            </a:r>
          </a:p>
          <a:p>
            <a:pPr algn="just"/>
            <a:r>
              <a:rPr lang="fr-FR" dirty="0">
                <a:solidFill>
                  <a:srgbClr val="00B050"/>
                </a:solidFill>
              </a:rPr>
              <a:t>Git revert « id commit »: </a:t>
            </a:r>
            <a:r>
              <a:rPr lang="fr-FR" dirty="0" smtClean="0"/>
              <a:t>supprimer le commit mentionné en créant un commit qui l’annule (l’inverse de ce commit)</a:t>
            </a:r>
          </a:p>
          <a:p>
            <a:pPr algn="just"/>
            <a:r>
              <a:rPr lang="fr-FR" sz="2600" dirty="0">
                <a:solidFill>
                  <a:srgbClr val="00B050"/>
                </a:solidFill>
              </a:rPr>
              <a:t>Git reset « id commit »: </a:t>
            </a:r>
            <a:r>
              <a:rPr lang="fr-FR" dirty="0" smtClean="0"/>
              <a:t>effacer les commits après ce commit sans affecter les modifications apportées</a:t>
            </a:r>
          </a:p>
          <a:p>
            <a:pPr algn="just"/>
            <a:r>
              <a:rPr lang="fr-FR" sz="2800" dirty="0">
                <a:solidFill>
                  <a:srgbClr val="00B050"/>
                </a:solidFill>
              </a:rPr>
              <a:t>Git reset « id commit »: </a:t>
            </a:r>
            <a:r>
              <a:rPr lang="fr-FR" dirty="0" smtClean="0"/>
              <a:t>effacer les commits après ce commit en supprimant les modifications apportées.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8BF3-3AF3-4EFB-AB15-2171AF031927}" type="datetime1">
              <a:rPr lang="fr-FR" smtClean="0"/>
              <a:t>11/02/2019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Khaled IBEN AMEUR--formation DevOps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1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20169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Commandes des changements: consulter les modifications et effectuer une opération commit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status</a:t>
            </a:r>
            <a:r>
              <a:rPr lang="fr-FR" dirty="0" smtClean="0"/>
              <a:t>: les nv fichiers et les fichier modifiés après le dernier commit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log </a:t>
            </a:r>
            <a:r>
              <a:rPr lang="fr-FR" dirty="0" smtClean="0"/>
              <a:t>: afficher l’historique des commits réalisés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commit </a:t>
            </a:r>
            <a:r>
              <a:rPr lang="fr-FR" dirty="0" smtClean="0"/>
              <a:t>: faire un commit de tous les changements apportées.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commit –m « insérer un commentaire </a:t>
            </a:r>
            <a:r>
              <a:rPr lang="fr-FR" dirty="0" smtClean="0">
                <a:solidFill>
                  <a:srgbClr val="00B050"/>
                </a:solidFill>
              </a:rPr>
              <a:t>»: </a:t>
            </a:r>
            <a:r>
              <a:rPr lang="fr-FR" dirty="0" smtClean="0"/>
              <a:t>faire un commit avec un commentaire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commit –a –m « insérer un </a:t>
            </a:r>
            <a:r>
              <a:rPr lang="fr-FR" dirty="0" err="1" smtClean="0">
                <a:solidFill>
                  <a:srgbClr val="00B050"/>
                </a:solidFill>
              </a:rPr>
              <a:t>commntaire</a:t>
            </a:r>
            <a:r>
              <a:rPr lang="fr-FR" dirty="0" smtClean="0">
                <a:solidFill>
                  <a:srgbClr val="00B050"/>
                </a:solidFill>
              </a:rPr>
              <a:t> »</a:t>
            </a:r>
            <a:r>
              <a:rPr lang="fr-FR" dirty="0" smtClean="0"/>
              <a:t>:ajouter les fichier à </a:t>
            </a:r>
            <a:r>
              <a:rPr lang="fr-FR" dirty="0" err="1" smtClean="0"/>
              <a:t>commiter</a:t>
            </a:r>
            <a:r>
              <a:rPr lang="fr-FR" dirty="0" smtClean="0"/>
              <a:t> et effectuer le commit avec l’ajout d’un commentaire.</a:t>
            </a:r>
            <a:endParaRPr lang="fr-FR" dirty="0"/>
          </a:p>
          <a:p>
            <a:pPr algn="l"/>
            <a:r>
              <a:rPr lang="fr-FR" dirty="0">
                <a:solidFill>
                  <a:srgbClr val="00B050"/>
                </a:solidFill>
              </a:rPr>
              <a:t>Git add</a:t>
            </a:r>
            <a:r>
              <a:rPr lang="fr-FR" dirty="0" smtClean="0"/>
              <a:t>: ajouter les changements apportées au repository</a:t>
            </a:r>
          </a:p>
          <a:p>
            <a:r>
              <a:rPr lang="fr-FR" sz="2200" dirty="0">
                <a:solidFill>
                  <a:srgbClr val="00B050"/>
                </a:solidFill>
              </a:rPr>
              <a:t>Git push</a:t>
            </a:r>
            <a:r>
              <a:rPr lang="fr-FR" sz="2200" dirty="0">
                <a:solidFill>
                  <a:srgbClr val="00B050"/>
                </a:solidFill>
              </a:rPr>
              <a:t> </a:t>
            </a:r>
            <a:r>
              <a:rPr lang="fr-FR" sz="2200" dirty="0">
                <a:solidFill>
                  <a:srgbClr val="00B050"/>
                </a:solidFill>
              </a:rPr>
              <a:t>–u origin master: </a:t>
            </a:r>
            <a:r>
              <a:rPr lang="fr-FR" dirty="0" smtClean="0"/>
              <a:t>mettre à jour le repository en envoyant les modifications apportées. (git push origin master)</a:t>
            </a:r>
            <a:endParaRPr lang="fr-FR" dirty="0"/>
          </a:p>
          <a:p>
            <a:r>
              <a:rPr lang="fr-FR" sz="2200" dirty="0">
                <a:solidFill>
                  <a:srgbClr val="00B050"/>
                </a:solidFill>
              </a:rPr>
              <a:t>Git </a:t>
            </a:r>
            <a:r>
              <a:rPr lang="fr-FR" sz="2200" dirty="0">
                <a:solidFill>
                  <a:srgbClr val="00B050"/>
                </a:solidFill>
              </a:rPr>
              <a:t>pull « nom repo » « nom branche »: </a:t>
            </a:r>
            <a:r>
              <a:rPr lang="fr-FR" dirty="0" smtClean="0"/>
              <a:t>mettre à jour( télécharger) un projet depuis le repository</a:t>
            </a:r>
            <a:endParaRPr lang="fr-FR" dirty="0"/>
          </a:p>
          <a:p>
            <a:pPr algn="l"/>
            <a:r>
              <a:rPr lang="fr-FR" dirty="0" smtClean="0"/>
              <a:t>Show! </a:t>
            </a:r>
            <a:r>
              <a:rPr lang="fr-FR" dirty="0" err="1" smtClean="0"/>
              <a:t>Bisect;grep</a:t>
            </a:r>
            <a:r>
              <a:rPr lang="fr-FR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A6F-BBD8-470B-9102-A69D34EE69C5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4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036" y="415781"/>
            <a:ext cx="7585364" cy="893473"/>
          </a:xfrm>
        </p:spPr>
        <p:txBody>
          <a:bodyPr>
            <a:normAutofit fontScale="90000"/>
          </a:bodyPr>
          <a:lstStyle/>
          <a:p>
            <a:r>
              <a:rPr lang="fr-FR" dirty="0"/>
              <a:t>GIT: Les commandes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36" y="1523856"/>
            <a:ext cx="9144000" cy="42016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sz="2600" b="1" dirty="0">
                <a:solidFill>
                  <a:schemeClr val="accent2">
                    <a:lumMod val="50000"/>
                  </a:schemeClr>
                </a:solidFill>
              </a:rPr>
              <a:t>Commandes des changements: </a:t>
            </a:r>
            <a:r>
              <a:rPr lang="fr-FR" sz="2600" b="1" dirty="0" smtClean="0">
                <a:solidFill>
                  <a:schemeClr val="accent2">
                    <a:lumMod val="50000"/>
                  </a:schemeClr>
                </a:solidFill>
              </a:rPr>
              <a:t>gestion des branches</a:t>
            </a:r>
            <a:endParaRPr lang="fr-FR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</a:t>
            </a:r>
            <a:r>
              <a:rPr lang="fr-FR" dirty="0" smtClean="0">
                <a:solidFill>
                  <a:srgbClr val="00B050"/>
                </a:solidFill>
              </a:rPr>
              <a:t>branch «nom de branche»: </a:t>
            </a:r>
            <a:r>
              <a:rPr lang="fr-FR" dirty="0" smtClean="0"/>
              <a:t>créer une nouvelle branche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branch : </a:t>
            </a:r>
            <a:r>
              <a:rPr lang="fr-FR" dirty="0" smtClean="0"/>
              <a:t>connaitre les branches existantes (la branche active s’affichera avec un autre couleur)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checkout «nom de branche »: </a:t>
            </a:r>
            <a:r>
              <a:rPr lang="fr-FR" dirty="0" smtClean="0"/>
              <a:t>basculer vers une autre </a:t>
            </a:r>
            <a:r>
              <a:rPr lang="fr-FR" dirty="0" smtClean="0"/>
              <a:t>branche</a:t>
            </a:r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checkout –b « nom de branch »: </a:t>
            </a:r>
            <a:r>
              <a:rPr lang="fr-FR" dirty="0" smtClean="0"/>
              <a:t>créer une branche et se basculer directement. </a:t>
            </a:r>
            <a:endParaRPr lang="fr-FR" dirty="0" smtClean="0"/>
          </a:p>
          <a:p>
            <a:pPr algn="l"/>
            <a:r>
              <a:rPr lang="fr-FR" dirty="0">
                <a:solidFill>
                  <a:srgbClr val="00B050"/>
                </a:solidFill>
              </a:rPr>
              <a:t>Git checkout master</a:t>
            </a:r>
            <a:r>
              <a:rPr lang="fr-FR" dirty="0" smtClean="0"/>
              <a:t>: retourne sur la branche master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merge « nom de </a:t>
            </a:r>
            <a:r>
              <a:rPr lang="fr-FR" sz="2800" dirty="0">
                <a:solidFill>
                  <a:srgbClr val="00B050"/>
                </a:solidFill>
              </a:rPr>
              <a:t>branche </a:t>
            </a:r>
            <a:r>
              <a:rPr lang="fr-FR" dirty="0" smtClean="0">
                <a:solidFill>
                  <a:srgbClr val="00B050"/>
                </a:solidFill>
              </a:rPr>
              <a:t>»: </a:t>
            </a:r>
            <a:r>
              <a:rPr lang="fr-FR" dirty="0" smtClean="0"/>
              <a:t>fusionner le commit de la branche mentionnée sur la branche master</a:t>
            </a:r>
          </a:p>
          <a:p>
            <a:pPr algn="l"/>
            <a:r>
              <a:rPr lang="fr-FR" dirty="0" smtClean="0">
                <a:solidFill>
                  <a:srgbClr val="00B050"/>
                </a:solidFill>
              </a:rPr>
              <a:t>Git branch –d « nom du branche »: </a:t>
            </a:r>
            <a:r>
              <a:rPr lang="fr-FR" dirty="0" smtClean="0"/>
              <a:t>supprimer la branche mentionnée localement</a:t>
            </a:r>
          </a:p>
          <a:p>
            <a:pPr algn="l"/>
            <a:r>
              <a:rPr lang="fr-FR" sz="2800" dirty="0">
                <a:solidFill>
                  <a:srgbClr val="00B050"/>
                </a:solidFill>
              </a:rPr>
              <a:t>Git push origin </a:t>
            </a:r>
            <a:r>
              <a:rPr lang="fr-FR" sz="2800" dirty="0" smtClean="0">
                <a:solidFill>
                  <a:srgbClr val="00B050"/>
                </a:solidFill>
              </a:rPr>
              <a:t>- -</a:t>
            </a:r>
            <a:r>
              <a:rPr lang="fr-FR" sz="2800" dirty="0" smtClean="0">
                <a:solidFill>
                  <a:srgbClr val="00B050"/>
                </a:solidFill>
              </a:rPr>
              <a:t>delete </a:t>
            </a:r>
            <a:r>
              <a:rPr lang="fr-FR" sz="2800" dirty="0">
                <a:solidFill>
                  <a:srgbClr val="00B050"/>
                </a:solidFill>
              </a:rPr>
              <a:t>« nom de branche »:</a:t>
            </a:r>
            <a:r>
              <a:rPr lang="fr-FR" dirty="0" smtClean="0"/>
              <a:t>supprimer la branche de la repository</a:t>
            </a:r>
          </a:p>
          <a:p>
            <a:pPr algn="l"/>
            <a:r>
              <a:rPr lang="fr-FR" sz="2800" dirty="0">
                <a:solidFill>
                  <a:srgbClr val="00B050"/>
                </a:solidFill>
              </a:rPr>
              <a:t>Git remote</a:t>
            </a:r>
            <a:r>
              <a:rPr lang="fr-FR" dirty="0" smtClean="0"/>
              <a:t>: visualiser les dépôts existants</a:t>
            </a:r>
          </a:p>
          <a:p>
            <a:r>
              <a:rPr lang="fr-FR" dirty="0">
                <a:solidFill>
                  <a:srgbClr val="00B050"/>
                </a:solidFill>
              </a:rPr>
              <a:t>git diff [première-branche]...[deuxième-branche]: </a:t>
            </a:r>
            <a:r>
              <a:rPr lang="fr-FR" dirty="0"/>
              <a:t>Montre les différences de contenu entre deux branches</a:t>
            </a:r>
          </a:p>
          <a:p>
            <a:pPr algn="l"/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A6F-BBD8-470B-9102-A69D34EE69C5}" type="datetime1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Khaled IBEN AMEUR--formation DevOps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106-A89D-489C-8E17-F7EAB0030F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762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GIT: Introduction (3W)</vt:lpstr>
      <vt:lpstr>GIT: Introduction (3W)</vt:lpstr>
      <vt:lpstr>GIT: Introduction (3W)</vt:lpstr>
      <vt:lpstr>GIT: Les commandes GIT</vt:lpstr>
      <vt:lpstr>GIT: Les commandes GIT</vt:lpstr>
      <vt:lpstr>GIT: Les commandes GIT </vt:lpstr>
      <vt:lpstr>GIT: Les commandes GIT</vt:lpstr>
      <vt:lpstr>GIT: Les commandes GIT</vt:lpstr>
      <vt:lpstr>GIT: Les commandes GIT</vt:lpstr>
      <vt:lpstr>GIT: Les commandes GIT</vt:lpstr>
      <vt:lpstr>GIT</vt:lpstr>
      <vt:lpstr>GIT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ASUS</dc:creator>
  <cp:lastModifiedBy>ASUS</cp:lastModifiedBy>
  <cp:revision>41</cp:revision>
  <dcterms:created xsi:type="dcterms:W3CDTF">2019-02-06T18:14:43Z</dcterms:created>
  <dcterms:modified xsi:type="dcterms:W3CDTF">2019-02-11T15:31:38Z</dcterms:modified>
</cp:coreProperties>
</file>