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332" r:id="rId4"/>
    <p:sldId id="298" r:id="rId5"/>
    <p:sldId id="300" r:id="rId6"/>
    <p:sldId id="299" r:id="rId7"/>
    <p:sldId id="286" r:id="rId8"/>
    <p:sldId id="334" r:id="rId9"/>
    <p:sldId id="335" r:id="rId10"/>
    <p:sldId id="321" r:id="rId11"/>
    <p:sldId id="316" r:id="rId12"/>
    <p:sldId id="317" r:id="rId13"/>
    <p:sldId id="318" r:id="rId14"/>
    <p:sldId id="319" r:id="rId15"/>
    <p:sldId id="320" r:id="rId16"/>
    <p:sldId id="336" r:id="rId17"/>
    <p:sldId id="301" r:id="rId18"/>
    <p:sldId id="345" r:id="rId19"/>
    <p:sldId id="346" r:id="rId20"/>
    <p:sldId id="340" r:id="rId21"/>
    <p:sldId id="341" r:id="rId22"/>
    <p:sldId id="325" r:id="rId23"/>
    <p:sldId id="324" r:id="rId24"/>
    <p:sldId id="351" r:id="rId25"/>
    <p:sldId id="352" r:id="rId26"/>
    <p:sldId id="342" r:id="rId27"/>
    <p:sldId id="328" r:id="rId28"/>
    <p:sldId id="353" r:id="rId29"/>
    <p:sldId id="338" r:id="rId30"/>
    <p:sldId id="339" r:id="rId31"/>
    <p:sldId id="302" r:id="rId32"/>
    <p:sldId id="347" r:id="rId33"/>
    <p:sldId id="348" r:id="rId34"/>
    <p:sldId id="349" r:id="rId35"/>
    <p:sldId id="350" r:id="rId36"/>
    <p:sldId id="312" r:id="rId37"/>
    <p:sldId id="314" r:id="rId38"/>
    <p:sldId id="287" r:id="rId39"/>
    <p:sldId id="282" r:id="rId40"/>
    <p:sldId id="258" r:id="rId41"/>
    <p:sldId id="268" r:id="rId42"/>
    <p:sldId id="270" r:id="rId43"/>
    <p:sldId id="271" r:id="rId44"/>
    <p:sldId id="259" r:id="rId45"/>
    <p:sldId id="288" r:id="rId46"/>
    <p:sldId id="289" r:id="rId47"/>
    <p:sldId id="293" r:id="rId48"/>
    <p:sldId id="295" r:id="rId49"/>
    <p:sldId id="294" r:id="rId50"/>
    <p:sldId id="296" r:id="rId51"/>
    <p:sldId id="297" r:id="rId52"/>
    <p:sldId id="264" r:id="rId53"/>
    <p:sldId id="274" r:id="rId54"/>
    <p:sldId id="275" r:id="rId55"/>
    <p:sldId id="265" r:id="rId56"/>
    <p:sldId id="262" r:id="rId57"/>
    <p:sldId id="272" r:id="rId58"/>
    <p:sldId id="273" r:id="rId59"/>
    <p:sldId id="263" r:id="rId60"/>
    <p:sldId id="354" r:id="rId61"/>
    <p:sldId id="355" r:id="rId62"/>
    <p:sldId id="266" r:id="rId63"/>
    <p:sldId id="267" r:id="rId64"/>
    <p:sldId id="260" r:id="rId65"/>
    <p:sldId id="290" r:id="rId66"/>
    <p:sldId id="291" r:id="rId67"/>
    <p:sldId id="292" r:id="rId68"/>
    <p:sldId id="261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721" autoAdjust="0"/>
    <p:restoredTop sz="94394" autoAdjust="0"/>
  </p:normalViewPr>
  <p:slideViewPr>
    <p:cSldViewPr snapToGrid="0">
      <p:cViewPr>
        <p:scale>
          <a:sx n="80" d="100"/>
          <a:sy n="80" d="100"/>
        </p:scale>
        <p:origin x="-62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CE0FE-4540-46C2-B5A8-044EB489549B}" type="datetimeFigureOut">
              <a:rPr lang="fr-FR" smtClean="0"/>
              <a:pPr/>
              <a:t>07/01/2019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497C7-243C-4232-83BF-C82FE357461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2946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400" dirty="0"/>
              <a:t>		Cluster SA : Tomcat : VIP (</a:t>
            </a:r>
            <a:r>
              <a:rPr lang="fr-FR" sz="1400" dirty="0" err="1"/>
              <a:t>virtual</a:t>
            </a:r>
            <a:r>
              <a:rPr lang="fr-FR" sz="1400" dirty="0"/>
              <a:t> IP : NGINX </a:t>
            </a:r>
            <a:r>
              <a:rPr lang="fr-FR" sz="1400" dirty="0">
                <a:sym typeface="Wingdings" panose="05000000000000000000" pitchFamily="2" charset="2"/>
              </a:rPr>
              <a:t> alias </a:t>
            </a:r>
            <a:r>
              <a:rPr lang="fr-FR" sz="1400" dirty="0" err="1">
                <a:sym typeface="Wingdings" panose="05000000000000000000" pitchFamily="2" charset="2"/>
              </a:rPr>
              <a:t>dns</a:t>
            </a:r>
            <a:r>
              <a:rPr lang="fr-FR" sz="1400" dirty="0">
                <a:sym typeface="Wingdings" panose="05000000000000000000" pitchFamily="2" charset="2"/>
              </a:rPr>
              <a:t> ) (affinité de session)</a:t>
            </a:r>
            <a:endParaRPr lang="fr-FR" sz="1400" dirty="0"/>
          </a:p>
          <a:p>
            <a:pPr lvl="5"/>
            <a:r>
              <a:rPr lang="fr-FR" sz="1300" dirty="0"/>
              <a:t>VM 1 : Tomcat 1 </a:t>
            </a:r>
          </a:p>
          <a:p>
            <a:pPr lvl="5"/>
            <a:r>
              <a:rPr lang="fr-FR" sz="1300" dirty="0"/>
              <a:t>VM2 : Tomcat 2 : la </a:t>
            </a:r>
            <a:r>
              <a:rPr lang="fr-FR" sz="1300" dirty="0" err="1"/>
              <a:t>meme</a:t>
            </a:r>
            <a:r>
              <a:rPr lang="fr-FR" sz="1300" dirty="0"/>
              <a:t> appli et la </a:t>
            </a:r>
            <a:r>
              <a:rPr lang="fr-FR" sz="1300" dirty="0" err="1"/>
              <a:t>memem</a:t>
            </a:r>
            <a:r>
              <a:rPr lang="fr-FR" sz="1300" dirty="0"/>
              <a:t> </a:t>
            </a:r>
            <a:r>
              <a:rPr lang="fr-FR" sz="1300" dirty="0" err="1"/>
              <a:t>bver</a:t>
            </a:r>
            <a:endParaRPr lang="fr-FR" sz="1300" dirty="0"/>
          </a:p>
          <a:p>
            <a:pPr lvl="5"/>
            <a:r>
              <a:rPr lang="fr-FR" sz="1300" dirty="0"/>
              <a:t>HA : haute dispo </a:t>
            </a:r>
          </a:p>
          <a:p>
            <a:pPr lvl="5"/>
            <a:r>
              <a:rPr lang="fr-FR" sz="1300" dirty="0" err="1"/>
              <a:t>Distrubituon</a:t>
            </a:r>
            <a:r>
              <a:rPr lang="fr-FR" sz="1300" dirty="0"/>
              <a:t> de charge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497C7-243C-4232-83BF-C82FE357461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8903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497C7-243C-4232-83BF-C82FE357461A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1843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497C7-243C-4232-83BF-C82FE357461A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426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5"/>
            <a:r>
              <a:rPr lang="fr-FR" dirty="0">
                <a:solidFill>
                  <a:srgbClr val="002060"/>
                </a:solidFill>
              </a:rPr>
              <a:t>Qualification : RE7 : QA</a:t>
            </a:r>
          </a:p>
          <a:p>
            <a:pPr lvl="5"/>
            <a:r>
              <a:rPr lang="fr-FR" dirty="0">
                <a:solidFill>
                  <a:srgbClr val="002060"/>
                </a:solidFill>
              </a:rPr>
              <a:t>E2E : UAT : scénarios utilisateur </a:t>
            </a:r>
          </a:p>
          <a:p>
            <a:pPr lvl="5"/>
            <a:r>
              <a:rPr lang="fr-FR" dirty="0" err="1">
                <a:solidFill>
                  <a:srgbClr val="002060"/>
                </a:solidFill>
              </a:rPr>
              <a:t>Env</a:t>
            </a:r>
            <a:r>
              <a:rPr lang="fr-FR" dirty="0">
                <a:solidFill>
                  <a:srgbClr val="002060"/>
                </a:solidFill>
              </a:rPr>
              <a:t> Stage : PREPROD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497C7-243C-4232-83BF-C82FE357461A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9663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FS: création + droits ..</a:t>
            </a:r>
          </a:p>
          <a:p>
            <a:r>
              <a:rPr lang="fr-FR" dirty="0"/>
              <a:t>	/app/</a:t>
            </a:r>
            <a:r>
              <a:rPr lang="fr-FR" dirty="0" err="1"/>
              <a:t>nomapplication</a:t>
            </a:r>
            <a:endParaRPr lang="fr-FR" dirty="0"/>
          </a:p>
          <a:p>
            <a:r>
              <a:rPr lang="fr-FR" dirty="0"/>
              <a:t>	/var/log/</a:t>
            </a:r>
            <a:r>
              <a:rPr lang="fr-FR" dirty="0" err="1"/>
              <a:t>logapplication</a:t>
            </a:r>
            <a:endParaRPr lang="fr-FR" dirty="0"/>
          </a:p>
          <a:p>
            <a:r>
              <a:rPr lang="fr-FR" dirty="0" err="1"/>
              <a:t>Cnx</a:t>
            </a:r>
            <a:r>
              <a:rPr lang="fr-FR" dirty="0"/>
              <a:t>: URL : </a:t>
            </a:r>
            <a:r>
              <a:rPr lang="fr-FR" dirty="0" err="1"/>
              <a:t>complte</a:t>
            </a:r>
            <a:r>
              <a:rPr lang="fr-FR" dirty="0"/>
              <a:t> d’</a:t>
            </a:r>
            <a:r>
              <a:rPr lang="fr-FR" dirty="0" err="1"/>
              <a:t>acces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497C7-243C-4232-83BF-C82FE357461A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45834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SOAP UI : outil de test de WS SOAP XML ( REST / JSON : ?)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497C7-243C-4232-83BF-C82FE357461A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64057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497C7-243C-4232-83BF-C82FE357461A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34678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497C7-243C-4232-83BF-C82FE357461A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38660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497C7-243C-4232-83BF-C82FE357461A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57077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497C7-243C-4232-83BF-C82FE357461A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4712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unet.fr/web-tech/dictionnaire-du-webmastering/1203337-serveur-informatique-definition-traduction/" TargetMode="External"/><Relationship Id="rId2" Type="http://schemas.openxmlformats.org/officeDocument/2006/relationships/hyperlink" Target="https://www.journaldunet.com/solutions/intranet-extranet/navigateur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minikube/releases" TargetMode="External"/><Relationship Id="rId2" Type="http://schemas.openxmlformats.org/officeDocument/2006/relationships/hyperlink" Target="http://storage.googleapis.com/kubernetes-release/release/v1.4.0/bin/windows/amd64/kubectl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99.100:30000/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xmlns="" val="68493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Equipes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16833"/>
            <a:ext cx="11050840" cy="63411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DEV</a:t>
            </a:r>
          </a:p>
          <a:p>
            <a:r>
              <a:rPr lang="fr-FR" sz="1400" dirty="0">
                <a:solidFill>
                  <a:srgbClr val="0070C0"/>
                </a:solidFill>
              </a:rPr>
              <a:t>Intégration</a:t>
            </a:r>
          </a:p>
          <a:p>
            <a:r>
              <a:rPr lang="fr-FR" sz="1400" dirty="0">
                <a:solidFill>
                  <a:srgbClr val="0070C0"/>
                </a:solidFill>
              </a:rPr>
              <a:t>Tests</a:t>
            </a:r>
          </a:p>
          <a:p>
            <a:r>
              <a:rPr lang="fr-FR" b="1" dirty="0">
                <a:solidFill>
                  <a:srgbClr val="0070C0"/>
                </a:solidFill>
              </a:rPr>
              <a:t>INFRA</a:t>
            </a:r>
          </a:p>
          <a:p>
            <a:r>
              <a:rPr lang="fr-FR" b="1" dirty="0">
                <a:solidFill>
                  <a:srgbClr val="0070C0"/>
                </a:solidFill>
              </a:rPr>
              <a:t>OPS</a:t>
            </a:r>
          </a:p>
          <a:p>
            <a:r>
              <a:rPr lang="fr-FR" b="1" dirty="0">
                <a:solidFill>
                  <a:srgbClr val="0070C0"/>
                </a:solidFill>
              </a:rPr>
              <a:t>Transverse (Architecte / experts …)</a:t>
            </a:r>
          </a:p>
        </p:txBody>
      </p:sp>
    </p:spTree>
    <p:extLst>
      <p:ext uri="{BB962C8B-B14F-4D97-AF65-F5344CB8AC3E}">
        <p14:creationId xmlns:p14="http://schemas.microsoft.com/office/powerpoint/2010/main" xmlns="" val="205331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DEV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16833"/>
            <a:ext cx="11050840" cy="6341167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? 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Équipe de réalisation : conceptions / dev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Développeurs </a:t>
            </a:r>
          </a:p>
          <a:p>
            <a:r>
              <a:rPr lang="fr-FR" dirty="0"/>
              <a:t>WHY ? </a:t>
            </a:r>
          </a:p>
          <a:p>
            <a:pPr lvl="1"/>
            <a:r>
              <a:rPr lang="fr-FR" dirty="0"/>
              <a:t>Pour faire le </a:t>
            </a:r>
            <a:r>
              <a:rPr lang="fr-FR" dirty="0" err="1"/>
              <a:t>developppement</a:t>
            </a:r>
            <a:r>
              <a:rPr lang="fr-FR" dirty="0"/>
              <a:t> </a:t>
            </a:r>
          </a:p>
          <a:p>
            <a:r>
              <a:rPr lang="fr-FR" dirty="0"/>
              <a:t>HOW ?</a:t>
            </a:r>
          </a:p>
          <a:p>
            <a:pPr lvl="1"/>
            <a:r>
              <a:rPr lang="fr-FR" dirty="0"/>
              <a:t>VIA LES OUTILS DE DEVS</a:t>
            </a:r>
          </a:p>
          <a:p>
            <a:r>
              <a:rPr lang="fr-FR" dirty="0"/>
              <a:t>BP ?</a:t>
            </a:r>
          </a:p>
          <a:p>
            <a:pPr lvl="1"/>
            <a:r>
              <a:rPr lang="fr-FR" dirty="0"/>
              <a:t>AUTONOMES / </a:t>
            </a:r>
            <a:r>
              <a:rPr lang="fr-FR" dirty="0" err="1"/>
              <a:t>reactivités</a:t>
            </a:r>
            <a:r>
              <a:rPr lang="fr-FR" dirty="0"/>
              <a:t> / agilités</a:t>
            </a:r>
          </a:p>
          <a:p>
            <a:r>
              <a:rPr lang="fr-FR" dirty="0"/>
              <a:t> vs (alternatives) ?</a:t>
            </a:r>
          </a:p>
          <a:p>
            <a:pPr lvl="1"/>
            <a:r>
              <a:rPr lang="fr-FR" dirty="0"/>
              <a:t>Produit prêt dans le marché </a:t>
            </a:r>
          </a:p>
        </p:txBody>
      </p:sp>
    </p:spTree>
    <p:extLst>
      <p:ext uri="{BB962C8B-B14F-4D97-AF65-F5344CB8AC3E}">
        <p14:creationId xmlns:p14="http://schemas.microsoft.com/office/powerpoint/2010/main" xmlns="" val="270086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INFRA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16833"/>
            <a:ext cx="11050840" cy="6341167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? 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Infrastructure nécessaire : serveurs physique/ réseaux / OS … </a:t>
            </a:r>
          </a:p>
          <a:p>
            <a:pPr lvl="2"/>
            <a:r>
              <a:rPr lang="fr-FR" dirty="0">
                <a:solidFill>
                  <a:srgbClr val="0070C0"/>
                </a:solidFill>
              </a:rPr>
              <a:t>Réseaux / Système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Prérequis (équipe </a:t>
            </a:r>
            <a:r>
              <a:rPr lang="fr-FR" dirty="0" err="1">
                <a:solidFill>
                  <a:srgbClr val="0070C0"/>
                </a:solidFill>
              </a:rPr>
              <a:t>midrange</a:t>
            </a:r>
            <a:r>
              <a:rPr lang="fr-FR" dirty="0">
                <a:solidFill>
                  <a:srgbClr val="0070C0"/>
                </a:solidFill>
              </a:rPr>
              <a:t>) : installation des produits (</a:t>
            </a:r>
            <a:r>
              <a:rPr lang="fr-FR" dirty="0" err="1">
                <a:solidFill>
                  <a:srgbClr val="0070C0"/>
                </a:solidFill>
              </a:rPr>
              <a:t>jdk</a:t>
            </a:r>
            <a:r>
              <a:rPr lang="fr-FR" dirty="0">
                <a:solidFill>
                  <a:srgbClr val="0070C0"/>
                </a:solidFill>
              </a:rPr>
              <a:t>, les SA, ESB, …)</a:t>
            </a:r>
          </a:p>
          <a:p>
            <a:pPr lvl="2"/>
            <a:r>
              <a:rPr lang="fr-FR" dirty="0">
                <a:solidFill>
                  <a:srgbClr val="0070C0"/>
                </a:solidFill>
              </a:rPr>
              <a:t>Equipe DBA : </a:t>
            </a:r>
            <a:r>
              <a:rPr lang="fr-FR" dirty="0" err="1">
                <a:solidFill>
                  <a:srgbClr val="0070C0"/>
                </a:solidFill>
              </a:rPr>
              <a:t>bdd</a:t>
            </a:r>
            <a:r>
              <a:rPr lang="fr-FR" dirty="0">
                <a:solidFill>
                  <a:srgbClr val="0070C0"/>
                </a:solidFill>
              </a:rPr>
              <a:t> (ORACLE ) &amp; administration (créations des schémas, supervisions …, analyse de performance ) </a:t>
            </a:r>
          </a:p>
          <a:p>
            <a:r>
              <a:rPr lang="fr-FR" dirty="0"/>
              <a:t>WHY ? </a:t>
            </a:r>
          </a:p>
          <a:p>
            <a:pPr lvl="1"/>
            <a:r>
              <a:rPr lang="fr-FR" dirty="0"/>
              <a:t>Pr préparer l’</a:t>
            </a:r>
            <a:r>
              <a:rPr lang="fr-FR" dirty="0" err="1"/>
              <a:t>env</a:t>
            </a:r>
            <a:r>
              <a:rPr lang="fr-FR" dirty="0"/>
              <a:t> tech</a:t>
            </a:r>
          </a:p>
          <a:p>
            <a:r>
              <a:rPr lang="fr-FR" dirty="0"/>
              <a:t>HOW ?</a:t>
            </a:r>
          </a:p>
          <a:p>
            <a:pPr lvl="1"/>
            <a:r>
              <a:rPr lang="fr-FR" dirty="0"/>
              <a:t>Manuel / scripts </a:t>
            </a:r>
          </a:p>
          <a:p>
            <a:pPr lvl="1"/>
            <a:r>
              <a:rPr lang="fr-FR" dirty="0"/>
              <a:t>Support : IP … </a:t>
            </a:r>
          </a:p>
          <a:p>
            <a:r>
              <a:rPr lang="fr-FR" dirty="0"/>
              <a:t>BP ?</a:t>
            </a:r>
          </a:p>
          <a:p>
            <a:pPr lvl="1"/>
            <a:r>
              <a:rPr lang="fr-FR" dirty="0"/>
              <a:t>Scripts / outils  (chef / </a:t>
            </a:r>
            <a:r>
              <a:rPr lang="fr-FR" dirty="0" err="1"/>
              <a:t>puppet</a:t>
            </a:r>
            <a:r>
              <a:rPr lang="fr-FR" dirty="0"/>
              <a:t>)</a:t>
            </a:r>
          </a:p>
          <a:p>
            <a:r>
              <a:rPr lang="fr-FR" dirty="0"/>
              <a:t> vs (alternatives) ?</a:t>
            </a:r>
          </a:p>
          <a:p>
            <a:pPr lvl="1"/>
            <a:r>
              <a:rPr lang="fr-FR" dirty="0"/>
              <a:t>Cloud </a:t>
            </a:r>
          </a:p>
        </p:txBody>
      </p:sp>
    </p:spTree>
    <p:extLst>
      <p:ext uri="{BB962C8B-B14F-4D97-AF65-F5344CB8AC3E}">
        <p14:creationId xmlns:p14="http://schemas.microsoft.com/office/powerpoint/2010/main" xmlns="" val="392568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Intégration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16833"/>
            <a:ext cx="11050840" cy="6341167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? 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(</a:t>
            </a:r>
            <a:r>
              <a:rPr lang="fr-FR" dirty="0" err="1">
                <a:solidFill>
                  <a:srgbClr val="0070C0"/>
                </a:solidFill>
              </a:rPr>
              <a:t>devops</a:t>
            </a:r>
            <a:r>
              <a:rPr lang="fr-FR" dirty="0">
                <a:solidFill>
                  <a:srgbClr val="0070C0"/>
                </a:solidFill>
              </a:rPr>
              <a:t>) IC: Jenkins, création des jobs, MAVEN (cycle de vie : + plugin MAVEN: SOAPUI: WS SOAP, XML 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Intégration des applications vers les environnements</a:t>
            </a:r>
          </a:p>
          <a:p>
            <a:r>
              <a:rPr lang="fr-FR" dirty="0"/>
              <a:t>WHY ? </a:t>
            </a:r>
          </a:p>
          <a:p>
            <a:pPr lvl="1"/>
            <a:r>
              <a:rPr lang="fr-FR" dirty="0"/>
              <a:t>Plusieurs outils IC (GITHUB, MERGE, </a:t>
            </a:r>
            <a:r>
              <a:rPr lang="fr-FR" dirty="0" err="1"/>
              <a:t>versionning</a:t>
            </a:r>
            <a:r>
              <a:rPr lang="fr-FR" dirty="0"/>
              <a:t>, Sonar …)</a:t>
            </a:r>
          </a:p>
          <a:p>
            <a:pPr lvl="1"/>
            <a:r>
              <a:rPr lang="fr-FR" dirty="0"/>
              <a:t>Support pour les </a:t>
            </a:r>
            <a:r>
              <a:rPr lang="fr-FR" dirty="0" err="1"/>
              <a:t>developpeurs</a:t>
            </a:r>
            <a:r>
              <a:rPr lang="fr-FR" dirty="0"/>
              <a:t> </a:t>
            </a:r>
          </a:p>
          <a:p>
            <a:r>
              <a:rPr lang="fr-FR" dirty="0"/>
              <a:t>HOW ?</a:t>
            </a:r>
          </a:p>
          <a:p>
            <a:pPr lvl="1"/>
            <a:r>
              <a:rPr lang="fr-FR" dirty="0"/>
              <a:t>Equipe de DEV, Administration IC (Nexus …)</a:t>
            </a:r>
          </a:p>
          <a:p>
            <a:pPr lvl="1"/>
            <a:r>
              <a:rPr lang="fr-FR" dirty="0"/>
              <a:t>HORS PROD</a:t>
            </a:r>
          </a:p>
          <a:p>
            <a:r>
              <a:rPr lang="fr-FR" dirty="0"/>
              <a:t>BP ?</a:t>
            </a:r>
          </a:p>
          <a:p>
            <a:pPr lvl="1"/>
            <a:r>
              <a:rPr lang="fr-FR" dirty="0"/>
              <a:t>Communiquer Equipe de DEV </a:t>
            </a:r>
          </a:p>
          <a:p>
            <a:r>
              <a:rPr lang="fr-FR" dirty="0"/>
              <a:t> vs (alternatives) ?</a:t>
            </a:r>
          </a:p>
          <a:p>
            <a:pPr lvl="1"/>
            <a:r>
              <a:rPr lang="fr-FR" dirty="0"/>
              <a:t>DEVOPS / DEV</a:t>
            </a:r>
          </a:p>
        </p:txBody>
      </p:sp>
    </p:spTree>
    <p:extLst>
      <p:ext uri="{BB962C8B-B14F-4D97-AF65-F5344CB8AC3E}">
        <p14:creationId xmlns:p14="http://schemas.microsoft.com/office/powerpoint/2010/main" xmlns="" val="174324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16833"/>
            <a:ext cx="11050840" cy="6341167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? 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Equipe pour mettre en places tests / les plan des tests / TF / </a:t>
            </a:r>
            <a:r>
              <a:rPr lang="fr-FR" dirty="0" err="1">
                <a:solidFill>
                  <a:srgbClr val="0070C0"/>
                </a:solidFill>
              </a:rPr>
              <a:t>Tcharge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Jmeter</a:t>
            </a:r>
            <a:r>
              <a:rPr lang="fr-FR" dirty="0">
                <a:solidFill>
                  <a:srgbClr val="0070C0"/>
                </a:solidFill>
              </a:rPr>
              <a:t> </a:t>
            </a:r>
          </a:p>
          <a:p>
            <a:pPr lvl="2"/>
            <a:r>
              <a:rPr lang="fr-FR" dirty="0">
                <a:solidFill>
                  <a:srgbClr val="0070C0"/>
                </a:solidFill>
              </a:rPr>
              <a:t>Test </a:t>
            </a:r>
            <a:r>
              <a:rPr lang="fr-FR" dirty="0" err="1">
                <a:solidFill>
                  <a:srgbClr val="0070C0"/>
                </a:solidFill>
              </a:rPr>
              <a:t>coverage</a:t>
            </a:r>
            <a:r>
              <a:rPr lang="fr-FR" dirty="0">
                <a:solidFill>
                  <a:srgbClr val="0070C0"/>
                </a:solidFill>
              </a:rPr>
              <a:t> …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TDD: BP les tests </a:t>
            </a:r>
          </a:p>
          <a:p>
            <a:r>
              <a:rPr lang="fr-FR" dirty="0"/>
              <a:t>WHY ? </a:t>
            </a:r>
          </a:p>
          <a:p>
            <a:pPr lvl="1"/>
            <a:r>
              <a:rPr lang="fr-FR" dirty="0"/>
              <a:t>Tests : important en qualité et pour aider les devs</a:t>
            </a:r>
          </a:p>
          <a:p>
            <a:r>
              <a:rPr lang="fr-FR" dirty="0"/>
              <a:t>HOW ?</a:t>
            </a:r>
          </a:p>
          <a:p>
            <a:pPr lvl="1"/>
            <a:r>
              <a:rPr lang="fr-FR" dirty="0"/>
              <a:t>Outils de tests (2011): SOAPUI, Fitness, </a:t>
            </a:r>
            <a:r>
              <a:rPr lang="fr-FR" dirty="0" err="1"/>
              <a:t>Concordion</a:t>
            </a:r>
            <a:r>
              <a:rPr lang="fr-FR" dirty="0"/>
              <a:t>, </a:t>
            </a:r>
            <a:r>
              <a:rPr lang="fr-FR" dirty="0" err="1"/>
              <a:t>selenuim</a:t>
            </a:r>
            <a:r>
              <a:rPr lang="fr-FR" dirty="0"/>
              <a:t> … HP LOADRUNNER, JMETER</a:t>
            </a:r>
          </a:p>
          <a:p>
            <a:r>
              <a:rPr lang="fr-FR" dirty="0"/>
              <a:t>BP?</a:t>
            </a:r>
          </a:p>
          <a:p>
            <a:pPr lvl="1"/>
            <a:r>
              <a:rPr lang="fr-FR" dirty="0"/>
              <a:t>Qualité de </a:t>
            </a:r>
            <a:r>
              <a:rPr lang="fr-FR" dirty="0" err="1"/>
              <a:t>lapplication</a:t>
            </a:r>
            <a:endParaRPr lang="fr-FR" dirty="0"/>
          </a:p>
          <a:p>
            <a:r>
              <a:rPr lang="fr-FR" dirty="0"/>
              <a:t>vs (alternatives) ?</a:t>
            </a:r>
          </a:p>
          <a:p>
            <a:pPr lvl="1"/>
            <a:r>
              <a:rPr lang="fr-FR" dirty="0"/>
              <a:t>Equipe de DEV </a:t>
            </a:r>
          </a:p>
        </p:txBody>
      </p:sp>
    </p:spTree>
    <p:extLst>
      <p:ext uri="{BB962C8B-B14F-4D97-AF65-F5344CB8AC3E}">
        <p14:creationId xmlns:p14="http://schemas.microsoft.com/office/powerpoint/2010/main" xmlns="" val="350837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OPS / exploitations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16833"/>
            <a:ext cx="11050840" cy="6341167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? 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Admin Système : OS (</a:t>
            </a:r>
            <a:r>
              <a:rPr lang="fr-FR" dirty="0" err="1">
                <a:solidFill>
                  <a:srgbClr val="0070C0"/>
                </a:solidFill>
              </a:rPr>
              <a:t>windows</a:t>
            </a:r>
            <a:r>
              <a:rPr lang="fr-FR" dirty="0">
                <a:solidFill>
                  <a:srgbClr val="0070C0"/>
                </a:solidFill>
              </a:rPr>
              <a:t>/ Linux), Shell, python, </a:t>
            </a:r>
            <a:r>
              <a:rPr lang="fr-FR" dirty="0" err="1">
                <a:solidFill>
                  <a:srgbClr val="0070C0"/>
                </a:solidFill>
              </a:rPr>
              <a:t>powershell</a:t>
            </a:r>
            <a:endParaRPr lang="fr-FR" dirty="0">
              <a:solidFill>
                <a:srgbClr val="0070C0"/>
              </a:solidFill>
            </a:endParaRPr>
          </a:p>
          <a:p>
            <a:pPr lvl="1"/>
            <a:r>
              <a:rPr lang="fr-FR" dirty="0">
                <a:solidFill>
                  <a:srgbClr val="0070C0"/>
                </a:solidFill>
              </a:rPr>
              <a:t>Déploiements, exploitation (A/R/S), Analyse d’incidents de prod (</a:t>
            </a:r>
            <a:r>
              <a:rPr lang="fr-FR" dirty="0" err="1">
                <a:solidFill>
                  <a:srgbClr val="0070C0"/>
                </a:solidFill>
              </a:rPr>
              <a:t>Linux:log</a:t>
            </a:r>
            <a:r>
              <a:rPr lang="fr-FR" dirty="0">
                <a:solidFill>
                  <a:srgbClr val="0070C0"/>
                </a:solidFill>
              </a:rPr>
              <a:t> ..)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Monitoring / supervision (application et l’infra)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Architecture de PROD / de déploiement (dev : 1VM, OPER : 4 </a:t>
            </a:r>
            <a:r>
              <a:rPr lang="fr-FR" dirty="0" err="1">
                <a:solidFill>
                  <a:srgbClr val="0070C0"/>
                </a:solidFill>
              </a:rPr>
              <a:t>VMs</a:t>
            </a:r>
            <a:r>
              <a:rPr lang="fr-FR" dirty="0">
                <a:solidFill>
                  <a:srgbClr val="0070C0"/>
                </a:solidFill>
              </a:rPr>
              <a:t>): LB, proxy, Firewall, ZP</a:t>
            </a:r>
          </a:p>
          <a:p>
            <a:r>
              <a:rPr lang="fr-FR" dirty="0"/>
              <a:t>WHY ? </a:t>
            </a:r>
          </a:p>
          <a:p>
            <a:pPr lvl="1"/>
            <a:r>
              <a:rPr lang="fr-FR" dirty="0"/>
              <a:t>Exploitation de l’application </a:t>
            </a:r>
          </a:p>
          <a:p>
            <a:r>
              <a:rPr lang="fr-FR" dirty="0"/>
              <a:t>HOW ?</a:t>
            </a:r>
          </a:p>
          <a:p>
            <a:pPr lvl="1"/>
            <a:r>
              <a:rPr lang="fr-FR" dirty="0"/>
              <a:t>Outils : Nagios : infra (OS, CPU, mémoire …)</a:t>
            </a:r>
          </a:p>
          <a:p>
            <a:pPr lvl="1"/>
            <a:r>
              <a:rPr lang="fr-FR" dirty="0"/>
              <a:t>Scripts de monitoring : Application (SA) + BDD (ok)</a:t>
            </a:r>
          </a:p>
          <a:p>
            <a:pPr lvl="1"/>
            <a:r>
              <a:rPr lang="fr-FR" dirty="0"/>
              <a:t>Déploiements de l’application : scripts (</a:t>
            </a:r>
            <a:r>
              <a:rPr lang="fr-FR" dirty="0" err="1"/>
              <a:t>shell</a:t>
            </a:r>
            <a:r>
              <a:rPr lang="fr-FR" dirty="0"/>
              <a:t>/ python / perl/ </a:t>
            </a:r>
            <a:r>
              <a:rPr lang="fr-FR" dirty="0" err="1"/>
              <a:t>powershell</a:t>
            </a:r>
            <a:r>
              <a:rPr lang="fr-FR" dirty="0"/>
              <a:t> …)</a:t>
            </a:r>
          </a:p>
          <a:p>
            <a:r>
              <a:rPr lang="fr-FR" dirty="0"/>
              <a:t>BP </a:t>
            </a:r>
          </a:p>
          <a:p>
            <a:pPr lvl="1"/>
            <a:r>
              <a:rPr lang="fr-FR" dirty="0"/>
              <a:t>Anticiper les actions sur l’application (mémoire / FS , CPU …)</a:t>
            </a:r>
          </a:p>
          <a:p>
            <a:r>
              <a:rPr lang="fr-FR" dirty="0"/>
              <a:t> vs (alternatives) ?</a:t>
            </a:r>
          </a:p>
          <a:p>
            <a:pPr lvl="1"/>
            <a:r>
              <a:rPr lang="fr-FR" dirty="0">
                <a:solidFill>
                  <a:schemeClr val="accent5"/>
                </a:solidFill>
              </a:rPr>
              <a:t>DEVOPS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04808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16833"/>
            <a:ext cx="11050840" cy="63411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IC : process</a:t>
            </a:r>
          </a:p>
          <a:p>
            <a:r>
              <a:rPr lang="fr-FR" b="1" dirty="0">
                <a:solidFill>
                  <a:srgbClr val="0070C0"/>
                </a:solidFill>
              </a:rPr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xmlns="" val="255032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IC : intégration continue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16833"/>
            <a:ext cx="11050840" cy="6341167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rgbClr val="0070C0"/>
                </a:solidFill>
              </a:rPr>
              <a:t>EQUIPE INFRA : OK (</a:t>
            </a:r>
            <a:r>
              <a:rPr lang="fr-FR" dirty="0" err="1">
                <a:solidFill>
                  <a:srgbClr val="0070C0"/>
                </a:solidFill>
              </a:rPr>
              <a:t>VMs</a:t>
            </a:r>
            <a:r>
              <a:rPr lang="fr-FR" dirty="0">
                <a:solidFill>
                  <a:srgbClr val="0070C0"/>
                </a:solidFill>
              </a:rPr>
              <a:t>, BDD …)</a:t>
            </a:r>
          </a:p>
          <a:p>
            <a:r>
              <a:rPr lang="fr-FR" dirty="0"/>
              <a:t>IC: théoriquement à chaque changement/‘</a:t>
            </a:r>
            <a:r>
              <a:rPr lang="fr-FR" dirty="0" err="1"/>
              <a:t>sheduling</a:t>
            </a:r>
            <a:r>
              <a:rPr lang="fr-FR" dirty="0"/>
              <a:t>’: 2 fois (entre 12 et 14, et le soir 19h)</a:t>
            </a:r>
          </a:p>
          <a:p>
            <a:pPr lvl="1"/>
            <a:r>
              <a:rPr lang="fr-FR" dirty="0"/>
              <a:t>Hors PROD (</a:t>
            </a:r>
            <a:r>
              <a:rPr lang="fr-FR" dirty="0">
                <a:sym typeface="Wingdings" panose="05000000000000000000" pitchFamily="2" charset="2"/>
              </a:rPr>
              <a:t>BP: Jenkins </a:t>
            </a:r>
            <a:r>
              <a:rPr lang="fr-FR" dirty="0" err="1">
                <a:sym typeface="Wingdings" panose="05000000000000000000" pitchFamily="2" charset="2"/>
              </a:rPr>
              <a:t>deploy</a:t>
            </a:r>
            <a:r>
              <a:rPr lang="fr-FR" dirty="0">
                <a:sym typeface="Wingdings" panose="05000000000000000000" pitchFamily="2" charset="2"/>
              </a:rPr>
              <a:t> Nexus  RE7)</a:t>
            </a:r>
            <a:endParaRPr lang="fr-FR" dirty="0"/>
          </a:p>
          <a:p>
            <a:pPr lvl="1"/>
            <a:r>
              <a:rPr lang="fr-FR" dirty="0" smtClean="0"/>
              <a:t>Jenkins: </a:t>
            </a:r>
            <a:r>
              <a:rPr lang="fr-FR" dirty="0" err="1" smtClean="0"/>
              <a:t>builds</a:t>
            </a:r>
            <a:r>
              <a:rPr lang="fr-FR" dirty="0" smtClean="0"/>
              <a:t> (</a:t>
            </a:r>
            <a:r>
              <a:rPr lang="fr-FR" dirty="0" err="1" smtClean="0"/>
              <a:t>maven</a:t>
            </a:r>
            <a:r>
              <a:rPr lang="fr-FR" dirty="0" smtClean="0"/>
              <a:t>) automatiser: job / SONAR (Qualité de l’application): TU / qualité de codes …</a:t>
            </a:r>
          </a:p>
          <a:p>
            <a:pPr lvl="1"/>
            <a:r>
              <a:rPr lang="fr-FR" dirty="0" err="1" smtClean="0"/>
              <a:t>Maven</a:t>
            </a:r>
            <a:r>
              <a:rPr lang="fr-FR" dirty="0" smtClean="0"/>
              <a:t>: </a:t>
            </a:r>
            <a:r>
              <a:rPr lang="fr-FR" dirty="0" err="1" smtClean="0"/>
              <a:t>build</a:t>
            </a:r>
            <a:r>
              <a:rPr lang="fr-FR" dirty="0" smtClean="0"/>
              <a:t> (</a:t>
            </a:r>
            <a:r>
              <a:rPr lang="fr-FR" dirty="0" err="1" smtClean="0"/>
              <a:t>depandences</a:t>
            </a:r>
            <a:r>
              <a:rPr lang="fr-FR" dirty="0" smtClean="0"/>
              <a:t>, compilation, TU, packages, </a:t>
            </a:r>
            <a:r>
              <a:rPr lang="fr-FR" dirty="0" err="1" smtClean="0"/>
              <a:t>Deploy</a:t>
            </a:r>
            <a:r>
              <a:rPr lang="fr-FR" dirty="0" smtClean="0"/>
              <a:t> profile: </a:t>
            </a:r>
            <a:r>
              <a:rPr lang="fr-FR" dirty="0" err="1" smtClean="0"/>
              <a:t>dev</a:t>
            </a:r>
            <a:r>
              <a:rPr lang="fr-FR" dirty="0" smtClean="0"/>
              <a:t>, re7, </a:t>
            </a:r>
            <a:r>
              <a:rPr lang="fr-FR" dirty="0" err="1" smtClean="0"/>
              <a:t>int</a:t>
            </a:r>
            <a:r>
              <a:rPr lang="fr-FR" dirty="0" smtClean="0"/>
              <a:t>, REC2, TF </a:t>
            </a:r>
            <a:r>
              <a:rPr lang="fr-FR" dirty="0" err="1" smtClean="0"/>
              <a:t>selenuim</a:t>
            </a:r>
            <a:r>
              <a:rPr lang="fr-FR" dirty="0" smtClean="0"/>
              <a:t> …)</a:t>
            </a:r>
          </a:p>
          <a:p>
            <a:pPr lvl="1"/>
            <a:r>
              <a:rPr lang="fr-FR" dirty="0" err="1" smtClean="0"/>
              <a:t>Nexus</a:t>
            </a:r>
            <a:r>
              <a:rPr lang="fr-FR" dirty="0"/>
              <a:t>: repository </a:t>
            </a:r>
            <a:r>
              <a:rPr lang="fr-FR" dirty="0" err="1"/>
              <a:t>depdens</a:t>
            </a:r>
            <a:endParaRPr lang="fr-FR" dirty="0"/>
          </a:p>
          <a:p>
            <a:r>
              <a:rPr lang="fr-FR" dirty="0"/>
              <a:t> MEP (Mise en PROD )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ZP / DMZ: INFRA (</a:t>
            </a:r>
            <a:r>
              <a:rPr lang="fr-FR" dirty="0" err="1">
                <a:solidFill>
                  <a:srgbClr val="0070C0"/>
                </a:solidFill>
              </a:rPr>
              <a:t>equipe</a:t>
            </a:r>
            <a:r>
              <a:rPr lang="fr-FR" dirty="0">
                <a:solidFill>
                  <a:srgbClr val="0070C0"/>
                </a:solidFill>
              </a:rPr>
              <a:t> infra): automatiser (scripts: </a:t>
            </a:r>
            <a:r>
              <a:rPr lang="fr-FR" dirty="0" err="1">
                <a:solidFill>
                  <a:srgbClr val="0070C0"/>
                </a:solidFill>
              </a:rPr>
              <a:t>Puppet</a:t>
            </a:r>
            <a:r>
              <a:rPr lang="fr-FR" dirty="0">
                <a:solidFill>
                  <a:srgbClr val="0070C0"/>
                </a:solidFill>
              </a:rPr>
              <a:t> / chef …)</a:t>
            </a:r>
          </a:p>
          <a:p>
            <a:pPr lvl="2"/>
            <a:r>
              <a:rPr lang="fr-FR" dirty="0">
                <a:solidFill>
                  <a:srgbClr val="0070C0"/>
                </a:solidFill>
              </a:rPr>
              <a:t>Création des VM / OS/ </a:t>
            </a:r>
            <a:r>
              <a:rPr lang="fr-FR" dirty="0" err="1">
                <a:solidFill>
                  <a:srgbClr val="0070C0"/>
                </a:solidFill>
              </a:rPr>
              <a:t>users</a:t>
            </a:r>
            <a:r>
              <a:rPr lang="fr-FR" dirty="0">
                <a:solidFill>
                  <a:srgbClr val="0070C0"/>
                </a:solidFill>
              </a:rPr>
              <a:t> / FS/ </a:t>
            </a:r>
          </a:p>
          <a:p>
            <a:pPr lvl="2"/>
            <a:r>
              <a:rPr lang="fr-FR" dirty="0">
                <a:solidFill>
                  <a:srgbClr val="0070C0"/>
                </a:solidFill>
              </a:rPr>
              <a:t>Produits : </a:t>
            </a:r>
            <a:r>
              <a:rPr lang="fr-FR" dirty="0" err="1">
                <a:solidFill>
                  <a:srgbClr val="0070C0"/>
                </a:solidFill>
              </a:rPr>
              <a:t>JDk</a:t>
            </a:r>
            <a:r>
              <a:rPr lang="fr-FR" dirty="0">
                <a:solidFill>
                  <a:srgbClr val="0070C0"/>
                </a:solidFill>
              </a:rPr>
              <a:t>, BDD(oracle / …), SA : </a:t>
            </a:r>
            <a:r>
              <a:rPr lang="fr-FR" dirty="0" err="1">
                <a:solidFill>
                  <a:srgbClr val="0070C0"/>
                </a:solidFill>
              </a:rPr>
              <a:t>tomcat</a:t>
            </a:r>
            <a:r>
              <a:rPr lang="fr-FR" dirty="0">
                <a:solidFill>
                  <a:srgbClr val="0070C0"/>
                </a:solidFill>
              </a:rPr>
              <a:t> / </a:t>
            </a:r>
            <a:r>
              <a:rPr lang="fr-FR" dirty="0" err="1">
                <a:solidFill>
                  <a:srgbClr val="0070C0"/>
                </a:solidFill>
              </a:rPr>
              <a:t>jboss</a:t>
            </a:r>
            <a:r>
              <a:rPr lang="fr-FR" dirty="0">
                <a:solidFill>
                  <a:srgbClr val="0070C0"/>
                </a:solidFill>
              </a:rPr>
              <a:t> / </a:t>
            </a:r>
            <a:r>
              <a:rPr lang="fr-FR" dirty="0" err="1">
                <a:solidFill>
                  <a:srgbClr val="0070C0"/>
                </a:solidFill>
              </a:rPr>
              <a:t>wildfly</a:t>
            </a:r>
            <a:r>
              <a:rPr lang="fr-FR" dirty="0">
                <a:solidFill>
                  <a:srgbClr val="0070C0"/>
                </a:solidFill>
              </a:rPr>
              <a:t>, </a:t>
            </a:r>
            <a:r>
              <a:rPr lang="fr-FR" dirty="0" err="1">
                <a:solidFill>
                  <a:srgbClr val="0070C0"/>
                </a:solidFill>
              </a:rPr>
              <a:t>weblogic</a:t>
            </a:r>
            <a:r>
              <a:rPr lang="fr-FR" dirty="0">
                <a:solidFill>
                  <a:srgbClr val="0070C0"/>
                </a:solidFill>
              </a:rPr>
              <a:t> ….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Livraison : Mail projet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 l’exploitation </a:t>
            </a:r>
          </a:p>
          <a:p>
            <a:pPr lvl="2"/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URL : Nexus  version à installer</a:t>
            </a:r>
          </a:p>
          <a:p>
            <a:pPr lvl="2"/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Document d’installation : paramètres d’environnement (hosts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name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bdd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, port …)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OPS : Déploiement : (application / paramétrages / infra …)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PREPROD OK  PROD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KO   </a:t>
            </a:r>
            <a:r>
              <a:rPr lang="fr-FR" dirty="0" err="1">
                <a:sym typeface="Wingdings" panose="05000000000000000000" pitchFamily="2" charset="2"/>
              </a:rPr>
              <a:t>prblm</a:t>
            </a:r>
            <a:r>
              <a:rPr lang="fr-FR" dirty="0">
                <a:sym typeface="Wingdings" panose="05000000000000000000" pitchFamily="2" charset="2"/>
              </a:rPr>
              <a:t> d’infra :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Analyse</a:t>
            </a:r>
            <a:r>
              <a:rPr lang="fr-FR" dirty="0">
                <a:sym typeface="Wingdings" panose="05000000000000000000" pitchFamily="2" charset="2"/>
              </a:rPr>
              <a:t> + équipe d’infra  LOG </a:t>
            </a:r>
            <a:r>
              <a:rPr lang="fr-FR" i="1" dirty="0">
                <a:sym typeface="Wingdings" panose="05000000000000000000" pitchFamily="2" charset="2"/>
              </a:rPr>
              <a:t>(ELK)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KO  Appli : DEV 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Scripts pour automatiser les déploiement / l’intégration de l’application : log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Scripts pour l’</a:t>
            </a:r>
            <a:r>
              <a:rPr lang="fr-FR" dirty="0" err="1">
                <a:sym typeface="Wingdings" panose="05000000000000000000" pitchFamily="2" charset="2"/>
              </a:rPr>
              <a:t>expoilatation</a:t>
            </a:r>
            <a:r>
              <a:rPr lang="fr-FR" dirty="0">
                <a:sym typeface="Wingdings" panose="05000000000000000000" pitchFamily="2" charset="2"/>
              </a:rPr>
              <a:t> : STOP/ START/ RESTART / SERVICE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32130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IC :Jenkins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650" y="420756"/>
            <a:ext cx="12076355" cy="6437244"/>
          </a:xfrm>
        </p:spPr>
        <p:txBody>
          <a:bodyPr>
            <a:normAutofit fontScale="55000" lnSpcReduction="20000"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?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Serveur d’automatisation open source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S’interface avec les systèmes de contrôle de version (GIT, SVN …)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Peut exécuter des projets basés sur apache Maven / Ant</a:t>
            </a:r>
            <a:endParaRPr lang="fr-FR" dirty="0">
              <a:solidFill>
                <a:srgbClr val="0070C0"/>
              </a:solidFill>
            </a:endParaRPr>
          </a:p>
          <a:p>
            <a:r>
              <a:rPr lang="fr-FR" dirty="0"/>
              <a:t>WHY ?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Automatiser toutes sortes de taches (scripts </a:t>
            </a:r>
            <a:r>
              <a:rPr lang="fr-FR" dirty="0" err="1">
                <a:solidFill>
                  <a:schemeClr val="tx1"/>
                </a:solidFill>
              </a:rPr>
              <a:t>shell</a:t>
            </a:r>
            <a:r>
              <a:rPr lang="fr-FR" dirty="0">
                <a:solidFill>
                  <a:schemeClr val="tx1"/>
                </a:solidFill>
              </a:rPr>
              <a:t> / </a:t>
            </a:r>
            <a:r>
              <a:rPr lang="fr-FR" dirty="0" err="1">
                <a:solidFill>
                  <a:schemeClr val="tx1"/>
                </a:solidFill>
              </a:rPr>
              <a:t>build</a:t>
            </a:r>
            <a:r>
              <a:rPr lang="fr-FR" dirty="0">
                <a:solidFill>
                  <a:schemeClr val="tx1"/>
                </a:solidFill>
              </a:rPr>
              <a:t> applications …)</a:t>
            </a:r>
          </a:p>
          <a:p>
            <a:r>
              <a:rPr lang="fr-FR" dirty="0"/>
              <a:t>HOW ?</a:t>
            </a:r>
          </a:p>
          <a:p>
            <a:pPr lvl="1"/>
            <a:r>
              <a:rPr lang="fr-FR" b="1" dirty="0">
                <a:solidFill>
                  <a:schemeClr val="tx1"/>
                </a:solidFill>
              </a:rPr>
              <a:t>Configurer les paramètres généraux et les chemins des fichiers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Local Maven Repository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Url des serveurs </a:t>
            </a:r>
            <a:r>
              <a:rPr lang="fr-FR" b="1" dirty="0" err="1">
                <a:solidFill>
                  <a:schemeClr val="tx1"/>
                </a:solidFill>
              </a:rPr>
              <a:t>SonarQube</a:t>
            </a:r>
            <a:r>
              <a:rPr lang="fr-FR" b="1" dirty="0">
                <a:solidFill>
                  <a:schemeClr val="tx1"/>
                </a:solidFill>
              </a:rPr>
              <a:t> / nexus / serveur </a:t>
            </a:r>
            <a:r>
              <a:rPr lang="fr-FR" b="1" dirty="0" err="1">
                <a:solidFill>
                  <a:schemeClr val="tx1"/>
                </a:solidFill>
              </a:rPr>
              <a:t>smtp</a:t>
            </a:r>
            <a:r>
              <a:rPr lang="fr-FR" b="1" dirty="0">
                <a:solidFill>
                  <a:schemeClr val="tx1"/>
                </a:solidFill>
              </a:rPr>
              <a:t> de notifications …</a:t>
            </a:r>
          </a:p>
          <a:p>
            <a:pPr lvl="1"/>
            <a:r>
              <a:rPr lang="fr-FR" b="1" dirty="0">
                <a:solidFill>
                  <a:schemeClr val="tx1"/>
                </a:solidFill>
              </a:rPr>
              <a:t>Configuration globale des outils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les chemins d’installation du JDK, Maven, Git, sonar, </a:t>
            </a:r>
            <a:r>
              <a:rPr lang="fr-FR" b="1" dirty="0">
                <a:solidFill>
                  <a:schemeClr val="tx1"/>
                </a:solidFill>
              </a:rPr>
              <a:t>Docker…</a:t>
            </a:r>
          </a:p>
          <a:p>
            <a:pPr lvl="1"/>
            <a:r>
              <a:rPr lang="fr-FR" b="1" dirty="0">
                <a:solidFill>
                  <a:schemeClr val="tx1"/>
                </a:solidFill>
              </a:rPr>
              <a:t>Création de JOB :</a:t>
            </a:r>
          </a:p>
          <a:p>
            <a:pPr lvl="2"/>
            <a:r>
              <a:rPr lang="fr-FR" b="1" dirty="0">
                <a:solidFill>
                  <a:schemeClr val="tx1"/>
                </a:solidFill>
              </a:rPr>
              <a:t>Gestion de code source : Repository URL (Git, SVN, …)</a:t>
            </a:r>
          </a:p>
          <a:p>
            <a:pPr lvl="2"/>
            <a:r>
              <a:rPr lang="fr-FR" b="1" dirty="0">
                <a:solidFill>
                  <a:schemeClr val="tx1"/>
                </a:solidFill>
              </a:rPr>
              <a:t>Configurer le déclenchement le </a:t>
            </a:r>
            <a:r>
              <a:rPr lang="fr-FR" b="1" dirty="0" err="1">
                <a:solidFill>
                  <a:schemeClr val="tx1"/>
                </a:solidFill>
              </a:rPr>
              <a:t>build</a:t>
            </a:r>
            <a:r>
              <a:rPr lang="fr-FR" b="1" dirty="0">
                <a:solidFill>
                  <a:schemeClr val="tx1"/>
                </a:solidFill>
              </a:rPr>
              <a:t> : </a:t>
            </a:r>
            <a:r>
              <a:rPr lang="fr-FR" b="1" i="1" dirty="0">
                <a:solidFill>
                  <a:schemeClr val="tx1"/>
                </a:solidFill>
              </a:rPr>
              <a:t>pour chaque commit / </a:t>
            </a:r>
            <a:r>
              <a:rPr lang="fr-FR" b="1" dirty="0">
                <a:solidFill>
                  <a:schemeClr val="tx1"/>
                </a:solidFill>
              </a:rPr>
              <a:t>périodiquement / après le </a:t>
            </a:r>
            <a:r>
              <a:rPr lang="fr-FR" b="1" dirty="0" err="1">
                <a:solidFill>
                  <a:schemeClr val="tx1"/>
                </a:solidFill>
              </a:rPr>
              <a:t>build</a:t>
            </a:r>
            <a:r>
              <a:rPr lang="fr-FR" b="1" dirty="0">
                <a:solidFill>
                  <a:schemeClr val="tx1"/>
                </a:solidFill>
              </a:rPr>
              <a:t> sur d'autres projets…</a:t>
            </a:r>
          </a:p>
          <a:p>
            <a:pPr lvl="2"/>
            <a:r>
              <a:rPr lang="fr-FR" b="1" dirty="0">
                <a:solidFill>
                  <a:schemeClr val="tx1"/>
                </a:solidFill>
              </a:rPr>
              <a:t>Configurer l’environnements de </a:t>
            </a:r>
            <a:r>
              <a:rPr lang="fr-FR" b="1" dirty="0" err="1">
                <a:solidFill>
                  <a:schemeClr val="tx1"/>
                </a:solidFill>
              </a:rPr>
              <a:t>Build</a:t>
            </a:r>
            <a:r>
              <a:rPr lang="fr-FR" b="1" dirty="0">
                <a:solidFill>
                  <a:schemeClr val="tx1"/>
                </a:solidFill>
              </a:rPr>
              <a:t> : nettoyer l'espace de travail avant le </a:t>
            </a:r>
            <a:r>
              <a:rPr lang="fr-FR" b="1" dirty="0" err="1">
                <a:solidFill>
                  <a:schemeClr val="tx1"/>
                </a:solidFill>
              </a:rPr>
              <a:t>build</a:t>
            </a:r>
            <a:r>
              <a:rPr lang="fr-FR" b="1" dirty="0">
                <a:solidFill>
                  <a:schemeClr val="tx1"/>
                </a:solidFill>
              </a:rPr>
              <a:t> /  utiliser </a:t>
            </a:r>
            <a:r>
              <a:rPr lang="fr-FR" b="1">
                <a:solidFill>
                  <a:schemeClr val="tx1"/>
                </a:solidFill>
              </a:rPr>
              <a:t>des </a:t>
            </a:r>
            <a:r>
              <a:rPr lang="fr-FR" b="1" smtClean="0">
                <a:solidFill>
                  <a:schemeClr val="tx1"/>
                </a:solidFill>
              </a:rPr>
              <a:t>plugins </a:t>
            </a:r>
            <a:r>
              <a:rPr lang="fr-FR" b="1" dirty="0">
                <a:solidFill>
                  <a:schemeClr val="tx1"/>
                </a:solidFill>
              </a:rPr>
              <a:t>…</a:t>
            </a:r>
          </a:p>
          <a:p>
            <a:pPr lvl="2"/>
            <a:r>
              <a:rPr lang="fr-FR" b="1" dirty="0">
                <a:solidFill>
                  <a:schemeClr val="tx1"/>
                </a:solidFill>
                <a:latin typeface="Helvetica" panose="020B0604020202020204" pitchFamily="34" charset="0"/>
              </a:rPr>
              <a:t>Ajouter des étape au </a:t>
            </a:r>
            <a:r>
              <a:rPr lang="fr-FR" b="1" dirty="0" err="1">
                <a:solidFill>
                  <a:schemeClr val="tx1"/>
                </a:solidFill>
                <a:latin typeface="Helvetica" panose="020B0604020202020204" pitchFamily="34" charset="0"/>
              </a:rPr>
              <a:t>build</a:t>
            </a:r>
            <a:endParaRPr lang="fr-FR" b="1" dirty="0">
              <a:solidFill>
                <a:schemeClr val="tx1"/>
              </a:solidFill>
            </a:endParaRPr>
          </a:p>
          <a:p>
            <a:pPr lvl="3"/>
            <a:r>
              <a:rPr lang="fr-FR" b="1" dirty="0">
                <a:solidFill>
                  <a:schemeClr val="tx1"/>
                </a:solidFill>
              </a:rPr>
              <a:t>Invoquer des commandes Maven / </a:t>
            </a:r>
            <a:r>
              <a:rPr lang="fr-FR" b="1" dirty="0" err="1">
                <a:solidFill>
                  <a:schemeClr val="tx1"/>
                </a:solidFill>
              </a:rPr>
              <a:t>gradle</a:t>
            </a:r>
            <a:r>
              <a:rPr lang="fr-FR" b="1" dirty="0">
                <a:solidFill>
                  <a:schemeClr val="tx1"/>
                </a:solidFill>
              </a:rPr>
              <a:t> / </a:t>
            </a:r>
            <a:r>
              <a:rPr lang="fr-FR" b="1" dirty="0" err="1">
                <a:solidFill>
                  <a:schemeClr val="tx1"/>
                </a:solidFill>
              </a:rPr>
              <a:t>ant</a:t>
            </a:r>
            <a:r>
              <a:rPr lang="fr-FR" b="1" dirty="0">
                <a:solidFill>
                  <a:schemeClr val="tx1"/>
                </a:solidFill>
              </a:rPr>
              <a:t> / Docker…</a:t>
            </a:r>
          </a:p>
          <a:p>
            <a:pPr lvl="3"/>
            <a:r>
              <a:rPr lang="fr-FR" b="1" dirty="0">
                <a:solidFill>
                  <a:schemeClr val="tx1"/>
                </a:solidFill>
              </a:rPr>
              <a:t>Exécuter des scripts Shell / batch</a:t>
            </a:r>
          </a:p>
          <a:p>
            <a:pPr lvl="3"/>
            <a:r>
              <a:rPr lang="fr-FR" b="1" dirty="0">
                <a:solidFill>
                  <a:schemeClr val="tx1"/>
                </a:solidFill>
              </a:rPr>
              <a:t>Lancer une analyse avec </a:t>
            </a:r>
            <a:r>
              <a:rPr lang="fr-FR" b="1" dirty="0" err="1">
                <a:solidFill>
                  <a:schemeClr val="tx1"/>
                </a:solidFill>
              </a:rPr>
              <a:t>sonarCube</a:t>
            </a:r>
            <a:r>
              <a:rPr lang="fr-FR" b="1" dirty="0">
                <a:solidFill>
                  <a:schemeClr val="tx1"/>
                </a:solidFill>
              </a:rPr>
              <a:t> scanner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Les fonctionnalité de Jenkins peuvent être étendues avec des plugins</a:t>
            </a:r>
          </a:p>
          <a:p>
            <a:r>
              <a:rPr lang="fr-FR" dirty="0"/>
              <a:t>BP ? (</a:t>
            </a:r>
            <a:r>
              <a:rPr lang="fr-FR" sz="1600" b="1" dirty="0"/>
              <a:t>Théoriquement</a:t>
            </a:r>
            <a:r>
              <a:rPr lang="fr-FR" sz="1600" dirty="0"/>
              <a:t> : </a:t>
            </a:r>
            <a:r>
              <a:rPr lang="fr-FR" sz="1600" i="1" dirty="0">
                <a:solidFill>
                  <a:schemeClr val="tx1"/>
                </a:solidFill>
              </a:rPr>
              <a:t>Déclencher un </a:t>
            </a:r>
            <a:r>
              <a:rPr lang="fr-FR" sz="1600" i="1" dirty="0" err="1">
                <a:solidFill>
                  <a:schemeClr val="tx1"/>
                </a:solidFill>
              </a:rPr>
              <a:t>build</a:t>
            </a:r>
            <a:r>
              <a:rPr lang="fr-FR" sz="1600" i="1" dirty="0">
                <a:solidFill>
                  <a:schemeClr val="tx1"/>
                </a:solidFill>
              </a:rPr>
              <a:t> automatique pour chaque commit dans le système de contrôle de version)</a:t>
            </a:r>
            <a:endParaRPr lang="fr-FR" sz="1600" dirty="0"/>
          </a:p>
          <a:p>
            <a:pPr lvl="1"/>
            <a:r>
              <a:rPr lang="fr-FR" dirty="0">
                <a:solidFill>
                  <a:schemeClr val="tx1"/>
                </a:solidFill>
              </a:rPr>
              <a:t>Automatiser le déploiement: 1 fois par jour (2 fois &gt; )</a:t>
            </a:r>
          </a:p>
          <a:p>
            <a:r>
              <a:rPr lang="fr-FR" dirty="0"/>
              <a:t> vs (alternatives) ? 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CircleCI</a:t>
            </a:r>
            <a:r>
              <a:rPr lang="fr-FR" dirty="0">
                <a:solidFill>
                  <a:schemeClr val="tx1"/>
                </a:solidFill>
              </a:rPr>
              <a:t> : recommandé pour les petits projets, où l'objectif principal est de démarrer l'intégration le plus rapidement possible.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Travis CI : recommandé pour les projets open-source, qui devraient être testés dans différents environnements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Bamboo</a:t>
            </a:r>
            <a:r>
              <a:rPr lang="fr-FR" dirty="0">
                <a:solidFill>
                  <a:schemeClr val="tx1"/>
                </a:solidFill>
              </a:rPr>
              <a:t> : Jira Software intégrée</a:t>
            </a:r>
          </a:p>
        </p:txBody>
      </p:sp>
    </p:spTree>
    <p:extLst>
      <p:ext uri="{BB962C8B-B14F-4D97-AF65-F5344CB8AC3E}">
        <p14:creationId xmlns:p14="http://schemas.microsoft.com/office/powerpoint/2010/main" xmlns="" val="3673947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IC :</a:t>
            </a:r>
            <a:r>
              <a:rPr lang="fr-FR" dirty="0" err="1"/>
              <a:t>JenkinsPipeline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318052"/>
            <a:ext cx="12076355" cy="6437244"/>
          </a:xfrm>
        </p:spPr>
        <p:txBody>
          <a:bodyPr>
            <a:normAutofit fontScale="62500" lnSpcReduction="20000"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? </a:t>
            </a:r>
          </a:p>
          <a:p>
            <a:pPr lvl="1"/>
            <a:r>
              <a:rPr lang="fr-FR" dirty="0"/>
              <a:t>Une suite de plugins supporte la mise en œuvre et l'intégration de </a:t>
            </a:r>
            <a:r>
              <a:rPr lang="fr-FR" i="1" dirty="0"/>
              <a:t>pipelines de livraison continue</a:t>
            </a:r>
            <a:r>
              <a:rPr lang="fr-FR" dirty="0"/>
              <a:t> dans Jenkins.</a:t>
            </a:r>
          </a:p>
          <a:p>
            <a:pPr lvl="1"/>
            <a:r>
              <a:rPr lang="fr-FR" dirty="0"/>
              <a:t>Le code d'un pipeline définit l'ensemble de processus de construction, </a:t>
            </a:r>
          </a:p>
          <a:p>
            <a:pPr lvl="2"/>
            <a:r>
              <a:rPr lang="fr-FR" dirty="0"/>
              <a:t>Pipeline comprend généralement des étapes de construction d'une application, de test et de livraison.</a:t>
            </a:r>
          </a:p>
          <a:p>
            <a:r>
              <a:rPr lang="fr-FR" dirty="0"/>
              <a:t> WHY ?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Les pipelines sont implémentés dans le code « Pipeline-as-code »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 les pipelines prennent en charge des exigences complexes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Exécuter des boucles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exécuter des tâches en parallèle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arrêter et attendre la saisie ou l'approbation humaine avant de poursuivre l'exécution du pipeline</a:t>
            </a:r>
          </a:p>
          <a:p>
            <a:r>
              <a:rPr lang="fr-FR" dirty="0"/>
              <a:t> HOW ?</a:t>
            </a:r>
          </a:p>
          <a:p>
            <a:pPr lvl="1"/>
            <a:r>
              <a:rPr lang="fr-FR" smtClean="0">
                <a:solidFill>
                  <a:schemeClr val="tx1"/>
                </a:solidFill>
              </a:rPr>
              <a:t>Plugin </a:t>
            </a:r>
            <a:r>
              <a:rPr lang="fr-FR" dirty="0" err="1">
                <a:solidFill>
                  <a:schemeClr val="tx1"/>
                </a:solidFill>
              </a:rPr>
              <a:t>JenkinsPipeline</a:t>
            </a:r>
            <a:r>
              <a:rPr lang="fr-FR" dirty="0">
                <a:solidFill>
                  <a:schemeClr val="tx1"/>
                </a:solidFill>
              </a:rPr>
              <a:t>(fichier </a:t>
            </a:r>
            <a:r>
              <a:rPr lang="fr-FR" dirty="0" err="1"/>
              <a:t>JenckinsFile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syntaxe DSL: </a:t>
            </a:r>
            <a:r>
              <a:rPr lang="fr-FR" dirty="0" err="1">
                <a:solidFill>
                  <a:schemeClr val="tx1"/>
                </a:solidFill>
              </a:rPr>
              <a:t>lanquage</a:t>
            </a:r>
            <a:r>
              <a:rPr lang="fr-FR" dirty="0">
                <a:solidFill>
                  <a:schemeClr val="tx1"/>
                </a:solidFill>
              </a:rPr>
              <a:t> spécifique au domaine de pipeline</a:t>
            </a:r>
          </a:p>
          <a:p>
            <a:pPr lvl="3"/>
            <a:r>
              <a:rPr lang="fr-FR" dirty="0">
                <a:solidFill>
                  <a:schemeClr val="tx1"/>
                </a:solidFill>
              </a:rPr>
              <a:t>Pipeline : block contenant tous le contenu des instructions</a:t>
            </a:r>
          </a:p>
          <a:p>
            <a:pPr lvl="3"/>
            <a:r>
              <a:rPr lang="fr-FR" dirty="0">
                <a:solidFill>
                  <a:schemeClr val="tx1"/>
                </a:solidFill>
              </a:rPr>
              <a:t>Agent : définir l'environnement et les outils requis</a:t>
            </a:r>
          </a:p>
          <a:p>
            <a:pPr lvl="3"/>
            <a:r>
              <a:rPr lang="fr-FR" dirty="0">
                <a:solidFill>
                  <a:schemeClr val="tx1"/>
                </a:solidFill>
              </a:rPr>
              <a:t>Environnement : définir les variables d’environnement</a:t>
            </a:r>
          </a:p>
          <a:p>
            <a:pPr lvl="3"/>
            <a:r>
              <a:rPr lang="fr-FR" dirty="0">
                <a:solidFill>
                  <a:schemeClr val="tx1"/>
                </a:solidFill>
              </a:rPr>
              <a:t>Stage : décrit une étape de la pipeline(</a:t>
            </a:r>
            <a:r>
              <a:rPr lang="fr-FR" dirty="0" err="1">
                <a:solidFill>
                  <a:schemeClr val="tx1"/>
                </a:solidFill>
              </a:rPr>
              <a:t>build</a:t>
            </a:r>
            <a:r>
              <a:rPr lang="fr-FR" dirty="0">
                <a:solidFill>
                  <a:schemeClr val="tx1"/>
                </a:solidFill>
              </a:rPr>
              <a:t>, test,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r>
              <a:rPr lang="fr-FR" dirty="0">
                <a:solidFill>
                  <a:schemeClr val="tx1"/>
                </a:solidFill>
              </a:rPr>
              <a:t>…)</a:t>
            </a:r>
          </a:p>
          <a:p>
            <a:pPr lvl="3"/>
            <a:r>
              <a:rPr lang="fr-FR" dirty="0" err="1">
                <a:solidFill>
                  <a:schemeClr val="tx1"/>
                </a:solidFill>
              </a:rPr>
              <a:t>Step</a:t>
            </a:r>
            <a:r>
              <a:rPr lang="fr-FR" dirty="0">
                <a:solidFill>
                  <a:schemeClr val="tx1"/>
                </a:solidFill>
              </a:rPr>
              <a:t> : décrire les étapes à exécuter dans un stage</a:t>
            </a:r>
          </a:p>
          <a:p>
            <a:pPr lvl="3"/>
            <a:r>
              <a:rPr lang="fr-FR" dirty="0">
                <a:solidFill>
                  <a:schemeClr val="tx1"/>
                </a:solidFill>
              </a:rPr>
              <a:t>Sh / bat : exécuter une commande Shell / batch</a:t>
            </a:r>
          </a:p>
          <a:p>
            <a:pPr lvl="3"/>
            <a:r>
              <a:rPr lang="fr-FR" dirty="0">
                <a:solidFill>
                  <a:schemeClr val="tx1"/>
                </a:solidFill>
              </a:rPr>
              <a:t>post : </a:t>
            </a:r>
            <a:r>
              <a:rPr lang="fr-FR" dirty="0" err="1">
                <a:solidFill>
                  <a:schemeClr val="tx1"/>
                </a:solidFill>
              </a:rPr>
              <a:t>etape</a:t>
            </a:r>
            <a:r>
              <a:rPr lang="fr-FR" dirty="0">
                <a:solidFill>
                  <a:schemeClr val="tx1"/>
                </a:solidFill>
              </a:rPr>
              <a:t> post-</a:t>
            </a:r>
            <a:r>
              <a:rPr lang="fr-FR" dirty="0" err="1">
                <a:solidFill>
                  <a:schemeClr val="tx1"/>
                </a:solidFill>
              </a:rPr>
              <a:t>build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/>
              <a:t>BP ? </a:t>
            </a:r>
          </a:p>
          <a:p>
            <a:pPr lvl="1"/>
            <a:r>
              <a:rPr lang="fr-FR" dirty="0"/>
              <a:t> simplifier le code du Pipeline 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en réduisant le nombre d'étapes exécutées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Utiliser de fichiers de script au lieu d'exécuter plusieurs commandes</a:t>
            </a:r>
          </a:p>
          <a:p>
            <a:r>
              <a:rPr lang="fr-FR" dirty="0"/>
              <a:t>vs (alternatives) ? 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latin typeface="Helvetica" panose="020B0604020202020204" pitchFamily="34" charset="0"/>
              </a:rPr>
              <a:t>Ajouter des étape au </a:t>
            </a:r>
            <a:r>
              <a:rPr lang="fr-FR" b="1" dirty="0" err="1">
                <a:solidFill>
                  <a:schemeClr val="tx1"/>
                </a:solidFill>
                <a:latin typeface="Helvetica" panose="020B0604020202020204" pitchFamily="34" charset="0"/>
              </a:rPr>
              <a:t>build</a:t>
            </a:r>
            <a:r>
              <a:rPr lang="fr-FR" b="1" dirty="0">
                <a:solidFill>
                  <a:schemeClr val="tx1"/>
                </a:solidFill>
                <a:latin typeface="Helvetica" panose="020B0604020202020204" pitchFamily="34" charset="0"/>
              </a:rPr>
              <a:t>	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9A64E70A-16D1-43FD-98D5-CBEDD90AF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218" y="2081137"/>
            <a:ext cx="5021501" cy="41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351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								</a:t>
            </a:r>
          </a:p>
          <a:p>
            <a:r>
              <a:rPr lang="fr-FR" dirty="0" err="1"/>
              <a:t>Env</a:t>
            </a:r>
            <a:endParaRPr lang="fr-FR" dirty="0"/>
          </a:p>
          <a:p>
            <a:pPr lvl="1"/>
            <a:r>
              <a:rPr lang="fr-FR" dirty="0" err="1"/>
              <a:t>Env</a:t>
            </a:r>
            <a:endParaRPr lang="fr-FR" dirty="0"/>
          </a:p>
          <a:p>
            <a:pPr lvl="1"/>
            <a:r>
              <a:rPr lang="fr-FR" dirty="0"/>
              <a:t>Types </a:t>
            </a:r>
            <a:r>
              <a:rPr lang="fr-FR" dirty="0" err="1"/>
              <a:t>env</a:t>
            </a:r>
            <a:endParaRPr lang="fr-FR" dirty="0"/>
          </a:p>
          <a:p>
            <a:pPr lvl="1"/>
            <a:r>
              <a:rPr lang="fr-FR" dirty="0"/>
              <a:t>Use case</a:t>
            </a:r>
          </a:p>
          <a:p>
            <a:r>
              <a:rPr lang="fr-FR" dirty="0" err="1"/>
              <a:t>Devops</a:t>
            </a:r>
            <a:r>
              <a:rPr lang="fr-FR" dirty="0"/>
              <a:t> (</a:t>
            </a:r>
            <a:r>
              <a:rPr lang="fr-FR" dirty="0" err="1"/>
              <a:t>What</a:t>
            </a:r>
            <a:r>
              <a:rPr lang="fr-FR" dirty="0"/>
              <a:t>)</a:t>
            </a:r>
          </a:p>
          <a:p>
            <a:r>
              <a:rPr lang="fr-FR" dirty="0" err="1"/>
              <a:t>Devops</a:t>
            </a:r>
            <a:r>
              <a:rPr lang="fr-FR" dirty="0"/>
              <a:t> (</a:t>
            </a:r>
            <a:r>
              <a:rPr lang="fr-FR" dirty="0" err="1"/>
              <a:t>Why</a:t>
            </a:r>
            <a:r>
              <a:rPr lang="fr-FR" dirty="0"/>
              <a:t>)</a:t>
            </a:r>
          </a:p>
          <a:p>
            <a:r>
              <a:rPr lang="fr-FR" dirty="0"/>
              <a:t>Environnement Linux</a:t>
            </a:r>
          </a:p>
          <a:p>
            <a:r>
              <a:rPr lang="fr-FR" dirty="0"/>
              <a:t>Docker </a:t>
            </a:r>
          </a:p>
          <a:p>
            <a:r>
              <a:rPr lang="fr-FR" dirty="0" err="1"/>
              <a:t>Kubernetes</a:t>
            </a:r>
            <a:endParaRPr lang="fr-FR" dirty="0"/>
          </a:p>
          <a:p>
            <a:r>
              <a:rPr lang="fr-FR" dirty="0" err="1"/>
              <a:t>Ansible</a:t>
            </a:r>
            <a:endParaRPr lang="fr-FR" dirty="0"/>
          </a:p>
          <a:p>
            <a:r>
              <a:rPr lang="fr-FR" dirty="0"/>
              <a:t>AWS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96414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IC :Maven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06018" y="424067"/>
            <a:ext cx="11929880" cy="6341167"/>
          </a:xfrm>
        </p:spPr>
        <p:txBody>
          <a:bodyPr>
            <a:normAutofit fontScale="55000" lnSpcReduction="20000"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?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Gestionnaire de la construction d’un projet java : pour le </a:t>
            </a:r>
            <a:r>
              <a:rPr lang="fr-FR" dirty="0" err="1">
                <a:solidFill>
                  <a:schemeClr val="tx1"/>
                </a:solidFill>
              </a:rPr>
              <a:t>Build</a:t>
            </a:r>
            <a:r>
              <a:rPr lang="fr-FR" dirty="0">
                <a:solidFill>
                  <a:schemeClr val="tx1"/>
                </a:solidFill>
              </a:rPr>
              <a:t> cycle de vie de l’application</a:t>
            </a:r>
          </a:p>
          <a:p>
            <a:r>
              <a:rPr lang="fr-FR" dirty="0"/>
              <a:t>WHY ? </a:t>
            </a:r>
          </a:p>
          <a:p>
            <a:pPr lvl="1"/>
            <a:r>
              <a:rPr lang="fr-FR" dirty="0"/>
              <a:t>Gérer les dépendances des bibliothèques nécessaires au projet (répertoire .m2 / nexus)</a:t>
            </a:r>
          </a:p>
          <a:p>
            <a:pPr lvl="1"/>
            <a:r>
              <a:rPr lang="fr-FR" dirty="0"/>
              <a:t>Cycle de vie de l’application : récupération des dépendances (.m2/ Nexus), la compilation, les TU et le packaging, déploiement des applications (jar, </a:t>
            </a:r>
            <a:r>
              <a:rPr lang="fr-FR" dirty="0" err="1"/>
              <a:t>war</a:t>
            </a:r>
            <a:r>
              <a:rPr lang="fr-FR" dirty="0"/>
              <a:t>, </a:t>
            </a:r>
            <a:r>
              <a:rPr lang="fr-FR" dirty="0" err="1"/>
              <a:t>ear</a:t>
            </a:r>
            <a:r>
              <a:rPr lang="fr-FR" dirty="0"/>
              <a:t> )</a:t>
            </a:r>
          </a:p>
          <a:p>
            <a:pPr lvl="1"/>
            <a:r>
              <a:rPr lang="fr-FR" dirty="0"/>
              <a:t>Générer des documentations du projet : rapport de compilation et des tests unitaires, </a:t>
            </a:r>
            <a:r>
              <a:rPr lang="fr-FR" dirty="0" err="1"/>
              <a:t>javadoc</a:t>
            </a:r>
            <a:endParaRPr lang="fr-FR" dirty="0"/>
          </a:p>
          <a:p>
            <a:pPr lvl="1"/>
            <a:r>
              <a:rPr lang="fr-FR" dirty="0"/>
              <a:t>Générer un site web complet du projet</a:t>
            </a:r>
          </a:p>
          <a:p>
            <a:r>
              <a:rPr lang="fr-FR" dirty="0"/>
              <a:t>HOW ?</a:t>
            </a:r>
          </a:p>
          <a:p>
            <a:pPr lvl="1"/>
            <a:r>
              <a:rPr lang="fr-FR" dirty="0"/>
              <a:t>Créer un projet java: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mvnarchetype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DarchetypeArtifactId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maven-archetype-quickstart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DarchetypeVersion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=1.1</a:t>
            </a:r>
            <a:endParaRPr lang="fr-FR" sz="1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/>
              <a:t>gérer les plugins et les dépendances en utilisant le fichier pom.xml</a:t>
            </a:r>
          </a:p>
          <a:p>
            <a:pPr lvl="2"/>
            <a:r>
              <a:rPr lang="fr-FR" sz="1600" dirty="0"/>
              <a:t>Xml : nom de projet /version / dépendances / profiles/</a:t>
            </a:r>
          </a:p>
          <a:p>
            <a:pPr lvl="1"/>
            <a:r>
              <a:rPr lang="fr-FR" dirty="0"/>
              <a:t>Exécuter les commandes </a:t>
            </a:r>
            <a:r>
              <a:rPr lang="fr-FR" dirty="0" err="1"/>
              <a:t>maven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mvn</a:t>
            </a:r>
            <a:r>
              <a:rPr lang="fr-FR" dirty="0"/>
              <a:t> clean: nettoie les artefacts créés par les versions précédentes</a:t>
            </a:r>
          </a:p>
          <a:p>
            <a:pPr lvl="2"/>
            <a:r>
              <a:rPr lang="fr-FR" dirty="0" err="1"/>
              <a:t>mvn</a:t>
            </a:r>
            <a:r>
              <a:rPr lang="fr-FR" dirty="0"/>
              <a:t>  compile: compile le code source du projet</a:t>
            </a:r>
            <a:endParaRPr lang="fr-FR" dirty="0">
              <a:highlight>
                <a:srgbClr val="FFFF00"/>
              </a:highlight>
            </a:endParaRPr>
          </a:p>
          <a:p>
            <a:pPr lvl="2"/>
            <a:r>
              <a:rPr lang="fr-FR" dirty="0" err="1"/>
              <a:t>mvn</a:t>
            </a:r>
            <a:r>
              <a:rPr lang="fr-FR" dirty="0"/>
              <a:t> test : teste le code source compilé en utilisant un </a:t>
            </a:r>
            <a:r>
              <a:rPr lang="fr-FR" dirty="0" err="1"/>
              <a:t>framework</a:t>
            </a:r>
            <a:r>
              <a:rPr lang="fr-FR" dirty="0"/>
              <a:t> de test unitaire approprié</a:t>
            </a:r>
          </a:p>
          <a:p>
            <a:pPr lvl="2"/>
            <a:r>
              <a:rPr lang="fr-FR" dirty="0" err="1"/>
              <a:t>mvn</a:t>
            </a:r>
            <a:r>
              <a:rPr lang="fr-FR" dirty="0"/>
              <a:t> package: récupère le code compilé et l'empaquette dans son format distribuable: jar , </a:t>
            </a:r>
            <a:r>
              <a:rPr lang="fr-FR" dirty="0" err="1"/>
              <a:t>war</a:t>
            </a:r>
            <a:r>
              <a:rPr lang="fr-FR" dirty="0"/>
              <a:t>, </a:t>
            </a:r>
            <a:r>
              <a:rPr lang="fr-FR" dirty="0" err="1"/>
              <a:t>ear</a:t>
            </a:r>
            <a:endParaRPr lang="fr-FR" dirty="0"/>
          </a:p>
          <a:p>
            <a:pPr lvl="2"/>
            <a:r>
              <a:rPr lang="fr-FR" sz="1500" dirty="0" err="1"/>
              <a:t>mvn</a:t>
            </a:r>
            <a:r>
              <a:rPr lang="fr-FR" sz="1500" dirty="0"/>
              <a:t> </a:t>
            </a:r>
            <a:r>
              <a:rPr lang="fr-FR" sz="1500" dirty="0" err="1"/>
              <a:t>verify</a:t>
            </a:r>
            <a:r>
              <a:rPr lang="fr-FR" sz="1500" dirty="0"/>
              <a:t>:  effectuer des vérifications pour vérifier que le paquet est valide et répond aux critères de qualité</a:t>
            </a:r>
          </a:p>
          <a:p>
            <a:pPr lvl="2"/>
            <a:r>
              <a:rPr lang="fr-FR" dirty="0" err="1"/>
              <a:t>mvn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: </a:t>
            </a:r>
            <a:r>
              <a:rPr lang="fr-FR" i="1" dirty="0"/>
              <a:t>installe le package dans le référentiel </a:t>
            </a:r>
            <a:r>
              <a:rPr lang="fr-FR" b="1" i="1" dirty="0"/>
              <a:t>local/nexus</a:t>
            </a:r>
            <a:r>
              <a:rPr lang="fr-FR" i="1" dirty="0"/>
              <a:t> ,</a:t>
            </a:r>
          </a:p>
          <a:p>
            <a:pPr lvl="2"/>
            <a:r>
              <a:rPr lang="fr-FR" dirty="0" err="1"/>
              <a:t>mvn</a:t>
            </a:r>
            <a:r>
              <a:rPr lang="fr-FR" dirty="0"/>
              <a:t> </a:t>
            </a:r>
            <a:r>
              <a:rPr lang="fr-FR" dirty="0" err="1"/>
              <a:t>deploy</a:t>
            </a:r>
            <a:r>
              <a:rPr lang="fr-FR" dirty="0"/>
              <a:t> : </a:t>
            </a:r>
            <a:r>
              <a:rPr lang="fr-FR" i="1" dirty="0" err="1"/>
              <a:t>deploie</a:t>
            </a:r>
            <a:r>
              <a:rPr lang="fr-FR" i="1" dirty="0"/>
              <a:t> le package / le binaire / la version dans le référentiel </a:t>
            </a:r>
            <a:r>
              <a:rPr lang="fr-FR" b="1" i="1" dirty="0"/>
              <a:t>distant</a:t>
            </a:r>
            <a:r>
              <a:rPr lang="fr-FR" i="1" dirty="0"/>
              <a:t> pour le partager avec d'autres développeurs et projets</a:t>
            </a:r>
            <a:r>
              <a:rPr lang="fr-FR" dirty="0"/>
              <a:t> .</a:t>
            </a:r>
          </a:p>
          <a:p>
            <a:pPr lvl="2"/>
            <a:r>
              <a:rPr lang="fr-FR" dirty="0" err="1"/>
              <a:t>mvn</a:t>
            </a:r>
            <a:r>
              <a:rPr lang="fr-FR" dirty="0"/>
              <a:t> </a:t>
            </a:r>
            <a:r>
              <a:rPr lang="fr-FR" dirty="0" err="1"/>
              <a:t>plugin:goal</a:t>
            </a:r>
            <a:r>
              <a:rPr lang="fr-FR" dirty="0"/>
              <a:t> : exécuter un objectif du plugin ajouté dans le fichier pom.xml</a:t>
            </a:r>
          </a:p>
          <a:p>
            <a:r>
              <a:rPr lang="fr-FR" dirty="0"/>
              <a:t>BP ?</a:t>
            </a:r>
          </a:p>
          <a:p>
            <a:pPr lvl="1"/>
            <a:r>
              <a:rPr lang="fr-FR" dirty="0"/>
              <a:t>Utilisez un artefact repository (nexus) :</a:t>
            </a:r>
          </a:p>
          <a:p>
            <a:pPr lvl="2"/>
            <a:r>
              <a:rPr lang="fr-FR" sz="1600" dirty="0"/>
              <a:t>Voir slide NEXUS</a:t>
            </a:r>
          </a:p>
          <a:p>
            <a:pPr lvl="1"/>
            <a:r>
              <a:rPr lang="fr-FR" dirty="0"/>
              <a:t>Utilisez les profiles: pour cibler les </a:t>
            </a:r>
            <a:r>
              <a:rPr lang="fr-FR" dirty="0" err="1"/>
              <a:t>env</a:t>
            </a:r>
            <a:r>
              <a:rPr lang="fr-FR" dirty="0"/>
              <a:t>: profile RE7: on aura param re7 …</a:t>
            </a:r>
          </a:p>
          <a:p>
            <a:pPr lvl="2"/>
            <a:r>
              <a:rPr lang="fr-FR" sz="1600" dirty="0"/>
              <a:t>: profile RE7: on aura param re7 …</a:t>
            </a:r>
          </a:p>
          <a:p>
            <a:pPr lvl="1"/>
            <a:r>
              <a:rPr lang="fr-FR" dirty="0"/>
              <a:t>Désactiver en d’autres phases par -</a:t>
            </a:r>
            <a:r>
              <a:rPr lang="fr-FR" dirty="0" err="1">
                <a:solidFill>
                  <a:schemeClr val="tx1"/>
                </a:solidFill>
                <a:highlight>
                  <a:srgbClr val="00FF00"/>
                </a:highlight>
              </a:rPr>
              <a:t>DskipTests</a:t>
            </a:r>
            <a:r>
              <a:rPr lang="fr-FR" dirty="0"/>
              <a:t> 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B18D433C-C378-4DD5-A0DE-8390FE31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549" y="2030116"/>
            <a:ext cx="6527376" cy="452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7579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xmlns="" id="{DA9CE629-0282-4EFB-A918-B18E7B2A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highlight>
                  <a:srgbClr val="FFFF00"/>
                </a:highlight>
              </a:rPr>
              <a:t>IC :Maven vs </a:t>
            </a:r>
            <a:r>
              <a:rPr lang="fr-FR" dirty="0" err="1">
                <a:highlight>
                  <a:srgbClr val="FFFF00"/>
                </a:highlight>
              </a:rPr>
              <a:t>Gradle</a:t>
            </a:r>
            <a:r>
              <a:rPr lang="fr-FR" dirty="0">
                <a:highlight>
                  <a:srgbClr val="FFFF00"/>
                </a:highlight>
              </a:rPr>
              <a:t> vs Ant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xmlns="" id="{842082C6-3CE9-49C2-89C1-485248D7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6833"/>
            <a:ext cx="11050840" cy="63411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Maven vs Gradle</a:t>
            </a:r>
          </a:p>
          <a:p>
            <a:pPr marL="457200" lvl="1" indent="0">
              <a:buNone/>
            </a:pPr>
            <a:endParaRPr lang="fr-FR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xmlns="" id="{3D327FFC-73CF-41CA-9DA9-538327C65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1436166"/>
              </p:ext>
            </p:extLst>
          </p:nvPr>
        </p:nvGraphicFramePr>
        <p:xfrm>
          <a:off x="584568" y="938917"/>
          <a:ext cx="10030425" cy="3366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3475">
                  <a:extLst>
                    <a:ext uri="{9D8B030D-6E8A-4147-A177-3AD203B41FA5}">
                      <a16:colId xmlns:a16="http://schemas.microsoft.com/office/drawing/2014/main" xmlns="" val="2193036466"/>
                    </a:ext>
                  </a:extLst>
                </a:gridCol>
                <a:gridCol w="3343475">
                  <a:extLst>
                    <a:ext uri="{9D8B030D-6E8A-4147-A177-3AD203B41FA5}">
                      <a16:colId xmlns:a16="http://schemas.microsoft.com/office/drawing/2014/main" xmlns="" val="2062027426"/>
                    </a:ext>
                  </a:extLst>
                </a:gridCol>
                <a:gridCol w="3343475">
                  <a:extLst>
                    <a:ext uri="{9D8B030D-6E8A-4147-A177-3AD203B41FA5}">
                      <a16:colId xmlns:a16="http://schemas.microsoft.com/office/drawing/2014/main" xmlns="" val="814764614"/>
                    </a:ext>
                  </a:extLst>
                </a:gridCol>
              </a:tblGrid>
              <a:tr h="58802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Gradle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458780"/>
                  </a:ext>
                </a:extLst>
              </a:tr>
              <a:tr h="882038">
                <a:tc>
                  <a:txBody>
                    <a:bodyPr/>
                    <a:lstStyle/>
                    <a:p>
                      <a:r>
                        <a:rPr lang="fr-FR" sz="15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Basé sur langage 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Basé sur langage Groovy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Basé sur langage XML</a:t>
                      </a:r>
                    </a:p>
                    <a:p>
                      <a:endParaRPr lang="fr-FR" sz="15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689981"/>
                  </a:ext>
                </a:extLst>
              </a:tr>
              <a:tr h="6810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pom.xml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5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build.gradle</a:t>
                      </a:r>
                      <a:endParaRPr lang="fr-FR" sz="15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build.xml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3831748"/>
                  </a:ext>
                </a:extLst>
              </a:tr>
              <a:tr h="121523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Gère les dépendances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fr-FR" sz="15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dependencies</a:t>
                      </a:r>
                      <a:r>
                        <a:rPr lang="fr-FR" sz="15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Gère les dépendances (nexus ? ?) </a:t>
                      </a:r>
                    </a:p>
                    <a:p>
                      <a:r>
                        <a:rPr lang="fr-FR" sz="15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dependencies</a:t>
                      </a:r>
                      <a:r>
                        <a:rPr lang="fr-FR" sz="15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fr-FR" sz="15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compile «</a:t>
                      </a:r>
                      <a:r>
                        <a:rPr lang="fr-FR" sz="15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nom_de_dépendance</a:t>
                      </a:r>
                      <a:r>
                        <a:rPr lang="fr-FR" sz="15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</a:p>
                    <a:p>
                      <a:r>
                        <a:rPr lang="fr-FR" sz="15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 gère pas les dépendances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874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30455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IC :NEXUS-Maven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636104"/>
            <a:ext cx="11050840" cy="6341167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? 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Un gestionnaire de dépôt permettant d’héberger des artéfacts.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Stocke et distribue</a:t>
            </a:r>
          </a:p>
          <a:p>
            <a:pPr lvl="2"/>
            <a:r>
              <a:rPr lang="fr-FR" dirty="0">
                <a:solidFill>
                  <a:srgbClr val="0070C0"/>
                </a:solidFill>
              </a:rPr>
              <a:t> Maven/Java, </a:t>
            </a:r>
            <a:r>
              <a:rPr lang="fr-FR" dirty="0" err="1">
                <a:solidFill>
                  <a:srgbClr val="0070C0"/>
                </a:solidFill>
              </a:rPr>
              <a:t>npm</a:t>
            </a:r>
            <a:r>
              <a:rPr lang="fr-FR" dirty="0">
                <a:solidFill>
                  <a:srgbClr val="0070C0"/>
                </a:solidFill>
              </a:rPr>
              <a:t> (</a:t>
            </a:r>
            <a:r>
              <a:rPr lang="fr-FR" dirty="0" err="1">
                <a:solidFill>
                  <a:srgbClr val="0070C0"/>
                </a:solidFill>
              </a:rPr>
              <a:t>nodejs</a:t>
            </a:r>
            <a:r>
              <a:rPr lang="fr-FR" dirty="0">
                <a:solidFill>
                  <a:srgbClr val="0070C0"/>
                </a:solidFill>
              </a:rPr>
              <a:t>), </a:t>
            </a:r>
            <a:r>
              <a:rPr lang="fr-FR" dirty="0" err="1">
                <a:solidFill>
                  <a:srgbClr val="0070C0"/>
                </a:solidFill>
              </a:rPr>
              <a:t>NuGet</a:t>
            </a:r>
            <a:r>
              <a:rPr lang="fr-FR" dirty="0">
                <a:solidFill>
                  <a:srgbClr val="0070C0"/>
                </a:solidFill>
              </a:rPr>
              <a:t> (Microsoft), </a:t>
            </a:r>
          </a:p>
          <a:p>
            <a:pPr lvl="2"/>
            <a:r>
              <a:rPr lang="fr-FR" dirty="0" err="1">
                <a:solidFill>
                  <a:srgbClr val="0070C0"/>
                </a:solidFill>
              </a:rPr>
              <a:t>RubyGems</a:t>
            </a:r>
            <a:r>
              <a:rPr lang="fr-FR" dirty="0">
                <a:solidFill>
                  <a:srgbClr val="0070C0"/>
                </a:solidFill>
              </a:rPr>
              <a:t>, Docker, P2, OBR, APT et YUM(linux) et bien d'autres.</a:t>
            </a:r>
          </a:p>
          <a:p>
            <a:r>
              <a:rPr lang="fr-FR" dirty="0"/>
              <a:t>WHY ? </a:t>
            </a:r>
          </a:p>
          <a:p>
            <a:pPr lvl="1"/>
            <a:r>
              <a:rPr lang="fr-FR" dirty="0"/>
              <a:t>Pouvoir partager des artéfacts (binaires/ jar/ …) </a:t>
            </a:r>
          </a:p>
          <a:p>
            <a:pPr marL="457200" lvl="1" indent="0">
              <a:buNone/>
            </a:pPr>
            <a:r>
              <a:rPr lang="fr-FR" dirty="0"/>
              <a:t> avec les autres développeurs d’un projet.</a:t>
            </a:r>
          </a:p>
          <a:p>
            <a:pPr lvl="1"/>
            <a:r>
              <a:rPr lang="fr-FR" dirty="0"/>
              <a:t>Gérer les accès aux librairies/</a:t>
            </a:r>
            <a:r>
              <a:rPr lang="fr-FR" dirty="0" err="1"/>
              <a:t>dépots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Cloisonner  les accès aux ressources associés</a:t>
            </a:r>
          </a:p>
          <a:p>
            <a:pPr lvl="2"/>
            <a:r>
              <a:rPr lang="fr-FR" dirty="0"/>
              <a:t>Spécifier qui peut déployer des nouvelles librairies</a:t>
            </a:r>
          </a:p>
          <a:p>
            <a:pPr lvl="2"/>
            <a:endParaRPr lang="fr-FR" dirty="0"/>
          </a:p>
          <a:p>
            <a:r>
              <a:rPr lang="fr-FR" dirty="0"/>
              <a:t>HOW ?</a:t>
            </a:r>
          </a:p>
          <a:p>
            <a:pPr lvl="1"/>
            <a:r>
              <a:rPr lang="fr-FR" dirty="0"/>
              <a:t>Configurer le fichier setting.xml dans m2 de </a:t>
            </a:r>
            <a:r>
              <a:rPr lang="fr-FR" dirty="0" err="1"/>
              <a:t>maven</a:t>
            </a:r>
            <a:r>
              <a:rPr lang="fr-FR" dirty="0"/>
              <a:t> par l’ajout de user de </a:t>
            </a:r>
            <a:r>
              <a:rPr lang="fr-FR" dirty="0" err="1"/>
              <a:t>nexus:id</a:t>
            </a:r>
            <a:r>
              <a:rPr lang="fr-FR" dirty="0"/>
              <a:t> &amp; </a:t>
            </a:r>
            <a:r>
              <a:rPr lang="fr-FR" dirty="0" err="1"/>
              <a:t>pwd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Ajouter de </a:t>
            </a:r>
            <a:r>
              <a:rPr lang="fr-FR" dirty="0" err="1"/>
              <a:t>repository</a:t>
            </a:r>
            <a:r>
              <a:rPr lang="fr-FR" dirty="0"/>
              <a:t> </a:t>
            </a:r>
            <a:r>
              <a:rPr lang="fr-FR" dirty="0" err="1"/>
              <a:t>nexus</a:t>
            </a:r>
            <a:r>
              <a:rPr lang="fr-FR" dirty="0"/>
              <a:t> dans le fichier pom.xml</a:t>
            </a:r>
          </a:p>
          <a:p>
            <a:r>
              <a:rPr lang="fr-FR" dirty="0"/>
              <a:t>BP ?</a:t>
            </a:r>
          </a:p>
          <a:p>
            <a:pPr lvl="1"/>
            <a:r>
              <a:rPr lang="fr-FR" dirty="0"/>
              <a:t>Faire  une restriction de l’accès au </a:t>
            </a:r>
            <a:r>
              <a:rPr lang="fr-FR" dirty="0" err="1"/>
              <a:t>repository</a:t>
            </a:r>
            <a:r>
              <a:rPr lang="fr-FR" dirty="0"/>
              <a:t>. </a:t>
            </a:r>
          </a:p>
          <a:p>
            <a:pPr lvl="1"/>
            <a:endParaRPr lang="fr-FR" dirty="0"/>
          </a:p>
          <a:p>
            <a:r>
              <a:rPr lang="fr-FR" dirty="0"/>
              <a:t> VS ? </a:t>
            </a:r>
            <a:r>
              <a:rPr lang="fr-FR" dirty="0" err="1"/>
              <a:t>Artifactory:fonctionne</a:t>
            </a:r>
            <a:r>
              <a:rPr lang="fr-FR" dirty="0"/>
              <a:t> avec la plupart format de package</a:t>
            </a:r>
          </a:p>
          <a:p>
            <a:pPr lvl="1">
              <a:buNone/>
            </a:pP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73586" y="1272208"/>
            <a:ext cx="40957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8450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IC :GITHUB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310" y="516833"/>
            <a:ext cx="11412864" cy="6341167"/>
          </a:xfrm>
          <a:noFill/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? </a:t>
            </a:r>
          </a:p>
          <a:p>
            <a:pPr lvl="1"/>
            <a:r>
              <a:rPr lang="fr-FR" dirty="0"/>
              <a:t>Service Web de gestion de versions de code source décentralisées</a:t>
            </a:r>
          </a:p>
          <a:p>
            <a:pPr lvl="1"/>
            <a:r>
              <a:rPr lang="fr-FR" dirty="0"/>
              <a:t>Gestion de dépôt distant: </a:t>
            </a:r>
            <a:r>
              <a:rPr lang="fr-FR" dirty="0" err="1"/>
              <a:t>repository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/>
              <a:t>de  code sources</a:t>
            </a:r>
          </a:p>
          <a:p>
            <a:r>
              <a:rPr lang="fr-FR" dirty="0"/>
              <a:t>WHY ? </a:t>
            </a:r>
          </a:p>
          <a:p>
            <a:pPr lvl="1"/>
            <a:r>
              <a:rPr lang="fr-FR" sz="1500" dirty="0"/>
              <a:t>Gestion de </a:t>
            </a:r>
            <a:r>
              <a:rPr lang="fr-FR" sz="1500" dirty="0" err="1"/>
              <a:t>versionning</a:t>
            </a:r>
            <a:r>
              <a:rPr lang="fr-FR" sz="1500" dirty="0"/>
              <a:t> de code source en ligne </a:t>
            </a:r>
          </a:p>
          <a:p>
            <a:pPr lvl="1"/>
            <a:r>
              <a:rPr lang="fr-FR" sz="1500" dirty="0"/>
              <a:t>Partager le code de l’application en ligne</a:t>
            </a:r>
          </a:p>
          <a:p>
            <a:r>
              <a:rPr lang="fr-FR" dirty="0"/>
              <a:t>HOW ?</a:t>
            </a:r>
          </a:p>
          <a:p>
            <a:pPr lvl="1"/>
            <a:r>
              <a:rPr lang="fr-FR" dirty="0"/>
              <a:t>Utilisations des commandes Git :</a:t>
            </a:r>
          </a:p>
          <a:p>
            <a:pPr lvl="2"/>
            <a:r>
              <a:rPr lang="fr-FR" dirty="0"/>
              <a:t>Ajouter  un  fichier: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FR" dirty="0"/>
              <a:t>Enregistrer  fichier de projet: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</a:t>
            </a:r>
          </a:p>
          <a:p>
            <a:pPr lvl="2"/>
            <a:r>
              <a:rPr lang="fr-FR" dirty="0"/>
              <a:t>Afficher les </a:t>
            </a:r>
            <a:r>
              <a:rPr lang="fr-FR" dirty="0" err="1"/>
              <a:t>log:git</a:t>
            </a:r>
            <a:r>
              <a:rPr lang="fr-FR" dirty="0"/>
              <a:t> log</a:t>
            </a:r>
          </a:p>
          <a:p>
            <a:pPr lvl="2"/>
            <a:r>
              <a:rPr lang="fr-FR" dirty="0"/>
              <a:t>Créer une copie de </a:t>
            </a:r>
            <a:r>
              <a:rPr lang="fr-FR" dirty="0" err="1"/>
              <a:t>projet:git</a:t>
            </a:r>
            <a:r>
              <a:rPr lang="fr-FR" dirty="0"/>
              <a:t>  </a:t>
            </a:r>
            <a:r>
              <a:rPr lang="fr-FR" dirty="0" err="1"/>
              <a:t>branch</a:t>
            </a:r>
            <a:endParaRPr lang="fr-FR" dirty="0"/>
          </a:p>
          <a:p>
            <a:pPr lvl="2"/>
            <a:r>
              <a:rPr lang="fr-FR" dirty="0"/>
              <a:t>Fusionner les </a:t>
            </a:r>
            <a:r>
              <a:rPr lang="fr-FR" dirty="0" err="1"/>
              <a:t>commits:git</a:t>
            </a:r>
            <a:r>
              <a:rPr lang="fr-FR" dirty="0"/>
              <a:t> </a:t>
            </a:r>
            <a:r>
              <a:rPr lang="fr-FR" dirty="0" err="1"/>
              <a:t>merge</a:t>
            </a:r>
            <a:endParaRPr lang="fr-FR" dirty="0"/>
          </a:p>
          <a:p>
            <a:pPr lvl="2"/>
            <a:r>
              <a:rPr lang="fr-FR" dirty="0"/>
              <a:t>Associer entre  locale et distant :git </a:t>
            </a:r>
            <a:r>
              <a:rPr lang="fr-FR" dirty="0" err="1"/>
              <a:t>remote</a:t>
            </a:r>
            <a:endParaRPr lang="fr-FR" dirty="0"/>
          </a:p>
          <a:p>
            <a:pPr lvl="2"/>
            <a:r>
              <a:rPr lang="fr-FR" dirty="0"/>
              <a:t>Envoyer le projet vers </a:t>
            </a:r>
            <a:r>
              <a:rPr lang="fr-FR" dirty="0" err="1"/>
              <a:t>github:git</a:t>
            </a:r>
            <a:r>
              <a:rPr lang="fr-FR" dirty="0"/>
              <a:t> push</a:t>
            </a:r>
          </a:p>
          <a:p>
            <a:pPr lvl="2"/>
            <a:r>
              <a:rPr lang="fr-FR" dirty="0" smtClean="0"/>
              <a:t>Récupérer le </a:t>
            </a:r>
            <a:r>
              <a:rPr lang="fr-FR" dirty="0"/>
              <a:t>projet de </a:t>
            </a:r>
            <a:r>
              <a:rPr lang="fr-FR" dirty="0" err="1"/>
              <a:t>github</a:t>
            </a:r>
            <a:r>
              <a:rPr lang="fr-FR" dirty="0"/>
              <a:t> vers </a:t>
            </a:r>
            <a:r>
              <a:rPr lang="fr-FR" dirty="0" err="1"/>
              <a:t>locale:git</a:t>
            </a:r>
            <a:r>
              <a:rPr lang="fr-FR" dirty="0"/>
              <a:t> pull</a:t>
            </a:r>
          </a:p>
          <a:p>
            <a:r>
              <a:rPr lang="fr-FR" dirty="0"/>
              <a:t>BP ?</a:t>
            </a:r>
          </a:p>
          <a:p>
            <a:pPr lvl="1"/>
            <a:r>
              <a:rPr lang="fr-FR" dirty="0"/>
              <a:t>Travailler sur une branche </a:t>
            </a:r>
            <a:r>
              <a:rPr lang="fr-FR" dirty="0" err="1"/>
              <a:t>c-à-d</a:t>
            </a:r>
            <a:r>
              <a:rPr lang="fr-FR" dirty="0"/>
              <a:t> copie de projet puis on la diffuse(</a:t>
            </a:r>
            <a:r>
              <a:rPr lang="fr-FR" dirty="0" err="1"/>
              <a:t>merge</a:t>
            </a:r>
            <a:r>
              <a:rPr lang="fr-FR" dirty="0"/>
              <a:t>) sur la branche master</a:t>
            </a:r>
          </a:p>
          <a:p>
            <a:r>
              <a:rPr lang="fr-FR" dirty="0"/>
              <a:t> vs (alternatives) ?</a:t>
            </a:r>
          </a:p>
          <a:p>
            <a:pPr lvl="1"/>
            <a:r>
              <a:rPr lang="fr-FR" dirty="0" err="1"/>
              <a:t>Gitlab:free</a:t>
            </a:r>
            <a:r>
              <a:rPr lang="fr-FR" dirty="0"/>
              <a:t> and </a:t>
            </a:r>
            <a:r>
              <a:rPr lang="fr-FR" dirty="0" err="1"/>
              <a:t>opensource</a:t>
            </a:r>
            <a:endParaRPr lang="fr-FR" dirty="0"/>
          </a:p>
          <a:p>
            <a:pPr lvl="1"/>
            <a:r>
              <a:rPr lang="fr-FR" dirty="0" err="1"/>
              <a:t>Bitbucket:support</a:t>
            </a:r>
            <a:r>
              <a:rPr lang="fr-FR" dirty="0"/>
              <a:t> Mercurial</a:t>
            </a:r>
          </a:p>
          <a:p>
            <a:pPr lvl="1"/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6229" y="636103"/>
            <a:ext cx="5301329" cy="466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71051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IC :SONAR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291" y="493486"/>
            <a:ext cx="12005566" cy="6364514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?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un logiciel libre permettant de mesurer la qualité du code source / Support de plus de vingt-cinq langages (Java, C, C++, Objective-C, C#, PHP, JavaScript…)</a:t>
            </a:r>
          </a:p>
          <a:p>
            <a:r>
              <a:rPr lang="fr-FR" dirty="0"/>
              <a:t>WHY ?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Qualité de l’application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fournir une vision partagée de la qualité du code pour les </a:t>
            </a:r>
            <a:r>
              <a:rPr lang="fr-FR" dirty="0" err="1">
                <a:solidFill>
                  <a:schemeClr val="tx1"/>
                </a:solidFill>
              </a:rPr>
              <a:t>dév</a:t>
            </a:r>
            <a:r>
              <a:rPr lang="fr-FR" dirty="0">
                <a:solidFill>
                  <a:schemeClr val="tx1"/>
                </a:solidFill>
              </a:rPr>
              <a:t>, les responsables techniques, les gestionnaires</a:t>
            </a:r>
            <a:r>
              <a:rPr lang="fr-FR" dirty="0"/>
              <a:t>…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détecter les problèmes complexes tels que les déréférences de pointeurs NULL, les fuites de ressources ...</a:t>
            </a:r>
          </a:p>
          <a:p>
            <a:r>
              <a:rPr lang="fr-FR" dirty="0"/>
              <a:t>HOW ?</a:t>
            </a:r>
          </a:p>
          <a:p>
            <a:pPr lvl="1"/>
            <a:r>
              <a:rPr lang="fr-FR" dirty="0"/>
              <a:t>Les développeurs codent dans leurs IDE et utilisent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SonarLint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/>
              <a:t>extension IDE) pour exécuter une analyse locale.</a:t>
            </a:r>
          </a:p>
          <a:p>
            <a:pPr lvl="1"/>
            <a:r>
              <a:rPr lang="fr-FR" dirty="0"/>
              <a:t>Les développeurs poussent leur code dans leur SCM préféré: git, SVN, TFVC, ...</a:t>
            </a:r>
          </a:p>
          <a:p>
            <a:pPr lvl="1"/>
            <a:r>
              <a:rPr lang="fr-FR" dirty="0"/>
              <a:t>Le serveur d’intégration continue déclenche un </a:t>
            </a:r>
            <a:r>
              <a:rPr lang="fr-FR" dirty="0" err="1"/>
              <a:t>build</a:t>
            </a:r>
            <a:r>
              <a:rPr lang="fr-FR" dirty="0"/>
              <a:t> automatique et exécute </a:t>
            </a:r>
          </a:p>
          <a:p>
            <a:pPr marL="457200" lvl="1" indent="0">
              <a:buNone/>
            </a:pPr>
            <a:r>
              <a:rPr lang="fr-FR" dirty="0"/>
              <a:t>      </a:t>
            </a:r>
            <a:r>
              <a:rPr lang="fr-FR" dirty="0" err="1"/>
              <a:t>SonarQube</a:t>
            </a:r>
            <a:r>
              <a:rPr lang="fr-FR" dirty="0"/>
              <a:t> scanner(</a:t>
            </a:r>
            <a:r>
              <a:rPr lang="fr-FR" dirty="0" err="1"/>
              <a:t>plagin</a:t>
            </a:r>
            <a:r>
              <a:rPr lang="fr-FR" dirty="0"/>
              <a:t>) pour exécuter l'analyse </a:t>
            </a:r>
            <a:r>
              <a:rPr lang="fr-FR" dirty="0" err="1"/>
              <a:t>SonarQube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Le rapport d'analyse est envoyé au serveur </a:t>
            </a:r>
            <a:r>
              <a:rPr lang="fr-FR" dirty="0" err="1"/>
              <a:t>SonarQube</a:t>
            </a:r>
            <a:r>
              <a:rPr lang="fr-FR" dirty="0"/>
              <a:t> pour traitement.</a:t>
            </a:r>
          </a:p>
          <a:p>
            <a:pPr lvl="1"/>
            <a:r>
              <a:rPr lang="fr-FR" dirty="0"/>
              <a:t>Le serveur </a:t>
            </a:r>
            <a:r>
              <a:rPr lang="fr-FR" dirty="0" err="1"/>
              <a:t>SonarQube</a:t>
            </a:r>
            <a:r>
              <a:rPr lang="fr-FR" dirty="0"/>
              <a:t> traite et stocke les résultats du rapport d'analyse </a:t>
            </a:r>
          </a:p>
          <a:p>
            <a:pPr marL="457200" lvl="1" indent="0">
              <a:buNone/>
            </a:pPr>
            <a:r>
              <a:rPr lang="fr-FR" dirty="0"/>
              <a:t>     dans la base de données et affiche les résultats dans l'interface utilisateur.</a:t>
            </a:r>
          </a:p>
          <a:p>
            <a:pPr lvl="1"/>
            <a:r>
              <a:rPr lang="fr-FR" dirty="0"/>
              <a:t>Les développeurs examinent, commentent, contestent leurs problèmes </a:t>
            </a:r>
          </a:p>
          <a:p>
            <a:pPr marL="457200" lvl="1" indent="0">
              <a:buNone/>
            </a:pPr>
            <a:r>
              <a:rPr lang="fr-FR" dirty="0"/>
              <a:t>       via l'interface utilisateur de </a:t>
            </a:r>
            <a:r>
              <a:rPr lang="fr-FR" dirty="0" err="1"/>
              <a:t>SonarQube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Les gestionnaires reçoivent des rapports de l'analyse</a:t>
            </a:r>
          </a:p>
          <a:p>
            <a:pPr lvl="1"/>
            <a:r>
              <a:rPr lang="fr-FR" dirty="0"/>
              <a:t>Les Ops utilisent des API pour automatiser la configuration et extraire </a:t>
            </a:r>
          </a:p>
          <a:p>
            <a:pPr marL="457200" lvl="1" indent="0">
              <a:buNone/>
            </a:pPr>
            <a:r>
              <a:rPr lang="fr-FR" dirty="0"/>
              <a:t>     les données de </a:t>
            </a:r>
            <a:r>
              <a:rPr lang="fr-FR" dirty="0" err="1"/>
              <a:t>SonarQube</a:t>
            </a:r>
            <a:r>
              <a:rPr lang="fr-FR" dirty="0"/>
              <a:t>. </a:t>
            </a:r>
          </a:p>
          <a:p>
            <a:pPr lvl="1"/>
            <a:r>
              <a:rPr lang="fr-FR" dirty="0"/>
              <a:t>Les Ops utilisent JMX pour surveiller </a:t>
            </a:r>
            <a:r>
              <a:rPr lang="fr-FR" dirty="0" err="1"/>
              <a:t>SonarQube</a:t>
            </a:r>
            <a:r>
              <a:rPr lang="fr-FR" dirty="0"/>
              <a:t> Server.</a:t>
            </a:r>
          </a:p>
          <a:p>
            <a:pPr lvl="2"/>
            <a:r>
              <a:rPr lang="fr-FR" dirty="0"/>
              <a:t>Java Management Extensions (</a:t>
            </a:r>
            <a:r>
              <a:rPr lang="fr-FR" b="1" dirty="0"/>
              <a:t>JMX</a:t>
            </a:r>
            <a:r>
              <a:rPr lang="fr-FR" dirty="0"/>
              <a:t>) est une API pour Java permettant de </a:t>
            </a:r>
          </a:p>
          <a:p>
            <a:pPr marL="914400" lvl="2" indent="0">
              <a:buNone/>
            </a:pPr>
            <a:r>
              <a:rPr lang="fr-FR" dirty="0"/>
              <a:t>gérer le fonctionnement d'une application Java en cours d'exécution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B8DD7EB2-4AA1-4D0D-8E8E-9CF60CE8B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602" y="3222170"/>
            <a:ext cx="6307398" cy="36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7994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IC :SONAR(résultats de l’analyse)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291" y="516834"/>
            <a:ext cx="11970221" cy="6341166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Analyse le code source pour construire des rapports sur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identification des </a:t>
            </a:r>
            <a:r>
              <a:rPr lang="fr-FR" dirty="0"/>
              <a:t>duplications de code / mesure du niveau de documentation</a:t>
            </a:r>
            <a:endParaRPr lang="fr-F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respect des règles de programmation / détection des bugs potentiels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couverture de code par TU / gestion des exceptions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analyse de la complexité:( nbr de </a:t>
            </a:r>
            <a:r>
              <a:rPr lang="fr-FR" dirty="0" err="1">
                <a:solidFill>
                  <a:schemeClr val="tx1"/>
                </a:solidFill>
              </a:rPr>
              <a:t>methodes</a:t>
            </a:r>
            <a:r>
              <a:rPr lang="fr-FR" dirty="0">
                <a:solidFill>
                  <a:schemeClr val="tx1"/>
                </a:solidFill>
              </a:rPr>
              <a:t> par classe, nbr de ligne par méthode, boucles imbriquées…)</a:t>
            </a:r>
          </a:p>
          <a:p>
            <a:pPr marL="514350" lvl="1" indent="0">
              <a:buNone/>
            </a:pPr>
            <a:r>
              <a:rPr lang="fr-FR" dirty="0">
                <a:solidFill>
                  <a:schemeClr val="tx1"/>
                </a:solidFill>
              </a:rPr>
              <a:t>Boucle/ tests imbriqués : classe plusieurs lignes / méthodes plusieurs lignes IF( IF </a:t>
            </a:r>
            <a:r>
              <a:rPr lang="fr-FR" dirty="0" err="1">
                <a:solidFill>
                  <a:schemeClr val="tx1"/>
                </a:solidFill>
              </a:rPr>
              <a:t>IF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IF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IF</a:t>
            </a:r>
            <a:r>
              <a:rPr lang="fr-FR" dirty="0">
                <a:solidFill>
                  <a:schemeClr val="tx1"/>
                </a:solidFill>
              </a:rPr>
              <a:t> / </a:t>
            </a:r>
            <a:r>
              <a:rPr lang="fr-FR" dirty="0" err="1">
                <a:solidFill>
                  <a:schemeClr val="tx1"/>
                </a:solidFill>
              </a:rPr>
              <a:t>while</a:t>
            </a:r>
            <a:r>
              <a:rPr lang="fr-FR" dirty="0">
                <a:solidFill>
                  <a:schemeClr val="tx1"/>
                </a:solidFill>
              </a:rPr>
              <a:t> …/ 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Références cyclique : 2 méthodes dans 2 jars différents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analyse du design et de l'architecture d'une application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Evolution dans le temps et vues différentielles…</a:t>
            </a:r>
          </a:p>
          <a:p>
            <a:r>
              <a:rPr lang="fr-FR" dirty="0"/>
              <a:t>BP ?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Définir un référentiel de bonnes pratiques de code </a:t>
            </a:r>
            <a:endParaRPr lang="fr-FR" strike="sngStrike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Définir les règles de qualité de l’application 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Modifier les </a:t>
            </a:r>
            <a:r>
              <a:rPr lang="fr-FR" dirty="0" err="1">
                <a:solidFill>
                  <a:schemeClr val="tx1"/>
                </a:solidFill>
              </a:rPr>
              <a:t>régles</a:t>
            </a:r>
            <a:r>
              <a:rPr lang="fr-FR" dirty="0">
                <a:solidFill>
                  <a:schemeClr val="tx1"/>
                </a:solidFill>
              </a:rPr>
              <a:t> dans </a:t>
            </a:r>
            <a:r>
              <a:rPr lang="fr-FR" dirty="0" err="1">
                <a:solidFill>
                  <a:schemeClr val="tx1"/>
                </a:solidFill>
              </a:rPr>
              <a:t>sonarqube</a:t>
            </a:r>
            <a:r>
              <a:rPr lang="fr-FR" dirty="0">
                <a:solidFill>
                  <a:schemeClr val="tx1"/>
                </a:solidFill>
              </a:rPr>
              <a:t> / ajouter des règles personnalisées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Étendre les règles de codage: Rédiger des règles de codage en utilisant Java via un plugin </a:t>
            </a:r>
            <a:r>
              <a:rPr lang="fr-FR" dirty="0" err="1">
                <a:solidFill>
                  <a:schemeClr val="tx1"/>
                </a:solidFill>
              </a:rPr>
              <a:t>SonarQube</a:t>
            </a:r>
            <a:r>
              <a:rPr lang="fr-FR" dirty="0">
                <a:solidFill>
                  <a:schemeClr val="tx1"/>
                </a:solidFill>
              </a:rPr>
              <a:t>(en </a:t>
            </a:r>
            <a:r>
              <a:rPr lang="fr-FR" dirty="0"/>
              <a:t>code)</a:t>
            </a:r>
          </a:p>
          <a:p>
            <a:pPr lvl="3"/>
            <a:r>
              <a:rPr lang="fr-FR" dirty="0"/>
              <a:t>Créer une classe de règles qui contient l'implémentation de la règle (annotation @Rule)</a:t>
            </a:r>
          </a:p>
          <a:p>
            <a:pPr lvl="3"/>
            <a:r>
              <a:rPr lang="fr-FR" dirty="0"/>
              <a:t>Tester la règle dans la classe de test unitaire (</a:t>
            </a:r>
            <a:r>
              <a:rPr lang="fr-FR" dirty="0" err="1"/>
              <a:t>JavaCheckVerifier.verify</a:t>
            </a:r>
            <a:r>
              <a:rPr lang="fr-FR" dirty="0"/>
              <a:t>())</a:t>
            </a:r>
          </a:p>
          <a:p>
            <a:r>
              <a:rPr lang="fr-FR" dirty="0"/>
              <a:t> vs (alternatives) ?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Codacy</a:t>
            </a:r>
            <a:r>
              <a:rPr lang="fr-FR" dirty="0">
                <a:solidFill>
                  <a:schemeClr val="tx1"/>
                </a:solidFill>
              </a:rPr>
              <a:t> : Un outil de configurable pour identifier et générer des rapports sur les modèles en JavaScript. 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ESLint</a:t>
            </a:r>
            <a:r>
              <a:rPr lang="fr-FR" dirty="0">
                <a:solidFill>
                  <a:schemeClr val="tx1"/>
                </a:solidFill>
              </a:rPr>
              <a:t> : Son but est de fournir un utilitaire </a:t>
            </a:r>
            <a:r>
              <a:rPr lang="fr-FR" dirty="0" err="1">
                <a:solidFill>
                  <a:schemeClr val="tx1"/>
                </a:solidFill>
              </a:rPr>
              <a:t>pluginable</a:t>
            </a:r>
            <a:r>
              <a:rPr lang="fr-FR" dirty="0">
                <a:solidFill>
                  <a:schemeClr val="tx1"/>
                </a:solidFill>
              </a:rPr>
              <a:t> pour JavaScript. /</a:t>
            </a:r>
            <a:r>
              <a:rPr lang="fr-FR" dirty="0" err="1">
                <a:solidFill>
                  <a:schemeClr val="tx1"/>
                </a:solidFill>
              </a:rPr>
              <a:t>Appdymanics</a:t>
            </a:r>
            <a:r>
              <a:rPr lang="fr-FR" dirty="0">
                <a:solidFill>
                  <a:schemeClr val="tx1"/>
                </a:solidFill>
              </a:rPr>
              <a:t> / </a:t>
            </a:r>
            <a:r>
              <a:rPr lang="fr-FR" dirty="0" err="1">
                <a:solidFill>
                  <a:schemeClr val="tx1"/>
                </a:solidFill>
              </a:rPr>
              <a:t>Rclics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6A808F55-951B-4E16-A238-89D7930B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62" y="2607691"/>
            <a:ext cx="3679065" cy="215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1140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IC :TU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16833"/>
            <a:ext cx="11728174" cy="6341167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? </a:t>
            </a:r>
          </a:p>
          <a:p>
            <a:pPr lvl="1">
              <a:lnSpc>
                <a:spcPct val="80000"/>
              </a:lnSpc>
            </a:pPr>
            <a:r>
              <a:rPr lang="fr-FR" sz="1500" dirty="0"/>
              <a:t>le test unitaire ou test de composants est une procédure permettant de vérifier le bon fonctionnement d'une partie précise d'un logiciel ou d'une portion d'un programme appelée « unité » ou « module ».</a:t>
            </a:r>
          </a:p>
          <a:p>
            <a:pPr lvl="1">
              <a:lnSpc>
                <a:spcPct val="80000"/>
              </a:lnSpc>
            </a:pPr>
            <a:r>
              <a:rPr lang="fr-FR" dirty="0"/>
              <a:t>Chaque sous ensemble de l'application est testé de manière séparée. Sans données== </a:t>
            </a:r>
            <a:r>
              <a:rPr lang="fr-FR" dirty="0" err="1"/>
              <a:t>mock</a:t>
            </a:r>
            <a:r>
              <a:rPr lang="fr-FR" dirty="0"/>
              <a:t> </a:t>
            </a:r>
            <a:endParaRPr lang="fr-FR" dirty="0">
              <a:solidFill>
                <a:srgbClr val="0070C0"/>
              </a:solidFill>
            </a:endParaRPr>
          </a:p>
          <a:p>
            <a:r>
              <a:rPr lang="fr-FR" dirty="0"/>
              <a:t>WHY ? </a:t>
            </a:r>
          </a:p>
          <a:p>
            <a:pPr lvl="1"/>
            <a:r>
              <a:rPr lang="fr-FR" dirty="0"/>
              <a:t>permettre au développeur de s'assurer qu'une unité de code ne comporte pas d'erreur de programmation.</a:t>
            </a:r>
          </a:p>
          <a:p>
            <a:r>
              <a:rPr lang="fr-FR" dirty="0"/>
              <a:t>HOW ?</a:t>
            </a:r>
          </a:p>
          <a:p>
            <a:pPr lvl="1"/>
            <a:r>
              <a:rPr lang="fr-FR" dirty="0"/>
              <a:t>Créer le cas de test sur les méthodes de avec </a:t>
            </a:r>
            <a:r>
              <a:rPr lang="fr-FR" dirty="0" err="1"/>
              <a:t>Junit</a:t>
            </a:r>
            <a:r>
              <a:rPr lang="fr-FR" dirty="0"/>
              <a:t> pour projet java</a:t>
            </a:r>
          </a:p>
          <a:p>
            <a:pPr lvl="1"/>
            <a:r>
              <a:rPr lang="fr-FR" dirty="0"/>
              <a:t>Explorer les méthodes prédéfinis JUnit / Lancer commande Maven </a:t>
            </a:r>
          </a:p>
          <a:p>
            <a:pPr lvl="2"/>
            <a:r>
              <a:rPr lang="fr-FR" dirty="0" err="1"/>
              <a:t>mvn</a:t>
            </a:r>
            <a:r>
              <a:rPr lang="fr-FR" dirty="0"/>
              <a:t> test : pour le plugin </a:t>
            </a:r>
            <a:r>
              <a:rPr lang="fr-FR" dirty="0" err="1"/>
              <a:t>surefire</a:t>
            </a:r>
            <a:endParaRPr lang="fr-FR" dirty="0">
              <a:highlight>
                <a:srgbClr val="FFFF00"/>
              </a:highlight>
            </a:endParaRPr>
          </a:p>
          <a:p>
            <a:r>
              <a:rPr lang="fr-FR" dirty="0"/>
              <a:t>BP ?</a:t>
            </a:r>
          </a:p>
          <a:p>
            <a:pPr lvl="1"/>
            <a:r>
              <a:rPr lang="fr-FR" dirty="0"/>
              <a:t>Consistent</a:t>
            </a:r>
          </a:p>
          <a:p>
            <a:pPr lvl="2"/>
            <a:r>
              <a:rPr lang="fr-FR" dirty="0"/>
              <a:t>Toujours retourner la même valeur, à condition que le code soit Unique  </a:t>
            </a:r>
          </a:p>
          <a:p>
            <a:pPr lvl="1"/>
            <a:r>
              <a:rPr lang="fr-FR" dirty="0"/>
              <a:t>Atomique</a:t>
            </a:r>
          </a:p>
          <a:p>
            <a:pPr lvl="2"/>
            <a:r>
              <a:rPr lang="fr-FR" dirty="0"/>
              <a:t>Ne tester qu’un petit morceau de fonctionnalité </a:t>
            </a:r>
          </a:p>
          <a:p>
            <a:pPr lvl="1"/>
            <a:r>
              <a:rPr lang="fr-FR" dirty="0"/>
              <a:t>Disponibilité unique</a:t>
            </a:r>
          </a:p>
          <a:p>
            <a:pPr marL="457200" lvl="1" indent="0">
              <a:buNone/>
            </a:pPr>
            <a:r>
              <a:rPr lang="fr-FR" sz="1400" dirty="0"/>
              <a:t>	doit être responsable que d’un seul scénario </a:t>
            </a:r>
          </a:p>
          <a:p>
            <a:pPr lvl="1"/>
            <a:r>
              <a:rPr lang="fr-FR" dirty="0"/>
              <a:t>Auto descriptif</a:t>
            </a:r>
          </a:p>
          <a:p>
            <a:pPr lvl="2"/>
            <a:r>
              <a:rPr lang="fr-FR" dirty="0"/>
              <a:t>Doit être facile à lire à comprendre </a:t>
            </a:r>
          </a:p>
          <a:p>
            <a:pPr lvl="1"/>
            <a:r>
              <a:rPr lang="fr-FR" dirty="0"/>
              <a:t>Pas de conditions ou boucles</a:t>
            </a:r>
          </a:p>
          <a:p>
            <a:pPr lvl="2"/>
            <a:r>
              <a:rPr lang="fr-FR" dirty="0"/>
              <a:t>Il ne peut pas y avoir d’incertitude.</a:t>
            </a:r>
          </a:p>
          <a:p>
            <a:r>
              <a:rPr lang="fr-FR" dirty="0"/>
              <a:t> TU vs Test fonctionnelle</a:t>
            </a:r>
          </a:p>
          <a:p>
            <a:pPr lvl="1"/>
            <a:r>
              <a:rPr lang="fr-FR" dirty="0"/>
              <a:t> TU est lié au traitement de code par contre TF lié au besoin de client  ou bien satisfaction du client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710F0AF4-CB84-47B3-9C94-7542731BF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923" y="1875678"/>
            <a:ext cx="4241743" cy="459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00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IC :TF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xmlns="" id="{4364076E-AA83-48CC-8061-85D365E4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1" y="516833"/>
            <a:ext cx="11050840" cy="6341167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?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Un test fonctionnel permet de tester une fonctionnalité (la connexion d’un utilisateur par exemple)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Ces fonctionnalités sont testées via des parcours en simulant les actions de l’utilisateur (clics, saisies claviers, mouvement de souris, …)</a:t>
            </a:r>
          </a:p>
          <a:p>
            <a:r>
              <a:rPr lang="fr-FR" dirty="0"/>
              <a:t>WHY ?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s’assurer que le service que l’on souhaite mettre à disposition de l’utilisateur fonctionnera quand celui-ci l’utilisera</a:t>
            </a:r>
          </a:p>
          <a:p>
            <a:r>
              <a:rPr lang="fr-FR" dirty="0"/>
              <a:t>HOW ?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préparer un plan de test fonctionnel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L’enregistrement de test : 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démarrer la fonction ‘enregistreur de test’ de </a:t>
            </a:r>
            <a:r>
              <a:rPr lang="fr-FR" dirty="0" err="1">
                <a:solidFill>
                  <a:schemeClr val="tx1"/>
                </a:solidFill>
              </a:rPr>
              <a:t>Selenium</a:t>
            </a:r>
            <a:r>
              <a:rPr lang="fr-FR" dirty="0">
                <a:solidFill>
                  <a:schemeClr val="tx1"/>
                </a:solidFill>
              </a:rPr>
              <a:t> IDE </a:t>
            </a:r>
            <a:r>
              <a:rPr lang="fr-FR" i="1" dirty="0">
                <a:solidFill>
                  <a:schemeClr val="tx1"/>
                </a:solidFill>
              </a:rPr>
              <a:t>(plugin </a:t>
            </a:r>
            <a:r>
              <a:rPr lang="fr-FR" i="1" dirty="0" err="1">
                <a:solidFill>
                  <a:schemeClr val="tx1"/>
                </a:solidFill>
              </a:rPr>
              <a:t>firefox</a:t>
            </a:r>
            <a:r>
              <a:rPr lang="fr-FR" i="1" dirty="0">
                <a:solidFill>
                  <a:schemeClr val="tx1"/>
                </a:solidFill>
              </a:rPr>
              <a:t>)</a:t>
            </a:r>
            <a:r>
              <a:rPr lang="fr-FR" dirty="0">
                <a:solidFill>
                  <a:schemeClr val="tx1"/>
                </a:solidFill>
              </a:rPr>
              <a:t> et de faire le parcours désiré dans Firefox</a:t>
            </a:r>
            <a:r>
              <a:rPr lang="fr-FR" dirty="0"/>
              <a:t>. 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Il permet d’enregistrer les actions faites dans l’application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paramétrer les tests et scénarios fonctionnels (test1 /test2 …)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Fichier texte qui contient les jeux de données de test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passer les tests et scénarios fonctionnels</a:t>
            </a:r>
          </a:p>
          <a:p>
            <a:r>
              <a:rPr lang="fr-FR" dirty="0"/>
              <a:t>BP ?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Tester les parcours de bout en bout (</a:t>
            </a:r>
            <a:r>
              <a:rPr lang="fr-FR" b="1" u="sng" dirty="0">
                <a:solidFill>
                  <a:schemeClr val="tx1"/>
                </a:solidFill>
                <a:highlight>
                  <a:srgbClr val="00FF00"/>
                </a:highlight>
              </a:rPr>
              <a:t>E2E</a:t>
            </a:r>
            <a:r>
              <a:rPr lang="fr-FR" dirty="0">
                <a:solidFill>
                  <a:schemeClr val="tx1"/>
                </a:solidFill>
              </a:rPr>
              <a:t>). Cela permettra de vérifier le parcours nominal de l’utilisateur sans sortir d’un cadre défini.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Tester les fonctionnalités de façon isolée. Les différents cas des fonctionnalités sont alors testés mais les impacts possibles sur d’autres fonctionnalités ne sont pas testés ici.…</a:t>
            </a:r>
            <a:endParaRPr lang="fr-FR" dirty="0"/>
          </a:p>
          <a:p>
            <a:r>
              <a:rPr lang="fr-FR" dirty="0"/>
              <a:t> vs (alternatives) ?</a:t>
            </a:r>
          </a:p>
          <a:p>
            <a:pPr lvl="1"/>
            <a:r>
              <a:rPr lang="fr-FR" dirty="0" err="1"/>
              <a:t>Selenium</a:t>
            </a:r>
            <a:r>
              <a:rPr lang="fr-FR" dirty="0"/>
              <a:t> / </a:t>
            </a:r>
            <a:r>
              <a:rPr lang="fr-FR" dirty="0" err="1"/>
              <a:t>Silk</a:t>
            </a:r>
            <a:r>
              <a:rPr lang="fr-FR" dirty="0"/>
              <a:t> Test / </a:t>
            </a:r>
            <a:r>
              <a:rPr lang="fr-FR" dirty="0" err="1"/>
              <a:t>iMacro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05850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IC :TI(avec Spring-test)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16833"/>
            <a:ext cx="11728174" cy="6341167"/>
          </a:xfrm>
        </p:spPr>
        <p:txBody>
          <a:bodyPr>
            <a:normAutofit fontScale="62500" lnSpcReduction="20000"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? </a:t>
            </a:r>
          </a:p>
          <a:p>
            <a:pPr lvl="1">
              <a:lnSpc>
                <a:spcPct val="80000"/>
              </a:lnSpc>
            </a:pPr>
            <a:r>
              <a:rPr lang="fr-FR" sz="1500" dirty="0">
                <a:solidFill>
                  <a:schemeClr val="tx1"/>
                </a:solidFill>
              </a:rPr>
              <a:t>Test U avec utilisation de données (</a:t>
            </a:r>
            <a:r>
              <a:rPr lang="fr-FR" sz="1500" dirty="0" err="1">
                <a:solidFill>
                  <a:schemeClr val="tx1"/>
                </a:solidFill>
              </a:rPr>
              <a:t>concordion</a:t>
            </a:r>
            <a:r>
              <a:rPr lang="fr-FR" sz="1500" dirty="0">
                <a:solidFill>
                  <a:schemeClr val="tx1"/>
                </a:solidFill>
              </a:rPr>
              <a:t> …)</a:t>
            </a:r>
          </a:p>
          <a:p>
            <a:pPr lvl="1">
              <a:lnSpc>
                <a:spcPct val="80000"/>
              </a:lnSpc>
            </a:pPr>
            <a:r>
              <a:rPr lang="fr-FR" dirty="0"/>
              <a:t>Le TI consiste à combiner des modules dans l'application pour vérifier qu'ils fonctionnent ensembles</a:t>
            </a:r>
          </a:p>
          <a:p>
            <a:pPr lvl="1">
              <a:lnSpc>
                <a:spcPct val="80000"/>
              </a:lnSpc>
            </a:pPr>
            <a:r>
              <a:rPr lang="fr-FR" dirty="0"/>
              <a:t>C'est une sorte de test boite noire</a:t>
            </a:r>
            <a:endParaRPr lang="fr-FR" dirty="0">
              <a:solidFill>
                <a:srgbClr val="0070C0"/>
              </a:solidFill>
            </a:endParaRPr>
          </a:p>
          <a:p>
            <a:r>
              <a:rPr lang="fr-FR" dirty="0"/>
              <a:t>WHY ? </a:t>
            </a:r>
          </a:p>
          <a:p>
            <a:pPr lvl="1"/>
            <a:r>
              <a:rPr lang="fr-FR" dirty="0"/>
              <a:t>détecter les erreurs lorsque les modules sont intégrés pour construire le système global.</a:t>
            </a:r>
          </a:p>
          <a:p>
            <a:pPr lvl="1"/>
            <a:r>
              <a:rPr lang="fr-FR" dirty="0"/>
              <a:t>vérification de la communication de données entre les modules.</a:t>
            </a:r>
          </a:p>
          <a:p>
            <a:pPr lvl="1"/>
            <a:r>
              <a:rPr lang="fr-FR" dirty="0"/>
              <a:t>vérifier que le code fonctionne correctement avec les dépendances externes.</a:t>
            </a:r>
          </a:p>
          <a:p>
            <a:r>
              <a:rPr lang="fr-FR" dirty="0"/>
              <a:t>HOW ?</a:t>
            </a:r>
          </a:p>
          <a:p>
            <a:pPr lvl="1"/>
            <a:r>
              <a:rPr lang="fr-FR" dirty="0"/>
              <a:t>Ajouter la dépendance Spring-test dans le fichier pom.xml</a:t>
            </a:r>
          </a:p>
          <a:p>
            <a:pPr lvl="1"/>
            <a:r>
              <a:rPr lang="fr-FR" dirty="0"/>
              <a:t>Créer les classes de test avec </a:t>
            </a:r>
            <a:r>
              <a:rPr lang="fr-FR" dirty="0" err="1"/>
              <a:t>Junit</a:t>
            </a:r>
            <a:r>
              <a:rPr lang="fr-FR" dirty="0"/>
              <a:t> et ajouter les annotations</a:t>
            </a:r>
          </a:p>
          <a:p>
            <a:pPr lvl="2"/>
            <a:r>
              <a:rPr lang="fr-FR" altLang="fr-FR" b="1" dirty="0">
                <a:solidFill>
                  <a:schemeClr val="tx1"/>
                </a:solidFill>
                <a:latin typeface="Monaco"/>
              </a:rPr>
              <a:t>@</a:t>
            </a:r>
            <a:r>
              <a:rPr lang="fr-FR" altLang="fr-FR" b="1" dirty="0" err="1">
                <a:solidFill>
                  <a:schemeClr val="tx1"/>
                </a:solidFill>
                <a:latin typeface="Monaco"/>
              </a:rPr>
              <a:t>ContextConfiguration</a:t>
            </a:r>
            <a:r>
              <a:rPr lang="fr-FR" altLang="fr-FR" b="1" dirty="0">
                <a:solidFill>
                  <a:schemeClr val="tx1"/>
                </a:solidFill>
                <a:latin typeface="Monaco"/>
              </a:rPr>
              <a:t> : </a:t>
            </a:r>
            <a:r>
              <a:rPr lang="fr-FR" altLang="fr-FR" b="1" dirty="0">
                <a:solidFill>
                  <a:schemeClr val="tx1"/>
                </a:solidFill>
                <a:latin typeface="varela round"/>
              </a:rPr>
              <a:t>déclare la ressource de contexte (connexion BDD,  ressources </a:t>
            </a:r>
            <a:r>
              <a:rPr lang="fr-FR" altLang="fr-FR" b="1" dirty="0" err="1">
                <a:solidFill>
                  <a:schemeClr val="tx1"/>
                </a:solidFill>
                <a:latin typeface="varela round"/>
              </a:rPr>
              <a:t>js</a:t>
            </a:r>
            <a:r>
              <a:rPr lang="fr-FR" altLang="fr-FR" b="1" dirty="0">
                <a:solidFill>
                  <a:schemeClr val="tx1"/>
                </a:solidFill>
                <a:latin typeface="varela round"/>
              </a:rPr>
              <a:t>/</a:t>
            </a:r>
            <a:r>
              <a:rPr lang="fr-FR" altLang="fr-FR" b="1" dirty="0" err="1">
                <a:solidFill>
                  <a:schemeClr val="tx1"/>
                </a:solidFill>
                <a:latin typeface="varela round"/>
              </a:rPr>
              <a:t>css</a:t>
            </a:r>
            <a:r>
              <a:rPr lang="fr-FR" altLang="fr-FR" b="1" dirty="0">
                <a:solidFill>
                  <a:schemeClr val="tx1"/>
                </a:solidFill>
                <a:latin typeface="varela round"/>
              </a:rPr>
              <a:t>…)</a:t>
            </a:r>
          </a:p>
          <a:p>
            <a:pPr lvl="2"/>
            <a:r>
              <a:rPr lang="fr-FR" b="1" dirty="0">
                <a:solidFill>
                  <a:schemeClr val="tx1"/>
                </a:solidFill>
              </a:rPr>
              <a:t>@</a:t>
            </a:r>
            <a:r>
              <a:rPr lang="fr-FR" b="1" dirty="0" err="1">
                <a:solidFill>
                  <a:schemeClr val="tx1"/>
                </a:solidFill>
              </a:rPr>
              <a:t>ActiveProfiles</a:t>
            </a:r>
            <a:r>
              <a:rPr lang="fr-FR" b="1" dirty="0">
                <a:solidFill>
                  <a:schemeClr val="tx1"/>
                </a:solidFill>
              </a:rPr>
              <a:t> :déclarer quels </a:t>
            </a:r>
            <a:r>
              <a:rPr lang="fr-FR" b="1" i="1" dirty="0">
                <a:solidFill>
                  <a:schemeClr val="tx1"/>
                </a:solidFill>
              </a:rPr>
              <a:t>profils de définition de </a:t>
            </a:r>
            <a:r>
              <a:rPr lang="fr-FR" b="1" i="1" dirty="0" err="1">
                <a:solidFill>
                  <a:schemeClr val="tx1"/>
                </a:solidFill>
              </a:rPr>
              <a:t>bean</a:t>
            </a:r>
            <a:r>
              <a:rPr lang="fr-FR" b="1" dirty="0">
                <a:solidFill>
                  <a:schemeClr val="tx1"/>
                </a:solidFill>
              </a:rPr>
              <a:t> doivent être actifs </a:t>
            </a:r>
          </a:p>
          <a:p>
            <a:pPr lvl="2"/>
            <a:r>
              <a:rPr lang="fr-FR" b="1" dirty="0">
                <a:solidFill>
                  <a:schemeClr val="tx1"/>
                </a:solidFill>
              </a:rPr>
              <a:t>@</a:t>
            </a:r>
            <a:r>
              <a:rPr lang="fr-FR" b="1" dirty="0" err="1">
                <a:solidFill>
                  <a:schemeClr val="tx1"/>
                </a:solidFill>
              </a:rPr>
              <a:t>BeforeTransaction</a:t>
            </a:r>
            <a:r>
              <a:rPr lang="fr-FR" b="1" dirty="0">
                <a:solidFill>
                  <a:schemeClr val="tx1"/>
                </a:solidFill>
              </a:rPr>
              <a:t>: </a:t>
            </a:r>
            <a:r>
              <a:rPr lang="fr-FR" altLang="fr-FR" b="1" dirty="0">
                <a:solidFill>
                  <a:schemeClr val="tx1"/>
                </a:solidFill>
                <a:latin typeface="varela round"/>
              </a:rPr>
              <a:t>la méthode </a:t>
            </a:r>
            <a:r>
              <a:rPr lang="fr-FR" altLang="fr-FR" b="1" dirty="0" err="1">
                <a:solidFill>
                  <a:schemeClr val="tx1"/>
                </a:solidFill>
                <a:latin typeface="Monaco"/>
              </a:rPr>
              <a:t>void</a:t>
            </a:r>
            <a:r>
              <a:rPr lang="fr-FR" altLang="fr-FR" b="1" dirty="0">
                <a:solidFill>
                  <a:schemeClr val="tx1"/>
                </a:solidFill>
                <a:latin typeface="Monaco"/>
              </a:rPr>
              <a:t> </a:t>
            </a:r>
            <a:r>
              <a:rPr lang="fr-FR" altLang="fr-FR" b="1" dirty="0">
                <a:solidFill>
                  <a:schemeClr val="tx1"/>
                </a:solidFill>
                <a:latin typeface="varela round"/>
              </a:rPr>
              <a:t> annotée doit être exécutée </a:t>
            </a:r>
            <a:r>
              <a:rPr lang="fr-FR" altLang="fr-FR" b="1" i="1" dirty="0">
                <a:solidFill>
                  <a:schemeClr val="tx1"/>
                </a:solidFill>
                <a:latin typeface="varela round"/>
              </a:rPr>
              <a:t>avant le</a:t>
            </a:r>
            <a:r>
              <a:rPr lang="fr-FR" altLang="fr-FR" b="1" dirty="0">
                <a:solidFill>
                  <a:schemeClr val="tx1"/>
                </a:solidFill>
                <a:latin typeface="varela round"/>
              </a:rPr>
              <a:t> lancement d'une transaction</a:t>
            </a:r>
            <a:r>
              <a:rPr lang="fr-FR" altLang="fr-FR" sz="1200" b="1" dirty="0">
                <a:solidFill>
                  <a:schemeClr val="tx1"/>
                </a:solidFill>
              </a:rPr>
              <a:t> </a:t>
            </a:r>
            <a:endParaRPr lang="fr-FR" altLang="fr-F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/>
            <a:r>
              <a:rPr lang="fr-FR" b="1" dirty="0">
                <a:solidFill>
                  <a:schemeClr val="tx1"/>
                </a:solidFill>
              </a:rPr>
              <a:t>@</a:t>
            </a:r>
            <a:r>
              <a:rPr lang="fr-FR" b="1" dirty="0" err="1">
                <a:solidFill>
                  <a:schemeClr val="tx1"/>
                </a:solidFill>
              </a:rPr>
              <a:t>AfterTransaction</a:t>
            </a:r>
            <a:r>
              <a:rPr lang="fr-FR" b="1" dirty="0">
                <a:solidFill>
                  <a:schemeClr val="tx1"/>
                </a:solidFill>
              </a:rPr>
              <a:t> : </a:t>
            </a:r>
            <a:r>
              <a:rPr lang="fr-FR" altLang="fr-FR" b="1" dirty="0">
                <a:solidFill>
                  <a:schemeClr val="tx1"/>
                </a:solidFill>
                <a:latin typeface="varela round"/>
              </a:rPr>
              <a:t>la méthode </a:t>
            </a:r>
            <a:r>
              <a:rPr lang="fr-FR" altLang="fr-FR" b="1" dirty="0" err="1">
                <a:solidFill>
                  <a:schemeClr val="tx1"/>
                </a:solidFill>
                <a:latin typeface="Monaco"/>
              </a:rPr>
              <a:t>void</a:t>
            </a:r>
            <a:r>
              <a:rPr lang="fr-FR" altLang="fr-FR" b="1" dirty="0">
                <a:solidFill>
                  <a:schemeClr val="tx1"/>
                </a:solidFill>
                <a:latin typeface="Monaco"/>
              </a:rPr>
              <a:t> </a:t>
            </a:r>
            <a:r>
              <a:rPr lang="fr-FR" altLang="fr-FR" b="1" dirty="0">
                <a:solidFill>
                  <a:schemeClr val="tx1"/>
                </a:solidFill>
                <a:latin typeface="varela round"/>
              </a:rPr>
              <a:t> annotée doit être exécutée </a:t>
            </a:r>
            <a:r>
              <a:rPr lang="fr-FR" b="1" i="1" dirty="0">
                <a:solidFill>
                  <a:schemeClr val="tx1"/>
                </a:solidFill>
              </a:rPr>
              <a:t>après la fin d'</a:t>
            </a:r>
            <a:r>
              <a:rPr lang="fr-FR" b="1" dirty="0">
                <a:solidFill>
                  <a:schemeClr val="tx1"/>
                </a:solidFill>
              </a:rPr>
              <a:t> une transaction</a:t>
            </a:r>
          </a:p>
          <a:p>
            <a:pPr lvl="2"/>
            <a:r>
              <a:rPr lang="fr-FR" altLang="fr-FR" b="1" dirty="0">
                <a:solidFill>
                  <a:schemeClr val="tx1"/>
                </a:solidFill>
                <a:latin typeface="Monaco"/>
              </a:rPr>
              <a:t>@</a:t>
            </a:r>
            <a:r>
              <a:rPr lang="fr-FR" altLang="fr-FR" b="1" dirty="0" err="1">
                <a:solidFill>
                  <a:schemeClr val="tx1"/>
                </a:solidFill>
                <a:latin typeface="Monaco"/>
              </a:rPr>
              <a:t>Sql</a:t>
            </a:r>
            <a:r>
              <a:rPr lang="fr-FR" altLang="fr-FR" b="1" dirty="0">
                <a:solidFill>
                  <a:schemeClr val="tx1"/>
                </a:solidFill>
                <a:latin typeface="Monaco"/>
              </a:rPr>
              <a:t> : </a:t>
            </a:r>
            <a:r>
              <a:rPr lang="fr-FR" altLang="fr-FR" b="1" dirty="0">
                <a:solidFill>
                  <a:schemeClr val="tx1"/>
                </a:solidFill>
                <a:latin typeface="varela round"/>
              </a:rPr>
              <a:t> est utilisé pour annoter une classe de test ou une méthode de test pour configurer les scripts SQL à exécuter sur une base de données lors des tests d'intégration.</a:t>
            </a:r>
            <a:r>
              <a:rPr lang="fr-FR" altLang="fr-FR" sz="1200" b="1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fr-FR" dirty="0"/>
              <a:t>Créer une instance </a:t>
            </a:r>
            <a:r>
              <a:rPr lang="fr-FR" dirty="0" err="1"/>
              <a:t>MockMvc</a:t>
            </a:r>
            <a:r>
              <a:rPr lang="fr-FR" dirty="0"/>
              <a:t> : </a:t>
            </a:r>
            <a:r>
              <a:rPr lang="fr-FR" b="1" dirty="0"/>
              <a:t>Point d'entrée principal pour le support de test Spring MVC côté serveur.</a:t>
            </a:r>
          </a:p>
          <a:p>
            <a:pPr lvl="2"/>
            <a:r>
              <a:rPr lang="fr-FR" dirty="0"/>
              <a:t>permet d'exécuter des requêtes et de générer des réponses sans avoir à exécuter dans un conteneur Servlet(simulation de l'API Servlet)</a:t>
            </a:r>
          </a:p>
          <a:p>
            <a:pPr lvl="1"/>
            <a:r>
              <a:rPr lang="fr-FR" dirty="0"/>
              <a:t>Exécuter des requêtes en appelant sa méthode </a:t>
            </a:r>
            <a:r>
              <a:rPr lang="fr-FR" i="1" dirty="0" err="1"/>
              <a:t>perform</a:t>
            </a:r>
            <a:r>
              <a:rPr lang="fr-FR" i="1" dirty="0"/>
              <a:t> de la classe </a:t>
            </a:r>
            <a:r>
              <a:rPr lang="fr-FR" dirty="0" err="1"/>
              <a:t>MockMvc</a:t>
            </a:r>
            <a:endParaRPr lang="fr-FR" dirty="0"/>
          </a:p>
          <a:p>
            <a:r>
              <a:rPr lang="fr-FR" dirty="0"/>
              <a:t>BP ?</a:t>
            </a:r>
          </a:p>
          <a:p>
            <a:pPr lvl="1"/>
            <a:r>
              <a:rPr lang="fr-FR" i="1" dirty="0"/>
              <a:t>Séparer les tests d’intégration  des test unitaires</a:t>
            </a:r>
          </a:p>
          <a:p>
            <a:pPr lvl="2"/>
            <a:r>
              <a:rPr lang="fr-FR" i="1" dirty="0"/>
              <a:t>Utilisation des profiles </a:t>
            </a:r>
            <a:r>
              <a:rPr lang="fr-FR" i="1" dirty="0" err="1"/>
              <a:t>maven</a:t>
            </a:r>
            <a:endParaRPr lang="fr-FR" i="1" dirty="0"/>
          </a:p>
          <a:p>
            <a:pPr lvl="2"/>
            <a:r>
              <a:rPr lang="fr-FR" dirty="0"/>
              <a:t>Utiliser l’annotation @</a:t>
            </a:r>
            <a:r>
              <a:rPr lang="fr-FR" dirty="0" err="1"/>
              <a:t>Category</a:t>
            </a:r>
            <a:r>
              <a:rPr lang="fr-FR" dirty="0"/>
              <a:t>(</a:t>
            </a:r>
            <a:r>
              <a:rPr lang="fr-FR" dirty="0" err="1"/>
              <a:t>profile_name</a:t>
            </a:r>
            <a:r>
              <a:rPr lang="fr-FR" dirty="0"/>
              <a:t>) dans la classe de test</a:t>
            </a:r>
            <a:r>
              <a:rPr lang="fr-FR" i="1" dirty="0"/>
              <a:t> </a:t>
            </a:r>
            <a:r>
              <a:rPr lang="fr-FR" i="1" dirty="0" err="1"/>
              <a:t>Junit</a:t>
            </a:r>
            <a:r>
              <a:rPr lang="fr-FR" i="1" dirty="0"/>
              <a:t> / @</a:t>
            </a:r>
            <a:r>
              <a:rPr lang="fr-FR" dirty="0"/>
              <a:t> @</a:t>
            </a:r>
            <a:r>
              <a:rPr lang="fr-FR" dirty="0" err="1"/>
              <a:t>ActiveProfiles</a:t>
            </a:r>
            <a:r>
              <a:rPr lang="fr-FR" i="1" dirty="0"/>
              <a:t> avec le </a:t>
            </a:r>
            <a:r>
              <a:rPr lang="fr-FR" i="1" dirty="0" err="1"/>
              <a:t>runner</a:t>
            </a:r>
            <a:r>
              <a:rPr lang="fr-FR" i="1" dirty="0"/>
              <a:t> JUnit de Spring</a:t>
            </a:r>
            <a:endParaRPr lang="fr-FR" dirty="0"/>
          </a:p>
          <a:p>
            <a:r>
              <a:rPr lang="fr-FR" dirty="0"/>
              <a:t>TI vs TU ?</a:t>
            </a:r>
          </a:p>
          <a:p>
            <a:pPr lvl="1"/>
            <a:r>
              <a:rPr lang="fr-FR" dirty="0"/>
              <a:t> Les tests unitaires testent uniquement les fonctionnalités des unités elles-mêmes et ne détectent pas les erreurs d'intégration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7526635F-F931-4E7E-8A5D-B4D67EF16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886" y="516832"/>
            <a:ext cx="5625114" cy="35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0285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IC :Test technique (de charge)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xmlns="" id="{4364076E-AA83-48CC-8061-85D365E4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1" y="516833"/>
            <a:ext cx="11050840" cy="6341167"/>
          </a:xfrm>
        </p:spPr>
        <p:txBody>
          <a:bodyPr>
            <a:normAutofit lnSpcReduction="10000"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? </a:t>
            </a:r>
          </a:p>
          <a:p>
            <a:pPr lvl="1"/>
            <a:r>
              <a:rPr lang="fr-FR" dirty="0"/>
              <a:t>Test de charge :mesurer les réponses d’un système soumis à un volume d’utilisateurs accru pour en vérifier la capacité à soutenir le trafic attendu</a:t>
            </a:r>
            <a:r>
              <a:rPr lang="fr-FR" dirty="0">
                <a:sym typeface="Wingdings" pitchFamily="2" charset="2"/>
              </a:rPr>
              <a:t> Apache </a:t>
            </a:r>
            <a:r>
              <a:rPr lang="fr-FR" dirty="0" err="1">
                <a:sym typeface="Wingdings" pitchFamily="2" charset="2"/>
              </a:rPr>
              <a:t>Jmeter</a:t>
            </a:r>
            <a:endParaRPr lang="fr-FR" dirty="0">
              <a:solidFill>
                <a:srgbClr val="0070C0"/>
              </a:solidFill>
            </a:endParaRPr>
          </a:p>
          <a:p>
            <a:r>
              <a:rPr lang="fr-FR" dirty="0"/>
              <a:t>WHY ? </a:t>
            </a:r>
          </a:p>
          <a:p>
            <a:pPr lvl="1"/>
            <a:r>
              <a:rPr lang="fr-FR" dirty="0"/>
              <a:t>Avoir la limite de l’application : prendre des mesures sur la capacité de l’application et de l’infra </a:t>
            </a:r>
          </a:p>
          <a:p>
            <a:r>
              <a:rPr lang="fr-FR" dirty="0"/>
              <a:t>HOW ?</a:t>
            </a:r>
          </a:p>
          <a:p>
            <a:pPr lvl="1"/>
            <a:r>
              <a:rPr lang="fr-FR" b="1" u="sng" dirty="0"/>
              <a:t>Définir les cibles</a:t>
            </a:r>
            <a:r>
              <a:rPr lang="fr-FR" dirty="0"/>
              <a:t>: le temps de réponse attendu, le nombre d’utilisateurs pris en charge par chaque activité, le comportement en période de pointe, le nombre d’utilisateurs mobiles supportés, etc. </a:t>
            </a:r>
          </a:p>
          <a:p>
            <a:pPr lvl="1"/>
            <a:r>
              <a:rPr lang="fr-FR" b="1" u="sng" dirty="0"/>
              <a:t>Configurer un environnement de test de charge</a:t>
            </a:r>
            <a:r>
              <a:rPr lang="fr-FR" dirty="0"/>
              <a:t>: configurations machines, l’architecture réseau, les équilibreurs de charge, le pare-feu, les bases de données, etc.</a:t>
            </a:r>
          </a:p>
          <a:p>
            <a:pPr lvl="1"/>
            <a:r>
              <a:rPr lang="fr-FR" b="1" u="sng" dirty="0"/>
              <a:t>Créer des scénarios de test</a:t>
            </a:r>
            <a:r>
              <a:rPr lang="fr-FR" dirty="0"/>
              <a:t>: les points de validation, les transactions et les mesures.</a:t>
            </a:r>
            <a:endParaRPr lang="fr-FR" b="1" u="sng" dirty="0"/>
          </a:p>
          <a:p>
            <a:pPr lvl="1"/>
            <a:r>
              <a:rPr lang="fr-FR" b="1" u="sng" dirty="0"/>
              <a:t>Exécuter des tests</a:t>
            </a:r>
            <a:r>
              <a:rPr lang="fr-FR" dirty="0"/>
              <a:t>: exécuter des scénarios avec différents nombres d’utilisateurs, situés à différents emplacements ou utilisant différents </a:t>
            </a:r>
            <a:r>
              <a:rPr lang="fr-FR" u="sng" dirty="0">
                <a:hlinkClick r:id="rId2"/>
              </a:rPr>
              <a:t>navigateurs</a:t>
            </a:r>
            <a:r>
              <a:rPr lang="fr-FR" u="sng" dirty="0"/>
              <a:t>.</a:t>
            </a:r>
          </a:p>
          <a:p>
            <a:pPr lvl="1"/>
            <a:r>
              <a:rPr lang="fr-FR" b="1" u="sng" dirty="0"/>
              <a:t>Analyser les résultats</a:t>
            </a:r>
            <a:r>
              <a:rPr lang="fr-FR" dirty="0"/>
              <a:t>: les données liées aux transactions, aux erreurs, aux clics, au temps de réponse des transactions, aux pages, aux composants, et aux mesures de performance des </a:t>
            </a:r>
            <a:r>
              <a:rPr lang="fr-FR" u="sng" dirty="0">
                <a:hlinkClick r:id="rId3"/>
              </a:rPr>
              <a:t>serveurs</a:t>
            </a:r>
            <a:r>
              <a:rPr lang="fr-FR" dirty="0"/>
              <a:t>.</a:t>
            </a:r>
            <a:endParaRPr lang="fr-FR" b="1" u="sng" dirty="0"/>
          </a:p>
          <a:p>
            <a:r>
              <a:rPr lang="fr-FR" dirty="0"/>
              <a:t>BP ?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Environnement de BENCH ou PROD avant </a:t>
            </a:r>
            <a:r>
              <a:rPr lang="fr-FR" dirty="0" err="1">
                <a:solidFill>
                  <a:schemeClr val="tx1"/>
                </a:solidFill>
              </a:rPr>
              <a:t>GoLive</a:t>
            </a:r>
            <a:endParaRPr lang="fr-FR" dirty="0"/>
          </a:p>
          <a:p>
            <a:r>
              <a:rPr lang="fr-FR" dirty="0"/>
              <a:t> vs (alternatives) ?</a:t>
            </a:r>
          </a:p>
          <a:p>
            <a:pPr lvl="1"/>
            <a:r>
              <a:rPr lang="fr-FR" dirty="0"/>
              <a:t>HP </a:t>
            </a:r>
            <a:r>
              <a:rPr lang="fr-FR" dirty="0" err="1"/>
              <a:t>LoadRunner</a:t>
            </a:r>
            <a:r>
              <a:rPr lang="fr-FR" dirty="0"/>
              <a:t>: </a:t>
            </a:r>
            <a:r>
              <a:rPr lang="fr-FR" dirty="0" err="1"/>
              <a:t>expensive</a:t>
            </a:r>
            <a:r>
              <a:rPr lang="fr-FR" dirty="0"/>
              <a:t>, a une capacité limitée de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generation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92861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ENV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16833"/>
            <a:ext cx="11050840" cy="6341167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Env</a:t>
            </a:r>
            <a:endParaRPr lang="fr-FR" b="1" dirty="0">
              <a:solidFill>
                <a:srgbClr val="0070C0"/>
              </a:solidFill>
            </a:endParaRPr>
          </a:p>
          <a:p>
            <a:r>
              <a:rPr lang="fr-FR" b="1" dirty="0">
                <a:solidFill>
                  <a:srgbClr val="0070C0"/>
                </a:solidFill>
              </a:rPr>
              <a:t>Types d’</a:t>
            </a:r>
            <a:r>
              <a:rPr lang="fr-FR" b="1" dirty="0" err="1">
                <a:solidFill>
                  <a:srgbClr val="0070C0"/>
                </a:solidFill>
              </a:rPr>
              <a:t>env</a:t>
            </a:r>
            <a:endParaRPr lang="fr-FR" b="1" dirty="0">
              <a:solidFill>
                <a:srgbClr val="0070C0"/>
              </a:solidFill>
            </a:endParaRPr>
          </a:p>
          <a:p>
            <a:r>
              <a:rPr lang="fr-FR" b="1" dirty="0">
                <a:solidFill>
                  <a:srgbClr val="0070C0"/>
                </a:solidFill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xmlns="" val="507274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IC :Test d’intrusion (sécurité)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xmlns="" id="{4364076E-AA83-48CC-8061-85D365E4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6833"/>
            <a:ext cx="12192000" cy="6341167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? 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Injection requête / xml (</a:t>
            </a:r>
            <a:r>
              <a:rPr lang="fr-FR" dirty="0" err="1">
                <a:solidFill>
                  <a:schemeClr val="tx1"/>
                </a:solidFill>
              </a:rPr>
              <a:t>Metasploit</a:t>
            </a:r>
            <a:r>
              <a:rPr lang="fr-FR" dirty="0">
                <a:solidFill>
                  <a:schemeClr val="tx1"/>
                </a:solidFill>
              </a:rPr>
              <a:t>)</a:t>
            </a:r>
            <a:endParaRPr lang="fr-FR" dirty="0">
              <a:solidFill>
                <a:srgbClr val="0070C0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Un test d'intrusion est une méthode d'évaluation « audit » de la sécurité d'un système d'information ou d'un réseau informatique </a:t>
            </a:r>
          </a:p>
          <a:p>
            <a:r>
              <a:rPr lang="fr-FR" dirty="0"/>
              <a:t>WHY ? </a:t>
            </a:r>
          </a:p>
          <a:p>
            <a:pPr lvl="1"/>
            <a:r>
              <a:rPr lang="fr-FR" dirty="0"/>
              <a:t>Etablir  un état des lieux  de la sécurité de l’infrastructure  </a:t>
            </a:r>
          </a:p>
          <a:p>
            <a:pPr lvl="1"/>
            <a:r>
              <a:rPr lang="fr-FR" dirty="0"/>
              <a:t>Mettre un stratégie de défense à l’épreuve</a:t>
            </a:r>
          </a:p>
          <a:p>
            <a:r>
              <a:rPr lang="fr-FR" dirty="0"/>
              <a:t>HOW ?</a:t>
            </a:r>
          </a:p>
          <a:p>
            <a:pPr lvl="1"/>
            <a:r>
              <a:rPr lang="fr-FR" dirty="0"/>
              <a:t>les étapes générales d’un test de pénétration avec </a:t>
            </a:r>
            <a:r>
              <a:rPr lang="fr-FR" dirty="0" err="1"/>
              <a:t>Metasploit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Créez un projet pour stocker les données collectées à partir des cibles.</a:t>
            </a:r>
          </a:p>
          <a:p>
            <a:pPr lvl="2"/>
            <a:r>
              <a:rPr lang="fr-FR" b="1" dirty="0"/>
              <a:t>Rassembler des informations : </a:t>
            </a:r>
            <a:r>
              <a:rPr lang="fr-FR" dirty="0"/>
              <a:t>Utilisez l' outil d'analyse pour fournir à </a:t>
            </a:r>
            <a:r>
              <a:rPr lang="fr-FR" dirty="0" err="1"/>
              <a:t>Metasploit</a:t>
            </a:r>
            <a:r>
              <a:rPr lang="fr-FR" dirty="0"/>
              <a:t> une liste des cibles et des services en cours d'exécution et des ports ouverts associés à ces cibles.</a:t>
            </a:r>
          </a:p>
          <a:p>
            <a:pPr lvl="2"/>
            <a:r>
              <a:rPr lang="fr-FR" b="1" dirty="0"/>
              <a:t>Exploit</a:t>
            </a:r>
            <a:r>
              <a:rPr lang="fr-FR" dirty="0"/>
              <a:t> - Utilisez des exploits intelligents ou des exploits manuels pour lancer des attaques contre des machines cibles</a:t>
            </a:r>
          </a:p>
          <a:p>
            <a:pPr lvl="2"/>
            <a:r>
              <a:rPr lang="fr-FR" b="1" dirty="0"/>
              <a:t>Effectuer une post-exploitation</a:t>
            </a:r>
            <a:r>
              <a:rPr lang="fr-FR" dirty="0"/>
              <a:t> - Utilisez des modules post-exploitation ou des sessions interactives pour interagir afin de recueillir plus d'informations à partir de cibles compromises</a:t>
            </a:r>
          </a:p>
          <a:p>
            <a:pPr lvl="2"/>
            <a:r>
              <a:rPr lang="fr-FR" b="1" dirty="0"/>
              <a:t>Nettoyer les sessions ouvertes </a:t>
            </a:r>
            <a:r>
              <a:rPr lang="fr-FR" dirty="0"/>
              <a:t>- Utilisez l' option Nettoyer pour fermer toutes les sessions ouvertes sur une cible exploitée et supprimer toute preuve de données utilisées lors du test de pénétration</a:t>
            </a:r>
          </a:p>
          <a:p>
            <a:pPr lvl="2"/>
            <a:r>
              <a:rPr lang="fr-FR" b="1" dirty="0"/>
              <a:t>Générer des rapports</a:t>
            </a:r>
            <a:r>
              <a:rPr lang="fr-FR" dirty="0"/>
              <a:t> - Utilisez le moteur de génération de rapports pour créer un rapport détaillant les résultats du test de pénétration</a:t>
            </a:r>
          </a:p>
          <a:p>
            <a:r>
              <a:rPr lang="fr-FR" dirty="0"/>
              <a:t>BP ?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….</a:t>
            </a:r>
            <a:endParaRPr lang="fr-FR" dirty="0"/>
          </a:p>
          <a:p>
            <a:r>
              <a:rPr lang="fr-FR" dirty="0"/>
              <a:t> vs (alternatives) ?</a:t>
            </a:r>
          </a:p>
          <a:p>
            <a:pPr lvl="1"/>
            <a:r>
              <a:rPr lang="fr-FR" dirty="0"/>
              <a:t>Sécurité : architecture en amant </a:t>
            </a:r>
          </a:p>
          <a:p>
            <a:pPr lvl="2"/>
            <a:r>
              <a:rPr lang="fr-FR" dirty="0"/>
              <a:t>Décider l’application (intranet / internet / cloud / datacenter / DMZ / ZP ….)</a:t>
            </a:r>
          </a:p>
          <a:p>
            <a:pPr lvl="3"/>
            <a:r>
              <a:rPr lang="fr-FR" dirty="0"/>
              <a:t>Top </a:t>
            </a:r>
            <a:r>
              <a:rPr lang="fr-FR" dirty="0" err="1"/>
              <a:t>Confidenti</a:t>
            </a:r>
            <a:r>
              <a:rPr lang="fr-FR" dirty="0"/>
              <a:t>:  </a:t>
            </a:r>
            <a:r>
              <a:rPr lang="fr-FR" dirty="0">
                <a:sym typeface="Wingdings" panose="05000000000000000000" pitchFamily="2" charset="2"/>
              </a:rPr>
              <a:t> DMZ : machine physique dans datacenter (proxy / firewall …)</a:t>
            </a:r>
            <a:endParaRPr lang="fr-FR" dirty="0"/>
          </a:p>
          <a:p>
            <a:pPr lvl="3"/>
            <a:r>
              <a:rPr lang="fr-FR" dirty="0" err="1"/>
              <a:t>Stri</a:t>
            </a:r>
            <a:r>
              <a:rPr lang="fr-FR" dirty="0"/>
              <a:t> Cond: </a:t>
            </a:r>
            <a:r>
              <a:rPr lang="fr-FR" dirty="0">
                <a:sym typeface="Wingdings" panose="05000000000000000000" pitchFamily="2" charset="2"/>
              </a:rPr>
              <a:t> ZP: VM / docker</a:t>
            </a:r>
            <a:endParaRPr lang="fr-FR" dirty="0"/>
          </a:p>
          <a:p>
            <a:pPr lvl="3"/>
            <a:r>
              <a:rPr lang="fr-FR" dirty="0" err="1"/>
              <a:t>Confd</a:t>
            </a:r>
            <a:r>
              <a:rPr lang="fr-FR" dirty="0"/>
              <a:t>:</a:t>
            </a:r>
            <a:r>
              <a:rPr lang="fr-FR" dirty="0">
                <a:sym typeface="Wingdings" panose="05000000000000000000" pitchFamily="2" charset="2"/>
              </a:rPr>
              <a:t> Intranet / internet / cloud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26340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274002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CD: déploiement continue / Livraison Continue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636104"/>
            <a:ext cx="11050840" cy="6221895"/>
          </a:xfrm>
        </p:spPr>
        <p:txBody>
          <a:bodyPr>
            <a:normAutofit/>
          </a:bodyPr>
          <a:lstStyle/>
          <a:p>
            <a:r>
              <a:rPr lang="fr-FR" dirty="0"/>
              <a:t>IC (Jenkins/</a:t>
            </a:r>
            <a:r>
              <a:rPr lang="fr-FR" dirty="0" err="1"/>
              <a:t>maven</a:t>
            </a:r>
            <a:r>
              <a:rPr lang="fr-FR" dirty="0"/>
              <a:t>/ nexus/ Sonar/ </a:t>
            </a:r>
            <a:r>
              <a:rPr lang="fr-FR" dirty="0" err="1"/>
              <a:t>Github</a:t>
            </a:r>
            <a:r>
              <a:rPr lang="fr-FR" dirty="0"/>
              <a:t>/….): chaque jrs jusque version stable </a:t>
            </a:r>
          </a:p>
          <a:p>
            <a:r>
              <a:rPr lang="fr-FR" dirty="0"/>
              <a:t>CD:</a:t>
            </a:r>
          </a:p>
          <a:p>
            <a:pPr lvl="1"/>
            <a:r>
              <a:rPr lang="fr-FR" dirty="0"/>
              <a:t>Docker : IAAC (infrastructure as a code)</a:t>
            </a:r>
          </a:p>
          <a:p>
            <a:pPr lvl="2"/>
            <a:r>
              <a:rPr lang="fr-FR" dirty="0"/>
              <a:t>Pipeline CI/CD (script : docker)</a:t>
            </a:r>
          </a:p>
          <a:p>
            <a:pPr lvl="2"/>
            <a:r>
              <a:rPr lang="fr-FR" dirty="0"/>
              <a:t>Ansible / </a:t>
            </a:r>
            <a:r>
              <a:rPr lang="fr-FR" dirty="0" err="1"/>
              <a:t>Terraform</a:t>
            </a:r>
            <a:r>
              <a:rPr lang="fr-FR" dirty="0"/>
              <a:t> / (chef /</a:t>
            </a:r>
            <a:r>
              <a:rPr lang="fr-FR" dirty="0" err="1"/>
              <a:t>puppet</a:t>
            </a:r>
            <a:r>
              <a:rPr lang="fr-FR" dirty="0"/>
              <a:t> ?)</a:t>
            </a:r>
          </a:p>
          <a:p>
            <a:r>
              <a:rPr lang="fr-FR" dirty="0"/>
              <a:t> MEP (Mise en PROD ) : Release </a:t>
            </a:r>
          </a:p>
          <a:p>
            <a:pPr lvl="1"/>
            <a:r>
              <a:rPr lang="fr-FR" dirty="0"/>
              <a:t>Equipe projet : Jenkins </a:t>
            </a:r>
            <a:r>
              <a:rPr lang="fr-FR" dirty="0">
                <a:sym typeface="Wingdings" panose="05000000000000000000" pitchFamily="2" charset="2"/>
              </a:rPr>
              <a:t> OPER (profile : PROD avec les params de PROD)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fr-FR" sz="1600" dirty="0">
                <a:sym typeface="Wingdings" panose="05000000000000000000" pitchFamily="2" charset="2"/>
              </a:rPr>
              <a:t>différence entre déploiement continue et livraison continue:</a:t>
            </a: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LC: </a:t>
            </a:r>
            <a:r>
              <a:rPr lang="fr-FR" sz="1400" dirty="0"/>
              <a:t>déploie automatiquement sur tous les environnements faut la production</a:t>
            </a: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DC: </a:t>
            </a:r>
            <a:r>
              <a:rPr lang="fr-FR" sz="1400" dirty="0"/>
              <a:t>déploie automatiquement jusqu’à la production sans intervention manuelle (test manuel, validation…),</a:t>
            </a:r>
          </a:p>
          <a:p>
            <a:pPr lvl="1">
              <a:buNone/>
            </a:pPr>
            <a:r>
              <a:rPr lang="fr-FR" sz="1400" dirty="0"/>
              <a:t>	 c’est l’étape d’après la livraison continue</a:t>
            </a:r>
            <a:endParaRPr lang="fr-FR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3643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DC :Docker(</a:t>
            </a:r>
            <a:r>
              <a:rPr lang="fr-FR" dirty="0" err="1"/>
              <a:t>what</a:t>
            </a:r>
            <a:r>
              <a:rPr lang="fr-FR" dirty="0"/>
              <a:t> and </a:t>
            </a:r>
            <a:r>
              <a:rPr lang="fr-FR" dirty="0" err="1"/>
              <a:t>why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16833"/>
            <a:ext cx="11728174" cy="6341167"/>
          </a:xfrm>
        </p:spPr>
        <p:txBody>
          <a:bodyPr>
            <a:normAutofit fontScale="92500" lnSpcReduction="20000"/>
          </a:bodyPr>
          <a:lstStyle/>
          <a:p>
            <a:r>
              <a:rPr lang="fr-FR" sz="2000" dirty="0" err="1">
                <a:solidFill>
                  <a:srgbClr val="0070C0"/>
                </a:solidFill>
              </a:rPr>
              <a:t>What</a:t>
            </a:r>
            <a:r>
              <a:rPr lang="fr-FR" sz="2000" dirty="0">
                <a:solidFill>
                  <a:srgbClr val="0070C0"/>
                </a:solidFill>
              </a:rPr>
              <a:t> ? 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  <a:latin typeface="Segoe UI" panose="020B0502040204020203" pitchFamily="34" charset="0"/>
              </a:rPr>
              <a:t>Virtualisation au niveau du système d'exploitation 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  <a:latin typeface="Segoe UI" panose="020B0502040204020203" pitchFamily="34" charset="0"/>
              </a:rPr>
              <a:t>Docker étend le format de conteneur Linux standard, LXC</a:t>
            </a:r>
            <a:endParaRPr lang="fr-FR" sz="2000" dirty="0">
              <a:solidFill>
                <a:srgbClr val="0070C0"/>
              </a:solidFill>
            </a:endParaRPr>
          </a:p>
          <a:p>
            <a:r>
              <a:rPr lang="fr-FR" sz="2000" dirty="0"/>
              <a:t>WHY ? 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  <a:latin typeface="Segoe UI" panose="020B0502040204020203" pitchFamily="34" charset="0"/>
              </a:rPr>
              <a:t>Création rapide de conteneurs Docker</a:t>
            </a:r>
          </a:p>
          <a:p>
            <a:pPr lvl="2"/>
            <a:r>
              <a:rPr lang="fr-FR" sz="1800" dirty="0">
                <a:solidFill>
                  <a:srgbClr val="000000"/>
                </a:solidFill>
                <a:latin typeface="Segoe UI" panose="020B0502040204020203" pitchFamily="34" charset="0"/>
              </a:rPr>
              <a:t>Pas de prérequis OS</a:t>
            </a:r>
          </a:p>
          <a:p>
            <a:pPr lvl="2"/>
            <a:r>
              <a:rPr lang="fr-FR" sz="1800" dirty="0">
                <a:solidFill>
                  <a:srgbClr val="000000"/>
                </a:solidFill>
                <a:latin typeface="Segoe UI" panose="020B0502040204020203" pitchFamily="34" charset="0"/>
              </a:rPr>
              <a:t>IAAC: Infrastructure As A Code: avec des lignes de commandes ou des script on peut créer plusieurs conteneurs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  <a:latin typeface="Segoe UI" panose="020B0502040204020203" pitchFamily="34" charset="0"/>
              </a:rPr>
              <a:t>Livraison plus rapide des applications</a:t>
            </a:r>
          </a:p>
          <a:p>
            <a:pPr lvl="2"/>
            <a:r>
              <a:rPr lang="fr-FR" sz="1800" dirty="0"/>
              <a:t>Suite à la création rapide de </a:t>
            </a:r>
            <a:r>
              <a:rPr lang="fr-FR" sz="1800" dirty="0" err="1"/>
              <a:t>contenair</a:t>
            </a:r>
            <a:endParaRPr lang="fr-FR" sz="1800" dirty="0"/>
          </a:p>
          <a:p>
            <a:pPr lvl="2"/>
            <a:r>
              <a:rPr lang="fr-FR" sz="1800" dirty="0"/>
              <a:t>Démarrage rapide de </a:t>
            </a:r>
            <a:r>
              <a:rPr lang="fr-FR" sz="1800" dirty="0" err="1"/>
              <a:t>contenair</a:t>
            </a:r>
            <a:endParaRPr lang="fr-FR" sz="1800" dirty="0"/>
          </a:p>
          <a:p>
            <a:pPr lvl="2"/>
            <a:r>
              <a:rPr lang="fr-FR" sz="1800" dirty="0">
                <a:sym typeface="Wingdings" panose="05000000000000000000" pitchFamily="2" charset="2"/>
              </a:rPr>
              <a:t>réduction de cycle de vie de </a:t>
            </a:r>
            <a:r>
              <a:rPr lang="fr-FR" sz="1800" dirty="0" err="1">
                <a:sym typeface="Wingdings" panose="05000000000000000000" pitchFamily="2" charset="2"/>
              </a:rPr>
              <a:t>build</a:t>
            </a:r>
            <a:r>
              <a:rPr lang="fr-FR" sz="1800" dirty="0">
                <a:sym typeface="Wingdings" panose="05000000000000000000" pitchFamily="2" charset="2"/>
              </a:rPr>
              <a:t>(dev, TU, TI, </a:t>
            </a:r>
            <a:r>
              <a:rPr lang="fr-FR" sz="1800" dirty="0" err="1">
                <a:sym typeface="Wingdings" panose="05000000000000000000" pitchFamily="2" charset="2"/>
              </a:rPr>
              <a:t>Deploiment,recette</a:t>
            </a:r>
            <a:r>
              <a:rPr lang="fr-FR" sz="1800" dirty="0">
                <a:sym typeface="Wingdings" panose="05000000000000000000" pitchFamily="2" charset="2"/>
              </a:rPr>
              <a:t>…)</a:t>
            </a:r>
            <a:endParaRPr lang="fr-FR" sz="1800" dirty="0"/>
          </a:p>
          <a:p>
            <a:pPr lvl="1"/>
            <a:r>
              <a:rPr lang="fr-FR" sz="2000" dirty="0">
                <a:solidFill>
                  <a:srgbClr val="000000"/>
                </a:solidFill>
                <a:latin typeface="Segoe UI" panose="020B0502040204020203" pitchFamily="34" charset="0"/>
              </a:rPr>
              <a:t>Déploiement et redimensionnent plus facile </a:t>
            </a:r>
          </a:p>
          <a:p>
            <a:pPr lvl="2"/>
            <a:r>
              <a:rPr lang="fr-FR" sz="1800" dirty="0"/>
              <a:t>Docker s’</a:t>
            </a:r>
            <a:r>
              <a:rPr lang="fr-FR" sz="1800" dirty="0" err="1"/>
              <a:t>execute</a:t>
            </a:r>
            <a:r>
              <a:rPr lang="fr-FR" sz="1800" dirty="0"/>
              <a:t> sur plusieurs </a:t>
            </a:r>
            <a:r>
              <a:rPr lang="fr-FR" sz="1800" dirty="0" err="1"/>
              <a:t>VMs</a:t>
            </a:r>
            <a:endParaRPr lang="fr-FR" sz="1800" dirty="0"/>
          </a:p>
          <a:p>
            <a:pPr lvl="3"/>
            <a:r>
              <a:rPr lang="fr-FR" sz="1600" dirty="0"/>
              <a:t>il est facile de déplacer l’application.</a:t>
            </a:r>
            <a:r>
              <a:rPr lang="fr-FR" sz="1400" dirty="0"/>
              <a:t> </a:t>
            </a:r>
          </a:p>
          <a:p>
            <a:pPr lvl="2"/>
            <a:r>
              <a:rPr lang="fr-FR" sz="1800" dirty="0" err="1"/>
              <a:t>Integration</a:t>
            </a:r>
            <a:r>
              <a:rPr lang="fr-FR" sz="1800" dirty="0"/>
              <a:t> des applications de et vers le cloud(intranet</a:t>
            </a:r>
            <a:r>
              <a:rPr lang="fr-FR" sz="1800" dirty="0">
                <a:sym typeface="Wingdings" panose="05000000000000000000" pitchFamily="2" charset="2"/>
              </a:rPr>
              <a:t>cloud)</a:t>
            </a:r>
            <a:endParaRPr lang="fr-FR" sz="1800" dirty="0"/>
          </a:p>
          <a:p>
            <a:pPr lvl="2"/>
            <a:r>
              <a:rPr lang="fr-FR" sz="1800" dirty="0"/>
              <a:t>Exploitation facile(A/R)</a:t>
            </a:r>
          </a:p>
          <a:p>
            <a:pPr lvl="2"/>
            <a:r>
              <a:rPr lang="fr-FR" sz="1800" dirty="0"/>
              <a:t>Possibilité d’ajouter plusieurs conteneur pour une App</a:t>
            </a:r>
          </a:p>
          <a:p>
            <a:pPr lvl="2"/>
            <a:r>
              <a:rPr lang="fr-FR" sz="1800" dirty="0"/>
              <a:t>Possibilité de </a:t>
            </a:r>
            <a:r>
              <a:rPr lang="fr-FR" sz="1800" dirty="0" err="1"/>
              <a:t>redimentionner</a:t>
            </a:r>
            <a:r>
              <a:rPr lang="fr-FR" sz="1800" dirty="0"/>
              <a:t> un conteneur(+RAM ,+CPU)</a:t>
            </a:r>
          </a:p>
          <a:p>
            <a:pPr marL="914400" lvl="2" indent="0">
              <a:buNone/>
            </a:pPr>
            <a:endParaRPr lang="fr-FR" alt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239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DC :Docker(How et BP)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16833"/>
            <a:ext cx="11728174" cy="6341167"/>
          </a:xfrm>
          <a:noFill/>
        </p:spPr>
        <p:txBody>
          <a:bodyPr>
            <a:normAutofit fontScale="77500" lnSpcReduction="20000"/>
          </a:bodyPr>
          <a:lstStyle/>
          <a:p>
            <a:endParaRPr lang="fr-FR" sz="1100" dirty="0"/>
          </a:p>
          <a:p>
            <a:r>
              <a:rPr lang="fr-FR" sz="1600" dirty="0"/>
              <a:t>HOW </a:t>
            </a:r>
            <a:r>
              <a:rPr lang="fr-FR" sz="1600" dirty="0" smtClean="0"/>
              <a:t>?</a:t>
            </a:r>
          </a:p>
          <a:p>
            <a:pPr lvl="1"/>
            <a:r>
              <a:rPr lang="fr-FR" altLang="fr-FR" dirty="0" smtClean="0">
                <a:solidFill>
                  <a:schemeClr val="tx1"/>
                </a:solidFill>
                <a:latin typeface="LMRoman10-Regular"/>
              </a:rPr>
              <a:t>Utiliser plugin docker pour projet </a:t>
            </a:r>
            <a:r>
              <a:rPr lang="fr-FR" altLang="fr-FR" dirty="0" err="1" smtClean="0">
                <a:solidFill>
                  <a:schemeClr val="tx1"/>
                </a:solidFill>
                <a:latin typeface="LMRoman10-Regular"/>
              </a:rPr>
              <a:t>maven</a:t>
            </a:r>
            <a:r>
              <a:rPr lang="fr-FR" altLang="fr-FR" dirty="0" smtClean="0">
                <a:solidFill>
                  <a:schemeClr val="tx1"/>
                </a:solidFill>
                <a:latin typeface="LMRoman10-Regular"/>
              </a:rPr>
              <a:t> </a:t>
            </a:r>
          </a:p>
          <a:p>
            <a:pPr lvl="1"/>
            <a:r>
              <a:rPr lang="fr-FR" altLang="fr-FR" dirty="0" smtClean="0">
                <a:solidFill>
                  <a:schemeClr val="tx1"/>
                </a:solidFill>
                <a:latin typeface="LMRoman10-Regular"/>
              </a:rPr>
              <a:t>Utiliser </a:t>
            </a:r>
            <a:r>
              <a:rPr lang="fr-FR" altLang="fr-FR" dirty="0" err="1" smtClean="0">
                <a:solidFill>
                  <a:schemeClr val="tx1"/>
                </a:solidFill>
                <a:latin typeface="LMRoman10-Regular"/>
              </a:rPr>
              <a:t>dockerfile</a:t>
            </a:r>
            <a:r>
              <a:rPr lang="fr-FR" altLang="fr-FR" dirty="0" smtClean="0">
                <a:solidFill>
                  <a:schemeClr val="tx1"/>
                </a:solidFill>
                <a:latin typeface="LMRoman10-Regular"/>
              </a:rPr>
              <a:t> pour créer une image</a:t>
            </a:r>
          </a:p>
          <a:p>
            <a:pPr lvl="1"/>
            <a:r>
              <a:rPr lang="fr-FR" altLang="fr-FR" dirty="0" smtClean="0">
                <a:solidFill>
                  <a:schemeClr val="tx1"/>
                </a:solidFill>
                <a:latin typeface="LMRoman10-Regular"/>
              </a:rPr>
              <a:t>Utiliser </a:t>
            </a:r>
            <a:r>
              <a:rPr lang="fr-FR" altLang="fr-FR" dirty="0" err="1" smtClean="0">
                <a:solidFill>
                  <a:schemeClr val="tx1"/>
                </a:solidFill>
                <a:latin typeface="LMRoman10-Regular"/>
              </a:rPr>
              <a:t>repository</a:t>
            </a:r>
            <a:r>
              <a:rPr lang="fr-FR" altLang="fr-FR" dirty="0" smtClean="0">
                <a:solidFill>
                  <a:schemeClr val="tx1"/>
                </a:solidFill>
                <a:latin typeface="LMRoman10-Regular"/>
              </a:rPr>
              <a:t> public ou privé pour créer l’image de base de l’application, exemple: docker hub</a:t>
            </a:r>
          </a:p>
          <a:p>
            <a:pPr lvl="1"/>
            <a:r>
              <a:rPr lang="fr-FR" altLang="fr-FR" dirty="0" smtClean="0">
                <a:solidFill>
                  <a:schemeClr val="tx1"/>
                </a:solidFill>
                <a:latin typeface="LMRoman10-Regular"/>
              </a:rPr>
              <a:t>Utiliser docker compose pour décrire la configuration entre les conteneurs et le lien entre eux</a:t>
            </a:r>
          </a:p>
          <a:p>
            <a:endParaRPr lang="fr-FR" sz="1600" dirty="0"/>
          </a:p>
          <a:p>
            <a:pPr lvl="1"/>
            <a:r>
              <a:rPr lang="fr-FR" dirty="0" smtClean="0"/>
              <a:t>«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Installation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Docker Community Edition (CE) ou Docker Enterprise Edition (EE)</a:t>
            </a:r>
          </a:p>
          <a:p>
            <a:pPr lvl="1"/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Manipulation les images et les conteneurs à travers les commandes docker :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</a:rPr>
              <a:t>docker images 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  <a:sym typeface="Wingdings" panose="05000000000000000000" pitchFamily="2" charset="2"/>
              </a:rPr>
              <a:t> 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  <a:sym typeface="Wingdings" panose="05000000000000000000" pitchFamily="2" charset="2"/>
              </a:rPr>
              <a:t>l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</a:rPr>
              <a:t>iste de toutes les images </a:t>
            </a:r>
            <a:endParaRPr lang="fr-FR" sz="1600" dirty="0">
              <a:solidFill>
                <a:schemeClr val="bg2">
                  <a:lumMod val="50000"/>
                </a:schemeClr>
              </a:solidFill>
              <a:latin typeface="LMMono10-Regular"/>
            </a:endParaRPr>
          </a:p>
          <a:p>
            <a:pPr lvl="2"/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</a:rPr>
              <a:t>docker pull IMAGE_NAME 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  <a:sym typeface="Wingdings" panose="05000000000000000000" pitchFamily="2" charset="2"/>
              </a:rPr>
              <a:t> 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  <a:sym typeface="Wingdings" panose="05000000000000000000" pitchFamily="2" charset="2"/>
              </a:rPr>
              <a:t>t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</a:rPr>
              <a:t>élécharger une image </a:t>
            </a:r>
            <a:endParaRPr lang="fr-FR" altLang="fr-FR" sz="16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</a:rPr>
              <a:t>docker push IMAGE_NAME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  <a:sym typeface="Wingdings" panose="05000000000000000000" pitchFamily="2" charset="2"/>
              </a:rPr>
              <a:t>  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  <a:sym typeface="Wingdings" panose="05000000000000000000" pitchFamily="2" charset="2"/>
              </a:rPr>
              <a:t>e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</a:rPr>
              <a:t>nvoyer une image vers un registre </a:t>
            </a:r>
            <a:endParaRPr lang="fr-FR" altLang="fr-FR" sz="16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</a:rPr>
              <a:t>docker run IMAGE_NAME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  <a:sym typeface="Wingdings" panose="05000000000000000000" pitchFamily="2" charset="2"/>
              </a:rPr>
              <a:t>  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  <a:sym typeface="Wingdings" panose="05000000000000000000" pitchFamily="2" charset="2"/>
              </a:rPr>
              <a:t>e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</a:rPr>
              <a:t>xécuter une image </a:t>
            </a:r>
            <a:endParaRPr lang="fr-FR" altLang="fr-FR" sz="16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</a:rPr>
              <a:t>docker </a:t>
            </a:r>
            <a:r>
              <a:rPr lang="fr-FR" altLang="fr-FR" sz="1600" dirty="0" err="1">
                <a:solidFill>
                  <a:schemeClr val="bg2">
                    <a:lumMod val="50000"/>
                  </a:schemeClr>
                </a:solidFill>
                <a:latin typeface="LMMono10-Regular"/>
              </a:rPr>
              <a:t>rm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</a:rPr>
              <a:t> IMAGE_ID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  <a:sym typeface="Wingdings" panose="05000000000000000000" pitchFamily="2" charset="2"/>
              </a:rPr>
              <a:t>  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  <a:sym typeface="Wingdings" panose="05000000000000000000" pitchFamily="2" charset="2"/>
              </a:rPr>
              <a:t>s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</a:rPr>
              <a:t>upprimer une image </a:t>
            </a:r>
            <a:endParaRPr lang="fr-FR" altLang="fr-FR" sz="1600" dirty="0">
              <a:solidFill>
                <a:schemeClr val="bg2">
                  <a:lumMod val="50000"/>
                </a:schemeClr>
              </a:solidFill>
              <a:latin typeface="LMMono10-Regular"/>
            </a:endParaRPr>
          </a:p>
          <a:p>
            <a:pPr lvl="2"/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</a:rPr>
              <a:t>docker </a:t>
            </a:r>
            <a:r>
              <a:rPr lang="fr-FR" altLang="fr-FR" sz="1600" dirty="0" err="1">
                <a:solidFill>
                  <a:schemeClr val="bg2">
                    <a:lumMod val="50000"/>
                  </a:schemeClr>
                </a:solidFill>
                <a:latin typeface="LMMono10-Regular"/>
              </a:rPr>
              <a:t>ps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</a:rPr>
              <a:t> –a 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  <a:sym typeface="Wingdings" panose="05000000000000000000" pitchFamily="2" charset="2"/>
              </a:rPr>
              <a:t> 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  <a:sym typeface="Wingdings" panose="05000000000000000000" pitchFamily="2" charset="2"/>
              </a:rPr>
              <a:t>l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</a:rPr>
              <a:t>iste de tous les </a:t>
            </a:r>
            <a:r>
              <a:rPr lang="fr-FR" altLang="fr-FR" sz="1600" dirty="0" err="1">
                <a:solidFill>
                  <a:schemeClr val="bg2">
                    <a:lumMod val="50000"/>
                  </a:schemeClr>
                </a:solidFill>
                <a:latin typeface="LMRoman10-Regular"/>
              </a:rPr>
              <a:t>containters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</a:rPr>
              <a:t> </a:t>
            </a:r>
            <a:endParaRPr lang="fr-FR" altLang="fr-FR" sz="16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</a:rPr>
              <a:t>docker </a:t>
            </a:r>
            <a:r>
              <a:rPr lang="fr-FR" altLang="fr-FR" sz="1600" dirty="0" err="1">
                <a:solidFill>
                  <a:schemeClr val="bg2">
                    <a:lumMod val="50000"/>
                  </a:schemeClr>
                </a:solidFill>
                <a:latin typeface="LMMono10-Regular"/>
              </a:rPr>
              <a:t>rm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</a:rPr>
              <a:t> CONTAINER_ID 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  <a:sym typeface="Wingdings" panose="05000000000000000000" pitchFamily="2" charset="2"/>
              </a:rPr>
              <a:t> 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  <a:sym typeface="Wingdings" panose="05000000000000000000" pitchFamily="2" charset="2"/>
              </a:rPr>
              <a:t>s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</a:rPr>
              <a:t>upprimer un container </a:t>
            </a:r>
            <a:endParaRPr lang="fr-FR" altLang="fr-FR" sz="16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sv-SE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</a:rPr>
              <a:t>docker rm $(docker ps -aq) </a:t>
            </a:r>
            <a:r>
              <a:rPr lang="sv-SE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  <a:sym typeface="Wingdings" panose="05000000000000000000" pitchFamily="2" charset="2"/>
              </a:rPr>
              <a:t> 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  <a:sym typeface="Wingdings" panose="05000000000000000000" pitchFamily="2" charset="2"/>
              </a:rPr>
              <a:t>s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</a:rPr>
              <a:t>upprimer tous les containers </a:t>
            </a:r>
            <a:endParaRPr lang="fr-FR" altLang="fr-FR" sz="16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sv-SE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</a:rPr>
              <a:t>docker stop $(docker ps -aq) </a:t>
            </a:r>
            <a:r>
              <a:rPr lang="sv-SE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  <a:sym typeface="Wingdings" panose="05000000000000000000" pitchFamily="2" charset="2"/>
              </a:rPr>
              <a:t> 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  <a:sym typeface="Wingdings" panose="05000000000000000000" pitchFamily="2" charset="2"/>
              </a:rPr>
              <a:t>a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</a:rPr>
              <a:t>rrêter l’exécution de tous les containers </a:t>
            </a:r>
            <a:endParaRPr lang="fr-FR" altLang="fr-FR" sz="16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</a:rPr>
              <a:t>docker start CONTAINER_ID 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  <a:sym typeface="Wingdings" panose="05000000000000000000" pitchFamily="2" charset="2"/>
              </a:rPr>
              <a:t> 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  <a:sym typeface="Wingdings" panose="05000000000000000000" pitchFamily="2" charset="2"/>
              </a:rPr>
              <a:t>r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</a:rPr>
              <a:t>edémarrer un container en pause </a:t>
            </a:r>
            <a:endParaRPr lang="fr-FR" altLang="fr-FR" sz="16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</a:rPr>
              <a:t>docker commit CONTAINER_ID  IMAGE_ID 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Mono10-Regular"/>
                <a:sym typeface="Wingdings" panose="05000000000000000000" pitchFamily="2" charset="2"/>
              </a:rPr>
              <a:t> 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  <a:sym typeface="Wingdings" panose="05000000000000000000" pitchFamily="2" charset="2"/>
              </a:rPr>
              <a:t>c</a:t>
            </a:r>
            <a:r>
              <a:rPr lang="fr-FR" altLang="fr-FR" sz="1600" dirty="0">
                <a:solidFill>
                  <a:schemeClr val="bg2">
                    <a:lumMod val="50000"/>
                  </a:schemeClr>
                </a:solidFill>
                <a:latin typeface="LMRoman10-Regular"/>
              </a:rPr>
              <a:t>réer une nouvelle image à partir de l’état d’un </a:t>
            </a:r>
            <a:r>
              <a:rPr lang="fr-FR" altLang="fr-FR" sz="1600" dirty="0" smtClean="0">
                <a:solidFill>
                  <a:schemeClr val="bg2">
                    <a:lumMod val="50000"/>
                  </a:schemeClr>
                </a:solidFill>
                <a:latin typeface="LMRoman10-Regular"/>
              </a:rPr>
              <a:t>container </a:t>
            </a:r>
            <a:r>
              <a:rPr lang="fr-FR" altLang="fr-FR" sz="1600" dirty="0" smtClean="0">
                <a:solidFill>
                  <a:schemeClr val="tx1"/>
                </a:solidFill>
                <a:latin typeface="LMRoman10-Regular"/>
              </a:rPr>
              <a:t>» </a:t>
            </a:r>
            <a:endParaRPr lang="fr-FR" sz="1100" dirty="0"/>
          </a:p>
          <a:p>
            <a:r>
              <a:rPr lang="fr-FR" sz="1400" dirty="0"/>
              <a:t>BP</a:t>
            </a:r>
          </a:p>
          <a:p>
            <a:pPr lvl="1"/>
            <a:r>
              <a:rPr lang="fr-FR" sz="1300" dirty="0" smtClean="0">
                <a:solidFill>
                  <a:srgbClr val="7030A0"/>
                </a:solidFill>
              </a:rPr>
              <a:t>Utiliser </a:t>
            </a:r>
            <a:r>
              <a:rPr lang="fr-FR" sz="1300" dirty="0">
                <a:solidFill>
                  <a:srgbClr val="7030A0"/>
                </a:solidFill>
              </a:rPr>
              <a:t>un orchestrateur s'il existe plusieurs conteneurs, exemple docker </a:t>
            </a:r>
            <a:r>
              <a:rPr lang="fr-FR" sz="1300" dirty="0" err="1">
                <a:solidFill>
                  <a:srgbClr val="7030A0"/>
                </a:solidFill>
              </a:rPr>
              <a:t>swarm</a:t>
            </a:r>
            <a:r>
              <a:rPr lang="fr-FR" sz="1300" dirty="0">
                <a:solidFill>
                  <a:srgbClr val="7030A0"/>
                </a:solidFill>
              </a:rPr>
              <a:t>, </a:t>
            </a:r>
            <a:r>
              <a:rPr lang="fr-FR" sz="1300" dirty="0" err="1">
                <a:solidFill>
                  <a:srgbClr val="7030A0"/>
                </a:solidFill>
              </a:rPr>
              <a:t>Kubernetes</a:t>
            </a:r>
            <a:r>
              <a:rPr lang="fr-FR" sz="1300" dirty="0">
                <a:solidFill>
                  <a:srgbClr val="7030A0"/>
                </a:solidFill>
              </a:rPr>
              <a:t>, </a:t>
            </a:r>
            <a:r>
              <a:rPr lang="fr-FR" sz="1300" dirty="0" err="1">
                <a:solidFill>
                  <a:srgbClr val="7030A0"/>
                </a:solidFill>
              </a:rPr>
              <a:t>mesos</a:t>
            </a:r>
            <a:endParaRPr lang="fr-FR" sz="1300" dirty="0">
              <a:solidFill>
                <a:srgbClr val="7030A0"/>
              </a:solidFill>
            </a:endParaRPr>
          </a:p>
          <a:p>
            <a:pPr lvl="1"/>
            <a:endParaRPr lang="fr-FR" sz="1100" dirty="0"/>
          </a:p>
          <a:p>
            <a:pPr lvl="1"/>
            <a:endParaRPr lang="fr-FR" sz="1100" dirty="0"/>
          </a:p>
          <a:p>
            <a:pPr lvl="1"/>
            <a:endParaRPr lang="fr-FR" sz="1100" dirty="0"/>
          </a:p>
          <a:p>
            <a:pPr lvl="2"/>
            <a:endParaRPr lang="fr-FR" altLang="fr-FR" dirty="0">
              <a:solidFill>
                <a:schemeClr val="tx1"/>
              </a:solidFill>
            </a:endParaRP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10359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DC : SWARM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318052"/>
            <a:ext cx="12192000" cy="6341167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? </a:t>
            </a:r>
          </a:p>
          <a:p>
            <a:pPr lvl="1"/>
            <a:r>
              <a:rPr lang="fr-FR" sz="1200" dirty="0" smtClean="0"/>
              <a:t>Est un outil d'orchestration et de regroupement de conteneurs créé par les créateurs de Docker(</a:t>
            </a:r>
            <a:r>
              <a:rPr lang="fr-FR" sz="1200" dirty="0" err="1" smtClean="0"/>
              <a:t>clustering</a:t>
            </a:r>
            <a:r>
              <a:rPr lang="fr-FR" sz="1200" dirty="0" smtClean="0"/>
              <a:t> natif )</a:t>
            </a:r>
          </a:p>
          <a:p>
            <a:pPr lvl="1">
              <a:lnSpc>
                <a:spcPct val="90000"/>
              </a:lnSpc>
            </a:pPr>
            <a:r>
              <a:rPr lang="fr-FR" sz="1200" dirty="0" smtClean="0"/>
              <a:t>regroupe plusieurs hôtes Docker et les expose comme un seul hôte Docker virtuel</a:t>
            </a:r>
          </a:p>
          <a:p>
            <a:pPr lvl="1">
              <a:lnSpc>
                <a:spcPct val="90000"/>
              </a:lnSpc>
            </a:pPr>
            <a:r>
              <a:rPr lang="fr-FR" altLang="fr-FR" sz="1200" dirty="0" smtClean="0"/>
              <a:t>utilise l’ API Docker standard pour interfacer avec d'autres outils, tels que Docker Machine.</a:t>
            </a:r>
            <a:r>
              <a:rPr lang="fr-FR" altLang="fr-FR" sz="1400" dirty="0" smtClean="0">
                <a:solidFill>
                  <a:srgbClr val="6C6C6C"/>
                </a:solidFill>
                <a:latin typeface="Arial" panose="020B0604020202020204" pitchFamily="34" charset="0"/>
              </a:rPr>
              <a:t> </a:t>
            </a:r>
            <a:endParaRPr lang="fr-FR" sz="1400" dirty="0" smtClean="0">
              <a:solidFill>
                <a:srgbClr val="0070C0"/>
              </a:solidFill>
            </a:endParaRPr>
          </a:p>
          <a:p>
            <a:r>
              <a:rPr lang="fr-FR" dirty="0" smtClean="0"/>
              <a:t>WHY </a:t>
            </a:r>
            <a:r>
              <a:rPr lang="fr-FR" dirty="0"/>
              <a:t>? </a:t>
            </a:r>
          </a:p>
          <a:p>
            <a:pPr lvl="1"/>
            <a:r>
              <a:rPr lang="fr-FR" altLang="fr-FR" sz="1200" dirty="0"/>
              <a:t>gérer les cluster et les conteneurs</a:t>
            </a:r>
          </a:p>
          <a:p>
            <a:pPr lvl="1"/>
            <a:r>
              <a:rPr lang="fr-FR" altLang="fr-FR" sz="1200" dirty="0"/>
              <a:t>Provisionne et configure Docker sur un serveur distant</a:t>
            </a:r>
          </a:p>
          <a:p>
            <a:pPr lvl="2"/>
            <a:r>
              <a:rPr lang="fr-FR" sz="1100" dirty="0"/>
              <a:t> Fonctionne avec la plupart des cloud providers : </a:t>
            </a:r>
            <a:r>
              <a:rPr lang="pt-BR" sz="1100" dirty="0"/>
              <a:t>AWS / </a:t>
            </a:r>
            <a:r>
              <a:rPr lang="pt-BR" sz="1100" dirty="0" smtClean="0"/>
              <a:t>GCP </a:t>
            </a:r>
            <a:r>
              <a:rPr lang="pt-BR" sz="1100" dirty="0"/>
              <a:t>/ Azure / IBM</a:t>
            </a:r>
            <a:endParaRPr lang="fr-FR" sz="1100" dirty="0"/>
          </a:p>
          <a:p>
            <a:pPr lvl="2"/>
            <a:r>
              <a:rPr lang="fr-FR" sz="1100" dirty="0"/>
              <a:t>Fonctionne aussi avec des technologies standards : </a:t>
            </a:r>
            <a:r>
              <a:rPr lang="fr-FR" sz="1100" dirty="0" err="1" smtClean="0"/>
              <a:t>OpenStack</a:t>
            </a:r>
            <a:endParaRPr lang="fr-FR" sz="1100" dirty="0"/>
          </a:p>
          <a:p>
            <a:r>
              <a:rPr lang="fr-FR" dirty="0"/>
              <a:t>HOW ?</a:t>
            </a:r>
          </a:p>
          <a:p>
            <a:pPr lvl="1"/>
            <a:r>
              <a:rPr lang="fr-FR" sz="1200" dirty="0"/>
              <a:t>Créer un ensemble des machines docker selon le provider (Hyper-V ou VirtualBox)</a:t>
            </a:r>
          </a:p>
          <a:p>
            <a:pPr lvl="2"/>
            <a:r>
              <a:rPr lang="fr-FR" sz="1100" dirty="0"/>
              <a:t>docker-machine </a:t>
            </a:r>
            <a:r>
              <a:rPr lang="fr-FR" sz="1100" dirty="0" err="1"/>
              <a:t>create</a:t>
            </a:r>
            <a:r>
              <a:rPr lang="fr-FR" sz="1100" dirty="0"/>
              <a:t> --driver NOM_PROVIDER  NOM_MACHINE</a:t>
            </a:r>
          </a:p>
          <a:p>
            <a:pPr lvl="1"/>
            <a:r>
              <a:rPr lang="fr-FR" sz="1200" dirty="0"/>
              <a:t>Choisir une machine parmi les autres pour configurer Docker </a:t>
            </a:r>
            <a:r>
              <a:rPr lang="fr-FR" sz="1200" dirty="0" err="1"/>
              <a:t>swarm</a:t>
            </a:r>
            <a:endParaRPr lang="fr-FR" sz="1200" dirty="0"/>
          </a:p>
          <a:p>
            <a:pPr lvl="2"/>
            <a:r>
              <a:rPr lang="fr-FR" sz="1100" dirty="0"/>
              <a:t>docker-machine </a:t>
            </a:r>
            <a:r>
              <a:rPr lang="fr-FR" sz="1100" dirty="0" err="1"/>
              <a:t>ssh</a:t>
            </a:r>
            <a:r>
              <a:rPr lang="fr-FR" sz="1100" dirty="0"/>
              <a:t> NOM_MACHINE </a:t>
            </a:r>
            <a:r>
              <a:rPr lang="fr-FR" sz="1100" dirty="0">
                <a:sym typeface="Wingdings" panose="05000000000000000000" pitchFamily="2" charset="2"/>
              </a:rPr>
              <a:t>pour accéder à la machine </a:t>
            </a:r>
          </a:p>
          <a:p>
            <a:pPr lvl="2"/>
            <a:r>
              <a:rPr lang="fr-FR" sz="1100" dirty="0"/>
              <a:t>docker </a:t>
            </a:r>
            <a:r>
              <a:rPr lang="fr-FR" sz="1100" dirty="0" err="1"/>
              <a:t>swarm</a:t>
            </a:r>
            <a:r>
              <a:rPr lang="fr-FR" sz="1100" dirty="0"/>
              <a:t> init --</a:t>
            </a:r>
            <a:r>
              <a:rPr lang="fr-FR" sz="1100" dirty="0" err="1"/>
              <a:t>advertise-adrr</a:t>
            </a:r>
            <a:r>
              <a:rPr lang="fr-FR" sz="1100" dirty="0"/>
              <a:t> IP_MACHINE </a:t>
            </a:r>
            <a:r>
              <a:rPr lang="fr-FR" sz="1100" dirty="0">
                <a:sym typeface="Wingdings" panose="05000000000000000000" pitchFamily="2" charset="2"/>
              </a:rPr>
              <a:t> pour initialiser Docker </a:t>
            </a:r>
            <a:r>
              <a:rPr lang="fr-FR" sz="1100" dirty="0" err="1">
                <a:sym typeface="Wingdings" panose="05000000000000000000" pitchFamily="2" charset="2"/>
              </a:rPr>
              <a:t>swarm</a:t>
            </a:r>
            <a:r>
              <a:rPr lang="fr-FR" sz="1100" dirty="0">
                <a:sym typeface="Wingdings" panose="05000000000000000000" pitchFamily="2" charset="2"/>
              </a:rPr>
              <a:t> dans une machine</a:t>
            </a:r>
          </a:p>
          <a:p>
            <a:pPr lvl="1"/>
            <a:r>
              <a:rPr lang="fr-FR" sz="1200" dirty="0"/>
              <a:t>Rejoindrez le cluster </a:t>
            </a:r>
            <a:r>
              <a:rPr lang="fr-FR" sz="1200" dirty="0" err="1"/>
              <a:t>swarm</a:t>
            </a:r>
            <a:r>
              <a:rPr lang="fr-FR" sz="1200" dirty="0"/>
              <a:t> aux autres machines (les nœuds)   </a:t>
            </a:r>
          </a:p>
          <a:p>
            <a:pPr lvl="2"/>
            <a:r>
              <a:rPr lang="fr-FR" sz="1100" dirty="0"/>
              <a:t>docker </a:t>
            </a:r>
            <a:r>
              <a:rPr lang="fr-FR" sz="1100" dirty="0" err="1"/>
              <a:t>swarm</a:t>
            </a:r>
            <a:r>
              <a:rPr lang="fr-FR" sz="1100" dirty="0"/>
              <a:t> </a:t>
            </a:r>
            <a:r>
              <a:rPr lang="fr-FR" sz="1100" dirty="0" err="1"/>
              <a:t>join</a:t>
            </a:r>
            <a:r>
              <a:rPr lang="fr-FR" sz="1100" dirty="0"/>
              <a:t> </a:t>
            </a:r>
            <a:r>
              <a:rPr lang="fr-FR" sz="1100" dirty="0">
                <a:sym typeface="Wingdings" panose="05000000000000000000" pitchFamily="2" charset="2"/>
              </a:rPr>
              <a:t> pour établir un jointure </a:t>
            </a:r>
            <a:r>
              <a:rPr lang="fr-FR" sz="1100" dirty="0" err="1">
                <a:sym typeface="Wingdings" panose="05000000000000000000" pitchFamily="2" charset="2"/>
              </a:rPr>
              <a:t>swarm</a:t>
            </a:r>
            <a:r>
              <a:rPr lang="fr-FR" sz="1100" dirty="0">
                <a:sym typeface="Wingdings" panose="05000000000000000000" pitchFamily="2" charset="2"/>
              </a:rPr>
              <a:t> avec les autres machines </a:t>
            </a:r>
            <a:endParaRPr lang="fr-FR" sz="1100" dirty="0"/>
          </a:p>
          <a:p>
            <a:pPr lvl="1"/>
            <a:r>
              <a:rPr lang="fr-FR" sz="1200" dirty="0"/>
              <a:t>Installer une image ou bien un service pour toutes les machines à partir de la machine configurée par </a:t>
            </a:r>
            <a:r>
              <a:rPr lang="fr-FR" sz="1200" dirty="0" err="1"/>
              <a:t>swarm</a:t>
            </a:r>
            <a:endParaRPr lang="fr-FR" sz="1200" dirty="0"/>
          </a:p>
          <a:p>
            <a:pPr lvl="2"/>
            <a:r>
              <a:rPr lang="fr-FR" sz="1000" dirty="0"/>
              <a:t>docker service </a:t>
            </a:r>
            <a:r>
              <a:rPr lang="fr-FR" sz="1000" dirty="0" err="1"/>
              <a:t>create</a:t>
            </a:r>
            <a:r>
              <a:rPr lang="fr-FR" sz="1000" dirty="0"/>
              <a:t> --</a:t>
            </a:r>
            <a:r>
              <a:rPr lang="fr-FR" sz="1000" dirty="0" err="1"/>
              <a:t>replicas</a:t>
            </a:r>
            <a:r>
              <a:rPr lang="fr-FR" sz="1000" dirty="0"/>
              <a:t> 5 –p 80:80 --</a:t>
            </a:r>
            <a:r>
              <a:rPr lang="fr-FR" sz="1000" dirty="0" err="1"/>
              <a:t>name</a:t>
            </a:r>
            <a:r>
              <a:rPr lang="fr-FR" sz="1000" dirty="0"/>
              <a:t> web </a:t>
            </a:r>
            <a:r>
              <a:rPr lang="fr-FR" sz="1000" dirty="0" err="1"/>
              <a:t>nginx</a:t>
            </a:r>
            <a:r>
              <a:rPr lang="fr-FR" sz="1000" dirty="0"/>
              <a:t> </a:t>
            </a:r>
            <a:r>
              <a:rPr lang="fr-FR" sz="1000" dirty="0">
                <a:sym typeface="Wingdings" panose="05000000000000000000" pitchFamily="2" charset="2"/>
              </a:rPr>
              <a:t>exemple d’installation </a:t>
            </a:r>
            <a:r>
              <a:rPr lang="fr-FR" sz="1000" dirty="0" err="1">
                <a:sym typeface="Wingdings" panose="05000000000000000000" pitchFamily="2" charset="2"/>
              </a:rPr>
              <a:t>nginx</a:t>
            </a:r>
            <a:r>
              <a:rPr lang="fr-FR" sz="1000" dirty="0">
                <a:sym typeface="Wingdings" panose="05000000000000000000" pitchFamily="2" charset="2"/>
              </a:rPr>
              <a:t> sur 5 machine ou bien 5 instance de conteneur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xmlns="" val="3388744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DC : SWARM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7552"/>
            <a:ext cx="11728174" cy="634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fr-FR" sz="1400" dirty="0">
                <a:solidFill>
                  <a:srgbClr val="6C6C6C"/>
                </a:solidFill>
                <a:latin typeface="Arial" panose="020B0604020202020204" pitchFamily="34" charset="0"/>
              </a:rPr>
              <a:t> </a:t>
            </a:r>
            <a:endParaRPr lang="fr-FR" sz="1400" dirty="0">
              <a:solidFill>
                <a:srgbClr val="0070C0"/>
              </a:solidFill>
            </a:endParaRPr>
          </a:p>
          <a:p>
            <a:r>
              <a:rPr lang="fr-FR" dirty="0"/>
              <a:t>Docker </a:t>
            </a:r>
            <a:r>
              <a:rPr lang="fr-FR" dirty="0" err="1"/>
              <a:t>swarm</a:t>
            </a:r>
            <a:r>
              <a:rPr lang="fr-FR" dirty="0"/>
              <a:t> vs </a:t>
            </a:r>
            <a:r>
              <a:rPr lang="fr-FR" dirty="0" err="1"/>
              <a:t>kubernetes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xmlns="" id="{DC6EF5F6-7BB4-48C0-A867-15544C044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1820393"/>
              </p:ext>
            </p:extLst>
          </p:nvPr>
        </p:nvGraphicFramePr>
        <p:xfrm>
          <a:off x="333818" y="988281"/>
          <a:ext cx="9283700" cy="4939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582">
                  <a:extLst>
                    <a:ext uri="{9D8B030D-6E8A-4147-A177-3AD203B41FA5}">
                      <a16:colId xmlns:a16="http://schemas.microsoft.com/office/drawing/2014/main" xmlns="" val="3754696126"/>
                    </a:ext>
                  </a:extLst>
                </a:gridCol>
                <a:gridCol w="4639118">
                  <a:extLst>
                    <a:ext uri="{9D8B030D-6E8A-4147-A177-3AD203B41FA5}">
                      <a16:colId xmlns:a16="http://schemas.microsoft.com/office/drawing/2014/main" xmlns="" val="1483492599"/>
                    </a:ext>
                  </a:extLst>
                </a:gridCol>
              </a:tblGrid>
              <a:tr h="6375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Kubernetes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Docker </a:t>
                      </a:r>
                      <a:r>
                        <a:rPr lang="fr-FR" dirty="0" err="1"/>
                        <a:t>sawrm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2189361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fr-F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fr-F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2442799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endParaRPr lang="fr-F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5847480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fr-F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fr-F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1201709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Nécessite une configuration lourde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Facile à installer et s'intègre bien dans l'écosystème Docker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4184286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une tolérance de panne élevée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faible tolérance aux pannes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6503106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Fournit de fortes garanties aux états de cluster, au détriment de la vitesse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Facilite le déploiement rapide des conteneurs et leur mise à l'échelle, même dans les très grands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0432353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Permet d'équilibrer la charge lorsque les conteneurs sont définis en tant que services.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Comprend un équilibrage de charge interne automatisé via n'importe quel nœud du cluster.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9506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43324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DC :ANSIBLE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16834"/>
            <a:ext cx="11728174" cy="6341165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? </a:t>
            </a:r>
          </a:p>
          <a:p>
            <a:pPr lvl="1"/>
            <a:r>
              <a:rPr lang="fr-FR" dirty="0"/>
              <a:t>Outil  d’automatisation:</a:t>
            </a:r>
          </a:p>
          <a:p>
            <a:pPr lvl="2"/>
            <a:r>
              <a:rPr lang="fr-FR" dirty="0"/>
              <a:t>Approvisionnement de système  à distant/Configuration des machines à distant</a:t>
            </a:r>
          </a:p>
          <a:p>
            <a:pPr lvl="2"/>
            <a:r>
              <a:rPr lang="fr-FR" dirty="0"/>
              <a:t>Déploiement d’application/Livraison continue</a:t>
            </a:r>
          </a:p>
          <a:p>
            <a:r>
              <a:rPr lang="fr-FR" dirty="0"/>
              <a:t>WHY ? </a:t>
            </a:r>
          </a:p>
          <a:p>
            <a:pPr lvl="1"/>
            <a:r>
              <a:rPr lang="fr-FR" dirty="0"/>
              <a:t>Sans agent - Pas besoin d'installer et de gérer l'agent / Sécurisé ,basée sur </a:t>
            </a:r>
            <a:r>
              <a:rPr lang="fr-FR" dirty="0" err="1"/>
              <a:t>ssh</a:t>
            </a:r>
            <a:endParaRPr lang="fr-FR" dirty="0"/>
          </a:p>
          <a:p>
            <a:pPr lvl="1"/>
            <a:r>
              <a:rPr lang="fr-FR" i="1" dirty="0"/>
              <a:t>Gestion très flexible de configuration des systèmes: </a:t>
            </a:r>
          </a:p>
          <a:p>
            <a:pPr lvl="1"/>
            <a:r>
              <a:rPr lang="fr-FR" sz="1300" i="1" dirty="0"/>
              <a:t>Grand nombre de modules prêts à l'emploi </a:t>
            </a:r>
            <a:r>
              <a:rPr lang="fr-FR" sz="1300" i="1"/>
              <a:t>disponibles </a:t>
            </a:r>
            <a:r>
              <a:rPr lang="fr-FR" sz="1300" i="1" smtClean="0"/>
              <a:t>pour la </a:t>
            </a:r>
            <a:r>
              <a:rPr lang="fr-FR" sz="1300" i="1" dirty="0"/>
              <a:t>gestion du système</a:t>
            </a:r>
          </a:p>
          <a:p>
            <a:r>
              <a:rPr lang="fr-FR" dirty="0"/>
              <a:t>HOW ?</a:t>
            </a:r>
          </a:p>
          <a:p>
            <a:pPr lvl="1"/>
            <a:r>
              <a:rPr lang="fr-FR" dirty="0" err="1"/>
              <a:t>Ansible</a:t>
            </a:r>
            <a:r>
              <a:rPr lang="fr-FR" dirty="0"/>
              <a:t> fonctionne en se connectant à vos nœuds et en leur envoyant de petits programmes,</a:t>
            </a:r>
          </a:p>
          <a:p>
            <a:pPr lvl="1">
              <a:buNone/>
            </a:pPr>
            <a:r>
              <a:rPr lang="fr-FR" dirty="0"/>
              <a:t>	 appelés "modules </a:t>
            </a:r>
            <a:r>
              <a:rPr lang="fr-FR" dirty="0" err="1"/>
              <a:t>Ansible</a:t>
            </a:r>
            <a:r>
              <a:rPr lang="fr-FR" dirty="0"/>
              <a:t>". </a:t>
            </a:r>
          </a:p>
          <a:p>
            <a:pPr lvl="1"/>
            <a:r>
              <a:rPr lang="fr-FR" dirty="0" err="1"/>
              <a:t>Ansible</a:t>
            </a:r>
            <a:r>
              <a:rPr lang="fr-FR" dirty="0"/>
              <a:t> exécute ensuite ces modules (via SSH par défaut) et les supprime une fois terminé</a:t>
            </a:r>
          </a:p>
          <a:p>
            <a:pPr lvl="1"/>
            <a:r>
              <a:rPr lang="fr-FR" dirty="0" err="1"/>
              <a:t>Compsants</a:t>
            </a:r>
            <a:r>
              <a:rPr lang="fr-FR" dirty="0"/>
              <a:t> </a:t>
            </a:r>
            <a:r>
              <a:rPr lang="fr-FR" dirty="0" err="1"/>
              <a:t>Ansible</a:t>
            </a:r>
            <a:r>
              <a:rPr lang="fr-FR" dirty="0"/>
              <a:t>:</a:t>
            </a:r>
          </a:p>
          <a:p>
            <a:pPr lvl="2"/>
            <a:r>
              <a:rPr lang="en-US" sz="1500" dirty="0"/>
              <a:t>Inventory: </a:t>
            </a:r>
            <a:r>
              <a:rPr lang="en-US" sz="1500" dirty="0" err="1"/>
              <a:t>Fichier</a:t>
            </a:r>
            <a:r>
              <a:rPr lang="en-US" sz="1500" dirty="0"/>
              <a:t> </a:t>
            </a:r>
            <a:r>
              <a:rPr lang="en-US" sz="1500" dirty="0" err="1"/>
              <a:t>ou on déclare la liste de hosts et groups</a:t>
            </a:r>
          </a:p>
          <a:p>
            <a:pPr lvl="2"/>
            <a:r>
              <a:rPr lang="en-US" sz="1500" dirty="0" err="1"/>
              <a:t>Plybook</a:t>
            </a:r>
            <a:r>
              <a:rPr lang="en-US" sz="1500" dirty="0"/>
              <a:t>: </a:t>
            </a:r>
            <a:r>
              <a:rPr lang="en-US" sz="1500" dirty="0" err="1"/>
              <a:t>fichier</a:t>
            </a:r>
            <a:r>
              <a:rPr lang="en-US" sz="1500" dirty="0"/>
              <a:t> </a:t>
            </a:r>
            <a:r>
              <a:rPr lang="en-US" sz="1500" dirty="0" err="1"/>
              <a:t>yaml</a:t>
            </a:r>
            <a:r>
              <a:rPr lang="en-US" sz="1500" dirty="0"/>
              <a:t> qui fait le run des tasks</a:t>
            </a:r>
            <a:endParaRPr lang="fr-FR" sz="1500" dirty="0"/>
          </a:p>
          <a:p>
            <a:r>
              <a:rPr lang="fr-FR" dirty="0"/>
              <a:t>BP ?</a:t>
            </a:r>
          </a:p>
          <a:p>
            <a:pPr lvl="1"/>
            <a:r>
              <a:rPr lang="fr-FR" dirty="0"/>
              <a:t>Utilisation de </a:t>
            </a:r>
            <a:r>
              <a:rPr lang="fr-FR" dirty="0" err="1"/>
              <a:t>roles</a:t>
            </a:r>
            <a:r>
              <a:rPr lang="fr-FR" dirty="0"/>
              <a:t> pour les </a:t>
            </a:r>
            <a:r>
              <a:rPr lang="fr-FR" dirty="0" err="1"/>
              <a:t>tasks</a:t>
            </a:r>
            <a:endParaRPr lang="fr-FR" dirty="0"/>
          </a:p>
          <a:p>
            <a:pPr lvl="1"/>
            <a:r>
              <a:rPr lang="fr-FR" dirty="0"/>
              <a:t>Utilisation de </a:t>
            </a:r>
            <a:r>
              <a:rPr lang="fr-FR" dirty="0" err="1"/>
              <a:t>Ansible</a:t>
            </a:r>
            <a:r>
              <a:rPr lang="fr-FR" dirty="0"/>
              <a:t> </a:t>
            </a:r>
            <a:r>
              <a:rPr lang="fr-FR" dirty="0" err="1"/>
              <a:t>galaxy</a:t>
            </a:r>
            <a:r>
              <a:rPr lang="fr-FR" dirty="0"/>
              <a:t> pour créer ,chercher et partager les </a:t>
            </a:r>
            <a:r>
              <a:rPr lang="fr-FR" dirty="0" err="1"/>
              <a:t>roles</a:t>
            </a:r>
            <a:endParaRPr lang="fr-FR" dirty="0"/>
          </a:p>
          <a:p>
            <a:r>
              <a:rPr lang="fr-FR" dirty="0"/>
              <a:t> vs (alternatives) ?</a:t>
            </a:r>
          </a:p>
          <a:p>
            <a:pPr lvl="1"/>
            <a:r>
              <a:rPr lang="fr-FR" dirty="0" err="1"/>
              <a:t>Puppet</a:t>
            </a:r>
            <a:r>
              <a:rPr lang="fr-FR" dirty="0"/>
              <a:t>: Ralenti pour répondre aux préoccupations des clients</a:t>
            </a:r>
          </a:p>
          <a:p>
            <a:pPr lvl="1"/>
            <a:r>
              <a:rPr lang="fr-FR" dirty="0" err="1"/>
              <a:t>Chef:supporter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, ne supporter pas </a:t>
            </a:r>
            <a:r>
              <a:rPr lang="fr-FR" dirty="0" err="1"/>
              <a:t>Yaml</a:t>
            </a:r>
            <a:r>
              <a:rPr lang="fr-FR" dirty="0"/>
              <a:t> </a:t>
            </a:r>
          </a:p>
          <a:p>
            <a:pPr lvl="1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527458" y="2993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Picture 2" descr="D:\Users\vjungare\Desktop\ansible-work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3913" y="2301519"/>
            <a:ext cx="4210029" cy="401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4622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IC :Supervision/ monitoring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16833"/>
            <a:ext cx="12192000" cy="6341167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 ? 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Nagios, </a:t>
            </a:r>
            <a:r>
              <a:rPr lang="fr-FR" dirty="0" err="1">
                <a:solidFill>
                  <a:srgbClr val="0070C0"/>
                </a:solidFill>
              </a:rPr>
              <a:t>JavaMelody</a:t>
            </a:r>
            <a:endParaRPr lang="fr-FR" dirty="0">
              <a:solidFill>
                <a:srgbClr val="0070C0"/>
              </a:solidFill>
            </a:endParaRPr>
          </a:p>
          <a:p>
            <a:pPr lvl="1"/>
            <a:r>
              <a:rPr lang="fr-FR" dirty="0"/>
              <a:t>surveiller les applications dans les environnements préprod et de prod..</a:t>
            </a:r>
          </a:p>
          <a:p>
            <a:pPr lvl="1"/>
            <a:r>
              <a:rPr lang="fr-FR" dirty="0"/>
              <a:t>pour mesurer et calculer des statistiques sur le fonctionnement réel d'une application en fonction de son l'utilisation par les utilisateurs.</a:t>
            </a:r>
            <a:endParaRPr lang="fr-FR" dirty="0">
              <a:solidFill>
                <a:srgbClr val="0070C0"/>
              </a:solidFill>
            </a:endParaRPr>
          </a:p>
          <a:p>
            <a:r>
              <a:rPr lang="fr-FR" dirty="0"/>
              <a:t>WHY ? </a:t>
            </a:r>
          </a:p>
          <a:p>
            <a:pPr lvl="1"/>
            <a:r>
              <a:rPr lang="fr-FR" dirty="0"/>
              <a:t>donner des informations sur les temps de réponse moyens et le nombre d'exécutions</a:t>
            </a:r>
          </a:p>
          <a:p>
            <a:pPr lvl="1"/>
            <a:r>
              <a:rPr lang="fr-FR" dirty="0"/>
              <a:t>Aide a prendre des décisions lorsque les tendances sont mauvaises, avant que les problèmes ne deviennent trop sérieux</a:t>
            </a:r>
          </a:p>
          <a:p>
            <a:pPr lvl="1"/>
            <a:r>
              <a:rPr lang="fr-FR" dirty="0"/>
              <a:t>Aide a trouver les causes et optimiser les temps de réponse</a:t>
            </a:r>
          </a:p>
          <a:p>
            <a:pPr lvl="1"/>
            <a:r>
              <a:rPr lang="fr-FR" dirty="0"/>
              <a:t>vérifier l'amélioration réelle après les optimisations</a:t>
            </a:r>
          </a:p>
          <a:p>
            <a:r>
              <a:rPr lang="fr-FR" dirty="0"/>
              <a:t>HOW ?</a:t>
            </a:r>
          </a:p>
          <a:p>
            <a:pPr lvl="1"/>
            <a:r>
              <a:rPr lang="fr-FR" dirty="0"/>
              <a:t>récapitulatifs montrant l'évolution dans le temps des indicateurs suivants:</a:t>
            </a:r>
          </a:p>
          <a:p>
            <a:pPr lvl="2"/>
            <a:r>
              <a:rPr lang="fr-FR" dirty="0"/>
              <a:t>Nombre d'exécutions</a:t>
            </a:r>
          </a:p>
          <a:p>
            <a:pPr lvl="2"/>
            <a:r>
              <a:rPr lang="fr-FR" dirty="0"/>
              <a:t>durée d'exécution moyenne</a:t>
            </a:r>
          </a:p>
          <a:p>
            <a:pPr lvl="2"/>
            <a:r>
              <a:rPr lang="fr-FR" dirty="0"/>
              <a:t>pourcentage d'erreurs de requêtes http / SQL</a:t>
            </a:r>
          </a:p>
          <a:p>
            <a:pPr lvl="2"/>
            <a:r>
              <a:rPr lang="fr-FR" dirty="0"/>
              <a:t>Mémoire/CPU Java</a:t>
            </a:r>
          </a:p>
          <a:p>
            <a:pPr lvl="2"/>
            <a:r>
              <a:rPr lang="fr-FR" dirty="0"/>
              <a:t>Nombre de sessions utilisateur/Nombre de connexions </a:t>
            </a:r>
            <a:r>
              <a:rPr lang="fr-FR" dirty="0" err="1"/>
              <a:t>jdbc</a:t>
            </a:r>
            <a:endParaRPr lang="fr-FR" dirty="0"/>
          </a:p>
          <a:p>
            <a:r>
              <a:rPr lang="fr-FR" dirty="0"/>
              <a:t>BP ?</a:t>
            </a:r>
          </a:p>
          <a:p>
            <a:pPr lvl="1"/>
            <a:r>
              <a:rPr lang="fr-FR" dirty="0"/>
              <a:t>Identifiez et surveillez les zones problématiques</a:t>
            </a:r>
          </a:p>
          <a:p>
            <a:pPr lvl="1"/>
            <a:r>
              <a:rPr lang="fr-FR" dirty="0"/>
              <a:t>permettez aux administrateurs de personnaliser leurs préférences de notification</a:t>
            </a:r>
          </a:p>
          <a:p>
            <a:pPr lvl="1"/>
            <a:r>
              <a:rPr lang="fr-FR" dirty="0"/>
              <a:t>Se préparer à des situations de surveillance spécifiques : conception des pratiques de surveillance en fonction de scénarios spécifiques susceptibles de se </a:t>
            </a:r>
            <a:r>
              <a:rPr lang="fr-FR" dirty="0" smtClean="0"/>
              <a:t>produire</a:t>
            </a:r>
            <a:endParaRPr lang="fr-FR" dirty="0"/>
          </a:p>
          <a:p>
            <a:r>
              <a:rPr lang="fr-FR" dirty="0"/>
              <a:t> Nagios vs Zabbix (alternatives) ?</a:t>
            </a:r>
          </a:p>
          <a:p>
            <a:pPr lvl="1"/>
            <a:r>
              <a:rPr lang="fr-FR" b="1" dirty="0"/>
              <a:t>Zabbix : p</a:t>
            </a:r>
            <a:r>
              <a:rPr lang="fr-FR" dirty="0"/>
              <a:t>lus facile à configurer (interface Web) / peut de </a:t>
            </a:r>
            <a:r>
              <a:rPr lang="fr-FR" dirty="0" smtClean="0"/>
              <a:t>plugins</a:t>
            </a:r>
            <a:endParaRPr lang="fr-FR" dirty="0"/>
          </a:p>
          <a:p>
            <a:pPr lvl="1"/>
            <a:r>
              <a:rPr lang="fr-FR" dirty="0"/>
              <a:t> </a:t>
            </a:r>
            <a:r>
              <a:rPr lang="fr-FR" b="1" dirty="0"/>
              <a:t>Nagios</a:t>
            </a:r>
            <a:r>
              <a:rPr lang="fr-FR" dirty="0"/>
              <a:t> : Gestion de la configuration par des fichiers texte / grand communauté / grand nombre de </a:t>
            </a:r>
            <a:r>
              <a:rPr lang="fr-FR" smtClean="0"/>
              <a:t>pluginss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2175237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215" y="1223494"/>
            <a:ext cx="2781836" cy="15540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(6 mois)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DEV (code/</a:t>
            </a:r>
            <a:r>
              <a:rPr lang="fr-FR" dirty="0" err="1"/>
              <a:t>build</a:t>
            </a:r>
            <a:r>
              <a:rPr lang="fr-FR" dirty="0"/>
              <a:t>/packaging, git…)</a:t>
            </a:r>
          </a:p>
          <a:p>
            <a:pPr algn="ctr"/>
            <a:r>
              <a:rPr lang="fr-FR" dirty="0"/>
              <a:t>(java/</a:t>
            </a:r>
            <a:r>
              <a:rPr lang="fr-FR" dirty="0" err="1"/>
              <a:t>maven</a:t>
            </a:r>
            <a:r>
              <a:rPr lang="fr-FR" dirty="0"/>
              <a:t>/</a:t>
            </a:r>
            <a:r>
              <a:rPr lang="fr-FR" dirty="0" err="1"/>
              <a:t>jenkins</a:t>
            </a:r>
            <a:r>
              <a:rPr lang="fr-FR" dirty="0"/>
              <a:t>..)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76408" y="1223497"/>
            <a:ext cx="3138154" cy="310809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Intégration (</a:t>
            </a:r>
            <a:r>
              <a:rPr lang="fr-FR" dirty="0" err="1"/>
              <a:t>env</a:t>
            </a:r>
            <a:r>
              <a:rPr lang="fr-FR" dirty="0"/>
              <a:t> d’</a:t>
            </a:r>
            <a:r>
              <a:rPr lang="fr-FR" dirty="0" err="1"/>
              <a:t>integration</a:t>
            </a:r>
            <a:r>
              <a:rPr lang="fr-FR" dirty="0"/>
              <a:t>/ </a:t>
            </a:r>
            <a:r>
              <a:rPr lang="fr-FR" dirty="0" err="1"/>
              <a:t>env</a:t>
            </a:r>
            <a:r>
              <a:rPr lang="fr-FR" dirty="0"/>
              <a:t> de RE7/ </a:t>
            </a:r>
            <a:r>
              <a:rPr lang="fr-FR" dirty="0" err="1"/>
              <a:t>env</a:t>
            </a:r>
            <a:r>
              <a:rPr lang="fr-FR" dirty="0"/>
              <a:t> PREPROD/ ENV PROD)</a:t>
            </a:r>
          </a:p>
          <a:p>
            <a:pPr algn="ctr"/>
            <a:r>
              <a:rPr lang="fr-FR" dirty="0"/>
              <a:t>Configuration (valorisation des </a:t>
            </a:r>
            <a:r>
              <a:rPr lang="fr-FR" dirty="0" err="1"/>
              <a:t>parametres</a:t>
            </a:r>
            <a:r>
              <a:rPr lang="fr-FR" dirty="0"/>
              <a:t> d’</a:t>
            </a:r>
            <a:r>
              <a:rPr lang="fr-FR" dirty="0" err="1"/>
              <a:t>env</a:t>
            </a:r>
            <a:r>
              <a:rPr lang="fr-FR" dirty="0"/>
              <a:t>: FS/LOG/connexion BD / connexion LDAP …) </a:t>
            </a:r>
          </a:p>
          <a:p>
            <a:pPr algn="ctr"/>
            <a:r>
              <a:rPr lang="fr-FR" dirty="0"/>
              <a:t>- Installation (déploiement sur le serveur d’application : </a:t>
            </a:r>
            <a:r>
              <a:rPr lang="fr-FR" dirty="0" err="1"/>
              <a:t>tomcat</a:t>
            </a:r>
            <a:r>
              <a:rPr lang="fr-FR" dirty="0"/>
              <a:t> …) / jar : ligne de commande (java </a:t>
            </a:r>
            <a:r>
              <a:rPr lang="fr-FR" dirty="0" err="1"/>
              <a:t>app</a:t>
            </a:r>
            <a:r>
              <a:rPr lang="fr-FR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7068355" y="991673"/>
            <a:ext cx="2783984" cy="867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Exploitation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Monitoring (</a:t>
            </a:r>
            <a:r>
              <a:rPr lang="fr-FR" dirty="0" err="1"/>
              <a:t>nagios</a:t>
            </a:r>
            <a:r>
              <a:rPr lang="fr-FR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6215" y="2895601"/>
            <a:ext cx="2781836" cy="14359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 (1 mois)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Environnement spécification (</a:t>
            </a:r>
            <a:r>
              <a:rPr lang="fr-FR" dirty="0" err="1"/>
              <a:t>builder</a:t>
            </a:r>
            <a:r>
              <a:rPr lang="fr-FR" dirty="0"/>
              <a:t> /package )</a:t>
            </a:r>
          </a:p>
          <a:p>
            <a:pPr algn="ctr"/>
            <a:r>
              <a:rPr lang="fr-FR" dirty="0"/>
              <a:t>(</a:t>
            </a:r>
            <a:r>
              <a:rPr lang="fr-FR" dirty="0" err="1"/>
              <a:t>puppet</a:t>
            </a:r>
            <a:r>
              <a:rPr lang="fr-FR" dirty="0"/>
              <a:t>/ python/perl …)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68355" y="2743201"/>
            <a:ext cx="2783984" cy="85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Exploitation</a:t>
            </a:r>
          </a:p>
          <a:p>
            <a:pPr marL="285750" indent="-285750" algn="ctr">
              <a:buFontTx/>
              <a:buChar char="-"/>
            </a:pPr>
            <a:r>
              <a:rPr lang="fr-FR" dirty="0" err="1"/>
              <a:t>Monitring</a:t>
            </a:r>
            <a:r>
              <a:rPr lang="fr-FR" dirty="0"/>
              <a:t> OS (FS, CPU, RAM ..)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96215" y="4799525"/>
            <a:ext cx="9543244" cy="83712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BUILD                                   DEPLOY                                         RUN (GO LIVE)  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3078051" y="3580327"/>
            <a:ext cx="298357" cy="3090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3078051" y="1858855"/>
            <a:ext cx="298357" cy="30909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617595" y="991673"/>
            <a:ext cx="388514" cy="359964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GO</a:t>
            </a:r>
          </a:p>
          <a:p>
            <a:pPr algn="ctr"/>
            <a:r>
              <a:rPr lang="fr-FR" dirty="0"/>
              <a:t>L</a:t>
            </a:r>
          </a:p>
          <a:p>
            <a:pPr algn="ctr"/>
            <a:r>
              <a:rPr lang="fr-FR" dirty="0"/>
              <a:t>I</a:t>
            </a:r>
          </a:p>
          <a:p>
            <a:pPr algn="ctr"/>
            <a:r>
              <a:rPr lang="fr-FR" dirty="0"/>
              <a:t>V</a:t>
            </a:r>
          </a:p>
          <a:p>
            <a:pPr algn="ctr"/>
            <a:r>
              <a:rPr lang="fr-FR" dirty="0"/>
              <a:t>E</a:t>
            </a:r>
          </a:p>
        </p:txBody>
      </p:sp>
      <p:sp>
        <p:nvSpPr>
          <p:cNvPr id="18" name="Ellipse 17"/>
          <p:cNvSpPr/>
          <p:nvPr/>
        </p:nvSpPr>
        <p:spPr>
          <a:xfrm>
            <a:off x="3376408" y="115909"/>
            <a:ext cx="2560753" cy="5924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Devops</a:t>
            </a:r>
            <a:r>
              <a:rPr lang="fr-FR" dirty="0"/>
              <a:t> 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68355" y="3721993"/>
            <a:ext cx="2783984" cy="8542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Exploitation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Chaine d’escalade (L2/ L3)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68355" y="1931832"/>
            <a:ext cx="2783984" cy="751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Exploitation </a:t>
            </a:r>
          </a:p>
          <a:p>
            <a:pPr algn="ctr"/>
            <a:r>
              <a:rPr lang="fr-FR" dirty="0"/>
              <a:t>Incident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6215" y="734100"/>
            <a:ext cx="6218347" cy="38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INTégration</a:t>
            </a:r>
            <a:r>
              <a:rPr lang="fr-FR" dirty="0"/>
              <a:t> continue (Jenkins …)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7002" y="4408869"/>
            <a:ext cx="6218347" cy="38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delivery</a:t>
            </a:r>
            <a:r>
              <a:rPr lang="fr-FR" dirty="0"/>
              <a:t> (infra </a:t>
            </a:r>
            <a:r>
              <a:rPr lang="fr-FR" dirty="0" err="1"/>
              <a:t>autpmatique</a:t>
            </a:r>
            <a:r>
              <a:rPr lang="fr-FR" dirty="0"/>
              <a:t>: IAAC/ CAAC)</a:t>
            </a:r>
          </a:p>
        </p:txBody>
      </p:sp>
    </p:spTree>
    <p:extLst>
      <p:ext uri="{BB962C8B-B14F-4D97-AF65-F5344CB8AC3E}">
        <p14:creationId xmlns:p14="http://schemas.microsoft.com/office/powerpoint/2010/main" xmlns="" val="2720406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215" y="1223497"/>
            <a:ext cx="6218347" cy="310809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DEV (java, …)</a:t>
            </a:r>
          </a:p>
          <a:p>
            <a:r>
              <a:rPr lang="fr-FR" dirty="0"/>
              <a:t>CI (</a:t>
            </a:r>
            <a:r>
              <a:rPr lang="fr-FR" dirty="0" err="1"/>
              <a:t>env</a:t>
            </a:r>
            <a:r>
              <a:rPr lang="fr-FR" dirty="0"/>
              <a:t> d’</a:t>
            </a:r>
            <a:r>
              <a:rPr lang="fr-FR" dirty="0" err="1"/>
              <a:t>integration</a:t>
            </a:r>
            <a:r>
              <a:rPr lang="fr-FR" dirty="0"/>
              <a:t>/ </a:t>
            </a:r>
            <a:r>
              <a:rPr lang="fr-FR" dirty="0" err="1"/>
              <a:t>env</a:t>
            </a:r>
            <a:r>
              <a:rPr lang="fr-FR" dirty="0"/>
              <a:t> de RE7/ </a:t>
            </a:r>
            <a:r>
              <a:rPr lang="fr-FR" dirty="0" err="1"/>
              <a:t>env</a:t>
            </a:r>
            <a:r>
              <a:rPr lang="fr-FR" dirty="0"/>
              <a:t> PREPROD/ ENV PROD)</a:t>
            </a:r>
          </a:p>
          <a:p>
            <a:r>
              <a:rPr lang="fr-FR" dirty="0"/>
              <a:t>CD (</a:t>
            </a:r>
            <a:r>
              <a:rPr lang="fr-FR" dirty="0" err="1"/>
              <a:t>creation</a:t>
            </a:r>
            <a:r>
              <a:rPr lang="fr-FR" dirty="0"/>
              <a:t> docker 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7068355" y="991673"/>
            <a:ext cx="2783984" cy="867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Exploitation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Monitoring (</a:t>
            </a:r>
            <a:r>
              <a:rPr lang="fr-FR" dirty="0" err="1"/>
              <a:t>nagios</a:t>
            </a:r>
            <a:r>
              <a:rPr lang="fr-FR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68355" y="2743201"/>
            <a:ext cx="2783984" cy="85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Exploitation</a:t>
            </a:r>
          </a:p>
          <a:p>
            <a:pPr marL="285750" indent="-285750" algn="ctr">
              <a:buFontTx/>
              <a:buChar char="-"/>
            </a:pPr>
            <a:r>
              <a:rPr lang="fr-FR" dirty="0" err="1"/>
              <a:t>Monitring</a:t>
            </a:r>
            <a:r>
              <a:rPr lang="fr-FR" dirty="0"/>
              <a:t> OS (FS, CPU, RAM ..)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96215" y="4799525"/>
            <a:ext cx="9543244" cy="83712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BUILD                                   DEPLOY                                         RUN (GO LIVE)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17595" y="991673"/>
            <a:ext cx="388514" cy="359964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GO</a:t>
            </a:r>
          </a:p>
          <a:p>
            <a:pPr algn="ctr"/>
            <a:r>
              <a:rPr lang="fr-FR" dirty="0"/>
              <a:t>L</a:t>
            </a:r>
          </a:p>
          <a:p>
            <a:pPr algn="ctr"/>
            <a:r>
              <a:rPr lang="fr-FR" dirty="0"/>
              <a:t>I</a:t>
            </a:r>
          </a:p>
          <a:p>
            <a:pPr algn="ctr"/>
            <a:r>
              <a:rPr lang="fr-FR" dirty="0"/>
              <a:t>V</a:t>
            </a:r>
          </a:p>
          <a:p>
            <a:pPr algn="ctr"/>
            <a:r>
              <a:rPr lang="fr-FR" dirty="0"/>
              <a:t>E</a:t>
            </a:r>
          </a:p>
        </p:txBody>
      </p:sp>
      <p:sp>
        <p:nvSpPr>
          <p:cNvPr id="18" name="Ellipse 17"/>
          <p:cNvSpPr/>
          <p:nvPr/>
        </p:nvSpPr>
        <p:spPr>
          <a:xfrm>
            <a:off x="3376408" y="115909"/>
            <a:ext cx="2560753" cy="5924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Devops</a:t>
            </a:r>
            <a:r>
              <a:rPr lang="fr-FR" dirty="0"/>
              <a:t> II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68355" y="3721993"/>
            <a:ext cx="2783984" cy="8542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Exploitation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Chaine d’escalade (L2/ L3)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68355" y="1931832"/>
            <a:ext cx="2783984" cy="7512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Exploitation </a:t>
            </a:r>
          </a:p>
          <a:p>
            <a:pPr algn="ctr"/>
            <a:r>
              <a:rPr lang="fr-FR" dirty="0"/>
              <a:t>Incident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6215" y="734100"/>
            <a:ext cx="6218347" cy="38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Intégration continue (Jenkins …)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7002" y="4408869"/>
            <a:ext cx="6218347" cy="38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delivery</a:t>
            </a:r>
            <a:r>
              <a:rPr lang="fr-FR" dirty="0"/>
              <a:t> (infra </a:t>
            </a:r>
            <a:r>
              <a:rPr lang="fr-FR" dirty="0" err="1"/>
              <a:t>autpmatique</a:t>
            </a:r>
            <a:r>
              <a:rPr lang="fr-FR" dirty="0"/>
              <a:t>: IAAC/ CAAC)</a:t>
            </a:r>
          </a:p>
        </p:txBody>
      </p:sp>
    </p:spTree>
    <p:extLst>
      <p:ext uri="{BB962C8B-B14F-4D97-AF65-F5344CB8AC3E}">
        <p14:creationId xmlns:p14="http://schemas.microsoft.com/office/powerpoint/2010/main" xmlns="" val="323153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98611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Environnements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2880" y="734715"/>
            <a:ext cx="9091122" cy="602467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C’est quoi ? </a:t>
            </a:r>
          </a:p>
          <a:p>
            <a:pPr lvl="2"/>
            <a:r>
              <a:rPr lang="fr-FR" dirty="0"/>
              <a:t>Les éléments nécessaires pour le fonctionnement de l’application (prérequis techniques)</a:t>
            </a:r>
          </a:p>
          <a:p>
            <a:pPr lvl="2"/>
            <a:r>
              <a:rPr lang="fr-FR" dirty="0"/>
              <a:t>Machines physiques, le VM, os: linux/ </a:t>
            </a:r>
            <a:r>
              <a:rPr lang="fr-FR" dirty="0" err="1"/>
              <a:t>windows</a:t>
            </a:r>
            <a:r>
              <a:rPr lang="fr-FR" dirty="0"/>
              <a:t> / JDSK , Apache http / </a:t>
            </a:r>
            <a:r>
              <a:rPr lang="fr-FR" dirty="0" err="1"/>
              <a:t>nginx</a:t>
            </a:r>
            <a:r>
              <a:rPr lang="fr-FR" dirty="0"/>
              <a:t> (proxy)  , produits  </a:t>
            </a:r>
            <a:r>
              <a:rPr lang="fr-FR" dirty="0" err="1"/>
              <a:t>bdd</a:t>
            </a:r>
            <a:r>
              <a:rPr lang="fr-FR" dirty="0"/>
              <a:t>: oracle/</a:t>
            </a:r>
            <a:r>
              <a:rPr lang="fr-FR" dirty="0" err="1"/>
              <a:t>prostgrsql</a:t>
            </a:r>
            <a:r>
              <a:rPr lang="fr-FR" dirty="0"/>
              <a:t> /</a:t>
            </a:r>
            <a:r>
              <a:rPr lang="fr-FR" dirty="0" err="1"/>
              <a:t>mysql</a:t>
            </a:r>
            <a:r>
              <a:rPr lang="fr-FR" dirty="0"/>
              <a:t> …) SA : Tomcat, </a:t>
            </a:r>
            <a:r>
              <a:rPr lang="fr-FR" dirty="0" err="1"/>
              <a:t>Weblogic</a:t>
            </a:r>
            <a:r>
              <a:rPr lang="fr-FR" dirty="0"/>
              <a:t>, </a:t>
            </a:r>
            <a:r>
              <a:rPr lang="fr-FR" dirty="0" err="1"/>
              <a:t>Jboss</a:t>
            </a:r>
            <a:r>
              <a:rPr lang="fr-FR" dirty="0"/>
              <a:t> …</a:t>
            </a:r>
          </a:p>
          <a:p>
            <a:r>
              <a:rPr lang="fr-FR" dirty="0"/>
              <a:t>Pourquoi ? </a:t>
            </a:r>
          </a:p>
          <a:p>
            <a:pPr lvl="2"/>
            <a:r>
              <a:rPr lang="fr-FR" dirty="0"/>
              <a:t>Séparer la phase de </a:t>
            </a:r>
            <a:r>
              <a:rPr lang="fr-FR" dirty="0" err="1"/>
              <a:t>build</a:t>
            </a:r>
            <a:r>
              <a:rPr lang="fr-FR" dirty="0"/>
              <a:t> / test / réalisation par rapport OPERATIONNEL (PROD)</a:t>
            </a:r>
          </a:p>
          <a:p>
            <a:r>
              <a:rPr lang="fr-FR" dirty="0"/>
              <a:t>Comment ? (création des </a:t>
            </a:r>
            <a:r>
              <a:rPr lang="fr-FR" dirty="0" err="1"/>
              <a:t>envs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Manuellement : installation (classique) [perte de temps/ délai / traces ]</a:t>
            </a:r>
          </a:p>
          <a:p>
            <a:pPr lvl="3"/>
            <a:r>
              <a:rPr lang="fr-FR" dirty="0"/>
              <a:t>infra : data center : machines </a:t>
            </a:r>
            <a:r>
              <a:rPr lang="fr-FR" dirty="0" err="1"/>
              <a:t>phyisque</a:t>
            </a:r>
            <a:r>
              <a:rPr lang="fr-FR" dirty="0"/>
              <a:t> + </a:t>
            </a:r>
            <a:r>
              <a:rPr lang="fr-FR" dirty="0" err="1"/>
              <a:t>reseaux</a:t>
            </a:r>
            <a:r>
              <a:rPr lang="fr-FR" dirty="0"/>
              <a:t> / routeurs / hub ….</a:t>
            </a:r>
            <a:r>
              <a:rPr lang="fr-FR" dirty="0" err="1"/>
              <a:t>cable</a:t>
            </a:r>
            <a:r>
              <a:rPr lang="fr-FR" dirty="0"/>
              <a:t> ….</a:t>
            </a:r>
            <a:r>
              <a:rPr lang="fr-FR" dirty="0" err="1"/>
              <a:t>armmoire</a:t>
            </a:r>
            <a:r>
              <a:rPr lang="fr-FR" dirty="0"/>
              <a:t> </a:t>
            </a:r>
          </a:p>
          <a:p>
            <a:pPr lvl="3"/>
            <a:r>
              <a:rPr lang="fr-FR" dirty="0"/>
              <a:t>middleware / </a:t>
            </a:r>
            <a:r>
              <a:rPr lang="fr-FR" dirty="0" err="1"/>
              <a:t>middrange</a:t>
            </a:r>
            <a:r>
              <a:rPr lang="fr-FR" dirty="0"/>
              <a:t>: OS, Produits / java/ ….</a:t>
            </a:r>
          </a:p>
          <a:p>
            <a:pPr lvl="2"/>
            <a:r>
              <a:rPr lang="fr-FR" dirty="0"/>
              <a:t>Automatique (</a:t>
            </a:r>
            <a:r>
              <a:rPr lang="fr-FR" dirty="0" err="1"/>
              <a:t>industrualisé</a:t>
            </a:r>
            <a:r>
              <a:rPr lang="fr-FR" dirty="0"/>
              <a:t>): outils + scripts </a:t>
            </a:r>
          </a:p>
          <a:p>
            <a:pPr lvl="3"/>
            <a:r>
              <a:rPr lang="fr-FR" dirty="0"/>
              <a:t>CHEF / </a:t>
            </a:r>
            <a:r>
              <a:rPr lang="fr-FR" dirty="0" err="1"/>
              <a:t>Puppet</a:t>
            </a:r>
            <a:r>
              <a:rPr lang="fr-FR" dirty="0"/>
              <a:t> / Ansible (script </a:t>
            </a:r>
            <a:r>
              <a:rPr lang="fr-FR" dirty="0">
                <a:sym typeface="Wingdings" panose="05000000000000000000" pitchFamily="2" charset="2"/>
              </a:rPr>
              <a:t> logs) </a:t>
            </a:r>
          </a:p>
          <a:p>
            <a:r>
              <a:rPr lang="fr-FR" dirty="0"/>
              <a:t>QUI? –</a:t>
            </a:r>
            <a:r>
              <a:rPr lang="fr-FR" dirty="0" err="1"/>
              <a:t>who</a:t>
            </a:r>
            <a:r>
              <a:rPr lang="fr-FR" dirty="0"/>
              <a:t> ? </a:t>
            </a:r>
          </a:p>
          <a:p>
            <a:pPr lvl="2"/>
            <a:r>
              <a:rPr lang="fr-FR" dirty="0"/>
              <a:t>Classique : Equipe de l’infrastructure</a:t>
            </a:r>
          </a:p>
          <a:p>
            <a:pPr lvl="3"/>
            <a:r>
              <a:rPr lang="fr-FR" dirty="0"/>
              <a:t>Bcp de travail à faire : scripts / patchs OS / (Maintenances)</a:t>
            </a:r>
          </a:p>
          <a:p>
            <a:pPr lvl="3"/>
            <a:r>
              <a:rPr lang="fr-FR" dirty="0"/>
              <a:t>Nouvelles versions / nouveaux produits (</a:t>
            </a:r>
            <a:r>
              <a:rPr lang="fr-FR" dirty="0" err="1"/>
              <a:t>nodejs</a:t>
            </a:r>
            <a:r>
              <a:rPr lang="fr-FR" dirty="0"/>
              <a:t>, </a:t>
            </a:r>
            <a:r>
              <a:rPr lang="fr-FR" dirty="0" err="1"/>
              <a:t>sprinboot</a:t>
            </a:r>
            <a:r>
              <a:rPr lang="fr-FR" dirty="0"/>
              <a:t>, )</a:t>
            </a:r>
          </a:p>
          <a:p>
            <a:pPr lvl="2"/>
            <a:r>
              <a:rPr lang="fr-FR" dirty="0" err="1"/>
              <a:t>Devops</a:t>
            </a:r>
            <a:r>
              <a:rPr lang="fr-FR" dirty="0"/>
              <a:t> : Equipe </a:t>
            </a:r>
            <a:r>
              <a:rPr lang="fr-FR" dirty="0" err="1"/>
              <a:t>devops</a:t>
            </a:r>
            <a:r>
              <a:rPr lang="fr-FR" dirty="0"/>
              <a:t> </a:t>
            </a:r>
          </a:p>
          <a:p>
            <a:pPr lvl="3"/>
            <a:r>
              <a:rPr lang="fr-FR" dirty="0"/>
              <a:t>Docker / container / cloud (AWS : cliquer / automatiser )…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878813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3334" y="0"/>
            <a:ext cx="8596668" cy="800100"/>
          </a:xfrm>
        </p:spPr>
        <p:txBody>
          <a:bodyPr/>
          <a:lstStyle/>
          <a:p>
            <a:pPr algn="ctr"/>
            <a:r>
              <a:rPr lang="fr-FR" dirty="0" err="1"/>
              <a:t>Devops</a:t>
            </a:r>
            <a:r>
              <a:rPr lang="fr-FR" dirty="0"/>
              <a:t> (WHAT)(1)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800100"/>
            <a:ext cx="10033000" cy="5812763"/>
          </a:xfrm>
        </p:spPr>
        <p:txBody>
          <a:bodyPr/>
          <a:lstStyle/>
          <a:p>
            <a:r>
              <a:rPr lang="fr-FR" dirty="0" err="1"/>
              <a:t>Devops</a:t>
            </a:r>
            <a:r>
              <a:rPr lang="fr-FR" dirty="0"/>
              <a:t> applique les principes Agile (12 principes ?)</a:t>
            </a:r>
          </a:p>
          <a:p>
            <a:pPr lvl="1"/>
            <a:r>
              <a:rPr lang="fr-FR" dirty="0"/>
              <a:t>Prioriser la satisfaction client / Accepter les changements</a:t>
            </a:r>
          </a:p>
          <a:p>
            <a:pPr lvl="1"/>
            <a:r>
              <a:rPr lang="fr-FR" dirty="0"/>
              <a:t>Dialogue direct avec le client / rapidité de construire un produit ou un service</a:t>
            </a:r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dirty="0" err="1"/>
              <a:t>Devops</a:t>
            </a:r>
            <a:r>
              <a:rPr lang="fr-FR" dirty="0"/>
              <a:t> : une nouvelle organisation </a:t>
            </a:r>
          </a:p>
          <a:p>
            <a:pPr lvl="1"/>
            <a:r>
              <a:rPr lang="fr-FR" dirty="0"/>
              <a:t>une seule équipe pour le développement et pour l’intégration &amp; Exploitation</a:t>
            </a:r>
          </a:p>
          <a:p>
            <a:pPr lvl="1"/>
            <a:r>
              <a:rPr lang="fr-FR" dirty="0"/>
              <a:t>Via les outils techniques : IC / LC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55992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Devops</a:t>
            </a:r>
            <a:r>
              <a:rPr lang="fr-FR" dirty="0"/>
              <a:t> (WHAT)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20700"/>
            <a:ext cx="11514666" cy="6210299"/>
          </a:xfrm>
        </p:spPr>
        <p:txBody>
          <a:bodyPr/>
          <a:lstStyle/>
          <a:p>
            <a:r>
              <a:rPr lang="fr-FR" dirty="0"/>
              <a:t>Intégration en continue </a:t>
            </a:r>
          </a:p>
          <a:p>
            <a:pPr lvl="1"/>
            <a:r>
              <a:rPr lang="fr-FR" dirty="0"/>
              <a:t>Jenkins, </a:t>
            </a:r>
            <a:r>
              <a:rPr lang="fr-FR" dirty="0" err="1"/>
              <a:t>Maven</a:t>
            </a:r>
            <a:r>
              <a:rPr lang="fr-FR" dirty="0"/>
              <a:t>, Apache Continuum, Vulcan, </a:t>
            </a:r>
            <a:r>
              <a:rPr lang="fr-FR" dirty="0" err="1"/>
              <a:t>Tinderbox</a:t>
            </a:r>
            <a:endParaRPr lang="fr-FR" dirty="0"/>
          </a:p>
          <a:p>
            <a:r>
              <a:rPr lang="fr-FR" dirty="0"/>
              <a:t>L’automatisation de l’infra : Infra as a code</a:t>
            </a:r>
          </a:p>
          <a:p>
            <a:pPr lvl="1"/>
            <a:r>
              <a:rPr lang="fr-FR" dirty="0"/>
              <a:t>Construire l’infra avec mode silencieux : scripts (python …)</a:t>
            </a:r>
          </a:p>
          <a:p>
            <a:pPr lvl="2"/>
            <a:r>
              <a:rPr lang="fr-FR" dirty="0"/>
              <a:t>Techniques/ pratiques / outil de software: création de l’infrastructure : réutilisable, maintenable, extensible et testable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73030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Devops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(WHAT)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3999" y="2431046"/>
            <a:ext cx="8596668" cy="3880773"/>
          </a:xfrm>
        </p:spPr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delivery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8" y="3264660"/>
            <a:ext cx="8361206" cy="152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7638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Devops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(WHAT)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Reliability</a:t>
            </a:r>
            <a:r>
              <a:rPr lang="fr-FR" dirty="0"/>
              <a:t> engineering</a:t>
            </a:r>
          </a:p>
          <a:p>
            <a:pPr lvl="1"/>
            <a:r>
              <a:rPr lang="fr-FR" dirty="0"/>
              <a:t>disponibilité </a:t>
            </a:r>
          </a:p>
          <a:p>
            <a:pPr lvl="1"/>
            <a:r>
              <a:rPr lang="fr-FR" dirty="0"/>
              <a:t>latence </a:t>
            </a:r>
          </a:p>
          <a:p>
            <a:pPr lvl="1"/>
            <a:r>
              <a:rPr lang="fr-FR" dirty="0"/>
              <a:t>Performance</a:t>
            </a:r>
          </a:p>
          <a:p>
            <a:pPr lvl="1"/>
            <a:r>
              <a:rPr lang="fr-FR" dirty="0"/>
              <a:t>efficacité </a:t>
            </a:r>
          </a:p>
          <a:p>
            <a:pPr lvl="1"/>
            <a:r>
              <a:rPr lang="fr-FR" dirty="0"/>
              <a:t>supervision</a:t>
            </a:r>
          </a:p>
        </p:txBody>
      </p:sp>
    </p:spTree>
    <p:extLst>
      <p:ext uri="{BB962C8B-B14F-4D97-AF65-F5344CB8AC3E}">
        <p14:creationId xmlns:p14="http://schemas.microsoft.com/office/powerpoint/2010/main" xmlns="" val="17936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Devops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(WHY)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608" y="2160589"/>
            <a:ext cx="9994006" cy="4697411"/>
          </a:xfrm>
        </p:spPr>
        <p:txBody>
          <a:bodyPr>
            <a:normAutofit/>
          </a:bodyPr>
          <a:lstStyle/>
          <a:p>
            <a:r>
              <a:rPr lang="fr-FR" dirty="0"/>
              <a:t>Accélération des délais de lancement: stratégie </a:t>
            </a:r>
            <a:r>
              <a:rPr lang="fr-FR" dirty="0" err="1"/>
              <a:t>DevOps</a:t>
            </a:r>
            <a:r>
              <a:rPr lang="fr-FR" dirty="0"/>
              <a:t> permet d’éviter les retards et erreurs de communication</a:t>
            </a:r>
          </a:p>
          <a:p>
            <a:endParaRPr lang="fr-FR" b="1" dirty="0"/>
          </a:p>
          <a:p>
            <a:r>
              <a:rPr lang="fr-FR" dirty="0"/>
              <a:t>Risques réduits et déploiements plus fluides: Orchestrer et gérer le cycle de vie complet des applications</a:t>
            </a:r>
          </a:p>
          <a:p>
            <a:endParaRPr lang="fr-FR" b="1" dirty="0"/>
          </a:p>
          <a:p>
            <a:r>
              <a:rPr lang="fr-FR" dirty="0"/>
              <a:t>Délais de reprise accélérés: mise en place d'un cadre </a:t>
            </a:r>
            <a:r>
              <a:rPr lang="fr-FR" dirty="0" err="1"/>
              <a:t>DevOps</a:t>
            </a:r>
            <a:r>
              <a:rPr lang="fr-FR" dirty="0"/>
              <a:t> facilite le diagnostic et accélère le rétablissement des activités en cas d'interruption imputable au code</a:t>
            </a:r>
          </a:p>
          <a:p>
            <a:endParaRPr lang="fr-FR" b="1" dirty="0"/>
          </a:p>
          <a:p>
            <a:r>
              <a:rPr lang="fr-FR" dirty="0"/>
              <a:t>Hausse de la satisfaction client et de l'adéquation au marché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9144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Environnement Linux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Distributions</a:t>
            </a:r>
          </a:p>
          <a:p>
            <a:pPr lvl="1"/>
            <a:r>
              <a:rPr lang="fr-FR" dirty="0"/>
              <a:t>Debian </a:t>
            </a:r>
          </a:p>
          <a:p>
            <a:pPr lvl="2"/>
            <a:r>
              <a:rPr lang="fr-FR" dirty="0" err="1"/>
              <a:t>Debian,Ubuntu</a:t>
            </a:r>
            <a:r>
              <a:rPr lang="fr-FR" dirty="0"/>
              <a:t>….</a:t>
            </a:r>
          </a:p>
          <a:p>
            <a:pPr lvl="1"/>
            <a:r>
              <a:rPr lang="fr-FR" dirty="0" err="1"/>
              <a:t>Redhat</a:t>
            </a:r>
            <a:endParaRPr lang="fr-FR" dirty="0"/>
          </a:p>
          <a:p>
            <a:pPr lvl="2"/>
            <a:r>
              <a:rPr lang="fr-FR" dirty="0" err="1"/>
              <a:t>Centos</a:t>
            </a:r>
            <a:r>
              <a:rPr lang="fr-FR" dirty="0"/>
              <a:t>, </a:t>
            </a:r>
            <a:r>
              <a:rPr lang="fr-FR" dirty="0" err="1"/>
              <a:t>Fedora</a:t>
            </a:r>
            <a:r>
              <a:rPr lang="fr-FR" dirty="0"/>
              <a:t>….</a:t>
            </a:r>
          </a:p>
          <a:p>
            <a:pPr lvl="1"/>
            <a:r>
              <a:rPr lang="fr-FR" dirty="0" err="1"/>
              <a:t>Opensuse</a:t>
            </a:r>
            <a:endParaRPr lang="fr-FR" dirty="0"/>
          </a:p>
          <a:p>
            <a:pPr lvl="2"/>
            <a:r>
              <a:rPr lang="fr-FR" dirty="0"/>
              <a:t>Suse Linux Entreprise</a:t>
            </a:r>
          </a:p>
          <a:p>
            <a:pPr lvl="1"/>
            <a:r>
              <a:rPr lang="fr-FR" dirty="0"/>
              <a:t>Slackware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06262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Environnement Linux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Systèmes de fichiers : </a:t>
            </a:r>
          </a:p>
          <a:p>
            <a:pPr lvl="1"/>
            <a:r>
              <a:rPr lang="fr-FR" dirty="0"/>
              <a:t>Ext2</a:t>
            </a:r>
          </a:p>
          <a:p>
            <a:pPr lvl="2"/>
            <a:r>
              <a:rPr lang="fr-FR" dirty="0"/>
              <a:t>Taille maximale d'un fichier : </a:t>
            </a:r>
            <a:r>
              <a:rPr lang="fr-FR" b="1" dirty="0"/>
              <a:t>2 </a:t>
            </a:r>
            <a:r>
              <a:rPr lang="fr-FR" b="1" dirty="0" err="1"/>
              <a:t>TiB</a:t>
            </a:r>
            <a:endParaRPr lang="fr-FR" b="1" dirty="0"/>
          </a:p>
          <a:p>
            <a:pPr lvl="2"/>
            <a:r>
              <a:rPr lang="fr-FR" dirty="0"/>
              <a:t>Taille maximale d'une partition : </a:t>
            </a:r>
            <a:r>
              <a:rPr lang="fr-FR" b="1" dirty="0"/>
              <a:t>4 </a:t>
            </a:r>
            <a:r>
              <a:rPr lang="fr-FR" b="1" dirty="0" err="1"/>
              <a:t>TiB</a:t>
            </a:r>
            <a:endParaRPr lang="fr-FR" b="1" dirty="0"/>
          </a:p>
          <a:p>
            <a:pPr lvl="1"/>
            <a:r>
              <a:rPr lang="fr-FR" dirty="0"/>
              <a:t>Ext3</a:t>
            </a:r>
          </a:p>
          <a:p>
            <a:pPr lvl="2"/>
            <a:r>
              <a:rPr lang="fr-FR" dirty="0"/>
              <a:t>Taille maximale d'un fichier :  </a:t>
            </a:r>
            <a:r>
              <a:rPr lang="fr-FR" b="1" dirty="0"/>
              <a:t>2 </a:t>
            </a:r>
            <a:r>
              <a:rPr lang="fr-FR" b="1" dirty="0" err="1"/>
              <a:t>TiB</a:t>
            </a:r>
            <a:endParaRPr lang="fr-FR" b="1" dirty="0"/>
          </a:p>
          <a:p>
            <a:pPr lvl="2"/>
            <a:r>
              <a:rPr lang="fr-FR" dirty="0"/>
              <a:t>Taille maximale d'une partition : </a:t>
            </a:r>
            <a:r>
              <a:rPr lang="fr-FR" b="1" dirty="0"/>
              <a:t>4 </a:t>
            </a:r>
            <a:r>
              <a:rPr lang="fr-FR" b="1" dirty="0" err="1"/>
              <a:t>TiB</a:t>
            </a:r>
            <a:endParaRPr lang="fr-FR" dirty="0"/>
          </a:p>
          <a:p>
            <a:pPr lvl="1"/>
            <a:r>
              <a:rPr lang="fr-FR" dirty="0"/>
              <a:t>Ext4</a:t>
            </a:r>
          </a:p>
          <a:p>
            <a:pPr lvl="2"/>
            <a:r>
              <a:rPr lang="fr-FR" dirty="0"/>
              <a:t>Taille maximale d'un fichier : </a:t>
            </a:r>
            <a:r>
              <a:rPr lang="fr-FR" b="1" dirty="0"/>
              <a:t>16 </a:t>
            </a:r>
            <a:r>
              <a:rPr lang="fr-FR" b="1" dirty="0" err="1"/>
              <a:t>TiB</a:t>
            </a:r>
            <a:endParaRPr lang="fr-FR" b="1" dirty="0"/>
          </a:p>
          <a:p>
            <a:pPr lvl="2"/>
            <a:r>
              <a:rPr lang="fr-FR" dirty="0"/>
              <a:t>Taille maximale d'une partition : </a:t>
            </a:r>
            <a:r>
              <a:rPr lang="fr-FR" b="1" dirty="0"/>
              <a:t>1 </a:t>
            </a:r>
            <a:r>
              <a:rPr lang="fr-FR" b="1" dirty="0" err="1"/>
              <a:t>EiB</a:t>
            </a:r>
            <a:endParaRPr lang="fr-FR" b="1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57380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Environnement Linux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84101"/>
            <a:ext cx="8596668" cy="5273899"/>
          </a:xfrm>
        </p:spPr>
        <p:txBody>
          <a:bodyPr>
            <a:normAutofit/>
          </a:bodyPr>
          <a:lstStyle/>
          <a:p>
            <a:r>
              <a:rPr lang="fr-FR" dirty="0"/>
              <a:t>Les Commandes Linux :</a:t>
            </a:r>
          </a:p>
          <a:p>
            <a:pPr lvl="1"/>
            <a:r>
              <a:rPr lang="fr-FR" b="1" dirty="0" err="1"/>
              <a:t>Ls</a:t>
            </a:r>
            <a:r>
              <a:rPr lang="fr-FR" dirty="0"/>
              <a:t> : lister un répertoire</a:t>
            </a:r>
          </a:p>
          <a:p>
            <a:pPr lvl="2"/>
            <a:r>
              <a:rPr lang="fr-FR" b="1" dirty="0" err="1"/>
              <a:t>Ls</a:t>
            </a:r>
            <a:r>
              <a:rPr lang="fr-FR" b="1" dirty="0"/>
              <a:t>-l</a:t>
            </a:r>
            <a:r>
              <a:rPr lang="fr-FR" dirty="0"/>
              <a:t> : affichage détaillé du répertoire</a:t>
            </a:r>
          </a:p>
          <a:p>
            <a:pPr lvl="2"/>
            <a:r>
              <a:rPr lang="fr-FR" b="1" dirty="0" err="1"/>
              <a:t>Ls</a:t>
            </a:r>
            <a:r>
              <a:rPr lang="fr-FR" b="1" dirty="0"/>
              <a:t>-h</a:t>
            </a:r>
            <a:r>
              <a:rPr lang="fr-FR" dirty="0"/>
              <a:t> : Associé avec </a:t>
            </a:r>
            <a:r>
              <a:rPr lang="fr-FR" b="1" dirty="0"/>
              <a:t>-l</a:t>
            </a:r>
            <a:r>
              <a:rPr lang="fr-FR" dirty="0"/>
              <a:t> affiche la taille des fichiers </a:t>
            </a:r>
          </a:p>
          <a:p>
            <a:pPr lvl="2"/>
            <a:r>
              <a:rPr lang="fr-FR" b="1" dirty="0" err="1"/>
              <a:t>Ls-a</a:t>
            </a:r>
            <a:r>
              <a:rPr lang="fr-FR" dirty="0"/>
              <a:t> : affichage des fichiers et répertoires cachés </a:t>
            </a:r>
          </a:p>
          <a:p>
            <a:pPr lvl="2"/>
            <a:r>
              <a:rPr lang="fr-FR" dirty="0"/>
              <a:t>Ls –</a:t>
            </a:r>
            <a:r>
              <a:rPr lang="fr-FR" dirty="0" err="1"/>
              <a:t>lrt</a:t>
            </a:r>
            <a:r>
              <a:rPr lang="fr-FR" dirty="0"/>
              <a:t> : liste des fichiers triés par date </a:t>
            </a:r>
          </a:p>
          <a:p>
            <a:pPr lvl="1"/>
            <a:r>
              <a:rPr lang="fr-FR" b="1" dirty="0"/>
              <a:t>Cd</a:t>
            </a:r>
            <a:r>
              <a:rPr lang="fr-FR" dirty="0"/>
              <a:t> : accéder au répertoire</a:t>
            </a:r>
          </a:p>
          <a:p>
            <a:pPr lvl="1"/>
            <a:r>
              <a:rPr lang="fr-FR" b="1" dirty="0"/>
              <a:t>Mv</a:t>
            </a:r>
            <a:r>
              <a:rPr lang="fr-FR" dirty="0"/>
              <a:t> : déplacer ou renommer des fichiers et des répertoires</a:t>
            </a:r>
          </a:p>
          <a:p>
            <a:pPr lvl="2"/>
            <a:r>
              <a:rPr lang="fr-FR" dirty="0"/>
              <a:t>Mv</a:t>
            </a:r>
            <a:r>
              <a:rPr lang="fr-FR" b="1" dirty="0"/>
              <a:t>-f</a:t>
            </a:r>
            <a:r>
              <a:rPr lang="fr-FR" dirty="0"/>
              <a:t> : Écrase les fichiers de destination sans confirmation</a:t>
            </a:r>
          </a:p>
          <a:p>
            <a:pPr lvl="2"/>
            <a:r>
              <a:rPr lang="fr-FR" dirty="0"/>
              <a:t>Mv</a:t>
            </a:r>
            <a:r>
              <a:rPr lang="fr-FR" b="1" dirty="0"/>
              <a:t>-i</a:t>
            </a:r>
            <a:r>
              <a:rPr lang="fr-FR" dirty="0"/>
              <a:t> : Demande confirmation avant d'écraser</a:t>
            </a:r>
          </a:p>
          <a:p>
            <a:pPr lvl="2"/>
            <a:r>
              <a:rPr lang="fr-FR" dirty="0"/>
              <a:t>Mv</a:t>
            </a:r>
            <a:r>
              <a:rPr lang="fr-FR" b="1" dirty="0"/>
              <a:t>-u</a:t>
            </a:r>
            <a:r>
              <a:rPr lang="fr-FR" dirty="0"/>
              <a:t> : N'écrase pas le fichier de destination si celui-ci est plus récent</a:t>
            </a:r>
          </a:p>
          <a:p>
            <a:pPr lvl="1"/>
            <a:r>
              <a:rPr lang="fr-FR" b="1" dirty="0"/>
              <a:t>Cp</a:t>
            </a:r>
            <a:r>
              <a:rPr lang="fr-FR" dirty="0"/>
              <a:t> : copier des fichiers ou des répertoires</a:t>
            </a:r>
          </a:p>
          <a:p>
            <a:pPr lvl="2"/>
            <a:r>
              <a:rPr lang="fr-FR" b="1" dirty="0"/>
              <a:t>Cp-a</a:t>
            </a:r>
            <a:r>
              <a:rPr lang="fr-FR" dirty="0"/>
              <a:t> : Archive. Copie en gardant les droits, dates, propriétaires, groupes, etc.</a:t>
            </a:r>
          </a:p>
          <a:p>
            <a:pPr lvl="2"/>
            <a:r>
              <a:rPr lang="fr-FR" b="1" dirty="0"/>
              <a:t>Cp-v</a:t>
            </a:r>
            <a:r>
              <a:rPr lang="fr-FR" dirty="0"/>
              <a:t> : permet de suivre les copies réalisées en temps réel</a:t>
            </a:r>
          </a:p>
          <a:p>
            <a:pPr lvl="2"/>
            <a:r>
              <a:rPr lang="fr-FR" dirty="0"/>
              <a:t>Cp –p : copie en gardant l’origine de méta-data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30352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Environnement Linux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lvl="1"/>
            <a:r>
              <a:rPr lang="fr-FR" b="1" dirty="0" err="1"/>
              <a:t>Rm</a:t>
            </a:r>
            <a:r>
              <a:rPr lang="fr-FR" dirty="0"/>
              <a:t> : effacer des fichiers</a:t>
            </a:r>
          </a:p>
          <a:p>
            <a:pPr lvl="2"/>
            <a:r>
              <a:rPr lang="fr-FR" b="1" dirty="0" err="1"/>
              <a:t>Rm-i</a:t>
            </a:r>
            <a:r>
              <a:rPr lang="fr-FR" dirty="0"/>
              <a:t> : Demande confirmation avant d'effacer</a:t>
            </a:r>
          </a:p>
          <a:p>
            <a:pPr lvl="2"/>
            <a:r>
              <a:rPr lang="fr-FR" b="1" dirty="0" err="1"/>
              <a:t>Rm</a:t>
            </a:r>
            <a:r>
              <a:rPr lang="fr-FR" b="1" dirty="0"/>
              <a:t>-f</a:t>
            </a:r>
            <a:r>
              <a:rPr lang="fr-FR" dirty="0"/>
              <a:t> : Ne demande pas de confirmation avant d'effacer</a:t>
            </a:r>
          </a:p>
          <a:p>
            <a:pPr lvl="2"/>
            <a:r>
              <a:rPr lang="fr-FR" b="1" dirty="0" err="1"/>
              <a:t>Rm</a:t>
            </a:r>
            <a:r>
              <a:rPr lang="fr-FR" b="1" dirty="0"/>
              <a:t>-r</a:t>
            </a:r>
            <a:r>
              <a:rPr lang="fr-FR" dirty="0"/>
              <a:t> : Efface </a:t>
            </a:r>
            <a:r>
              <a:rPr lang="fr-FR" b="1" i="1" dirty="0"/>
              <a:t>r</a:t>
            </a:r>
            <a:r>
              <a:rPr lang="fr-FR" i="1" dirty="0"/>
              <a:t>écursivement</a:t>
            </a:r>
            <a:r>
              <a:rPr lang="fr-FR" dirty="0"/>
              <a:t>. Ce mot signifie "y compris ses sous-répertoires et leur contenu".</a:t>
            </a:r>
          </a:p>
          <a:p>
            <a:pPr lvl="1"/>
            <a:r>
              <a:rPr lang="fr-FR" b="1" dirty="0" err="1"/>
              <a:t>Mkdir</a:t>
            </a:r>
            <a:r>
              <a:rPr lang="fr-FR" b="1" dirty="0"/>
              <a:t> : </a:t>
            </a:r>
            <a:r>
              <a:rPr lang="fr-FR" dirty="0"/>
              <a:t>Crée un répertoire vide</a:t>
            </a:r>
            <a:endParaRPr lang="fr-FR" b="1" dirty="0"/>
          </a:p>
          <a:p>
            <a:pPr lvl="1"/>
            <a:r>
              <a:rPr lang="fr-FR" b="1" dirty="0" err="1"/>
              <a:t>Rmdir</a:t>
            </a:r>
            <a:r>
              <a:rPr lang="fr-FR" dirty="0"/>
              <a:t> :Supprime un répertoire</a:t>
            </a:r>
          </a:p>
          <a:p>
            <a:pPr lvl="1"/>
            <a:r>
              <a:rPr lang="fr-FR" b="1" dirty="0"/>
              <a:t>Top : </a:t>
            </a:r>
            <a:r>
              <a:rPr lang="fr-FR" dirty="0"/>
              <a:t>Montre la charge CPU</a:t>
            </a:r>
            <a:endParaRPr lang="fr-FR" b="1" dirty="0"/>
          </a:p>
          <a:p>
            <a:pPr lvl="1"/>
            <a:r>
              <a:rPr lang="fr-FR" b="1" dirty="0" err="1"/>
              <a:t>Pwd</a:t>
            </a:r>
            <a:r>
              <a:rPr lang="fr-FR" b="1" dirty="0"/>
              <a:t> : </a:t>
            </a:r>
            <a:r>
              <a:rPr lang="fr-FR" dirty="0"/>
              <a:t>Affiche le répertoire de travail</a:t>
            </a:r>
          </a:p>
          <a:p>
            <a:pPr lvl="1"/>
            <a:r>
              <a:rPr lang="fr-FR" b="1" dirty="0"/>
              <a:t>Tail :</a:t>
            </a:r>
            <a:r>
              <a:rPr lang="fr-FR" dirty="0"/>
              <a:t>afficher les dernières lignes de texte d'un fichier ou de l'entrée standard</a:t>
            </a:r>
          </a:p>
          <a:p>
            <a:pPr lvl="2"/>
            <a:r>
              <a:rPr lang="fr-FR" b="1" dirty="0"/>
              <a:t>Tail –f app.log : ouvre le fichier en temps réel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978866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Environnement Linux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00766"/>
            <a:ext cx="8596668" cy="555723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fr-FR" b="1" dirty="0"/>
              <a:t>Ln</a:t>
            </a:r>
            <a:r>
              <a:rPr lang="fr-FR" dirty="0"/>
              <a:t> : Crée un lien (physique ou symbolique) vers un fichier (ou un répertoire)</a:t>
            </a:r>
          </a:p>
          <a:p>
            <a:pPr lvl="2"/>
            <a:r>
              <a:rPr lang="fr-FR" b="1" dirty="0"/>
              <a:t>ln-s</a:t>
            </a:r>
            <a:r>
              <a:rPr lang="fr-FR" dirty="0"/>
              <a:t> : Crée un lien symbolique (similaire au raccourci du monde Windows)</a:t>
            </a:r>
          </a:p>
          <a:p>
            <a:pPr lvl="2"/>
            <a:r>
              <a:rPr lang="fr-FR" b="1" dirty="0"/>
              <a:t>ln-f</a:t>
            </a:r>
            <a:r>
              <a:rPr lang="fr-FR" dirty="0"/>
              <a:t> : Force l'écrasement du fichier de destination s'il existe</a:t>
            </a:r>
          </a:p>
          <a:p>
            <a:pPr lvl="2"/>
            <a:r>
              <a:rPr lang="fr-FR" b="1" dirty="0"/>
              <a:t>ln-d</a:t>
            </a:r>
            <a:r>
              <a:rPr lang="fr-FR" dirty="0"/>
              <a:t> : Crée un lien sur un répertoire (uniquement en mode </a:t>
            </a:r>
            <a:r>
              <a:rPr lang="fr-FR" dirty="0" err="1"/>
              <a:t>sudo</a:t>
            </a:r>
            <a:r>
              <a:rPr lang="fr-FR" dirty="0"/>
              <a:t> ou </a:t>
            </a:r>
            <a:r>
              <a:rPr lang="fr-FR" dirty="0" err="1"/>
              <a:t>root</a:t>
            </a:r>
            <a:r>
              <a:rPr lang="fr-FR" dirty="0"/>
              <a:t>)</a:t>
            </a:r>
          </a:p>
          <a:p>
            <a:pPr lvl="1"/>
            <a:r>
              <a:rPr lang="fr-FR" b="1" dirty="0" err="1"/>
              <a:t>Find</a:t>
            </a:r>
            <a:r>
              <a:rPr lang="fr-FR" dirty="0"/>
              <a:t> : chercher des fichiers</a:t>
            </a:r>
          </a:p>
          <a:p>
            <a:pPr lvl="1"/>
            <a:r>
              <a:rPr lang="fr-FR" b="1" dirty="0" err="1"/>
              <a:t>Grep</a:t>
            </a:r>
            <a:r>
              <a:rPr lang="fr-FR" dirty="0"/>
              <a:t> : Recherche une chaîne de caractères dans des fichiers</a:t>
            </a:r>
          </a:p>
          <a:p>
            <a:pPr lvl="2"/>
            <a:r>
              <a:rPr lang="fr-FR" b="1" dirty="0"/>
              <a:t>-c</a:t>
            </a:r>
            <a:r>
              <a:rPr lang="fr-FR" dirty="0"/>
              <a:t> : Retourne le nombre de lignes au lieu des lignes elles mêmes</a:t>
            </a:r>
          </a:p>
          <a:p>
            <a:pPr lvl="2"/>
            <a:r>
              <a:rPr lang="fr-FR" b="1" dirty="0"/>
              <a:t>-n</a:t>
            </a:r>
            <a:r>
              <a:rPr lang="fr-FR" dirty="0"/>
              <a:t> : Retourne les lignes préfixées par leur numéro</a:t>
            </a:r>
          </a:p>
          <a:p>
            <a:pPr lvl="2"/>
            <a:r>
              <a:rPr lang="fr-FR" b="1" dirty="0"/>
              <a:t>-i</a:t>
            </a:r>
            <a:r>
              <a:rPr lang="fr-FR" dirty="0"/>
              <a:t> : Insensible à la casse</a:t>
            </a:r>
          </a:p>
          <a:p>
            <a:pPr lvl="2"/>
            <a:r>
              <a:rPr lang="fr-FR" b="1" dirty="0"/>
              <a:t>-r</a:t>
            </a:r>
            <a:r>
              <a:rPr lang="fr-FR" dirty="0"/>
              <a:t> : Recherche récursivement dans tous les sous-répertoires ; On peut utiliser la commande </a:t>
            </a:r>
            <a:r>
              <a:rPr lang="fr-FR" b="1" dirty="0" err="1"/>
              <a:t>rgrep</a:t>
            </a:r>
            <a:endParaRPr lang="fr-FR" dirty="0"/>
          </a:p>
          <a:p>
            <a:pPr lvl="2"/>
            <a:r>
              <a:rPr lang="fr-FR" b="1" dirty="0"/>
              <a:t>-G</a:t>
            </a:r>
            <a:r>
              <a:rPr lang="fr-FR" dirty="0"/>
              <a:t> : Recherche en utilisant une expression rationnelle basique (option par défaut)</a:t>
            </a:r>
          </a:p>
          <a:p>
            <a:pPr lvl="2"/>
            <a:r>
              <a:rPr lang="fr-FR" b="1" dirty="0"/>
              <a:t>-E</a:t>
            </a:r>
            <a:r>
              <a:rPr lang="fr-FR" dirty="0"/>
              <a:t> : Recherche en utilisant une expression rationnelle étendue ; On peut utiliser la commande </a:t>
            </a:r>
            <a:r>
              <a:rPr lang="fr-FR" b="1" dirty="0" err="1"/>
              <a:t>egrep</a:t>
            </a:r>
            <a:endParaRPr lang="fr-FR" dirty="0"/>
          </a:p>
          <a:p>
            <a:pPr lvl="2"/>
            <a:r>
              <a:rPr lang="fr-FR" b="1" dirty="0"/>
              <a:t>-F</a:t>
            </a:r>
            <a:r>
              <a:rPr lang="fr-FR" dirty="0"/>
              <a:t> : Recherche en utilisant une chaîne fixe ; On peut utiliser la commande </a:t>
            </a:r>
            <a:r>
              <a:rPr lang="fr-FR" b="1" dirty="0" err="1"/>
              <a:t>fgrep</a:t>
            </a:r>
            <a:endParaRPr lang="fr-FR" dirty="0"/>
          </a:p>
          <a:p>
            <a:pPr lvl="1"/>
            <a:r>
              <a:rPr lang="fr-FR" b="1" dirty="0" err="1"/>
              <a:t>Locate</a:t>
            </a:r>
            <a:r>
              <a:rPr lang="fr-FR" dirty="0"/>
              <a:t> : </a:t>
            </a:r>
            <a:r>
              <a:rPr lang="fr-FR" dirty="0" err="1"/>
              <a:t>recherche_ligne_commande</a:t>
            </a:r>
            <a:endParaRPr lang="fr-FR" dirty="0"/>
          </a:p>
          <a:p>
            <a:pPr lvl="1"/>
            <a:r>
              <a:rPr lang="fr-FR" b="1" dirty="0"/>
              <a:t>Cat</a:t>
            </a:r>
            <a:r>
              <a:rPr lang="fr-FR" dirty="0"/>
              <a:t> : Affiche le contenu d'un fichier</a:t>
            </a:r>
          </a:p>
          <a:p>
            <a:pPr lvl="1"/>
            <a:r>
              <a:rPr lang="fr-FR" b="1" dirty="0"/>
              <a:t>More</a:t>
            </a:r>
            <a:r>
              <a:rPr lang="fr-FR" dirty="0"/>
              <a:t> : Affiche un fichier page par page</a:t>
            </a:r>
          </a:p>
          <a:p>
            <a:pPr lvl="1"/>
            <a:r>
              <a:rPr lang="fr-FR" b="1" dirty="0" err="1"/>
              <a:t>Less</a:t>
            </a:r>
            <a:r>
              <a:rPr lang="fr-FR" dirty="0"/>
              <a:t> : Affiche un fichier en permettant la navigation, ainsi que certaines possibilités de vi( par ex: la recherche)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8974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Types Environnements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3948" y="516833"/>
            <a:ext cx="11050840" cy="6341167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/>
              <a:t>DEV</a:t>
            </a:r>
            <a:r>
              <a:rPr lang="fr-FR" dirty="0"/>
              <a:t> (5 dev/ projet x): </a:t>
            </a:r>
            <a:r>
              <a:rPr lang="fr-FR" dirty="0" err="1"/>
              <a:t>mock</a:t>
            </a:r>
            <a:r>
              <a:rPr lang="fr-FR" dirty="0"/>
              <a:t> (fichier en locale) : c:/factures: dev /</a:t>
            </a:r>
            <a:r>
              <a:rPr lang="fr-FR" dirty="0" err="1">
                <a:solidFill>
                  <a:srgbClr val="7030A0"/>
                </a:solidFill>
              </a:rPr>
              <a:t>integration</a:t>
            </a:r>
            <a:r>
              <a:rPr lang="fr-FR" dirty="0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fr-FR" dirty="0"/>
              <a:t>PC de </a:t>
            </a:r>
            <a:r>
              <a:rPr lang="fr-FR" dirty="0" err="1"/>
              <a:t>developpeurs</a:t>
            </a:r>
            <a:r>
              <a:rPr lang="fr-FR" dirty="0"/>
              <a:t> : composants techniques  (</a:t>
            </a:r>
            <a:r>
              <a:rPr lang="fr-FR" dirty="0" err="1"/>
              <a:t>eclipse</a:t>
            </a:r>
            <a:r>
              <a:rPr lang="fr-FR" dirty="0"/>
              <a:t>/ …)</a:t>
            </a:r>
          </a:p>
          <a:p>
            <a:pPr lvl="1"/>
            <a:r>
              <a:rPr lang="fr-FR" dirty="0" err="1"/>
              <a:t>VM’s</a:t>
            </a:r>
            <a:r>
              <a:rPr lang="fr-FR" dirty="0"/>
              <a:t> BDD (</a:t>
            </a:r>
            <a:r>
              <a:rPr lang="fr-FR" dirty="0" err="1"/>
              <a:t>shared</a:t>
            </a:r>
            <a:r>
              <a:rPr lang="fr-FR" dirty="0"/>
              <a:t>) / </a:t>
            </a:r>
            <a:r>
              <a:rPr lang="fr-FR" dirty="0" err="1"/>
              <a:t>Github</a:t>
            </a:r>
            <a:r>
              <a:rPr lang="fr-FR" dirty="0"/>
              <a:t>/ …</a:t>
            </a:r>
          </a:p>
          <a:p>
            <a:pPr lvl="1"/>
            <a:r>
              <a:rPr lang="fr-FR" dirty="0"/>
              <a:t>IC : Jenkins /ma </a:t>
            </a:r>
            <a:r>
              <a:rPr lang="fr-FR" dirty="0" err="1"/>
              <a:t>ven</a:t>
            </a:r>
            <a:r>
              <a:rPr lang="fr-FR" dirty="0"/>
              <a:t>/TU / GitHub / Sonar ….</a:t>
            </a:r>
          </a:p>
          <a:p>
            <a:r>
              <a:rPr lang="fr-FR" b="1" dirty="0"/>
              <a:t>INTEGRATION</a:t>
            </a:r>
            <a:r>
              <a:rPr lang="fr-FR" dirty="0"/>
              <a:t> (projet x: lien avec 5 </a:t>
            </a:r>
            <a:r>
              <a:rPr lang="fr-FR" dirty="0" err="1"/>
              <a:t>appliations</a:t>
            </a:r>
            <a:r>
              <a:rPr lang="fr-FR" dirty="0"/>
              <a:t> MQ/Kafka/ WS/FT/REST): 2VM:</a:t>
            </a:r>
            <a:r>
              <a:rPr lang="fr-FR" dirty="0">
                <a:solidFill>
                  <a:srgbClr val="FF0000"/>
                </a:solidFill>
              </a:rPr>
              <a:t>ops/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integration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/>
              <a:t>Pas obligatoire</a:t>
            </a:r>
          </a:p>
          <a:p>
            <a:pPr lvl="1"/>
            <a:r>
              <a:rPr lang="fr-FR" dirty="0"/>
              <a:t>Environnement </a:t>
            </a:r>
            <a:r>
              <a:rPr lang="fr-FR" dirty="0" err="1"/>
              <a:t>Projectx</a:t>
            </a:r>
            <a:r>
              <a:rPr lang="fr-FR" dirty="0"/>
              <a:t> == </a:t>
            </a:r>
            <a:r>
              <a:rPr lang="fr-FR" dirty="0" err="1"/>
              <a:t>branchemenet</a:t>
            </a:r>
            <a:r>
              <a:rPr lang="fr-FR" dirty="0"/>
              <a:t> avec les autres applications </a:t>
            </a:r>
          </a:p>
          <a:p>
            <a:pPr lvl="1"/>
            <a:r>
              <a:rPr lang="fr-FR" dirty="0" err="1"/>
              <a:t>Exple</a:t>
            </a:r>
            <a:r>
              <a:rPr lang="fr-FR" dirty="0"/>
              <a:t> : app y : </a:t>
            </a:r>
            <a:r>
              <a:rPr lang="fr-FR" dirty="0" err="1"/>
              <a:t>deposer</a:t>
            </a:r>
            <a:r>
              <a:rPr lang="fr-FR" dirty="0"/>
              <a:t> les fichiers dans /app/factures</a:t>
            </a:r>
          </a:p>
          <a:p>
            <a:r>
              <a:rPr lang="fr-FR" b="1" dirty="0"/>
              <a:t>RECETTES</a:t>
            </a:r>
            <a:r>
              <a:rPr lang="fr-FR" dirty="0"/>
              <a:t>: x&gt;=1 (</a:t>
            </a:r>
            <a:r>
              <a:rPr lang="fr-FR" dirty="0" err="1"/>
              <a:t>build</a:t>
            </a:r>
            <a:r>
              <a:rPr lang="fr-FR" dirty="0"/>
              <a:t>: déploiement en RE7): UAT (100% test des fonctionnalités): 2 </a:t>
            </a:r>
            <a:r>
              <a:rPr lang="fr-FR" dirty="0" err="1"/>
              <a:t>VM:</a:t>
            </a:r>
            <a:r>
              <a:rPr lang="fr-FR" dirty="0" err="1">
                <a:solidFill>
                  <a:srgbClr val="FF0000"/>
                </a:solidFill>
              </a:rPr>
              <a:t>ops</a:t>
            </a:r>
            <a:r>
              <a:rPr lang="fr-FR" dirty="0">
                <a:solidFill>
                  <a:srgbClr val="FF0000"/>
                </a:solidFill>
              </a:rPr>
              <a:t>/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integration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/>
              <a:t>Recetter l’application : test fonctionnelles (test </a:t>
            </a:r>
            <a:r>
              <a:rPr lang="fr-FR" dirty="0" err="1"/>
              <a:t>automatiés</a:t>
            </a:r>
            <a:r>
              <a:rPr lang="fr-FR" dirty="0"/>
              <a:t> : </a:t>
            </a:r>
            <a:r>
              <a:rPr lang="fr-FR" dirty="0" err="1"/>
              <a:t>fitnesse</a:t>
            </a:r>
            <a:r>
              <a:rPr lang="fr-FR" dirty="0"/>
              <a:t>… )</a:t>
            </a:r>
          </a:p>
          <a:p>
            <a:r>
              <a:rPr lang="fr-FR" b="1" dirty="0"/>
              <a:t>UAT</a:t>
            </a:r>
            <a:r>
              <a:rPr lang="fr-FR" dirty="0"/>
              <a:t>: user acceptance </a:t>
            </a:r>
            <a:r>
              <a:rPr lang="fr-FR" dirty="0" err="1"/>
              <a:t>testing</a:t>
            </a:r>
            <a:r>
              <a:rPr lang="fr-FR" dirty="0"/>
              <a:t>: déploiement (profile Maven): pas obligatoire: 2 VM: </a:t>
            </a:r>
            <a:r>
              <a:rPr lang="fr-FR" dirty="0" err="1">
                <a:solidFill>
                  <a:srgbClr val="FF0000"/>
                </a:solidFill>
              </a:rPr>
              <a:t>ops</a:t>
            </a:r>
            <a:r>
              <a:rPr lang="fr-FR" dirty="0">
                <a:solidFill>
                  <a:srgbClr val="FF0000"/>
                </a:solidFill>
              </a:rPr>
              <a:t>/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integration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/>
              <a:t>5 % </a:t>
            </a:r>
            <a:r>
              <a:rPr lang="fr-FR" dirty="0" err="1"/>
              <a:t>users</a:t>
            </a:r>
            <a:r>
              <a:rPr lang="fr-FR" dirty="0"/>
              <a:t> : Scénarios classique</a:t>
            </a:r>
          </a:p>
          <a:p>
            <a:r>
              <a:rPr lang="fr-FR" b="1" dirty="0"/>
              <a:t>BENCH</a:t>
            </a:r>
            <a:r>
              <a:rPr lang="fr-FR" dirty="0"/>
              <a:t> (pas obligatoire) iso prod (PREPROD || PROD: retour en </a:t>
            </a:r>
            <a:r>
              <a:rPr lang="fr-FR" dirty="0" err="1"/>
              <a:t>arriere</a:t>
            </a:r>
            <a:r>
              <a:rPr lang="fr-FR" dirty="0"/>
              <a:t>/ purge ) : </a:t>
            </a:r>
            <a:r>
              <a:rPr lang="fr-FR" dirty="0">
                <a:solidFill>
                  <a:srgbClr val="FF0000"/>
                </a:solidFill>
              </a:rPr>
              <a:t>OPS </a:t>
            </a:r>
          </a:p>
          <a:p>
            <a:pPr lvl="1"/>
            <a:r>
              <a:rPr lang="fr-FR" dirty="0"/>
              <a:t>Test de charges (</a:t>
            </a:r>
            <a:r>
              <a:rPr lang="fr-FR" dirty="0" err="1"/>
              <a:t>Jmeter</a:t>
            </a:r>
            <a:r>
              <a:rPr lang="fr-FR" dirty="0"/>
              <a:t> / HP </a:t>
            </a:r>
            <a:r>
              <a:rPr lang="fr-FR" dirty="0" err="1"/>
              <a:t>loadrunner</a:t>
            </a:r>
            <a:r>
              <a:rPr lang="fr-FR" dirty="0"/>
              <a:t> …): mesures sur l’utilisation de l’applications (temps </a:t>
            </a:r>
            <a:r>
              <a:rPr lang="fr-FR"/>
              <a:t>de </a:t>
            </a:r>
            <a:r>
              <a:rPr lang="fr-FR" smtClean="0"/>
              <a:t>répondre </a:t>
            </a:r>
            <a:r>
              <a:rPr lang="fr-FR" dirty="0"/>
              <a:t>en pages </a:t>
            </a:r>
            <a:r>
              <a:rPr lang="fr-FR" dirty="0">
                <a:solidFill>
                  <a:srgbClr val="FF0000"/>
                </a:solidFill>
              </a:rPr>
              <a:t>et en moyennes / nbres de cx en max / nbre de xc en //</a:t>
            </a:r>
          </a:p>
          <a:p>
            <a:r>
              <a:rPr lang="fr-FR" b="1" dirty="0">
                <a:solidFill>
                  <a:srgbClr val="FF0000"/>
                </a:solidFill>
              </a:rPr>
              <a:t>PREPROD</a:t>
            </a:r>
            <a:r>
              <a:rPr lang="fr-FR" dirty="0">
                <a:solidFill>
                  <a:srgbClr val="FF0000"/>
                </a:solidFill>
              </a:rPr>
              <a:t>: de validation technique  (iso prod) et de branchement technique ): pas obligatoire : OPS</a:t>
            </a:r>
          </a:p>
          <a:p>
            <a:r>
              <a:rPr lang="fr-FR" dirty="0">
                <a:solidFill>
                  <a:srgbClr val="FF0000"/>
                </a:solidFill>
              </a:rPr>
              <a:t>TRN / Formation( scénarios ) 2 VM: OPS </a:t>
            </a:r>
          </a:p>
          <a:p>
            <a:r>
              <a:rPr lang="fr-FR" b="1" dirty="0">
                <a:solidFill>
                  <a:srgbClr val="FF0000"/>
                </a:solidFill>
              </a:rPr>
              <a:t>PROD</a:t>
            </a:r>
            <a:r>
              <a:rPr lang="fr-FR" dirty="0">
                <a:solidFill>
                  <a:srgbClr val="FF0000"/>
                </a:solidFill>
              </a:rPr>
              <a:t> (OPER) 4 VM SA , 2 VM BDD (2 cluster SA, 1 cluster BDD: </a:t>
            </a:r>
            <a:r>
              <a:rPr lang="fr-FR" dirty="0" err="1">
                <a:solidFill>
                  <a:srgbClr val="FF0000"/>
                </a:solidFill>
              </a:rPr>
              <a:t>nginx</a:t>
            </a:r>
            <a:r>
              <a:rPr lang="fr-FR" dirty="0">
                <a:solidFill>
                  <a:srgbClr val="FF0000"/>
                </a:solidFill>
              </a:rPr>
              <a:t>/ LB/ Apache): OPS 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USERS </a:t>
            </a:r>
            <a:r>
              <a:rPr lang="fr-FR" dirty="0">
                <a:solidFill>
                  <a:srgbClr val="FFC000"/>
                </a:solidFill>
              </a:rPr>
              <a:t>OK </a:t>
            </a:r>
          </a:p>
          <a:p>
            <a:r>
              <a:rPr lang="fr-FR" strike="sngStrike" dirty="0">
                <a:solidFill>
                  <a:srgbClr val="FFC000"/>
                </a:solidFill>
              </a:rPr>
              <a:t>POSTPROD: </a:t>
            </a:r>
          </a:p>
        </p:txBody>
      </p:sp>
    </p:spTree>
    <p:extLst>
      <p:ext uri="{BB962C8B-B14F-4D97-AF65-F5344CB8AC3E}">
        <p14:creationId xmlns:p14="http://schemas.microsoft.com/office/powerpoint/2010/main" xmlns="" val="10683883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Environnement Linux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utilisateurs :</a:t>
            </a:r>
          </a:p>
          <a:p>
            <a:pPr lvl="1"/>
            <a:r>
              <a:rPr lang="fr-FR" dirty="0"/>
              <a:t> </a:t>
            </a:r>
            <a:r>
              <a:rPr lang="fr-FR" b="1" dirty="0"/>
              <a:t>/</a:t>
            </a:r>
            <a:r>
              <a:rPr lang="fr-FR" b="1" dirty="0" err="1"/>
              <a:t>etc</a:t>
            </a:r>
            <a:r>
              <a:rPr lang="fr-FR" b="1" dirty="0"/>
              <a:t>/</a:t>
            </a:r>
            <a:r>
              <a:rPr lang="fr-FR" b="1" dirty="0" err="1"/>
              <a:t>passwd</a:t>
            </a:r>
            <a:r>
              <a:rPr lang="fr-FR" b="1" dirty="0"/>
              <a:t> :</a:t>
            </a:r>
            <a:r>
              <a:rPr lang="fr-FR" dirty="0"/>
              <a:t> contient toutes les informations relatives aux utilisateurs (login, mots de passe)</a:t>
            </a:r>
          </a:p>
          <a:p>
            <a:pPr lvl="2"/>
            <a:r>
              <a:rPr lang="fr-FR" b="1" dirty="0"/>
              <a:t>UID</a:t>
            </a:r>
            <a:r>
              <a:rPr lang="fr-FR" dirty="0"/>
              <a:t> : identifiant (unique) de chaque compte utilisateur</a:t>
            </a:r>
          </a:p>
          <a:p>
            <a:pPr lvl="2"/>
            <a:r>
              <a:rPr lang="fr-FR" b="1" dirty="0"/>
              <a:t>GID</a:t>
            </a:r>
            <a:r>
              <a:rPr lang="fr-FR" dirty="0"/>
              <a:t> : identifiant de groupe</a:t>
            </a:r>
          </a:p>
          <a:p>
            <a:pPr lvl="1"/>
            <a:r>
              <a:rPr lang="fr-FR" dirty="0"/>
              <a:t> </a:t>
            </a:r>
            <a:r>
              <a:rPr lang="fr-FR" b="1" dirty="0"/>
              <a:t>/</a:t>
            </a:r>
            <a:r>
              <a:rPr lang="fr-FR" b="1" dirty="0" err="1"/>
              <a:t>etc</a:t>
            </a:r>
            <a:r>
              <a:rPr lang="fr-FR" b="1" dirty="0"/>
              <a:t>/group</a:t>
            </a:r>
            <a:r>
              <a:rPr lang="fr-FR" dirty="0"/>
              <a:t> : contient la liste des utilisateurs appartenant aux différents groupes</a:t>
            </a:r>
          </a:p>
          <a:p>
            <a:pPr lvl="1"/>
            <a:r>
              <a:rPr lang="fr-FR" dirty="0"/>
              <a:t> </a:t>
            </a:r>
            <a:r>
              <a:rPr lang="fr-FR" b="1" dirty="0"/>
              <a:t>/</a:t>
            </a:r>
            <a:r>
              <a:rPr lang="fr-FR" b="1" dirty="0" err="1"/>
              <a:t>etc</a:t>
            </a:r>
            <a:r>
              <a:rPr lang="fr-FR" b="1" dirty="0"/>
              <a:t>/profile</a:t>
            </a:r>
            <a:r>
              <a:rPr lang="fr-FR" dirty="0"/>
              <a:t>  : permet de configurer le Shell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147755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Environnement Linux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fr-FR" b="1" dirty="0"/>
              <a:t>Configuration de TCP/IP</a:t>
            </a:r>
          </a:p>
          <a:p>
            <a:pPr lvl="1"/>
            <a:r>
              <a:rPr lang="fr-FR" b="1" dirty="0"/>
              <a:t>/</a:t>
            </a:r>
            <a:r>
              <a:rPr lang="fr-FR" b="1" dirty="0" err="1"/>
              <a:t>etc</a:t>
            </a:r>
            <a:r>
              <a:rPr lang="fr-FR" b="1" dirty="0"/>
              <a:t>/</a:t>
            </a:r>
            <a:r>
              <a:rPr lang="fr-FR" b="1" dirty="0" err="1"/>
              <a:t>sysconfig</a:t>
            </a:r>
            <a:r>
              <a:rPr lang="fr-FR" b="1" dirty="0"/>
              <a:t>/network </a:t>
            </a:r>
            <a:r>
              <a:rPr lang="fr-FR" dirty="0"/>
              <a:t>: configuration interfaces réseau sous linux</a:t>
            </a:r>
          </a:p>
          <a:p>
            <a:pPr lvl="1"/>
            <a:r>
              <a:rPr lang="fr-FR" b="1" dirty="0"/>
              <a:t>/</a:t>
            </a:r>
            <a:r>
              <a:rPr lang="fr-FR" b="1" dirty="0" err="1"/>
              <a:t>etc</a:t>
            </a:r>
            <a:r>
              <a:rPr lang="fr-FR" b="1" dirty="0"/>
              <a:t>/</a:t>
            </a:r>
            <a:r>
              <a:rPr lang="fr-FR" b="1" dirty="0" err="1"/>
              <a:t>sysconfig</a:t>
            </a:r>
            <a:r>
              <a:rPr lang="fr-FR" b="1" dirty="0"/>
              <a:t>/network-scripts/ifcfg-eth0 </a:t>
            </a:r>
            <a:r>
              <a:rPr lang="fr-FR" dirty="0"/>
              <a:t>: 1ère interface réseau</a:t>
            </a:r>
          </a:p>
          <a:p>
            <a:pPr lvl="1"/>
            <a:r>
              <a:rPr lang="fr-FR" b="1" dirty="0"/>
              <a:t>/</a:t>
            </a:r>
            <a:r>
              <a:rPr lang="fr-FR" b="1" dirty="0" err="1"/>
              <a:t>etc</a:t>
            </a:r>
            <a:r>
              <a:rPr lang="fr-FR" b="1" dirty="0"/>
              <a:t>/</a:t>
            </a:r>
            <a:r>
              <a:rPr lang="fr-FR" b="1" dirty="0" err="1"/>
              <a:t>hostname</a:t>
            </a:r>
            <a:r>
              <a:rPr lang="fr-FR" b="1" dirty="0"/>
              <a:t> </a:t>
            </a:r>
            <a:r>
              <a:rPr lang="fr-FR" dirty="0"/>
              <a:t>: Nom de la machine.</a:t>
            </a:r>
          </a:p>
          <a:p>
            <a:pPr lvl="1"/>
            <a:r>
              <a:rPr lang="fr-FR" b="1" dirty="0"/>
              <a:t>/</a:t>
            </a:r>
            <a:r>
              <a:rPr lang="fr-FR" b="1" dirty="0" err="1"/>
              <a:t>etc</a:t>
            </a:r>
            <a:r>
              <a:rPr lang="fr-FR" b="1" dirty="0"/>
              <a:t>/</a:t>
            </a:r>
            <a:r>
              <a:rPr lang="fr-FR" b="1" dirty="0" err="1"/>
              <a:t>resolv.conf</a:t>
            </a:r>
            <a:r>
              <a:rPr lang="fr-FR" b="1" dirty="0"/>
              <a:t> </a:t>
            </a:r>
            <a:r>
              <a:rPr lang="fr-FR" dirty="0"/>
              <a:t>: Configuration DNS </a:t>
            </a:r>
          </a:p>
          <a:p>
            <a:pPr lvl="1"/>
            <a:r>
              <a:rPr lang="fr-FR" b="1" dirty="0"/>
              <a:t>/</a:t>
            </a:r>
            <a:r>
              <a:rPr lang="fr-FR" b="1" dirty="0" err="1"/>
              <a:t>etc</a:t>
            </a:r>
            <a:r>
              <a:rPr lang="fr-FR" b="1" dirty="0"/>
              <a:t>/hosts </a:t>
            </a:r>
            <a:r>
              <a:rPr lang="fr-FR" dirty="0"/>
              <a:t>: Fichier local de résolution de noms</a:t>
            </a:r>
          </a:p>
          <a:p>
            <a:r>
              <a:rPr lang="fr-FR" b="1" dirty="0"/>
              <a:t>NFS</a:t>
            </a:r>
            <a:r>
              <a:rPr lang="fr-FR" dirty="0"/>
              <a:t> : </a:t>
            </a:r>
            <a:r>
              <a:rPr lang="fr-FR" sz="1600" dirty="0"/>
              <a:t>Network File System, ensemble de composants serveur et client permettant le partage de répertoires sur un réseau TCP/IP</a:t>
            </a:r>
          </a:p>
          <a:p>
            <a:r>
              <a:rPr lang="fr-FR" b="1" dirty="0"/>
              <a:t>NIS</a:t>
            </a:r>
            <a:r>
              <a:rPr lang="fr-FR" sz="1600" dirty="0">
                <a:latin typeface="Comic Sans MS" panose="030F0702030302020204" pitchFamily="66" charset="0"/>
              </a:rPr>
              <a:t> : </a:t>
            </a:r>
            <a:r>
              <a:rPr lang="fr-FR" sz="1600" dirty="0"/>
              <a:t>Network Information System, service réseau d'administration centralisée de bases de données de configuration</a:t>
            </a:r>
          </a:p>
          <a:p>
            <a:r>
              <a:rPr lang="fr-FR" sz="1600" b="1" dirty="0"/>
              <a:t>LDAP</a:t>
            </a:r>
            <a:r>
              <a:rPr lang="fr-FR" sz="1600" dirty="0"/>
              <a:t> : </a:t>
            </a:r>
            <a:r>
              <a:rPr lang="fr-FR" sz="1600" dirty="0" err="1"/>
              <a:t>Lightweight</a:t>
            </a:r>
            <a:r>
              <a:rPr lang="fr-FR" sz="1600" dirty="0"/>
              <a:t> Directory </a:t>
            </a:r>
            <a:r>
              <a:rPr lang="fr-FR" sz="1600" dirty="0" err="1"/>
              <a:t>Acces</a:t>
            </a:r>
            <a:r>
              <a:rPr lang="fr-FR" sz="1600" dirty="0"/>
              <a:t> Protocol, protocole et par extension service réseau d'annuaire permettant le stockage et l'accès à des bases de données d'informations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677863" y="3781266"/>
          <a:ext cx="8596312" cy="213360"/>
        </p:xfrm>
        <a:graphic>
          <a:graphicData uri="http://schemas.openxmlformats.org/drawingml/2006/table">
            <a:tbl>
              <a:tblPr/>
              <a:tblGrid>
                <a:gridCol w="8596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sz="1400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0750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Docker</a:t>
            </a:r>
            <a:br>
              <a:rPr lang="fr-FR" dirty="0"/>
            </a:br>
            <a:r>
              <a:rPr lang="fr-FR" dirty="0"/>
              <a:t>(WHAT)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l'intégration d'une application Linux et de ses dépendances</a:t>
            </a:r>
          </a:p>
          <a:p>
            <a:endParaRPr lang="fr-FR" dirty="0"/>
          </a:p>
          <a:p>
            <a:r>
              <a:rPr lang="fr-FR" dirty="0"/>
              <a:t>sous la forme d'un conteneur Linux.</a:t>
            </a:r>
          </a:p>
          <a:p>
            <a:endParaRPr lang="fr-FR" dirty="0"/>
          </a:p>
          <a:p>
            <a:r>
              <a:rPr lang="fr-FR" dirty="0"/>
              <a:t>Docker c'est la virtualisation des applications ou des services qu'un OS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95651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Docker</a:t>
            </a:r>
            <a:br>
              <a:rPr lang="fr-FR" dirty="0"/>
            </a:br>
            <a:r>
              <a:rPr lang="fr-FR" dirty="0"/>
              <a:t>(WHAT)</a:t>
            </a:r>
          </a:p>
        </p:txBody>
      </p:sp>
      <p:pic>
        <p:nvPicPr>
          <p:cNvPr id="4098" name="Picture 2" descr="http://www.commeo.eu/wp-content/uploads/2017/11/Docker-PackageSoftwa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885" y="2160588"/>
            <a:ext cx="855157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677868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Docker</a:t>
            </a:r>
            <a:br>
              <a:rPr lang="fr-FR" dirty="0"/>
            </a:br>
            <a:r>
              <a:rPr lang="fr-FR" dirty="0"/>
              <a:t>(WHAT)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803043"/>
            <a:ext cx="8596668" cy="505495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Docker images : on monte les images sous des conteneurs linux et cette image est mentionné par son référentiel, son tag, ainsi que sa taille</a:t>
            </a:r>
          </a:p>
          <a:p>
            <a:endParaRPr lang="fr-FR" dirty="0"/>
          </a:p>
          <a:p>
            <a:r>
              <a:rPr lang="fr-FR" dirty="0"/>
              <a:t>Docker Container : conteneur s'exécute nativement sous Linux et partage le noyau de la machine hôte avec d'autres conteneurs</a:t>
            </a:r>
          </a:p>
          <a:p>
            <a:endParaRPr lang="fr-FR" dirty="0"/>
          </a:p>
          <a:p>
            <a:r>
              <a:rPr lang="fr-FR" dirty="0"/>
              <a:t>container as a service (CAAS)Containers as a Service est un </a:t>
            </a:r>
            <a:r>
              <a:rPr lang="fr-FR" dirty="0" err="1"/>
              <a:t>modéle</a:t>
            </a:r>
            <a:r>
              <a:rPr lang="fr-FR" dirty="0"/>
              <a:t> à les organisations informatiques et les développeurs peuvent travailler ensemble pour créer, expédier et exécuter les applications </a:t>
            </a:r>
          </a:p>
          <a:p>
            <a:endParaRPr lang="fr-FR" dirty="0"/>
          </a:p>
          <a:p>
            <a:r>
              <a:rPr lang="fr-FR" dirty="0" err="1"/>
              <a:t>Dockerfile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fichier pour construire une image Docker adaptée aux besoins, étape par étape</a:t>
            </a:r>
          </a:p>
          <a:p>
            <a:endParaRPr lang="fr-FR" dirty="0"/>
          </a:p>
          <a:p>
            <a:r>
              <a:rPr lang="fr-FR" dirty="0"/>
              <a:t>Docker Compose </a:t>
            </a:r>
          </a:p>
          <a:p>
            <a:pPr lvl="1"/>
            <a:r>
              <a:rPr lang="fr-FR" dirty="0"/>
              <a:t>créer, lancer, ouvrir les ports, créer les volumes et lier vos containers tout seul</a:t>
            </a:r>
          </a:p>
          <a:p>
            <a:endParaRPr lang="fr-FR" dirty="0"/>
          </a:p>
          <a:p>
            <a:r>
              <a:rPr lang="fr-FR" dirty="0"/>
              <a:t>SWARM </a:t>
            </a:r>
          </a:p>
          <a:p>
            <a:pPr lvl="1"/>
            <a:r>
              <a:rPr lang="fr-FR" dirty="0"/>
              <a:t>L’orchestration est l’une des technologies qui orbite autour de Docker</a:t>
            </a:r>
          </a:p>
        </p:txBody>
      </p:sp>
    </p:spTree>
    <p:extLst>
      <p:ext uri="{BB962C8B-B14F-4D97-AF65-F5344CB8AC3E}">
        <p14:creationId xmlns:p14="http://schemas.microsoft.com/office/powerpoint/2010/main" xmlns="" val="16933205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Docker</a:t>
            </a:r>
            <a:br>
              <a:rPr lang="fr-FR" dirty="0"/>
            </a:br>
            <a:r>
              <a:rPr lang="fr-FR" dirty="0"/>
              <a:t>(WHY)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Légérité</a:t>
            </a:r>
            <a:r>
              <a:rPr lang="fr-FR" dirty="0"/>
              <a:t>: au lieu de </a:t>
            </a:r>
            <a:r>
              <a:rPr lang="fr-FR" dirty="0" err="1"/>
              <a:t>virtualiser</a:t>
            </a:r>
            <a:r>
              <a:rPr lang="fr-FR" dirty="0"/>
              <a:t> un OS entier, les containers offre une virtualisation au niveau processus en utilisant la partie </a:t>
            </a:r>
            <a:r>
              <a:rPr lang="fr-FR" dirty="0" err="1"/>
              <a:t>Kernel</a:t>
            </a:r>
            <a:r>
              <a:rPr lang="fr-FR" dirty="0"/>
              <a:t> Utilisateur. </a:t>
            </a:r>
          </a:p>
          <a:p>
            <a:endParaRPr lang="fr-FR" dirty="0"/>
          </a:p>
          <a:p>
            <a:r>
              <a:rPr lang="fr-FR" dirty="0"/>
              <a:t>Portabilité: toutes les dépendances d’une application containérisé sont packagées à  l’intérieur du container, ce qui permet de l’exécuter sur n’importe quel host Docker.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Prévisibilité: en effet, le système hôte ne s’occupe pas du tout de ce qui tourne dans le container ou ce que ce dernier contient</a:t>
            </a:r>
          </a:p>
        </p:txBody>
      </p:sp>
    </p:spTree>
    <p:extLst>
      <p:ext uri="{BB962C8B-B14F-4D97-AF65-F5344CB8AC3E}">
        <p14:creationId xmlns:p14="http://schemas.microsoft.com/office/powerpoint/2010/main" xmlns="" val="9932524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Kubernetes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(WHAT)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service pour container cluster management</a:t>
            </a:r>
          </a:p>
          <a:p>
            <a:endParaRPr lang="fr-FR" dirty="0"/>
          </a:p>
          <a:p>
            <a:r>
              <a:rPr lang="fr-FR" dirty="0"/>
              <a:t>gérer le conteneur docker</a:t>
            </a:r>
          </a:p>
          <a:p>
            <a:endParaRPr lang="fr-FR" dirty="0"/>
          </a:p>
          <a:p>
            <a:r>
              <a:rPr lang="fr-FR" dirty="0"/>
              <a:t>gère l'orchestration des container docker</a:t>
            </a:r>
          </a:p>
        </p:txBody>
      </p:sp>
    </p:spTree>
    <p:extLst>
      <p:ext uri="{BB962C8B-B14F-4D97-AF65-F5344CB8AC3E}">
        <p14:creationId xmlns:p14="http://schemas.microsoft.com/office/powerpoint/2010/main" xmlns="" val="1483014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Kubernetes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(WHAT)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927600"/>
          </a:xfrm>
        </p:spPr>
        <p:txBody>
          <a:bodyPr>
            <a:normAutofit lnSpcReduction="10000"/>
          </a:bodyPr>
          <a:lstStyle/>
          <a:p>
            <a:r>
              <a:rPr lang="fr-FR" u="sng" dirty="0" err="1"/>
              <a:t>Minikube</a:t>
            </a:r>
            <a:r>
              <a:rPr lang="fr-FR" u="sng" dirty="0"/>
              <a:t> :</a:t>
            </a:r>
            <a:r>
              <a:rPr lang="fr-FR" dirty="0"/>
              <a:t> un outil qui facilite l'exécution locale de </a:t>
            </a:r>
            <a:r>
              <a:rPr lang="fr-FR" dirty="0" err="1"/>
              <a:t>Kubernetes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ETCD :</a:t>
            </a:r>
            <a:r>
              <a:rPr lang="fr-FR" dirty="0"/>
              <a:t> plan de sauvegarde pour les données de </a:t>
            </a:r>
            <a:r>
              <a:rPr lang="fr-FR" dirty="0" err="1"/>
              <a:t>etcd</a:t>
            </a:r>
            <a:r>
              <a:rPr lang="fr-FR" dirty="0"/>
              <a:t> pour votre cluster </a:t>
            </a:r>
            <a:r>
              <a:rPr lang="fr-FR" dirty="0" err="1"/>
              <a:t>Kubernetes</a:t>
            </a:r>
            <a:endParaRPr lang="fr-FR" dirty="0"/>
          </a:p>
          <a:p>
            <a:endParaRPr lang="fr-FR" u="sng" dirty="0"/>
          </a:p>
          <a:p>
            <a:r>
              <a:rPr lang="fr-FR" u="sng" dirty="0" err="1"/>
              <a:t>kube-apiserver</a:t>
            </a:r>
            <a:r>
              <a:rPr lang="fr-FR" u="sng" dirty="0"/>
              <a:t> : </a:t>
            </a:r>
            <a:r>
              <a:rPr lang="fr-FR" dirty="0"/>
              <a:t>évolue en déployant  des instances </a:t>
            </a:r>
          </a:p>
          <a:p>
            <a:endParaRPr lang="fr-FR" u="sng" dirty="0"/>
          </a:p>
          <a:p>
            <a:r>
              <a:rPr lang="fr-FR" u="sng" dirty="0" err="1"/>
              <a:t>Kubelet</a:t>
            </a:r>
            <a:r>
              <a:rPr lang="fr-FR" u="sng" dirty="0"/>
              <a:t> :</a:t>
            </a:r>
            <a:r>
              <a:rPr lang="fr-FR" dirty="0"/>
              <a:t> agent qui s'exécute sur chaque </a:t>
            </a:r>
            <a:r>
              <a:rPr lang="fr-FR" dirty="0" err="1"/>
              <a:t>noeud</a:t>
            </a:r>
            <a:r>
              <a:rPr lang="fr-FR" dirty="0"/>
              <a:t> du cluster</a:t>
            </a:r>
          </a:p>
          <a:p>
            <a:endParaRPr lang="fr-FR" dirty="0"/>
          </a:p>
          <a:p>
            <a:r>
              <a:rPr lang="fr-FR" u="sng" dirty="0" err="1"/>
              <a:t>kube</a:t>
            </a:r>
            <a:r>
              <a:rPr lang="fr-FR" u="sng" dirty="0"/>
              <a:t>-proxy : </a:t>
            </a:r>
            <a:r>
              <a:rPr lang="fr-FR" dirty="0"/>
              <a:t>active l'abstraction du service </a:t>
            </a:r>
            <a:r>
              <a:rPr lang="fr-FR" dirty="0" err="1"/>
              <a:t>Kubernetes</a:t>
            </a:r>
            <a:r>
              <a:rPr lang="fr-FR" dirty="0"/>
              <a:t> en maintenant les règles de réseau sur l'hôte </a:t>
            </a:r>
          </a:p>
          <a:p>
            <a:endParaRPr lang="fr-FR" u="sng" dirty="0"/>
          </a:p>
          <a:p>
            <a:r>
              <a:rPr lang="fr-FR" u="sng" dirty="0" err="1"/>
              <a:t>Addons</a:t>
            </a:r>
            <a:r>
              <a:rPr lang="fr-FR" u="sng" dirty="0"/>
              <a:t> : </a:t>
            </a:r>
            <a:r>
              <a:rPr lang="fr-FR" dirty="0" err="1"/>
              <a:t>addons</a:t>
            </a:r>
            <a:r>
              <a:rPr lang="fr-FR" dirty="0"/>
              <a:t> sont des </a:t>
            </a:r>
            <a:r>
              <a:rPr lang="fr-FR" dirty="0" err="1"/>
              <a:t>pods</a:t>
            </a:r>
            <a:r>
              <a:rPr lang="fr-FR" dirty="0"/>
              <a:t> et des services qui implémentent des fonctionnalités de cluster</a:t>
            </a:r>
            <a:endParaRPr lang="fr-FR" u="sng" dirty="0"/>
          </a:p>
          <a:p>
            <a:endParaRPr lang="fr-FR" u="sng" dirty="0"/>
          </a:p>
          <a:p>
            <a:endParaRPr lang="fr-FR" dirty="0"/>
          </a:p>
          <a:p>
            <a:endParaRPr lang="fr-FR" u="sng" dirty="0"/>
          </a:p>
          <a:p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xmlns="" val="5254321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Kubernetes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(WHAT)</a:t>
            </a:r>
          </a:p>
        </p:txBody>
      </p:sp>
      <p:pic>
        <p:nvPicPr>
          <p:cNvPr id="3074" name="Picture 2" descr="http://3.bp.blogspot.com/-N6-AlF4hFT8/VMCb_VI4fII/AAAAAAAAAxg/omQsy49CHVI/s1600/kubernetes%2Bpod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9251" y="2228045"/>
            <a:ext cx="7225047" cy="31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92171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Kubernetes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(WHY)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plateforme Open Source qui automatise l'exploitation des conteneurs Linux</a:t>
            </a:r>
          </a:p>
          <a:p>
            <a:endParaRPr lang="fr-FR" dirty="0"/>
          </a:p>
          <a:p>
            <a:r>
              <a:rPr lang="fr-FR" dirty="0"/>
              <a:t>éliminer de nombreux processus manuels associés au déploiement et à la mise à l'échelle des applications conteneurisées</a:t>
            </a:r>
          </a:p>
          <a:p>
            <a:endParaRPr lang="fr-FR" dirty="0"/>
          </a:p>
          <a:p>
            <a:r>
              <a:rPr lang="fr-FR" dirty="0"/>
              <a:t>offre les outils d'orchestration et de gestion requis pour déployer des conteneurs, à grande échelle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3433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USE CASE ENV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5529" y="516833"/>
            <a:ext cx="11050840" cy="6341167"/>
          </a:xfrm>
        </p:spPr>
        <p:txBody>
          <a:bodyPr>
            <a:normAutofit/>
          </a:bodyPr>
          <a:lstStyle/>
          <a:p>
            <a:r>
              <a:rPr lang="fr-FR" dirty="0"/>
              <a:t>DEV (5 dev/ projet x): </a:t>
            </a:r>
            <a:r>
              <a:rPr lang="fr-FR" dirty="0" err="1"/>
              <a:t>mock</a:t>
            </a:r>
            <a:r>
              <a:rPr lang="fr-FR" dirty="0"/>
              <a:t> (fichier en locale) : c:/factures: dev /</a:t>
            </a:r>
            <a:r>
              <a:rPr lang="fr-FR" dirty="0" err="1">
                <a:solidFill>
                  <a:srgbClr val="7030A0"/>
                </a:solidFill>
              </a:rPr>
              <a:t>integration</a:t>
            </a:r>
            <a:r>
              <a:rPr lang="fr-FR" dirty="0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fr-FR" dirty="0"/>
              <a:t>PC de </a:t>
            </a:r>
            <a:r>
              <a:rPr lang="fr-FR" dirty="0" err="1"/>
              <a:t>developpeurs</a:t>
            </a:r>
            <a:r>
              <a:rPr lang="fr-FR" dirty="0"/>
              <a:t> : composants techniques  (</a:t>
            </a:r>
            <a:r>
              <a:rPr lang="fr-FR" dirty="0" err="1"/>
              <a:t>eclipse</a:t>
            </a:r>
            <a:r>
              <a:rPr lang="fr-FR" dirty="0"/>
              <a:t>/ …)</a:t>
            </a:r>
          </a:p>
          <a:p>
            <a:pPr lvl="1"/>
            <a:r>
              <a:rPr lang="fr-FR" dirty="0" err="1"/>
              <a:t>VM’s</a:t>
            </a:r>
            <a:r>
              <a:rPr lang="fr-FR" dirty="0"/>
              <a:t> BDD (</a:t>
            </a:r>
            <a:r>
              <a:rPr lang="fr-FR" dirty="0" err="1"/>
              <a:t>shared</a:t>
            </a:r>
            <a:r>
              <a:rPr lang="fr-FR" dirty="0"/>
              <a:t>) / </a:t>
            </a:r>
            <a:r>
              <a:rPr lang="fr-FR" dirty="0" err="1"/>
              <a:t>Github</a:t>
            </a:r>
            <a:r>
              <a:rPr lang="fr-FR" dirty="0"/>
              <a:t>/ …</a:t>
            </a:r>
          </a:p>
          <a:p>
            <a:pPr lvl="1"/>
            <a:r>
              <a:rPr lang="fr-FR" dirty="0"/>
              <a:t>IC : Jenkins /ma </a:t>
            </a:r>
            <a:r>
              <a:rPr lang="fr-FR" dirty="0" err="1"/>
              <a:t>ven</a:t>
            </a:r>
            <a:r>
              <a:rPr lang="fr-FR" dirty="0"/>
              <a:t>/TU / GitHub / Sonar ….</a:t>
            </a:r>
          </a:p>
          <a:p>
            <a:r>
              <a:rPr lang="fr-FR" dirty="0"/>
              <a:t>RECETTES: x&gt;=1 (</a:t>
            </a:r>
            <a:r>
              <a:rPr lang="fr-FR" dirty="0" err="1"/>
              <a:t>build</a:t>
            </a:r>
            <a:r>
              <a:rPr lang="fr-FR" dirty="0"/>
              <a:t>: déploiement en RE7): UAT (100% test des fonctionnalités): 2 </a:t>
            </a:r>
            <a:r>
              <a:rPr lang="fr-FR" dirty="0" err="1"/>
              <a:t>VM:</a:t>
            </a:r>
            <a:r>
              <a:rPr lang="fr-FR" dirty="0" err="1">
                <a:solidFill>
                  <a:srgbClr val="FF0000"/>
                </a:solidFill>
              </a:rPr>
              <a:t>ops</a:t>
            </a:r>
            <a:r>
              <a:rPr lang="fr-FR" dirty="0">
                <a:solidFill>
                  <a:srgbClr val="FF0000"/>
                </a:solidFill>
              </a:rPr>
              <a:t>/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integration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/>
              <a:t>Recetter l’application : test fonctionnelles (test </a:t>
            </a:r>
            <a:r>
              <a:rPr lang="fr-FR" dirty="0" err="1"/>
              <a:t>automatiés</a:t>
            </a:r>
            <a:r>
              <a:rPr lang="fr-FR" dirty="0"/>
              <a:t> : </a:t>
            </a:r>
            <a:r>
              <a:rPr lang="fr-FR" dirty="0" err="1"/>
              <a:t>fitnesse</a:t>
            </a:r>
            <a:r>
              <a:rPr lang="fr-FR" dirty="0"/>
              <a:t>… )</a:t>
            </a:r>
          </a:p>
          <a:p>
            <a:r>
              <a:rPr lang="fr-FR" i="1" dirty="0">
                <a:solidFill>
                  <a:srgbClr val="FF0000"/>
                </a:solidFill>
              </a:rPr>
              <a:t>PREPROD: de validation technique  (iso prod) et de branchement technique ): pas obligatoire : OPS</a:t>
            </a:r>
          </a:p>
          <a:p>
            <a:r>
              <a:rPr lang="fr-FR" dirty="0">
                <a:solidFill>
                  <a:srgbClr val="FF0000"/>
                </a:solidFill>
              </a:rPr>
              <a:t>PROD (OPER) 4 VM SA , 2 VM BDD (2 cluster SA, 1 cluster BDD: </a:t>
            </a:r>
            <a:r>
              <a:rPr lang="fr-FR" dirty="0" err="1">
                <a:solidFill>
                  <a:srgbClr val="FF0000"/>
                </a:solidFill>
              </a:rPr>
              <a:t>nginx</a:t>
            </a:r>
            <a:r>
              <a:rPr lang="fr-FR" dirty="0">
                <a:solidFill>
                  <a:srgbClr val="FF0000"/>
                </a:solidFill>
              </a:rPr>
              <a:t>/ LB/ Apache): OPS 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USERS </a:t>
            </a:r>
            <a:r>
              <a:rPr lang="fr-FR" dirty="0">
                <a:solidFill>
                  <a:srgbClr val="FFC000"/>
                </a:solidFill>
              </a:rPr>
              <a:t>OK </a:t>
            </a:r>
          </a:p>
        </p:txBody>
      </p:sp>
    </p:spTree>
    <p:extLst>
      <p:ext uri="{BB962C8B-B14F-4D97-AF65-F5344CB8AC3E}">
        <p14:creationId xmlns:p14="http://schemas.microsoft.com/office/powerpoint/2010/main" xmlns="" val="17374081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Kubernetes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err="1" smtClean="0"/>
              <a:t>Minikube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9210" y="1745673"/>
            <a:ext cx="8596668" cy="447699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fr-FR" dirty="0" err="1" smtClean="0"/>
              <a:t>Prérecquis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PowerShell</a:t>
            </a:r>
            <a:endParaRPr lang="fr-FR" dirty="0" smtClean="0"/>
          </a:p>
          <a:p>
            <a:pPr lvl="1"/>
            <a:r>
              <a:rPr lang="fr-FR" dirty="0" smtClean="0"/>
              <a:t>Docker </a:t>
            </a:r>
            <a:r>
              <a:rPr lang="fr-FR" dirty="0" err="1" smtClean="0"/>
              <a:t>toolbox</a:t>
            </a:r>
            <a:endParaRPr lang="fr-FR" dirty="0" smtClean="0"/>
          </a:p>
          <a:p>
            <a:pPr lvl="1"/>
            <a:r>
              <a:rPr lang="fr-FR" dirty="0" err="1" smtClean="0"/>
              <a:t>Cubectl:command</a:t>
            </a:r>
            <a:r>
              <a:rPr lang="fr-FR" dirty="0" smtClean="0"/>
              <a:t> line interface  </a:t>
            </a:r>
            <a:r>
              <a:rPr lang="fr-FR" dirty="0" smtClean="0">
                <a:hlinkClick r:id="rId2"/>
              </a:rPr>
              <a:t>http://storage.googleapis.com/kubernetes-release/release/v1.4.0/bin/windows/amd64/kubectl.exe</a:t>
            </a:r>
            <a:endParaRPr lang="fr-FR" dirty="0" smtClean="0"/>
          </a:p>
          <a:p>
            <a:r>
              <a:rPr lang="fr-FR" dirty="0" err="1" smtClean="0"/>
              <a:t>Minkube</a:t>
            </a:r>
            <a:r>
              <a:rPr lang="fr-FR" dirty="0" smtClean="0"/>
              <a:t> installation:</a:t>
            </a:r>
          </a:p>
          <a:p>
            <a:pPr lvl="1"/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minikube</a:t>
            </a:r>
            <a:r>
              <a:rPr lang="fr-FR" dirty="0" smtClean="0"/>
              <a:t> </a:t>
            </a:r>
            <a:r>
              <a:rPr lang="fr-FR" dirty="0" err="1" smtClean="0"/>
              <a:t>binary:</a:t>
            </a:r>
            <a:r>
              <a:rPr lang="fr-FR" dirty="0" err="1" smtClean="0">
                <a:hlinkClick r:id="rId3"/>
              </a:rPr>
              <a:t>https://github.com/kubernetes/minikube/releases</a:t>
            </a:r>
            <a:endParaRPr lang="fr-FR" dirty="0" smtClean="0"/>
          </a:p>
          <a:p>
            <a:pPr lvl="1"/>
            <a:r>
              <a:rPr lang="fr-FR" dirty="0" smtClean="0"/>
              <a:t>Exécution de : </a:t>
            </a:r>
            <a:r>
              <a:rPr lang="fr-FR" b="1" dirty="0" smtClean="0"/>
              <a:t>minikube-windows-amd64.exe</a:t>
            </a:r>
            <a:endParaRPr lang="fr-FR" dirty="0" smtClean="0"/>
          </a:p>
          <a:p>
            <a:r>
              <a:rPr lang="fr-FR" b="1" dirty="0" err="1" smtClean="0"/>
              <a:t>Starting</a:t>
            </a:r>
            <a:r>
              <a:rPr lang="fr-FR" b="1" dirty="0" smtClean="0"/>
              <a:t> Cluster: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PS C:\&gt; .\minikube.exe start –help</a:t>
            </a:r>
          </a:p>
          <a:p>
            <a:r>
              <a:rPr lang="fr-FR" b="1" dirty="0" smtClean="0"/>
              <a:t>Cluster IP </a:t>
            </a:r>
            <a:r>
              <a:rPr lang="fr-FR" b="1" dirty="0" err="1" smtClean="0"/>
              <a:t>Address</a:t>
            </a:r>
            <a:r>
              <a:rPr lang="fr-FR" b="1" dirty="0" smtClean="0"/>
              <a:t>: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PS C:\&gt; .\minikube.exe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fr-FR" dirty="0" smtClean="0">
                <a:latin typeface="Courier New" pitchFamily="49" charset="0"/>
                <a:cs typeface="Courier New" pitchFamily="49" charset="0"/>
              </a:rPr>
            </a:br>
            <a:r>
              <a:rPr lang="fr-FR" dirty="0" smtClean="0">
                <a:latin typeface="Courier New" pitchFamily="49" charset="0"/>
                <a:cs typeface="Courier New" pitchFamily="49" charset="0"/>
              </a:rPr>
              <a:t>                  192.168.99.100</a:t>
            </a:r>
          </a:p>
          <a:p>
            <a:r>
              <a:rPr lang="fr-FR" b="1" dirty="0" err="1" smtClean="0"/>
              <a:t>Kubernetes</a:t>
            </a:r>
            <a:r>
              <a:rPr lang="fr-FR" b="1" dirty="0" smtClean="0"/>
              <a:t> Dashboard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PS C:\&gt; </a:t>
            </a:r>
            <a:r>
              <a:rPr lang="fr-FR" dirty="0" smtClean="0"/>
              <a:t>.\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minikube.exe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dashboard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--url=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				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dirty="0" smtClean="0">
                <a:latin typeface="Courier New" pitchFamily="49" charset="0"/>
                <a:cs typeface="Courier New" pitchFamily="49" charset="0"/>
                <a:hlinkClick r:id="rId4"/>
              </a:rPr>
              <a:t>http://192.168.99.100:30000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endParaRPr lang="fr-FR" b="1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Kubernetes</a:t>
            </a:r>
            <a:r>
              <a:rPr lang="fr-FR" dirty="0" smtClean="0"/>
              <a:t>:</a:t>
            </a: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Dashboard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1891" y="1863706"/>
            <a:ext cx="8835242" cy="459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ANSIBLE</a:t>
            </a:r>
            <a:br>
              <a:rPr lang="fr-FR" dirty="0"/>
            </a:br>
            <a:r>
              <a:rPr lang="fr-FR" dirty="0"/>
              <a:t>(WHAT)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automatisation de l'approvisionnement du système à  distance et du déploiement des applications</a:t>
            </a:r>
          </a:p>
          <a:p>
            <a:endParaRPr lang="fr-FR" dirty="0"/>
          </a:p>
          <a:p>
            <a:r>
              <a:rPr lang="fr-FR" dirty="0"/>
              <a:t>pas d'agent à  installer dans l'approvisionnement système</a:t>
            </a:r>
          </a:p>
          <a:p>
            <a:endParaRPr lang="fr-FR" dirty="0"/>
          </a:p>
          <a:p>
            <a:r>
              <a:rPr lang="fr-FR" dirty="0" err="1"/>
              <a:t>OpenSSH</a:t>
            </a:r>
            <a:r>
              <a:rPr lang="fr-FR" dirty="0"/>
              <a:t> natif pour la communication à  distance sur la machine de </a:t>
            </a:r>
            <a:r>
              <a:rPr lang="fr-FR" dirty="0" err="1"/>
              <a:t>controle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779438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ANSIBLE</a:t>
            </a:r>
            <a:br>
              <a:rPr lang="fr-FR" dirty="0"/>
            </a:br>
            <a:r>
              <a:rPr lang="fr-FR" dirty="0"/>
              <a:t>(WHY)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technologie à la portée de tout administrateur système</a:t>
            </a:r>
          </a:p>
          <a:p>
            <a:endParaRPr lang="fr-FR" dirty="0"/>
          </a:p>
          <a:p>
            <a:r>
              <a:rPr lang="fr-FR" dirty="0"/>
              <a:t>Pas d'agent </a:t>
            </a:r>
          </a:p>
          <a:p>
            <a:endParaRPr lang="fr-FR" dirty="0"/>
          </a:p>
          <a:p>
            <a:r>
              <a:rPr lang="fr-FR" u="sng" dirty="0"/>
              <a:t>Idempotent</a:t>
            </a:r>
            <a:r>
              <a:rPr lang="fr-FR" dirty="0"/>
              <a:t>: L'architecture entière d'</a:t>
            </a:r>
            <a:r>
              <a:rPr lang="fr-FR" dirty="0" err="1"/>
              <a:t>Ansible</a:t>
            </a:r>
            <a:r>
              <a:rPr lang="fr-FR" dirty="0"/>
              <a:t> est structurée autour du concept d'idempotence</a:t>
            </a:r>
          </a:p>
          <a:p>
            <a:endParaRPr lang="fr-FR" dirty="0"/>
          </a:p>
          <a:p>
            <a:r>
              <a:rPr lang="fr-FR" dirty="0"/>
              <a:t>gère plus facilement les commutateurs et les tableaux de stockage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165529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6534" y="135228"/>
            <a:ext cx="8596668" cy="685800"/>
          </a:xfrm>
        </p:spPr>
        <p:txBody>
          <a:bodyPr/>
          <a:lstStyle/>
          <a:p>
            <a:pPr algn="ctr"/>
            <a:r>
              <a:rPr lang="fr-FR" dirty="0"/>
              <a:t>AWS (WHAT)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281" y="1282700"/>
            <a:ext cx="9518773" cy="544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92582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9534" y="215900"/>
            <a:ext cx="8596668" cy="736600"/>
          </a:xfrm>
        </p:spPr>
        <p:txBody>
          <a:bodyPr/>
          <a:lstStyle/>
          <a:p>
            <a:pPr algn="ctr"/>
            <a:r>
              <a:rPr lang="fr-FR" dirty="0"/>
              <a:t>AWS (WHAT)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52501"/>
            <a:ext cx="9274002" cy="5905500"/>
          </a:xfrm>
        </p:spPr>
        <p:txBody>
          <a:bodyPr>
            <a:normAutofit/>
          </a:bodyPr>
          <a:lstStyle/>
          <a:p>
            <a:r>
              <a:rPr lang="fr-FR" dirty="0" err="1"/>
              <a:t>Compute</a:t>
            </a:r>
            <a:r>
              <a:rPr lang="fr-FR" dirty="0"/>
              <a:t> :</a:t>
            </a:r>
          </a:p>
          <a:p>
            <a:pPr lvl="1"/>
            <a:r>
              <a:rPr lang="fr-FR" sz="1400" b="1" dirty="0"/>
              <a:t>EC2</a:t>
            </a:r>
            <a:r>
              <a:rPr lang="fr-FR" sz="1400" dirty="0"/>
              <a:t> :</a:t>
            </a:r>
            <a:r>
              <a:rPr lang="fr-FR" sz="1400" u="sng" dirty="0" err="1"/>
              <a:t>Elastic</a:t>
            </a:r>
            <a:r>
              <a:rPr lang="fr-FR" sz="1400" u="sng" dirty="0"/>
              <a:t> </a:t>
            </a:r>
            <a:r>
              <a:rPr lang="fr-FR" sz="1400" u="sng" dirty="0" err="1"/>
              <a:t>Compute</a:t>
            </a:r>
            <a:r>
              <a:rPr lang="fr-FR" sz="1400" u="sng" dirty="0"/>
              <a:t> Cloud </a:t>
            </a:r>
            <a:r>
              <a:rPr lang="fr-FR" sz="1400" dirty="0"/>
              <a:t>: Virtual </a:t>
            </a:r>
            <a:r>
              <a:rPr lang="fr-FR" sz="1400" b="1" dirty="0"/>
              <a:t>HW</a:t>
            </a:r>
            <a:r>
              <a:rPr lang="fr-FR" sz="1400" dirty="0"/>
              <a:t>(CPU ,VNIC (</a:t>
            </a:r>
            <a:r>
              <a:rPr lang="fr-FR" sz="1400" dirty="0" err="1"/>
              <a:t>virtual</a:t>
            </a:r>
            <a:r>
              <a:rPr lang="fr-FR" sz="1400" dirty="0"/>
              <a:t> I/O),</a:t>
            </a:r>
            <a:r>
              <a:rPr lang="fr-FR" sz="1400" dirty="0" err="1"/>
              <a:t>Ephmeral</a:t>
            </a:r>
            <a:r>
              <a:rPr lang="fr-FR" sz="1400" dirty="0"/>
              <a:t> </a:t>
            </a:r>
            <a:r>
              <a:rPr lang="fr-FR" sz="1400" dirty="0" err="1"/>
              <a:t>disk</a:t>
            </a:r>
            <a:r>
              <a:rPr lang="fr-FR" sz="1400" dirty="0"/>
              <a:t> (</a:t>
            </a:r>
            <a:r>
              <a:rPr lang="fr-FR" sz="1400" dirty="0" err="1"/>
              <a:t>disk</a:t>
            </a:r>
            <a:r>
              <a:rPr lang="fr-FR" sz="1400" dirty="0"/>
              <a:t> rattaché à l’instance)) </a:t>
            </a:r>
          </a:p>
          <a:p>
            <a:pPr lvl="1"/>
            <a:r>
              <a:rPr lang="fr-FR" sz="1400" b="1" dirty="0"/>
              <a:t>ECS</a:t>
            </a:r>
            <a:r>
              <a:rPr lang="fr-FR" sz="1400" dirty="0"/>
              <a:t> : </a:t>
            </a:r>
            <a:r>
              <a:rPr lang="fr-FR" sz="1400" u="sng" dirty="0" err="1"/>
              <a:t>Elastic</a:t>
            </a:r>
            <a:r>
              <a:rPr lang="fr-FR" sz="1400" u="sng" dirty="0"/>
              <a:t> Container service :</a:t>
            </a:r>
            <a:r>
              <a:rPr lang="fr-FR" sz="1400" dirty="0"/>
              <a:t> service de gestion de conteneurs hautement évolutif et rapide</a:t>
            </a:r>
          </a:p>
          <a:p>
            <a:pPr lvl="1"/>
            <a:r>
              <a:rPr lang="fr-FR" b="1" dirty="0" err="1"/>
              <a:t>Autoscaling</a:t>
            </a:r>
            <a:r>
              <a:rPr lang="fr-FR" dirty="0"/>
              <a:t> : augmenter/ diminuer dynamiquement et automatiquement la capacité de EC2</a:t>
            </a:r>
          </a:p>
          <a:p>
            <a:pPr lvl="1"/>
            <a:r>
              <a:rPr lang="fr-FR" b="1" dirty="0" err="1"/>
              <a:t>Elasticache</a:t>
            </a:r>
            <a:r>
              <a:rPr lang="fr-FR" dirty="0"/>
              <a:t>: </a:t>
            </a:r>
            <a:r>
              <a:rPr lang="fr-FR" sz="1600" dirty="0"/>
              <a:t>les </a:t>
            </a:r>
            <a:r>
              <a:rPr lang="fr-FR" sz="1600" dirty="0" err="1"/>
              <a:t>donnéesaccessibles</a:t>
            </a:r>
            <a:r>
              <a:rPr lang="fr-FR" sz="1600" dirty="0"/>
              <a:t> sous forme clé/valeur sont stockées en RAM sur des serveurs de caches</a:t>
            </a:r>
          </a:p>
          <a:p>
            <a:r>
              <a:rPr lang="fr-FR" dirty="0"/>
              <a:t>Stockage :</a:t>
            </a:r>
          </a:p>
          <a:p>
            <a:pPr lvl="1"/>
            <a:r>
              <a:rPr lang="fr-FR" b="1" dirty="0"/>
              <a:t>S3</a:t>
            </a:r>
            <a:r>
              <a:rPr lang="fr-FR" dirty="0"/>
              <a:t> :</a:t>
            </a:r>
            <a:r>
              <a:rPr lang="fr-FR" u="sng" dirty="0"/>
              <a:t>Simple Storage Service </a:t>
            </a:r>
            <a:r>
              <a:rPr lang="fr-FR" dirty="0"/>
              <a:t>: stocker et récupérer n'importe quel type de données, à tout moment et depuis n'importe quel accès Internet</a:t>
            </a:r>
          </a:p>
          <a:p>
            <a:pPr lvl="1"/>
            <a:r>
              <a:rPr lang="fr-FR" b="1" dirty="0"/>
              <a:t>EBS</a:t>
            </a:r>
            <a:r>
              <a:rPr lang="fr-FR" dirty="0"/>
              <a:t> : </a:t>
            </a:r>
            <a:r>
              <a:rPr lang="fr-FR" u="sng" dirty="0" err="1"/>
              <a:t>Elastic</a:t>
            </a:r>
            <a:r>
              <a:rPr lang="fr-FR" u="sng" dirty="0"/>
              <a:t> Block Store </a:t>
            </a:r>
            <a:r>
              <a:rPr lang="fr-FR" dirty="0"/>
              <a:t>:dispositif de stockage au niveau bloc qu'on peut attacher à une instance EC2 unique</a:t>
            </a:r>
          </a:p>
          <a:p>
            <a:pPr lvl="1"/>
            <a:r>
              <a:rPr lang="fr-FR" b="1" dirty="0" err="1"/>
              <a:t>CloudFront</a:t>
            </a:r>
            <a:r>
              <a:rPr lang="fr-FR" dirty="0"/>
              <a:t> :service web qui accélère la distribution des contenus web statiques et dynamiques, tels que les fichiers (.html, .</a:t>
            </a:r>
            <a:r>
              <a:rPr lang="fr-FR" dirty="0" err="1"/>
              <a:t>css</a:t>
            </a:r>
            <a:r>
              <a:rPr lang="fr-FR" dirty="0"/>
              <a:t>, .</a:t>
            </a:r>
            <a:r>
              <a:rPr lang="fr-FR" dirty="0" err="1"/>
              <a:t>js</a:t>
            </a:r>
            <a:r>
              <a:rPr lang="fr-FR" dirty="0"/>
              <a:t>, image)</a:t>
            </a:r>
          </a:p>
          <a:p>
            <a:pPr>
              <a:buClrTx/>
              <a:buFontTx/>
              <a:buNone/>
            </a:pPr>
            <a:endParaRPr lang="fr-FR" sz="2000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560401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AWS</a:t>
            </a:r>
            <a:br>
              <a:rPr lang="fr-FR" dirty="0"/>
            </a:br>
            <a:r>
              <a:rPr lang="fr-FR" dirty="0"/>
              <a:t>(WHAT)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80525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Base de données :</a:t>
            </a:r>
          </a:p>
          <a:p>
            <a:pPr lvl="1"/>
            <a:r>
              <a:rPr lang="fr-FR" b="1" dirty="0"/>
              <a:t>Dynamo DB</a:t>
            </a:r>
            <a:r>
              <a:rPr lang="fr-FR" dirty="0"/>
              <a:t> : </a:t>
            </a:r>
            <a:r>
              <a:rPr lang="fr-FR" sz="1300" dirty="0"/>
              <a:t>simplifie et économise le stockage et la récupération de toute</a:t>
            </a:r>
          </a:p>
          <a:p>
            <a:pPr marL="211138">
              <a:lnSpc>
                <a:spcPct val="100000"/>
              </a:lnSpc>
              <a:buClrTx/>
              <a:buSzPct val="45000"/>
              <a:buFontTx/>
              <a:buNone/>
            </a:pPr>
            <a:r>
              <a:rPr lang="fr-FR" sz="1500" dirty="0"/>
              <a:t> 		quantité de données</a:t>
            </a:r>
          </a:p>
          <a:p>
            <a:pPr lvl="1"/>
            <a:r>
              <a:rPr lang="fr-FR" b="1" dirty="0"/>
              <a:t>RDS </a:t>
            </a:r>
            <a:r>
              <a:rPr lang="fr-FR" sz="1400" dirty="0"/>
              <a:t>:  </a:t>
            </a:r>
            <a:r>
              <a:rPr lang="fr-FR" sz="1400" u="sng" dirty="0" err="1"/>
              <a:t>Relational</a:t>
            </a:r>
            <a:r>
              <a:rPr lang="fr-FR" sz="1400" u="sng" dirty="0"/>
              <a:t> </a:t>
            </a:r>
            <a:r>
              <a:rPr lang="fr-FR" sz="1400" u="sng" dirty="0" err="1"/>
              <a:t>Database</a:t>
            </a:r>
            <a:r>
              <a:rPr lang="fr-FR" sz="1400" u="sng" dirty="0"/>
              <a:t> Service </a:t>
            </a:r>
            <a:r>
              <a:rPr lang="fr-FR" sz="1400" dirty="0"/>
              <a:t>:service web facilitant la configuration, l'exploitation et la mise à l'échelle d'une base de données relationnelle dans le </a:t>
            </a:r>
            <a:r>
              <a:rPr lang="fr-FR" sz="1400" dirty="0" err="1"/>
              <a:t>cloud</a:t>
            </a:r>
            <a:endParaRPr lang="fr-FR" sz="1400" dirty="0"/>
          </a:p>
          <a:p>
            <a:r>
              <a:rPr lang="fr-FR" dirty="0"/>
              <a:t>Services d’application :</a:t>
            </a:r>
          </a:p>
          <a:p>
            <a:pPr lvl="1"/>
            <a:r>
              <a:rPr lang="fr-FR" b="1" dirty="0"/>
              <a:t>SQS</a:t>
            </a:r>
            <a:r>
              <a:rPr lang="fr-FR" dirty="0"/>
              <a:t> : </a:t>
            </a:r>
            <a:r>
              <a:rPr lang="fr-FR" sz="1400" u="sng" dirty="0"/>
              <a:t>Simple Queue Service</a:t>
            </a:r>
            <a:r>
              <a:rPr lang="fr-FR" sz="1400" dirty="0"/>
              <a:t> : service de file d'attente de messagerie entièrement géré</a:t>
            </a:r>
          </a:p>
          <a:p>
            <a:pPr lvl="1"/>
            <a:r>
              <a:rPr lang="fr-FR" b="1" dirty="0"/>
              <a:t>SNS</a:t>
            </a:r>
            <a:r>
              <a:rPr lang="fr-FR" dirty="0"/>
              <a:t> : </a:t>
            </a:r>
            <a:r>
              <a:rPr lang="fr-FR" sz="1400" u="sng" dirty="0"/>
              <a:t>Simple Notification Service : </a:t>
            </a:r>
            <a:r>
              <a:rPr lang="fr-FR" sz="1400" dirty="0"/>
              <a:t>Service envoie des notifications de l'application au utilisateur et vice versa</a:t>
            </a:r>
          </a:p>
          <a:p>
            <a:pPr lvl="1"/>
            <a:r>
              <a:rPr lang="fr-FR" b="1" dirty="0"/>
              <a:t>SES</a:t>
            </a:r>
            <a:r>
              <a:rPr lang="fr-FR" dirty="0"/>
              <a:t> : </a:t>
            </a:r>
            <a:r>
              <a:rPr lang="fr-FR" sz="1400" u="sng" dirty="0"/>
              <a:t>Simple Email Service</a:t>
            </a:r>
            <a:r>
              <a:rPr lang="fr-FR" sz="1400" dirty="0"/>
              <a:t> : </a:t>
            </a:r>
            <a:r>
              <a:rPr lang="fr-FR" dirty="0"/>
              <a:t>service d'envoi d'e-mails </a:t>
            </a:r>
            <a:r>
              <a:rPr lang="fr-FR" dirty="0" err="1"/>
              <a:t>cloud</a:t>
            </a:r>
            <a:r>
              <a:rPr lang="fr-FR" dirty="0"/>
              <a:t> conçu pour aider les professionnels du marketing numérique et les développeurs d'applications  </a:t>
            </a:r>
          </a:p>
          <a:p>
            <a:r>
              <a:rPr lang="fr-FR" dirty="0"/>
              <a:t>Réseaux :</a:t>
            </a:r>
          </a:p>
          <a:p>
            <a:pPr lvl="1"/>
            <a:r>
              <a:rPr lang="fr-FR" b="1" dirty="0"/>
              <a:t>ELB</a:t>
            </a:r>
            <a:r>
              <a:rPr lang="fr-FR" dirty="0"/>
              <a:t> : </a:t>
            </a:r>
            <a:r>
              <a:rPr lang="fr-FR" u="sng" dirty="0" err="1"/>
              <a:t>Elastic</a:t>
            </a:r>
            <a:r>
              <a:rPr lang="fr-FR" u="sng" dirty="0"/>
              <a:t> </a:t>
            </a:r>
            <a:r>
              <a:rPr lang="fr-FR" u="sng" dirty="0" err="1"/>
              <a:t>Load</a:t>
            </a:r>
            <a:r>
              <a:rPr lang="fr-FR" u="sng" dirty="0"/>
              <a:t> </a:t>
            </a:r>
            <a:r>
              <a:rPr lang="fr-FR" u="sng" dirty="0" err="1"/>
              <a:t>Balancing</a:t>
            </a:r>
            <a:r>
              <a:rPr lang="fr-FR" u="sng" dirty="0"/>
              <a:t> </a:t>
            </a:r>
            <a:r>
              <a:rPr lang="fr-FR" dirty="0"/>
              <a:t>: distribue automatiquement le trafic entrant d'application à travers plusieurs canaux, comme des instances Amazon EC2</a:t>
            </a:r>
          </a:p>
          <a:p>
            <a:pPr lvl="1"/>
            <a:r>
              <a:rPr lang="fr-FR" b="1" dirty="0"/>
              <a:t>VPC</a:t>
            </a:r>
            <a:r>
              <a:rPr lang="fr-FR" dirty="0"/>
              <a:t> : </a:t>
            </a:r>
            <a:r>
              <a:rPr lang="fr-FR" u="sng" dirty="0"/>
              <a:t>Virtual </a:t>
            </a:r>
            <a:r>
              <a:rPr lang="fr-FR" u="sng" dirty="0" err="1"/>
              <a:t>Private</a:t>
            </a:r>
            <a:r>
              <a:rPr lang="fr-FR" u="sng" dirty="0"/>
              <a:t> Cloud </a:t>
            </a:r>
            <a:r>
              <a:rPr lang="fr-FR" dirty="0"/>
              <a:t>: mettre en service une section du </a:t>
            </a:r>
            <a:r>
              <a:rPr lang="fr-FR" dirty="0" err="1"/>
              <a:t>cloud</a:t>
            </a:r>
            <a:r>
              <a:rPr lang="fr-FR" dirty="0"/>
              <a:t> AWS qui a été isolée de manière logique et dans laquelle on peut lancer des ressources AWS </a:t>
            </a:r>
          </a:p>
          <a:p>
            <a:pPr lvl="1"/>
            <a:r>
              <a:rPr lang="fr-FR" b="1" dirty="0"/>
              <a:t>Route 53 </a:t>
            </a:r>
            <a:r>
              <a:rPr lang="fr-FR" dirty="0"/>
              <a:t>: Distribue DNS pour AWS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23204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AWS</a:t>
            </a:r>
            <a:br>
              <a:rPr lang="fr-FR" dirty="0"/>
            </a:br>
            <a:r>
              <a:rPr lang="fr-FR" dirty="0"/>
              <a:t>(WHAT)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Déploiement et management :</a:t>
            </a:r>
          </a:p>
          <a:p>
            <a:pPr lvl="1"/>
            <a:r>
              <a:rPr lang="fr-FR" dirty="0"/>
              <a:t>Cloud Formation : service pour modéliser et de configurer les ressources Amazon Web</a:t>
            </a:r>
          </a:p>
          <a:p>
            <a:r>
              <a:rPr lang="fr-FR" dirty="0"/>
              <a:t>Supervision :</a:t>
            </a:r>
          </a:p>
          <a:p>
            <a:pPr lvl="1"/>
            <a:r>
              <a:rPr lang="fr-FR" dirty="0"/>
              <a:t>Cloud Watch : Service de surveillance pour les ressources du </a:t>
            </a:r>
            <a:r>
              <a:rPr lang="fr-FR" dirty="0" err="1"/>
              <a:t>cloud</a:t>
            </a:r>
            <a:r>
              <a:rPr lang="fr-FR" dirty="0"/>
              <a:t> AWS et les applications qu'on exécute sur AWS</a:t>
            </a:r>
          </a:p>
          <a:p>
            <a:r>
              <a:rPr lang="fr-FR" dirty="0"/>
              <a:t>Accès et autorisation :</a:t>
            </a:r>
          </a:p>
          <a:p>
            <a:pPr lvl="1"/>
            <a:r>
              <a:rPr lang="fr-FR" dirty="0"/>
              <a:t>IAM : </a:t>
            </a:r>
            <a:r>
              <a:rPr lang="fr-FR" u="sng" dirty="0"/>
              <a:t> </a:t>
            </a:r>
            <a:r>
              <a:rPr lang="fr-FR" dirty="0" err="1"/>
              <a:t>Identity</a:t>
            </a:r>
            <a:r>
              <a:rPr lang="fr-FR" dirty="0"/>
              <a:t> and Access Management : service web pour contrôler l'accès aux ressources AWS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912488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AWS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WhY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Simplicité d'utilisation : utiliser AWS Management Console ou les API de services Web </a:t>
            </a:r>
          </a:p>
          <a:p>
            <a:endParaRPr lang="fr-FR" dirty="0"/>
          </a:p>
          <a:p>
            <a:r>
              <a:rPr lang="fr-FR" dirty="0"/>
              <a:t>Flexibilité : sélectionner le système d'exploitation, le langage de programmation, la plate-forme d'application Web, la base de donnée</a:t>
            </a:r>
          </a:p>
          <a:p>
            <a:endParaRPr lang="fr-FR" dirty="0"/>
          </a:p>
          <a:p>
            <a:r>
              <a:rPr lang="fr-FR" dirty="0"/>
              <a:t>Evolutivité et hautes performances : En s’appuyant sur l'énorme infrastructure d'Amazon, on a accès à des ressources de calcul et de stockage</a:t>
            </a:r>
          </a:p>
          <a:p>
            <a:endParaRPr lang="fr-FR" dirty="0"/>
          </a:p>
          <a:p>
            <a:r>
              <a:rPr lang="fr-FR" dirty="0"/>
              <a:t>Sécurité : AWS utilise une approche de bout en bout pour sécuriser et renforcer son infrastructure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8306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214" y="1758397"/>
            <a:ext cx="2781835" cy="143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- </a:t>
            </a:r>
            <a:r>
              <a:rPr lang="fr-FR" sz="1600" dirty="0" err="1"/>
              <a:t>prerequis</a:t>
            </a:r>
            <a:r>
              <a:rPr lang="fr-FR" sz="1600" dirty="0"/>
              <a:t>: dev </a:t>
            </a:r>
          </a:p>
          <a:p>
            <a:r>
              <a:rPr lang="fr-FR" sz="1600" dirty="0"/>
              <a:t>Application (6 mois)</a:t>
            </a:r>
          </a:p>
          <a:p>
            <a:r>
              <a:rPr lang="fr-FR" sz="1600" dirty="0"/>
              <a:t>-DEV (code, TU (</a:t>
            </a:r>
            <a:r>
              <a:rPr lang="fr-FR" sz="1600" dirty="0" err="1"/>
              <a:t>junit</a:t>
            </a:r>
            <a:r>
              <a:rPr lang="fr-FR" sz="1600" dirty="0"/>
              <a:t>), TI (</a:t>
            </a:r>
            <a:r>
              <a:rPr lang="fr-FR" sz="1600" dirty="0" err="1"/>
              <a:t>concordion</a:t>
            </a:r>
            <a:r>
              <a:rPr lang="fr-FR" sz="1600" dirty="0"/>
              <a:t>) , /</a:t>
            </a:r>
            <a:r>
              <a:rPr lang="fr-FR" sz="1600" dirty="0" err="1"/>
              <a:t>build</a:t>
            </a:r>
            <a:r>
              <a:rPr lang="fr-FR" sz="1600" dirty="0"/>
              <a:t>/packaging)</a:t>
            </a:r>
          </a:p>
          <a:p>
            <a:r>
              <a:rPr lang="fr-FR" sz="1600" dirty="0"/>
              <a:t>- IC(java/</a:t>
            </a:r>
            <a:r>
              <a:rPr lang="fr-FR" sz="1600" dirty="0" err="1"/>
              <a:t>maven</a:t>
            </a:r>
            <a:r>
              <a:rPr lang="fr-FR" sz="1600" dirty="0"/>
              <a:t>/</a:t>
            </a:r>
            <a:r>
              <a:rPr lang="fr-FR" sz="1600" dirty="0" err="1"/>
              <a:t>jenkins</a:t>
            </a:r>
            <a:r>
              <a:rPr lang="fr-FR" sz="1600" dirty="0"/>
              <a:t>..)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76408" y="1758397"/>
            <a:ext cx="3138154" cy="3268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Intégration (</a:t>
            </a:r>
            <a:r>
              <a:rPr lang="fr-FR" dirty="0" err="1"/>
              <a:t>env</a:t>
            </a:r>
            <a:r>
              <a:rPr lang="fr-FR" dirty="0"/>
              <a:t> d’</a:t>
            </a:r>
            <a:r>
              <a:rPr lang="fr-FR" dirty="0" err="1"/>
              <a:t>integration</a:t>
            </a:r>
            <a:r>
              <a:rPr lang="fr-FR" dirty="0"/>
              <a:t>/ </a:t>
            </a:r>
            <a:r>
              <a:rPr lang="fr-FR" dirty="0" err="1"/>
              <a:t>env</a:t>
            </a:r>
            <a:r>
              <a:rPr lang="fr-FR" dirty="0"/>
              <a:t> de RE7)</a:t>
            </a:r>
          </a:p>
          <a:p>
            <a:r>
              <a:rPr lang="fr-FR" dirty="0"/>
              <a:t>Configuration (valorisation des </a:t>
            </a:r>
            <a:r>
              <a:rPr lang="fr-FR" dirty="0" err="1"/>
              <a:t>parametres</a:t>
            </a:r>
            <a:r>
              <a:rPr lang="fr-FR" dirty="0"/>
              <a:t> d’</a:t>
            </a:r>
            <a:r>
              <a:rPr lang="fr-FR" dirty="0" err="1"/>
              <a:t>env</a:t>
            </a:r>
            <a:r>
              <a:rPr lang="fr-FR" dirty="0"/>
              <a:t>: FS/LOG/connexion BD / connexion LDAP …) </a:t>
            </a:r>
          </a:p>
          <a:p>
            <a:r>
              <a:rPr lang="fr-FR" dirty="0"/>
              <a:t>- Installation (déploiement sur le serveur d’application : </a:t>
            </a:r>
            <a:r>
              <a:rPr lang="fr-FR" dirty="0" err="1"/>
              <a:t>tomcat</a:t>
            </a:r>
            <a:r>
              <a:rPr lang="fr-FR" dirty="0"/>
              <a:t> …) / jar : ligne de commande (java </a:t>
            </a:r>
            <a:r>
              <a:rPr lang="fr-FR" dirty="0" err="1"/>
              <a:t>app</a:t>
            </a:r>
            <a:r>
              <a:rPr lang="fr-FR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7068355" y="1689337"/>
            <a:ext cx="3512558" cy="143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Exploitation </a:t>
            </a:r>
          </a:p>
          <a:p>
            <a:pPr marL="285750" indent="-285750">
              <a:buFontTx/>
              <a:buChar char="-"/>
            </a:pPr>
            <a:r>
              <a:rPr lang="fr-FR" dirty="0"/>
              <a:t>Déploiement</a:t>
            </a:r>
          </a:p>
          <a:p>
            <a:pPr marL="285750" indent="-285750">
              <a:buFontTx/>
              <a:buChar char="-"/>
            </a:pPr>
            <a:r>
              <a:rPr lang="fr-FR" dirty="0"/>
              <a:t>Monitoring (</a:t>
            </a:r>
            <a:r>
              <a:rPr lang="fr-FR" dirty="0" err="1"/>
              <a:t>nagios</a:t>
            </a:r>
            <a:r>
              <a:rPr lang="fr-FR" dirty="0"/>
              <a:t> …)</a:t>
            </a:r>
          </a:p>
          <a:p>
            <a:pPr marL="285750" indent="-285750">
              <a:buFontTx/>
              <a:buChar char="-"/>
            </a:pPr>
            <a:r>
              <a:rPr lang="fr-FR" dirty="0"/>
              <a:t>Exploitation (A/R)</a:t>
            </a:r>
          </a:p>
          <a:p>
            <a:pPr marL="285750" indent="-285750">
              <a:buFontTx/>
              <a:buChar char="-"/>
            </a:pPr>
            <a:r>
              <a:rPr lang="fr-FR" dirty="0"/>
              <a:t>Doc d’exploitation: L1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6214" y="3463541"/>
            <a:ext cx="2781835" cy="169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Infrastructure (1..2 mois)</a:t>
            </a:r>
          </a:p>
          <a:p>
            <a:r>
              <a:rPr lang="fr-FR" sz="1400" dirty="0"/>
              <a:t>-Environnement spécification (</a:t>
            </a:r>
            <a:r>
              <a:rPr lang="fr-FR" sz="1400" dirty="0" err="1"/>
              <a:t>builder</a:t>
            </a:r>
            <a:r>
              <a:rPr lang="fr-FR" sz="1400" dirty="0"/>
              <a:t> /package )</a:t>
            </a:r>
          </a:p>
          <a:p>
            <a:r>
              <a:rPr lang="fr-FR" sz="1400" dirty="0"/>
              <a:t>(</a:t>
            </a:r>
            <a:r>
              <a:rPr lang="fr-FR" sz="1400" dirty="0" err="1"/>
              <a:t>puppet</a:t>
            </a:r>
            <a:r>
              <a:rPr lang="fr-FR" sz="1400" dirty="0"/>
              <a:t>/ python/perl …)</a:t>
            </a:r>
          </a:p>
          <a:p>
            <a:r>
              <a:rPr lang="fr-FR" sz="1400" dirty="0"/>
              <a:t>- RE7, UAT (user acceptance </a:t>
            </a:r>
            <a:r>
              <a:rPr lang="fr-FR" sz="1400" dirty="0" err="1"/>
              <a:t>testing</a:t>
            </a:r>
            <a:r>
              <a:rPr lang="fr-FR" sz="1400" dirty="0"/>
              <a:t>), PREPROD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68354" y="3249392"/>
            <a:ext cx="3846389" cy="218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Exploitation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Monitring</a:t>
            </a:r>
            <a:r>
              <a:rPr lang="fr-FR" dirty="0"/>
              <a:t> OS (FS, CPU, RAM ..), Network </a:t>
            </a:r>
          </a:p>
          <a:p>
            <a:pPr marL="285750" indent="-285750">
              <a:buFontTx/>
              <a:buChar char="-"/>
            </a:pPr>
            <a:r>
              <a:rPr lang="fr-FR" dirty="0"/>
              <a:t>Application (java, </a:t>
            </a:r>
            <a:r>
              <a:rPr lang="fr-FR" dirty="0" err="1"/>
              <a:t>bdd</a:t>
            </a:r>
            <a:r>
              <a:rPr lang="fr-FR" dirty="0"/>
              <a:t> …)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Procédure / doc d’</a:t>
            </a:r>
            <a:r>
              <a:rPr lang="fr-FR" dirty="0" err="1"/>
              <a:t>exploi</a:t>
            </a:r>
            <a:r>
              <a:rPr lang="fr-FR" dirty="0"/>
              <a:t> ? </a:t>
            </a:r>
          </a:p>
          <a:p>
            <a:pPr marL="285750" indent="-285750">
              <a:buFontTx/>
              <a:buChar char="-"/>
            </a:pPr>
            <a:r>
              <a:rPr lang="fr-FR" dirty="0"/>
              <a:t>Support L1 </a:t>
            </a:r>
          </a:p>
          <a:p>
            <a:pPr marL="285750" indent="-285750">
              <a:buFontTx/>
              <a:buChar char="-"/>
            </a:pPr>
            <a:r>
              <a:rPr lang="fr-FR" dirty="0"/>
              <a:t>Chaine d’escalade (L2/ L3)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6338" y="5562617"/>
            <a:ext cx="9543244" cy="954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BUILD   (DEV/ RE7)  ++ MER (mise en RE7)DEPLOY            RUN (GO LIVE)  : MEP 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3078051" y="4015749"/>
            <a:ext cx="298357" cy="3090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3078051" y="2294277"/>
            <a:ext cx="298357" cy="30909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617595" y="1758397"/>
            <a:ext cx="285481" cy="32683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GO</a:t>
            </a:r>
          </a:p>
          <a:p>
            <a:pPr algn="ctr"/>
            <a:r>
              <a:rPr lang="fr-FR" dirty="0"/>
              <a:t>L</a:t>
            </a:r>
          </a:p>
          <a:p>
            <a:pPr algn="ctr"/>
            <a:r>
              <a:rPr lang="fr-FR" dirty="0"/>
              <a:t>I</a:t>
            </a:r>
          </a:p>
          <a:p>
            <a:pPr algn="ctr"/>
            <a:r>
              <a:rPr lang="fr-FR" dirty="0"/>
              <a:t>V</a:t>
            </a:r>
          </a:p>
          <a:p>
            <a:pPr algn="ctr"/>
            <a:r>
              <a:rPr lang="fr-FR" dirty="0"/>
              <a:t>E</a:t>
            </a:r>
          </a:p>
        </p:txBody>
      </p:sp>
      <p:sp>
        <p:nvSpPr>
          <p:cNvPr id="2" name="Ellipse 1"/>
          <p:cNvSpPr/>
          <p:nvPr/>
        </p:nvSpPr>
        <p:spPr>
          <a:xfrm>
            <a:off x="3535247" y="177688"/>
            <a:ext cx="2560753" cy="5924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CLASSIQUE</a:t>
            </a:r>
          </a:p>
        </p:txBody>
      </p:sp>
      <p:sp>
        <p:nvSpPr>
          <p:cNvPr id="16" name="Flèche droite 12">
            <a:extLst>
              <a:ext uri="{FF2B5EF4-FFF2-40B4-BE49-F238E27FC236}">
                <a16:creationId xmlns:a16="http://schemas.microsoft.com/office/drawing/2014/main" xmlns="" id="{032338DC-E9CE-4746-9D0D-DDEE6E9108A8}"/>
              </a:ext>
            </a:extLst>
          </p:cNvPr>
          <p:cNvSpPr/>
          <p:nvPr/>
        </p:nvSpPr>
        <p:spPr>
          <a:xfrm>
            <a:off x="276338" y="762325"/>
            <a:ext cx="9983767" cy="837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DEV                               INTEGRATION (</a:t>
            </a:r>
            <a:r>
              <a:rPr lang="fr-FR" dirty="0" err="1"/>
              <a:t>inté</a:t>
            </a:r>
            <a:r>
              <a:rPr lang="fr-FR" dirty="0"/>
              <a:t>, RE7)                           OPS (exploitation)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5EDDCA5E-651C-4BE6-BD79-913001886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52" y="5297221"/>
            <a:ext cx="538664" cy="53441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xmlns="" id="{3B63852A-EA25-414E-BD7E-9F9563820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38" y="5436036"/>
            <a:ext cx="538664" cy="53441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37E60BD-DAD8-4FC6-93F7-A759DC445555}"/>
              </a:ext>
            </a:extLst>
          </p:cNvPr>
          <p:cNvSpPr/>
          <p:nvPr/>
        </p:nvSpPr>
        <p:spPr>
          <a:xfrm>
            <a:off x="31308" y="1758397"/>
            <a:ext cx="195326" cy="143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BB9B2D9-81FD-4264-8F91-70426F27FF0B}"/>
              </a:ext>
            </a:extLst>
          </p:cNvPr>
          <p:cNvSpPr/>
          <p:nvPr/>
        </p:nvSpPr>
        <p:spPr>
          <a:xfrm>
            <a:off x="40551" y="3593263"/>
            <a:ext cx="195326" cy="143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INFRA</a:t>
            </a:r>
          </a:p>
        </p:txBody>
      </p:sp>
    </p:spTree>
    <p:extLst>
      <p:ext uri="{BB962C8B-B14F-4D97-AF65-F5344CB8AC3E}">
        <p14:creationId xmlns:p14="http://schemas.microsoft.com/office/powerpoint/2010/main" xmlns="" val="194112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Supports: L1 &amp; L2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16833"/>
            <a:ext cx="11728174" cy="63411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L1 (ITIL v2: </a:t>
            </a:r>
            <a:r>
              <a:rPr lang="fr-FR" dirty="0" err="1">
                <a:solidFill>
                  <a:srgbClr val="0070C0"/>
                </a:solidFill>
              </a:rPr>
              <a:t>infomatique</a:t>
            </a:r>
            <a:r>
              <a:rPr lang="fr-FR" dirty="0">
                <a:solidFill>
                  <a:srgbClr val="0070C0"/>
                </a:solidFill>
              </a:rPr>
              <a:t> technologie Infrastructure Libraire): basique </a:t>
            </a:r>
          </a:p>
          <a:p>
            <a:pPr lvl="1"/>
            <a:r>
              <a:rPr lang="fr-FR" sz="1400" dirty="0" err="1">
                <a:solidFill>
                  <a:srgbClr val="0070C0"/>
                </a:solidFill>
              </a:rPr>
              <a:t>What</a:t>
            </a:r>
            <a:r>
              <a:rPr lang="fr-FR" sz="1400" dirty="0">
                <a:solidFill>
                  <a:srgbClr val="0070C0"/>
                </a:solidFill>
              </a:rPr>
              <a:t>: incident / </a:t>
            </a:r>
            <a:r>
              <a:rPr lang="fr-FR" sz="1400" dirty="0" err="1">
                <a:solidFill>
                  <a:srgbClr val="0070C0"/>
                </a:solidFill>
              </a:rPr>
              <a:t>pblm</a:t>
            </a:r>
            <a:r>
              <a:rPr lang="fr-FR" sz="1400" dirty="0">
                <a:solidFill>
                  <a:srgbClr val="0070C0"/>
                </a:solidFill>
              </a:rPr>
              <a:t> connus </a:t>
            </a:r>
            <a:r>
              <a:rPr lang="fr-FR" sz="1400" dirty="0">
                <a:solidFill>
                  <a:srgbClr val="0070C0"/>
                </a:solidFill>
                <a:sym typeface="Wingdings" panose="05000000000000000000" pitchFamily="2" charset="2"/>
              </a:rPr>
              <a:t> solution documenté </a:t>
            </a:r>
            <a:endParaRPr lang="fr-FR" sz="1400" dirty="0">
              <a:solidFill>
                <a:srgbClr val="0070C0"/>
              </a:solidFill>
            </a:endParaRPr>
          </a:p>
          <a:p>
            <a:pPr lvl="1"/>
            <a:r>
              <a:rPr lang="fr-FR" sz="1400" dirty="0" err="1">
                <a:solidFill>
                  <a:srgbClr val="0070C0"/>
                </a:solidFill>
              </a:rPr>
              <a:t>Why</a:t>
            </a:r>
            <a:r>
              <a:rPr lang="fr-FR" sz="1400" dirty="0">
                <a:solidFill>
                  <a:srgbClr val="0070C0"/>
                </a:solidFill>
              </a:rPr>
              <a:t> : en cas d’incident : 1 </a:t>
            </a:r>
            <a:r>
              <a:rPr lang="fr-FR" sz="1400" dirty="0" err="1">
                <a:solidFill>
                  <a:srgbClr val="0070C0"/>
                </a:solidFill>
              </a:rPr>
              <a:t>iere</a:t>
            </a:r>
            <a:r>
              <a:rPr lang="fr-FR" sz="1400" dirty="0">
                <a:solidFill>
                  <a:srgbClr val="0070C0"/>
                </a:solidFill>
              </a:rPr>
              <a:t> action à faire </a:t>
            </a:r>
          </a:p>
          <a:p>
            <a:pPr lvl="1"/>
            <a:r>
              <a:rPr lang="fr-FR" sz="1400" dirty="0">
                <a:solidFill>
                  <a:srgbClr val="0070C0"/>
                </a:solidFill>
              </a:rPr>
              <a:t>How: supervision (</a:t>
            </a:r>
            <a:r>
              <a:rPr lang="fr-FR" sz="1400" dirty="0" err="1">
                <a:solidFill>
                  <a:srgbClr val="0070C0"/>
                </a:solidFill>
              </a:rPr>
              <a:t>nagios</a:t>
            </a:r>
            <a:r>
              <a:rPr lang="fr-FR" sz="1400" dirty="0">
                <a:solidFill>
                  <a:srgbClr val="0070C0"/>
                </a:solidFill>
              </a:rPr>
              <a:t>, script, mail) / document d’exploitation : E1—&gt; S1 (OOM </a:t>
            </a:r>
            <a:r>
              <a:rPr lang="fr-FR" sz="1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fr-FR" sz="1400" dirty="0">
                <a:solidFill>
                  <a:srgbClr val="0070C0"/>
                </a:solidFill>
              </a:rPr>
              <a:t>A/R: </a:t>
            </a:r>
            <a:r>
              <a:rPr lang="fr-FR" sz="1400" dirty="0" err="1">
                <a:solidFill>
                  <a:srgbClr val="0070C0"/>
                </a:solidFill>
              </a:rPr>
              <a:t>scriptRestart</a:t>
            </a:r>
            <a:r>
              <a:rPr lang="fr-FR" sz="1400" dirty="0">
                <a:solidFill>
                  <a:srgbClr val="0070C0"/>
                </a:solidFill>
              </a:rPr>
              <a:t>) </a:t>
            </a:r>
          </a:p>
          <a:p>
            <a:pPr lvl="1"/>
            <a:r>
              <a:rPr lang="fr-FR" sz="1400" dirty="0" err="1">
                <a:solidFill>
                  <a:srgbClr val="0070C0"/>
                </a:solidFill>
              </a:rPr>
              <a:t>who</a:t>
            </a:r>
            <a:r>
              <a:rPr lang="fr-FR" sz="1400" dirty="0">
                <a:solidFill>
                  <a:srgbClr val="0070C0"/>
                </a:solidFill>
              </a:rPr>
              <a:t> : Exploitation / </a:t>
            </a:r>
            <a:r>
              <a:rPr lang="fr-FR" sz="1400" dirty="0" err="1">
                <a:solidFill>
                  <a:srgbClr val="0070C0"/>
                </a:solidFill>
              </a:rPr>
              <a:t>operator</a:t>
            </a:r>
            <a:r>
              <a:rPr lang="fr-FR" sz="1400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BP: analyse (log, exception …) </a:t>
            </a:r>
          </a:p>
          <a:p>
            <a:r>
              <a:rPr lang="fr-FR" dirty="0">
                <a:solidFill>
                  <a:srgbClr val="0070C0"/>
                </a:solidFill>
              </a:rPr>
              <a:t>L2 (</a:t>
            </a:r>
            <a:r>
              <a:rPr lang="fr-FR" dirty="0" err="1">
                <a:solidFill>
                  <a:srgbClr val="0070C0"/>
                </a:solidFill>
              </a:rPr>
              <a:t>scripting</a:t>
            </a:r>
            <a:r>
              <a:rPr lang="fr-FR" dirty="0">
                <a:solidFill>
                  <a:srgbClr val="0070C0"/>
                </a:solidFill>
              </a:rPr>
              <a:t> et analyse, et architecture : LB / </a:t>
            </a:r>
            <a:r>
              <a:rPr lang="fr-FR" dirty="0" err="1">
                <a:solidFill>
                  <a:srgbClr val="0070C0"/>
                </a:solidFill>
              </a:rPr>
              <a:t>proyx</a:t>
            </a:r>
            <a:r>
              <a:rPr lang="fr-FR" dirty="0">
                <a:solidFill>
                  <a:srgbClr val="0070C0"/>
                </a:solidFill>
              </a:rPr>
              <a:t> …)</a:t>
            </a:r>
          </a:p>
          <a:p>
            <a:pPr lvl="1"/>
            <a:r>
              <a:rPr lang="fr-FR" dirty="0" err="1">
                <a:solidFill>
                  <a:srgbClr val="0070C0"/>
                </a:solidFill>
              </a:rPr>
              <a:t>What</a:t>
            </a:r>
            <a:r>
              <a:rPr lang="fr-FR" dirty="0">
                <a:solidFill>
                  <a:srgbClr val="0070C0"/>
                </a:solidFill>
              </a:rPr>
              <a:t>: incident / </a:t>
            </a:r>
            <a:r>
              <a:rPr lang="fr-FR" dirty="0" err="1">
                <a:solidFill>
                  <a:srgbClr val="0070C0"/>
                </a:solidFill>
              </a:rPr>
              <a:t>pblm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non</a:t>
            </a:r>
            <a:r>
              <a:rPr lang="fr-FR" dirty="0">
                <a:solidFill>
                  <a:srgbClr val="0070C0"/>
                </a:solidFill>
              </a:rPr>
              <a:t> connus</a:t>
            </a:r>
          </a:p>
          <a:p>
            <a:pPr lvl="1"/>
            <a:r>
              <a:rPr lang="fr-FR" dirty="0" err="1">
                <a:solidFill>
                  <a:srgbClr val="0070C0"/>
                </a:solidFill>
              </a:rPr>
              <a:t>Why</a:t>
            </a:r>
            <a:r>
              <a:rPr lang="fr-FR" dirty="0">
                <a:solidFill>
                  <a:srgbClr val="0070C0"/>
                </a:solidFill>
              </a:rPr>
              <a:t> : support L1 (L1 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 L2)</a:t>
            </a:r>
            <a:endParaRPr lang="fr-FR" dirty="0">
              <a:solidFill>
                <a:srgbClr val="0070C0"/>
              </a:solidFill>
            </a:endParaRPr>
          </a:p>
          <a:p>
            <a:pPr lvl="1"/>
            <a:r>
              <a:rPr lang="fr-FR" dirty="0">
                <a:solidFill>
                  <a:srgbClr val="0070C0"/>
                </a:solidFill>
              </a:rPr>
              <a:t>How: contact L1  (mail, application …) / analyse logs / lignes de commandes (</a:t>
            </a:r>
            <a:r>
              <a:rPr lang="fr-FR" dirty="0" err="1">
                <a:solidFill>
                  <a:srgbClr val="0070C0"/>
                </a:solidFill>
              </a:rPr>
              <a:t>wget</a:t>
            </a:r>
            <a:r>
              <a:rPr lang="fr-FR" dirty="0">
                <a:solidFill>
                  <a:srgbClr val="0070C0"/>
                </a:solidFill>
              </a:rPr>
              <a:t> / </a:t>
            </a:r>
            <a:r>
              <a:rPr lang="fr-FR" dirty="0" err="1">
                <a:solidFill>
                  <a:srgbClr val="0070C0"/>
                </a:solidFill>
              </a:rPr>
              <a:t>curl</a:t>
            </a:r>
            <a:r>
              <a:rPr lang="fr-FR" dirty="0">
                <a:solidFill>
                  <a:srgbClr val="0070C0"/>
                </a:solidFill>
              </a:rPr>
              <a:t> URL –D/ -H)</a:t>
            </a:r>
          </a:p>
          <a:p>
            <a:pPr lvl="2"/>
            <a:r>
              <a:rPr lang="fr-FR" dirty="0">
                <a:solidFill>
                  <a:srgbClr val="0070C0"/>
                </a:solidFill>
              </a:rPr>
              <a:t>Support scripts d’exploitations (sh </a:t>
            </a:r>
            <a:r>
              <a:rPr lang="fr-FR" dirty="0" err="1">
                <a:solidFill>
                  <a:srgbClr val="0070C0"/>
                </a:solidFill>
              </a:rPr>
              <a:t>scriptRestart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 sh –x sc …)</a:t>
            </a:r>
            <a:endParaRPr lang="fr-FR" dirty="0">
              <a:solidFill>
                <a:srgbClr val="0070C0"/>
              </a:solidFill>
            </a:endParaRPr>
          </a:p>
          <a:p>
            <a:pPr lvl="1"/>
            <a:r>
              <a:rPr lang="fr-FR" dirty="0" err="1">
                <a:solidFill>
                  <a:srgbClr val="0070C0"/>
                </a:solidFill>
              </a:rPr>
              <a:t>who</a:t>
            </a:r>
            <a:r>
              <a:rPr lang="fr-FR" dirty="0">
                <a:solidFill>
                  <a:srgbClr val="0070C0"/>
                </a:solidFill>
              </a:rPr>
              <a:t> : Equipe d’exploitation (support un peu plus avancé )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BP: ++ analyse (log, exception …) 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 solution </a:t>
            </a:r>
          </a:p>
          <a:p>
            <a:pPr lvl="2"/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Ajout document d’exploitation </a:t>
            </a:r>
            <a:endParaRPr lang="fr-FR" dirty="0">
              <a:solidFill>
                <a:srgbClr val="0070C0"/>
              </a:solidFill>
            </a:endParaRPr>
          </a:p>
          <a:p>
            <a:endParaRPr lang="fr-F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811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Supports: L3 &amp; L4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16833"/>
            <a:ext cx="11728174" cy="63411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L3: Architecte / senior/ expert : bien expérimenté sur les technologies </a:t>
            </a:r>
          </a:p>
          <a:p>
            <a:pPr lvl="1"/>
            <a:r>
              <a:rPr lang="fr-FR" sz="1400" dirty="0" err="1">
                <a:solidFill>
                  <a:srgbClr val="0070C0"/>
                </a:solidFill>
              </a:rPr>
              <a:t>What</a:t>
            </a:r>
            <a:r>
              <a:rPr lang="fr-FR" sz="1400" dirty="0">
                <a:solidFill>
                  <a:srgbClr val="0070C0"/>
                </a:solidFill>
              </a:rPr>
              <a:t>: incident / </a:t>
            </a:r>
            <a:r>
              <a:rPr lang="fr-FR" sz="1400" dirty="0" err="1">
                <a:solidFill>
                  <a:srgbClr val="0070C0"/>
                </a:solidFill>
              </a:rPr>
              <a:t>pblm</a:t>
            </a:r>
            <a:r>
              <a:rPr lang="fr-FR" sz="1400" dirty="0">
                <a:solidFill>
                  <a:srgbClr val="0070C0"/>
                </a:solidFill>
              </a:rPr>
              <a:t> non connu/ solution non trouvé par le L2 </a:t>
            </a:r>
          </a:p>
          <a:p>
            <a:pPr lvl="1"/>
            <a:r>
              <a:rPr lang="fr-FR" sz="1400" dirty="0" err="1">
                <a:solidFill>
                  <a:srgbClr val="0070C0"/>
                </a:solidFill>
              </a:rPr>
              <a:t>Why</a:t>
            </a:r>
            <a:r>
              <a:rPr lang="fr-FR" sz="1400" dirty="0">
                <a:solidFill>
                  <a:srgbClr val="0070C0"/>
                </a:solidFill>
              </a:rPr>
              <a:t> : Analyse avancé, limite architecture, limite infra, application (codes)</a:t>
            </a:r>
          </a:p>
          <a:p>
            <a:pPr lvl="1"/>
            <a:r>
              <a:rPr lang="fr-FR" sz="1400" dirty="0">
                <a:solidFill>
                  <a:srgbClr val="0070C0"/>
                </a:solidFill>
              </a:rPr>
              <a:t>How: contact L2 / analyser Logs / analyse systèmes (</a:t>
            </a:r>
            <a:r>
              <a:rPr lang="fr-FR" sz="1400" dirty="0" err="1">
                <a:solidFill>
                  <a:srgbClr val="0070C0"/>
                </a:solidFill>
              </a:rPr>
              <a:t>df</a:t>
            </a:r>
            <a:r>
              <a:rPr lang="fr-FR" sz="1400" dirty="0">
                <a:solidFill>
                  <a:srgbClr val="0070C0"/>
                </a:solidFill>
              </a:rPr>
              <a:t> –h , </a:t>
            </a:r>
            <a:r>
              <a:rPr lang="fr-FR" sz="1400" dirty="0" err="1">
                <a:solidFill>
                  <a:srgbClr val="0070C0"/>
                </a:solidFill>
              </a:rPr>
              <a:t>find</a:t>
            </a:r>
            <a:r>
              <a:rPr lang="fr-FR" sz="1400" dirty="0">
                <a:solidFill>
                  <a:srgbClr val="0070C0"/>
                </a:solidFill>
              </a:rPr>
              <a:t> . Size&gt;100Mo, …) / </a:t>
            </a:r>
            <a:r>
              <a:rPr lang="fr-FR" sz="1400" dirty="0" err="1">
                <a:solidFill>
                  <a:srgbClr val="0070C0"/>
                </a:solidFill>
              </a:rPr>
              <a:t>ps</a:t>
            </a:r>
            <a:r>
              <a:rPr lang="fr-FR" sz="1400" dirty="0">
                <a:solidFill>
                  <a:srgbClr val="0070C0"/>
                </a:solidFill>
              </a:rPr>
              <a:t> –</a:t>
            </a:r>
            <a:r>
              <a:rPr lang="fr-FR" sz="1400" dirty="0" err="1">
                <a:solidFill>
                  <a:srgbClr val="0070C0"/>
                </a:solidFill>
              </a:rPr>
              <a:t>ef</a:t>
            </a:r>
            <a:r>
              <a:rPr lang="fr-FR" sz="1400" dirty="0">
                <a:solidFill>
                  <a:srgbClr val="0070C0"/>
                </a:solidFill>
              </a:rPr>
              <a:t> | </a:t>
            </a:r>
            <a:r>
              <a:rPr lang="fr-FR" sz="1400" dirty="0" err="1">
                <a:solidFill>
                  <a:srgbClr val="0070C0"/>
                </a:solidFill>
              </a:rPr>
              <a:t>grep</a:t>
            </a:r>
            <a:r>
              <a:rPr lang="fr-FR" sz="1400" dirty="0">
                <a:solidFill>
                  <a:srgbClr val="0070C0"/>
                </a:solidFill>
              </a:rPr>
              <a:t> java (…)</a:t>
            </a:r>
          </a:p>
          <a:p>
            <a:pPr lvl="2"/>
            <a:r>
              <a:rPr lang="fr-FR" sz="1200" dirty="0">
                <a:solidFill>
                  <a:srgbClr val="0070C0"/>
                </a:solidFill>
              </a:rPr>
              <a:t>Analyse de problème, identifier la cause, proposition des Solutions</a:t>
            </a:r>
          </a:p>
          <a:p>
            <a:pPr lvl="2"/>
            <a:r>
              <a:rPr lang="fr-FR" sz="1200" dirty="0">
                <a:solidFill>
                  <a:srgbClr val="0070C0"/>
                </a:solidFill>
              </a:rPr>
              <a:t>Version  produit </a:t>
            </a:r>
          </a:p>
          <a:p>
            <a:pPr lvl="1"/>
            <a:r>
              <a:rPr lang="fr-FR" sz="1400" dirty="0" err="1">
                <a:solidFill>
                  <a:srgbClr val="0070C0"/>
                </a:solidFill>
              </a:rPr>
              <a:t>who</a:t>
            </a:r>
            <a:r>
              <a:rPr lang="fr-FR" sz="1400" dirty="0">
                <a:solidFill>
                  <a:srgbClr val="0070C0"/>
                </a:solidFill>
              </a:rPr>
              <a:t> : Exploitation / transverse (entre PROD et DEV) 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BP: temporaire: </a:t>
            </a:r>
            <a:r>
              <a:rPr lang="fr-FR" dirty="0" err="1">
                <a:solidFill>
                  <a:srgbClr val="0070C0"/>
                </a:solidFill>
              </a:rPr>
              <a:t>heap</a:t>
            </a:r>
            <a:r>
              <a:rPr lang="fr-FR" dirty="0">
                <a:solidFill>
                  <a:srgbClr val="0070C0"/>
                </a:solidFill>
              </a:rPr>
              <a:t>(4Go)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 5Go</a:t>
            </a:r>
            <a:r>
              <a:rPr lang="fr-FR" dirty="0">
                <a:solidFill>
                  <a:srgbClr val="0070C0"/>
                </a:solidFill>
              </a:rPr>
              <a:t> (RAM VM : 6Go) / contournement 2 Go …: GC / références </a:t>
            </a:r>
          </a:p>
          <a:p>
            <a:r>
              <a:rPr lang="fr-FR" dirty="0">
                <a:solidFill>
                  <a:srgbClr val="0070C0"/>
                </a:solidFill>
              </a:rPr>
              <a:t>L4: Editeur (Oracle : ticket bug …)</a:t>
            </a:r>
          </a:p>
          <a:p>
            <a:pPr lvl="1"/>
            <a:r>
              <a:rPr lang="fr-FR" sz="1400" dirty="0" err="1">
                <a:solidFill>
                  <a:srgbClr val="0070C0"/>
                </a:solidFill>
              </a:rPr>
              <a:t>What</a:t>
            </a:r>
            <a:r>
              <a:rPr lang="fr-FR" sz="1400" dirty="0">
                <a:solidFill>
                  <a:srgbClr val="0070C0"/>
                </a:solidFill>
              </a:rPr>
              <a:t>: problème identifié coté produit</a:t>
            </a:r>
          </a:p>
          <a:p>
            <a:pPr lvl="1"/>
            <a:r>
              <a:rPr lang="fr-FR" sz="1400" dirty="0" err="1">
                <a:solidFill>
                  <a:srgbClr val="0070C0"/>
                </a:solidFill>
              </a:rPr>
              <a:t>Why</a:t>
            </a:r>
            <a:r>
              <a:rPr lang="fr-FR" sz="1400" dirty="0">
                <a:solidFill>
                  <a:srgbClr val="0070C0"/>
                </a:solidFill>
              </a:rPr>
              <a:t> : après analyse / reproductible : scénario de l’incident  </a:t>
            </a:r>
          </a:p>
          <a:p>
            <a:pPr lvl="1"/>
            <a:r>
              <a:rPr lang="fr-FR" sz="1400" dirty="0">
                <a:solidFill>
                  <a:srgbClr val="0070C0"/>
                </a:solidFill>
              </a:rPr>
              <a:t>How: R&amp;D éditeur fixer le bug : PATCH de correction</a:t>
            </a:r>
          </a:p>
          <a:p>
            <a:pPr lvl="1"/>
            <a:r>
              <a:rPr lang="fr-FR" sz="1400" dirty="0" err="1">
                <a:solidFill>
                  <a:srgbClr val="0070C0"/>
                </a:solidFill>
              </a:rPr>
              <a:t>who</a:t>
            </a:r>
            <a:r>
              <a:rPr lang="fr-FR" sz="1400" dirty="0">
                <a:solidFill>
                  <a:srgbClr val="0070C0"/>
                </a:solidFill>
              </a:rPr>
              <a:t> : Editeur 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BP: solution </a:t>
            </a:r>
            <a:r>
              <a:rPr lang="fr-FR" dirty="0" err="1">
                <a:solidFill>
                  <a:srgbClr val="0070C0"/>
                </a:solidFill>
              </a:rPr>
              <a:t>perenne</a:t>
            </a:r>
            <a:r>
              <a:rPr lang="fr-FR" dirty="0">
                <a:solidFill>
                  <a:srgbClr val="0070C0"/>
                </a:solidFill>
              </a:rPr>
              <a:t> </a:t>
            </a:r>
          </a:p>
          <a:p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50451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14327</TotalTime>
  <Words>5147</Words>
  <Application>Microsoft Office PowerPoint</Application>
  <PresentationFormat>Personnalisé</PresentationFormat>
  <Paragraphs>982</Paragraphs>
  <Slides>68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69" baseType="lpstr">
      <vt:lpstr>Facette</vt:lpstr>
      <vt:lpstr>DEVOPS</vt:lpstr>
      <vt:lpstr>PLAN</vt:lpstr>
      <vt:lpstr>ENV</vt:lpstr>
      <vt:lpstr>Environnements</vt:lpstr>
      <vt:lpstr>Types Environnements</vt:lpstr>
      <vt:lpstr>USE CASE ENV</vt:lpstr>
      <vt:lpstr>Diapositive 7</vt:lpstr>
      <vt:lpstr>Supports: L1 &amp; L2</vt:lpstr>
      <vt:lpstr>Supports: L3 &amp; L4</vt:lpstr>
      <vt:lpstr>Equipes</vt:lpstr>
      <vt:lpstr>DEV</vt:lpstr>
      <vt:lpstr>INFRA</vt:lpstr>
      <vt:lpstr>Intégration</vt:lpstr>
      <vt:lpstr>TESTS</vt:lpstr>
      <vt:lpstr>OPS / exploitations</vt:lpstr>
      <vt:lpstr>IC</vt:lpstr>
      <vt:lpstr>IC : intégration continue</vt:lpstr>
      <vt:lpstr>IC :Jenkins</vt:lpstr>
      <vt:lpstr>IC :JenkinsPipeline</vt:lpstr>
      <vt:lpstr>IC :Maven</vt:lpstr>
      <vt:lpstr>IC :Maven vs Gradle vs Ant</vt:lpstr>
      <vt:lpstr>IC :NEXUS-Maven</vt:lpstr>
      <vt:lpstr>IC :GITHUB</vt:lpstr>
      <vt:lpstr>IC :SONAR</vt:lpstr>
      <vt:lpstr>IC :SONAR(résultats de l’analyse)</vt:lpstr>
      <vt:lpstr>IC :TU</vt:lpstr>
      <vt:lpstr>IC :TF</vt:lpstr>
      <vt:lpstr>IC :TI(avec Spring-test)</vt:lpstr>
      <vt:lpstr>IC :Test technique (de charge)</vt:lpstr>
      <vt:lpstr>IC :Test d’intrusion (sécurité)</vt:lpstr>
      <vt:lpstr>CD: déploiement continue / Livraison Continue</vt:lpstr>
      <vt:lpstr>DC :Docker(what and why)</vt:lpstr>
      <vt:lpstr>DC :Docker(How et BP)</vt:lpstr>
      <vt:lpstr>DC : SWARM</vt:lpstr>
      <vt:lpstr>DC : SWARM</vt:lpstr>
      <vt:lpstr>DC :ANSIBLE</vt:lpstr>
      <vt:lpstr>IC :Supervision/ monitoring</vt:lpstr>
      <vt:lpstr>Diapositive 38</vt:lpstr>
      <vt:lpstr>Diapositive 39</vt:lpstr>
      <vt:lpstr>Devops (WHAT)(1)</vt:lpstr>
      <vt:lpstr>Devops (WHAT) (2)</vt:lpstr>
      <vt:lpstr>Devops (WHAT) (3)</vt:lpstr>
      <vt:lpstr>Devops (WHAT) (4)</vt:lpstr>
      <vt:lpstr>Devops (WHY)</vt:lpstr>
      <vt:lpstr>Environnement Linux </vt:lpstr>
      <vt:lpstr>Environnement Linux </vt:lpstr>
      <vt:lpstr>Environnement Linux </vt:lpstr>
      <vt:lpstr>Environnement Linux</vt:lpstr>
      <vt:lpstr>Environnement Linux</vt:lpstr>
      <vt:lpstr>Environnement Linux</vt:lpstr>
      <vt:lpstr>Environnement Linux</vt:lpstr>
      <vt:lpstr>Docker (WHAT)</vt:lpstr>
      <vt:lpstr>Docker (WHAT)</vt:lpstr>
      <vt:lpstr>Docker (WHAT)</vt:lpstr>
      <vt:lpstr>Docker (WHY)</vt:lpstr>
      <vt:lpstr>Kubernetes (WHAT)</vt:lpstr>
      <vt:lpstr>Kubernetes (WHAT)</vt:lpstr>
      <vt:lpstr>Kubernetes (WHAT)</vt:lpstr>
      <vt:lpstr>Kubernetes (WHY)</vt:lpstr>
      <vt:lpstr>Kubernetes: Minikube </vt:lpstr>
      <vt:lpstr>Kubernetes: Dashboard</vt:lpstr>
      <vt:lpstr>ANSIBLE (WHAT)</vt:lpstr>
      <vt:lpstr>ANSIBLE (WHY)</vt:lpstr>
      <vt:lpstr>AWS (WHAT)</vt:lpstr>
      <vt:lpstr>AWS (WHAT)</vt:lpstr>
      <vt:lpstr>AWS (WHAT)</vt:lpstr>
      <vt:lpstr>AWS (WHAT)</vt:lpstr>
      <vt:lpstr>AWS (WhY)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Acer</dc:creator>
  <cp:lastModifiedBy>HP</cp:lastModifiedBy>
  <cp:revision>247</cp:revision>
  <dcterms:created xsi:type="dcterms:W3CDTF">2018-04-19T07:44:53Z</dcterms:created>
  <dcterms:modified xsi:type="dcterms:W3CDTF">2019-01-07T09:11:47Z</dcterms:modified>
</cp:coreProperties>
</file>