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64" r:id="rId12"/>
    <p:sldId id="269" r:id="rId13"/>
    <p:sldId id="273" r:id="rId14"/>
    <p:sldId id="274" r:id="rId15"/>
    <p:sldId id="275" r:id="rId16"/>
    <p:sldId id="265" r:id="rId17"/>
    <p:sldId id="272" r:id="rId18"/>
    <p:sldId id="266" r:id="rId19"/>
    <p:sldId id="267" r:id="rId20"/>
    <p:sldId id="268" r:id="rId21"/>
    <p:sldId id="27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3A6"/>
    <a:srgbClr val="E1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FA80-6370-4F53-9B51-102EC3AB53A0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93EBC-FC73-4F81-8080-19CC1665F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3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96A56-C9B6-4D92-BA41-A900A8101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CD4018-9A6E-4B50-9B2C-4CC46787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D4AAE1-DDB0-4569-8840-30CD2E0A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4BD-8643-47DD-8E3A-FD382E5DDEFA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78F694-B388-41CB-AFC9-21BA152D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B143A8-A439-4308-814D-441D95F5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FD241-0973-42EF-83C4-EDCDEB24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CAFC2C-3C61-4ADF-B5A8-9268760D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B3C96-90F9-4CC8-A683-F816E415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A257-0638-4D89-93F2-E44BAEEFC45E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CC0E9-1BCD-4664-8AAB-E2BDD0B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DD2E89-4900-410F-A2DB-6032E369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2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384FDC-BC0F-47E9-8130-00AD87021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647A83-0285-413D-B570-63FEB1260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586E85-4ADC-4613-9A43-017349E9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33C-C24F-4A87-BB16-7BD7997A1639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0D9EF-DFF9-4360-8EF2-5D53BE54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22B7A-A926-4F89-920F-2E0C89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81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BF6DF-A107-4DBC-B0BF-709D1616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7D49E-E0D9-4CF2-B944-4F6D9898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D34E06-C6D1-48E9-9B2A-10A4487E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CE4-DFC1-4C2D-AA99-B78BAF644791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14B98-49CD-4E5C-AF0A-2F087965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0AAF0-9EB6-4FDF-9735-63B1EF7F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1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443F2-9F40-44FB-97AE-DAE5C0F4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84F12C-7BBB-46B1-AF51-196F240D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FA830-A8FD-4857-A500-2760E2A0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0ABB-6BBA-41B4-BE77-0FD8067A8711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0F5A5-F3A7-4D22-9788-47C036A9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F76A2-D2F6-4651-ADFB-145B0B11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0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85F94-4C7B-4D13-814C-BC880106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FC024-C45D-47C8-9FF3-BB0671FA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3BD276-B5EC-4466-8157-CBAD36549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6B5CA-544A-48ED-A63D-BA1A85EF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B26C-8B22-4E58-959C-9B14DEFC24C7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C2E311-6711-45B5-923C-E5AD11AC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178059-8FBD-432D-A618-5308A921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6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DB8A5-E8A7-466E-B9B2-D523EFD2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4E38FD-73F9-4A3D-AFE4-0B1E3B80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135B79-7925-43E6-B689-5A0AB5E93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2030A6-158C-423F-95E1-29FC1295D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8149F6-55A1-446C-ABF0-9B9D3178E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A1AB99-4AD2-4BEC-AE2C-37195193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2B9F-D64B-48A2-B8F0-71C067DD5D72}" type="datetime1">
              <a:rPr lang="ru-RU" smtClean="0"/>
              <a:t>09.06.2022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870AF0-1889-4AB9-B133-51233B7F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C38AC-AD5C-4D29-B07F-66BC2967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6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61510-7FF1-445D-8A46-1AFD957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BA33DB-C8AF-4B31-A771-ACC49A7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3BE-CA77-4DDA-926E-D712CE3BA4B5}" type="datetime1">
              <a:rPr lang="ru-RU" smtClean="0"/>
              <a:t>09.06.2022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089622-117D-4ED4-B7B3-95152C17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EC7FEA-80D7-4C86-B4C7-CC4BF5ED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DA4814-A585-40C8-A094-119D6A63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37E-4F5C-469E-B5CD-A90F55A6FE72}" type="datetime1">
              <a:rPr lang="ru-RU" smtClean="0"/>
              <a:t>09.06.2022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A5665D-1874-4250-8593-E1A47276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DB88AE-915C-48A0-98C2-5A4E6B65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2D656-81BE-4EBF-BEE8-0B076F0F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293FA-4B44-4775-BC07-2F6ADF0D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AB1335-F028-47E2-9F22-10AB78A1A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AC0555-A1E7-4A9F-B95C-71BF1E9B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7E26-8478-4B84-BB1D-B33588DE5265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81988C-7B15-4643-9922-70F3231B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93430-7A07-4AA2-B6CC-ED6CE65C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7E77F-D9F0-4EA1-9BEF-D2CEEEE0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6FC8FB-D83B-4445-B56B-23A884AF1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8F9F80-F003-4D7F-A36B-3478EA1F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3DFD48-4B38-4AD8-86BF-8F715CBA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5007-B5D4-4508-A8F9-9264C0FB8831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8356DD-BF36-4956-B33C-FC934CD3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F5D886-302C-49C7-9C32-80DD15D1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A2CF3-0313-40D5-94E1-37AD1EBC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77E90-8D0A-4268-8F75-801031327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6F67DB-6277-41D1-B102-2F2716F08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E2DA-75F0-4100-B55F-DAC99A1DDEA2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618B75-BA27-41B6-B588-67D2575D9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B9EF0-F8A1-4592-ACAE-4E9E05145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7E362A-C0A5-47D5-9169-D9AF748B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200" y="4755123"/>
            <a:ext cx="6572250" cy="1655762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Ларионов Михаил</a:t>
            </a:r>
            <a:r>
              <a:rPr lang="en-US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 @</a:t>
            </a:r>
            <a:r>
              <a:rPr lang="en-US" sz="28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mihailLarionov</a:t>
            </a:r>
            <a:endParaRPr lang="ru-RU" sz="28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l"/>
            <a:r>
              <a:rPr lang="ru-RU" sz="28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Фуфаева</a:t>
            </a:r>
            <a:r>
              <a:rPr lang="ru-RU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 Анна</a:t>
            </a:r>
            <a:r>
              <a:rPr lang="en-US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 @</a:t>
            </a:r>
            <a:r>
              <a:rPr lang="en-US" sz="28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anna_fufaeva</a:t>
            </a:r>
            <a:endParaRPr lang="ru-RU" sz="28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l"/>
            <a:r>
              <a:rPr lang="ru-RU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Болдырев Алексей</a:t>
            </a:r>
            <a:r>
              <a:rPr lang="en-US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 @</a:t>
            </a:r>
            <a:r>
              <a:rPr lang="en-US" sz="28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BAlexeyD</a:t>
            </a:r>
            <a:r>
              <a:rPr lang="ru-RU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D5085-A4C0-4CFF-9A17-7363BCCE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82" y="322729"/>
            <a:ext cx="10012612" cy="4096871"/>
          </a:xfrm>
          <a:prstGeom prst="rect">
            <a:avLst/>
          </a:prstGeom>
          <a:solidFill>
            <a:srgbClr val="FF13A6"/>
          </a:solidFill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804B148-4463-45E1-9BAC-BE7A19BE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5AA5EC-F9AB-4A12-976D-18CD589EA1C0}"/>
              </a:ext>
            </a:extLst>
          </p:cNvPr>
          <p:cNvSpPr/>
          <p:nvPr/>
        </p:nvSpPr>
        <p:spPr>
          <a:xfrm rot="21304658">
            <a:off x="3123367" y="338906"/>
            <a:ext cx="5945264" cy="1378000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33F53-90A4-46A4-8106-A2E5EDB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Сценарии</a:t>
            </a:r>
            <a:r>
              <a:rPr lang="en-US" sz="4000" dirty="0">
                <a:latin typeface="Segoe Print" panose="02000600000000000000" pitchFamily="2" charset="0"/>
              </a:rPr>
              <a:t>. </a:t>
            </a:r>
            <a:r>
              <a:rPr lang="ru-RU" sz="4000" dirty="0">
                <a:latin typeface="Segoe Print" panose="02000600000000000000" pitchFamily="2" charset="0"/>
              </a:rPr>
              <a:t>Авторизованный пользователь.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445" b="4756"/>
          <a:stretch/>
        </p:blipFill>
        <p:spPr>
          <a:xfrm>
            <a:off x="7752736" y="1910901"/>
            <a:ext cx="2315190" cy="4671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265" b="4133"/>
          <a:stretch/>
        </p:blipFill>
        <p:spPr>
          <a:xfrm>
            <a:off x="1221309" y="1960290"/>
            <a:ext cx="2294719" cy="4671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4134" b="5067"/>
          <a:stretch/>
        </p:blipFill>
        <p:spPr>
          <a:xfrm>
            <a:off x="4600101" y="1960290"/>
            <a:ext cx="2305873" cy="4652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5F74CC-EE7C-4D22-8F7B-2C5B22D4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5AA5EC-F9AB-4A12-976D-18CD589EA1C0}"/>
              </a:ext>
            </a:extLst>
          </p:cNvPr>
          <p:cNvSpPr/>
          <p:nvPr/>
        </p:nvSpPr>
        <p:spPr>
          <a:xfrm rot="21304658">
            <a:off x="3123367" y="338906"/>
            <a:ext cx="5945264" cy="1378000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33F53-90A4-46A4-8106-A2E5EDB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Анализ </a:t>
            </a:r>
            <a:br>
              <a:rPr lang="ru-RU" sz="4000" dirty="0">
                <a:latin typeface="Segoe Print" panose="02000600000000000000" pitchFamily="2" charset="0"/>
              </a:rPr>
            </a:br>
            <a:r>
              <a:rPr lang="ru-RU" sz="4000" dirty="0">
                <a:latin typeface="Segoe Print" panose="02000600000000000000" pitchFamily="2" charset="0"/>
              </a:rPr>
              <a:t>предметной области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D1DAF-7B4D-403C-B3AB-925C9899089A}"/>
              </a:ext>
            </a:extLst>
          </p:cNvPr>
          <p:cNvSpPr txBox="1"/>
          <p:nvPr/>
        </p:nvSpPr>
        <p:spPr>
          <a:xfrm>
            <a:off x="701487" y="2248183"/>
            <a:ext cx="10789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Платформы разработки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  <a:endParaRPr lang="ru-RU" sz="3000" dirty="0">
              <a:latin typeface="Segoe Print" panose="02000600000000000000" pitchFamily="2" charset="0"/>
            </a:endParaRPr>
          </a:p>
          <a:p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Segoe Print" panose="02000600000000000000" pitchFamily="2" charset="0"/>
              </a:rPr>
              <a:t>Spring Framework.</a:t>
            </a: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База данных – </a:t>
            </a:r>
            <a:r>
              <a:rPr lang="en-US" sz="3000" dirty="0">
                <a:latin typeface="Segoe Print" panose="02000600000000000000" pitchFamily="2" charset="0"/>
              </a:rPr>
              <a:t>PostgreSQL.</a:t>
            </a: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Язык разработки – </a:t>
            </a:r>
            <a:r>
              <a:rPr lang="en-US" sz="3000" dirty="0">
                <a:latin typeface="Segoe Print" panose="02000600000000000000" pitchFamily="2" charset="0"/>
              </a:rPr>
              <a:t>Java.</a:t>
            </a: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Используемые </a:t>
            </a:r>
            <a:r>
              <a:rPr lang="en-US" sz="3000" dirty="0">
                <a:latin typeface="Segoe Print" panose="02000600000000000000" pitchFamily="2" charset="0"/>
              </a:rPr>
              <a:t>IDE - IntelliJ IDEA 2019.2.2, Android Studio.</a:t>
            </a: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Хостинг </a:t>
            </a:r>
            <a:r>
              <a:rPr lang="en-US" sz="3000" dirty="0">
                <a:latin typeface="Segoe Print" panose="02000600000000000000" pitchFamily="2" charset="0"/>
              </a:rPr>
              <a:t>firstvds.ru. </a:t>
            </a:r>
            <a:endParaRPr lang="ru-RU" sz="3000" dirty="0">
              <a:latin typeface="Segoe Print" panose="02000600000000000000" pitchFamily="2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67531E-EE15-40FF-B6A8-1A8FE291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5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Аналитика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011"/>
          <a:stretch/>
        </p:blipFill>
        <p:spPr>
          <a:xfrm>
            <a:off x="457199" y="2409885"/>
            <a:ext cx="11144250" cy="4179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275" y="2009775"/>
            <a:ext cx="946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Segoe Print" panose="02000600000000000000" pitchFamily="2" charset="0"/>
              </a:rPr>
              <a:t>Статистические данные загружены с сервиса </a:t>
            </a:r>
            <a:r>
              <a:rPr lang="en-US" sz="2000" dirty="0">
                <a:latin typeface="Segoe Print" panose="02000600000000000000" pitchFamily="2" charset="0"/>
              </a:rPr>
              <a:t>appmetrica.yandex.ru</a:t>
            </a:r>
            <a:r>
              <a:rPr lang="ru-RU" sz="2000" dirty="0">
                <a:latin typeface="Segoe Print" panose="02000600000000000000" pitchFamily="2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B95D71-E7FB-4BB0-B8F9-300577F4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0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Аналитика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1955327"/>
            <a:ext cx="741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Print" panose="02000600000000000000" pitchFamily="2" charset="0"/>
              </a:rPr>
              <a:t>Воронка «Новый активный пользователь»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591285"/>
            <a:ext cx="3889067" cy="799879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5276850" y="3255535"/>
            <a:ext cx="6076949" cy="2430890"/>
            <a:chOff x="5603825" y="3255535"/>
            <a:chExt cx="5749974" cy="2259439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/>
            <a:srcRect l="53010"/>
            <a:stretch/>
          </p:blipFill>
          <p:spPr>
            <a:xfrm>
              <a:off x="7362824" y="3255535"/>
              <a:ext cx="3990975" cy="225943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3"/>
            <a:srcRect r="79289"/>
            <a:stretch/>
          </p:blipFill>
          <p:spPr>
            <a:xfrm>
              <a:off x="5603825" y="3255535"/>
              <a:ext cx="1758999" cy="2259439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483752"/>
            <a:ext cx="4095751" cy="277407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83DF67-F823-4E77-99D4-EC705E9A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4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Аналитика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1938397"/>
            <a:ext cx="8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Print" panose="02000600000000000000" pitchFamily="2" charset="0"/>
              </a:rPr>
              <a:t>Воронка «Пользователь проявляет активность»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491402"/>
            <a:ext cx="3842318" cy="8772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27760"/>
            <a:ext cx="4067176" cy="2706677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219699" y="3431711"/>
            <a:ext cx="6134099" cy="2397589"/>
            <a:chOff x="5681662" y="2898311"/>
            <a:chExt cx="6376988" cy="2418896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4"/>
            <a:srcRect l="50620" t="178" b="1"/>
            <a:stretch/>
          </p:blipFill>
          <p:spPr>
            <a:xfrm>
              <a:off x="7505700" y="2900124"/>
              <a:ext cx="4552950" cy="2417083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4"/>
            <a:srcRect t="104" r="78977"/>
            <a:stretch/>
          </p:blipFill>
          <p:spPr>
            <a:xfrm>
              <a:off x="5681662" y="2898311"/>
              <a:ext cx="1938338" cy="2418896"/>
            </a:xfrm>
            <a:prstGeom prst="rect">
              <a:avLst/>
            </a:prstGeom>
          </p:spPr>
        </p:pic>
      </p:grp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BADB4-0C8C-4833-925E-E7E68159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71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Аналитика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1938397"/>
            <a:ext cx="8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Print" panose="02000600000000000000" pitchFamily="2" charset="0"/>
              </a:rPr>
              <a:t>Воронка «Авторизация пользователя»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576888"/>
            <a:ext cx="4057651" cy="8609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00062"/>
            <a:ext cx="3209925" cy="2976165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5562600" y="3314700"/>
            <a:ext cx="5791199" cy="2500314"/>
            <a:chOff x="6259139" y="3176587"/>
            <a:chExt cx="5504235" cy="239553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4"/>
            <a:srcRect l="63100" b="598"/>
            <a:stretch/>
          </p:blipFill>
          <p:spPr>
            <a:xfrm>
              <a:off x="8277225" y="3190875"/>
              <a:ext cx="3486149" cy="2371725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4"/>
            <a:srcRect t="-400" r="78639"/>
            <a:stretch/>
          </p:blipFill>
          <p:spPr>
            <a:xfrm>
              <a:off x="6259139" y="3176587"/>
              <a:ext cx="2018086" cy="2395538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7E0B94-CE85-4C56-8F0F-BF0CD716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Реализация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4265" b="4534"/>
          <a:stretch/>
        </p:blipFill>
        <p:spPr>
          <a:xfrm>
            <a:off x="7303167" y="1792571"/>
            <a:ext cx="2310063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891198" y="2591578"/>
            <a:ext cx="430887" cy="30723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Экран загрузки приложения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081" y="2591578"/>
            <a:ext cx="562205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Страница пользователя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Стена постов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Поиск пользователей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B09097-045D-4A2B-80A5-D1E2A0EC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9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Страница пользователя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134" b="4667"/>
          <a:stretch/>
        </p:blipFill>
        <p:spPr>
          <a:xfrm>
            <a:off x="838199" y="1690688"/>
            <a:ext cx="2286736" cy="4634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265" b="4133"/>
          <a:stretch/>
        </p:blipFill>
        <p:spPr>
          <a:xfrm>
            <a:off x="5174184" y="1672399"/>
            <a:ext cx="2294719" cy="4671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4134" b="5067"/>
          <a:stretch/>
        </p:blipFill>
        <p:spPr>
          <a:xfrm>
            <a:off x="8067813" y="1690687"/>
            <a:ext cx="2305873" cy="4652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93505" y="2173880"/>
            <a:ext cx="430887" cy="364779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Неавторизованный</a:t>
            </a:r>
            <a:r>
              <a:rPr lang="ru-RU" sz="1050" dirty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91739" y="2184017"/>
            <a:ext cx="430887" cy="343138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Авторизованный</a:t>
            </a:r>
            <a:r>
              <a:rPr lang="ru-RU" sz="1050" dirty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0257F3-50EA-4C37-B8C2-D453FAFC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4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Стена постов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533" b="4266"/>
          <a:stretch/>
        </p:blipFill>
        <p:spPr>
          <a:xfrm>
            <a:off x="1487423" y="1786873"/>
            <a:ext cx="2331484" cy="4725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445" b="4756"/>
          <a:stretch/>
        </p:blipFill>
        <p:spPr>
          <a:xfrm>
            <a:off x="7244071" y="1786873"/>
            <a:ext cx="2356965" cy="4755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048958" y="2352909"/>
            <a:ext cx="430887" cy="364779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Неавторизованный</a:t>
            </a:r>
            <a:r>
              <a:rPr lang="ru-RU" sz="1050" dirty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1087" y="2352909"/>
            <a:ext cx="430887" cy="343138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Авторизованный</a:t>
            </a:r>
            <a:r>
              <a:rPr lang="ru-RU" sz="1050" dirty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0F1AF8-BC3F-43F2-8D6B-E3EF36B0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Поиск пользователей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266" b="4800"/>
          <a:stretch/>
        </p:blipFill>
        <p:spPr>
          <a:xfrm>
            <a:off x="1462278" y="1786873"/>
            <a:ext cx="2378326" cy="4805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445" b="4489"/>
          <a:stretch/>
        </p:blipFill>
        <p:spPr>
          <a:xfrm>
            <a:off x="7230092" y="1773909"/>
            <a:ext cx="2381250" cy="4818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027622" y="2372448"/>
            <a:ext cx="430887" cy="364779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Неавторизованный</a:t>
            </a:r>
            <a:r>
              <a:rPr lang="ru-RU" sz="1050" dirty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02893" y="2372448"/>
            <a:ext cx="430887" cy="343138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Авторизованный</a:t>
            </a:r>
            <a:r>
              <a:rPr lang="ru-RU" sz="1050" dirty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7A2D063-15F3-4CF3-815E-2F41F7A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3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ECBEEA-584F-445B-B1DB-01437D361514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004B7B-4BC3-48AE-838E-3705B33E050A}"/>
              </a:ext>
            </a:extLst>
          </p:cNvPr>
          <p:cNvSpPr/>
          <p:nvPr/>
        </p:nvSpPr>
        <p:spPr>
          <a:xfrm>
            <a:off x="4503736" y="662498"/>
            <a:ext cx="3184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Segoe Print" panose="02000600000000000000" pitchFamily="2" charset="0"/>
                <a:cs typeface="Times New Roman" panose="02020603050405020304" pitchFamily="18" charset="0"/>
              </a:rPr>
              <a:t>О команде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76906-66CA-4828-A591-445D0A34B65F}"/>
              </a:ext>
            </a:extLst>
          </p:cNvPr>
          <p:cNvSpPr txBox="1"/>
          <p:nvPr/>
        </p:nvSpPr>
        <p:spPr>
          <a:xfrm>
            <a:off x="670672" y="1763942"/>
            <a:ext cx="1129553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Ларионов Михаил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выбор технологий разработки серверной части,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серверная часть приложения.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600" dirty="0">
              <a:latin typeface="Segoe Print" panose="02000600000000000000" pitchFamily="2" charset="0"/>
            </a:endParaRPr>
          </a:p>
          <a:p>
            <a:r>
              <a:rPr lang="ru-RU" sz="3000" dirty="0" err="1">
                <a:latin typeface="Segoe Print" panose="02000600000000000000" pitchFamily="2" charset="0"/>
              </a:rPr>
              <a:t>Фуфаева</a:t>
            </a:r>
            <a:r>
              <a:rPr lang="ru-RU" sz="3000" dirty="0">
                <a:latin typeface="Segoe Print" panose="02000600000000000000" pitchFamily="2" charset="0"/>
              </a:rPr>
              <a:t> Анна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выбор технологий разработки клиентской части,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клиентская часть приложения,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разработка дизайна.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600" dirty="0">
              <a:latin typeface="Segoe Print" panose="02000600000000000000" pitchFamily="2" charset="0"/>
            </a:endParaRPr>
          </a:p>
          <a:p>
            <a:r>
              <a:rPr lang="ru-RU" sz="3000" dirty="0">
                <a:latin typeface="Segoe Print" panose="02000600000000000000" pitchFamily="2" charset="0"/>
              </a:rPr>
              <a:t>Болдырев Алексей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выбор базы данных,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реализация базы данных,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выбор средств для реализации миграций базы данных.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662081-F676-4675-AC8D-B1A1787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66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6D10-69CC-4937-A8A5-CC4C41D2FAAF}"/>
              </a:ext>
            </a:extLst>
          </p:cNvPr>
          <p:cNvSpPr txBox="1"/>
          <p:nvPr/>
        </p:nvSpPr>
        <p:spPr>
          <a:xfrm>
            <a:off x="838200" y="1927412"/>
            <a:ext cx="97311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Все поставленные задачи были выполнены успешно.</a:t>
            </a:r>
          </a:p>
          <a:p>
            <a:endParaRPr lang="ru-RU" sz="3000" dirty="0">
              <a:latin typeface="Segoe Print" panose="02000600000000000000" pitchFamily="2" charset="0"/>
            </a:endParaRPr>
          </a:p>
          <a:p>
            <a:r>
              <a:rPr lang="ru-RU" sz="3000" dirty="0">
                <a:latin typeface="Segoe Print" panose="02000600000000000000" pitchFamily="2" charset="0"/>
              </a:rPr>
              <a:t>Дальнейшее развитие нашего приложения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  <a:endParaRPr lang="ru-RU" sz="3000" dirty="0">
              <a:latin typeface="Segoe Print" panose="02000600000000000000" pitchFamily="2" charset="0"/>
            </a:endParaRPr>
          </a:p>
          <a:p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Возможность публикации фотографий.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Просмотр личных страниц других пользователей.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Личная переписка между пользователями.</a:t>
            </a:r>
            <a:endParaRPr lang="en-US" sz="3000" dirty="0">
              <a:latin typeface="Segoe Print" panose="02000600000000000000" pitchFamily="2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AA928D-0002-4C63-9524-F437B33C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7E362A-C0A5-47D5-9169-D9AF748B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964" y="3429001"/>
            <a:ext cx="9403977" cy="3231776"/>
          </a:xfrm>
        </p:spPr>
        <p:txBody>
          <a:bodyPr>
            <a:normAutofit/>
          </a:bodyPr>
          <a:lstStyle/>
          <a:p>
            <a:pPr algn="r"/>
            <a:r>
              <a:rPr lang="ru-RU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Ларионов Михаил</a:t>
            </a:r>
            <a:r>
              <a:rPr lang="en-US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mihailLarionov</a:t>
            </a:r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ms.larionovv@gmail.com</a:t>
            </a:r>
            <a:endParaRPr lang="ru-RU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r"/>
            <a:r>
              <a:rPr lang="ru-RU" sz="30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Фуфаева</a:t>
            </a:r>
            <a:r>
              <a:rPr lang="ru-RU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 Анна</a:t>
            </a:r>
            <a:r>
              <a:rPr lang="en-US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anna_fufaeva</a:t>
            </a:r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, ann.fufaeva@gmail.com</a:t>
            </a:r>
            <a:endParaRPr lang="ru-RU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r"/>
            <a:r>
              <a:rPr lang="ru-RU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Болдырев Алексей</a:t>
            </a:r>
            <a:r>
              <a:rPr lang="en-US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: </a:t>
            </a:r>
          </a:p>
          <a:p>
            <a:pPr algn="r"/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BAlexeyD</a:t>
            </a:r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, balexeyd@yandex.ru</a:t>
            </a:r>
            <a:r>
              <a:rPr lang="ru-RU" dirty="0"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D5085-A4C0-4CFF-9A17-7363BCCE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35" y="125506"/>
            <a:ext cx="7489530" cy="3064499"/>
          </a:xfrm>
          <a:prstGeom prst="rect">
            <a:avLst/>
          </a:prstGeom>
          <a:solidFill>
            <a:srgbClr val="FF13A6"/>
          </a:solidFill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16BEE9-9655-491F-AFEC-2A05FFC7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30B24C-6D24-44C3-A301-CDD75A9EABDA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C1290-BA03-4430-9145-48319666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72903-4647-41E0-B4BB-08F194C9064B}"/>
              </a:ext>
            </a:extLst>
          </p:cNvPr>
          <p:cNvSpPr txBox="1"/>
          <p:nvPr/>
        </p:nvSpPr>
        <p:spPr>
          <a:xfrm>
            <a:off x="488575" y="1992221"/>
            <a:ext cx="109862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Социальные сети являются одной из самых востребованных тем для разработки приложений.</a:t>
            </a:r>
            <a:endParaRPr lang="en-US" sz="3000" dirty="0">
              <a:latin typeface="Segoe Print" panose="02000600000000000000" pitchFamily="2" charset="0"/>
            </a:endParaRPr>
          </a:p>
          <a:p>
            <a:r>
              <a:rPr lang="ru-RU" sz="3000" dirty="0">
                <a:latin typeface="Segoe Print" panose="02000600000000000000" pitchFamily="2" charset="0"/>
              </a:rPr>
              <a:t> </a:t>
            </a:r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На данный момент существует небольшое количество приложений, основной целью которых является ведение личного блога путём публикации текстовых постов</a:t>
            </a:r>
            <a:r>
              <a:rPr lang="en-US" sz="3000" dirty="0">
                <a:latin typeface="Segoe Print" panose="02000600000000000000" pitchFamily="2" charset="0"/>
              </a:rPr>
              <a:t>.</a:t>
            </a:r>
            <a:endParaRPr lang="ru-RU" sz="3000" dirty="0">
              <a:latin typeface="Segoe Print" panose="02000600000000000000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D53D29-A0C2-41D1-B134-76325C0C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07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BFC7D20-4F01-44F4-AF83-D43E2E161738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54019-C461-4B9E-8F6D-72D46EF7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Постановка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FA2EB-5600-40D8-B3ED-BFFAA4BB9F40}"/>
              </a:ext>
            </a:extLst>
          </p:cNvPr>
          <p:cNvSpPr txBox="1"/>
          <p:nvPr/>
        </p:nvSpPr>
        <p:spPr>
          <a:xfrm>
            <a:off x="838200" y="1967848"/>
            <a:ext cx="101312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Нашей целью являлась разработка приложения для публичного обмена сообщениями-постами</a:t>
            </a:r>
            <a:r>
              <a:rPr lang="en-US" sz="3000" dirty="0">
                <a:latin typeface="Segoe Print" panose="02000600000000000000" pitchFamily="2" charset="0"/>
              </a:rPr>
              <a:t>.</a:t>
            </a:r>
          </a:p>
          <a:p>
            <a:r>
              <a:rPr lang="en-US" sz="3000" dirty="0">
                <a:latin typeface="Segoe Print" panose="02000600000000000000" pitchFamily="2" charset="0"/>
              </a:rPr>
              <a:t> </a:t>
            </a:r>
          </a:p>
          <a:p>
            <a:r>
              <a:rPr lang="ru-RU" sz="3000" dirty="0">
                <a:latin typeface="Segoe Print" panose="02000600000000000000" pitchFamily="2" charset="0"/>
              </a:rPr>
              <a:t>В</a:t>
            </a:r>
            <a:r>
              <a:rPr lang="en-US" sz="3000" dirty="0">
                <a:latin typeface="Segoe Print" panose="02000600000000000000" pitchFamily="2" charset="0"/>
              </a:rPr>
              <a:t> </a:t>
            </a:r>
            <a:r>
              <a:rPr lang="ru-RU" sz="3000" dirty="0">
                <a:latin typeface="Segoe Print" panose="02000600000000000000" pitchFamily="2" charset="0"/>
              </a:rPr>
              <a:t>приложении должна быть возможность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</a:p>
          <a:p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комментирования постов</a:t>
            </a:r>
            <a:r>
              <a:rPr lang="en-US" sz="3000" dirty="0">
                <a:latin typeface="Segoe Print" panose="02000600000000000000" pitchFamily="2" charset="0"/>
              </a:rPr>
              <a:t>.</a:t>
            </a:r>
            <a:r>
              <a:rPr lang="ru-RU" sz="3000" dirty="0">
                <a:latin typeface="Segoe Print" panose="02000600000000000000" pitchFamily="2" charset="0"/>
              </a:rPr>
              <a:t> </a:t>
            </a:r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оценки постов- отметка «Лайк».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dirty="0">
              <a:latin typeface="Segoe Print" panose="02000600000000000000" pitchFamily="2" charset="0"/>
            </a:endParaRPr>
          </a:p>
          <a:p>
            <a:endParaRPr lang="ru-RU" sz="3000" dirty="0">
              <a:latin typeface="Segoe Print" panose="02000600000000000000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742052-9BA4-4F6D-84DB-A8FB034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3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277C65-15AF-410D-B6FB-B7A8F036051D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FA228-2885-42EF-BBB0-2C0A56D3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Постановка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187225-0038-4573-A90D-B0E32B4CAA5C}"/>
              </a:ext>
            </a:extLst>
          </p:cNvPr>
          <p:cNvSpPr/>
          <p:nvPr/>
        </p:nvSpPr>
        <p:spPr>
          <a:xfrm>
            <a:off x="643216" y="1792196"/>
            <a:ext cx="109055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Авторизированный пользователь должен иметь возможность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</a:p>
          <a:p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Просмотреть ленту</a:t>
            </a:r>
            <a:r>
              <a:rPr lang="en-US" sz="3000" dirty="0">
                <a:latin typeface="Segoe Print" panose="02000600000000000000" pitchFamily="2" charset="0"/>
              </a:rPr>
              <a:t> </a:t>
            </a:r>
            <a:r>
              <a:rPr lang="ru-RU" sz="3000" dirty="0">
                <a:latin typeface="Segoe Print" panose="02000600000000000000" pitchFamily="2" charset="0"/>
              </a:rPr>
              <a:t>постов.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Просмотреть свою личную страницу.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Найти других пользователей и подписаться на них.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Добавлять и комментировать посты.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Ставить лайки на посты.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8C1243-5541-4EBF-9336-EDF2A360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7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277C65-15AF-410D-B6FB-B7A8F036051D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FA228-2885-42EF-BBB0-2C0A56D3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Постановка задачи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B50F2D-1275-4D87-B70A-3572F96FCA09}"/>
              </a:ext>
            </a:extLst>
          </p:cNvPr>
          <p:cNvSpPr/>
          <p:nvPr/>
        </p:nvSpPr>
        <p:spPr>
          <a:xfrm>
            <a:off x="838200" y="1786873"/>
            <a:ext cx="104080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Неавторизированный пользователь должен иметь возможность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</a:p>
          <a:p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Зарегистрироваться</a:t>
            </a:r>
            <a:r>
              <a:rPr lang="en-US" sz="3000" dirty="0">
                <a:latin typeface="Segoe Print" panose="02000600000000000000" pitchFamily="2" charset="0"/>
              </a:rPr>
              <a:t>/</a:t>
            </a:r>
            <a:r>
              <a:rPr lang="ru-RU" sz="3000" dirty="0">
                <a:latin typeface="Segoe Print" panose="02000600000000000000" pitchFamily="2" charset="0"/>
              </a:rPr>
              <a:t>авторизоваться.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Просмотреть ленту.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Найти другого пользователя.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DA0406-45CA-4AEF-BA39-C9455FC8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79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5AA5EC-F9AB-4A12-976D-18CD589EA1C0}"/>
              </a:ext>
            </a:extLst>
          </p:cNvPr>
          <p:cNvSpPr/>
          <p:nvPr/>
        </p:nvSpPr>
        <p:spPr>
          <a:xfrm rot="21304658">
            <a:off x="3123367" y="338906"/>
            <a:ext cx="5945264" cy="1378000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33F53-90A4-46A4-8106-A2E5EDB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Анализ </a:t>
            </a:r>
            <a:br>
              <a:rPr lang="ru-RU" sz="4000" dirty="0">
                <a:latin typeface="Segoe Print" panose="02000600000000000000" pitchFamily="2" charset="0"/>
              </a:rPr>
            </a:br>
            <a:r>
              <a:rPr lang="ru-RU" sz="4000" dirty="0">
                <a:latin typeface="Segoe Print" panose="02000600000000000000" pitchFamily="2" charset="0"/>
              </a:rPr>
              <a:t>предметной области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D1DAF-7B4D-403C-B3AB-925C9899089A}"/>
              </a:ext>
            </a:extLst>
          </p:cNvPr>
          <p:cNvSpPr txBox="1"/>
          <p:nvPr/>
        </p:nvSpPr>
        <p:spPr>
          <a:xfrm>
            <a:off x="838200" y="2248183"/>
            <a:ext cx="10789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Приложение ориентированно на рынок России и СНГ.</a:t>
            </a:r>
          </a:p>
          <a:p>
            <a:endParaRPr lang="ru-RU" sz="3000" dirty="0">
              <a:latin typeface="Segoe Print" panose="02000600000000000000" pitchFamily="2" charset="0"/>
            </a:endParaRPr>
          </a:p>
          <a:p>
            <a:r>
              <a:rPr lang="ru-RU" sz="3000" dirty="0">
                <a:latin typeface="Segoe Print" panose="02000600000000000000" pitchFamily="2" charset="0"/>
              </a:rPr>
              <a:t>Самый крупный конкурент </a:t>
            </a:r>
            <a:r>
              <a:rPr lang="en-US" sz="3000" dirty="0">
                <a:latin typeface="Segoe Print" panose="02000600000000000000" pitchFamily="2" charset="0"/>
              </a:rPr>
              <a:t>Twitter.</a:t>
            </a:r>
            <a:endParaRPr lang="ru-RU" sz="3000" dirty="0">
              <a:latin typeface="Segoe Print" panose="02000600000000000000" pitchFamily="2" charset="0"/>
            </a:endParaRPr>
          </a:p>
          <a:p>
            <a:endParaRPr lang="en-US" sz="3000" dirty="0">
              <a:latin typeface="Segoe Print" panose="02000600000000000000" pitchFamily="2" charset="0"/>
            </a:endParaRPr>
          </a:p>
          <a:p>
            <a:r>
              <a:rPr lang="ru-RU" sz="3000" dirty="0">
                <a:latin typeface="Segoe Print" panose="02000600000000000000" pitchFamily="2" charset="0"/>
              </a:rPr>
              <a:t>Чем лучше наш продукт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Доступность в России без </a:t>
            </a:r>
            <a:r>
              <a:rPr lang="en-US" sz="3000" dirty="0">
                <a:latin typeface="Segoe Print" panose="02000600000000000000" pitchFamily="2" charset="0"/>
              </a:rPr>
              <a:t>VPN.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Более лояльная политика модерации.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315370-502C-4FAC-AA09-1E6A907A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8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5AA5EC-F9AB-4A12-976D-18CD589EA1C0}"/>
              </a:ext>
            </a:extLst>
          </p:cNvPr>
          <p:cNvSpPr/>
          <p:nvPr/>
        </p:nvSpPr>
        <p:spPr>
          <a:xfrm rot="21304658">
            <a:off x="3123367" y="338906"/>
            <a:ext cx="5945264" cy="1378000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33F53-90A4-46A4-8106-A2E5EDB3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774701"/>
            <a:ext cx="1051560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Сценарии.</a:t>
            </a:r>
            <a:r>
              <a:rPr lang="en-US" sz="4000" dirty="0">
                <a:latin typeface="Segoe Print" panose="02000600000000000000" pitchFamily="2" charset="0"/>
              </a:rPr>
              <a:t> </a:t>
            </a:r>
            <a:r>
              <a:rPr lang="ru-RU" sz="4000" dirty="0">
                <a:latin typeface="Segoe Print" panose="02000600000000000000" pitchFamily="2" charset="0"/>
              </a:rPr>
              <a:t>Неавторизованный пользователь</a:t>
            </a:r>
            <a:br>
              <a:rPr lang="ru-RU" sz="4000" dirty="0">
                <a:latin typeface="Segoe Print" panose="02000600000000000000" pitchFamily="2" charset="0"/>
              </a:rPr>
            </a:br>
            <a:endParaRPr lang="ru-RU" sz="4000" dirty="0">
              <a:latin typeface="Segoe Print" panose="020006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134" b="4667"/>
          <a:stretch/>
        </p:blipFill>
        <p:spPr>
          <a:xfrm>
            <a:off x="1066799" y="1969435"/>
            <a:ext cx="2286736" cy="4634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266" b="4800"/>
          <a:stretch/>
        </p:blipFill>
        <p:spPr>
          <a:xfrm>
            <a:off x="4368900" y="1969436"/>
            <a:ext cx="2293443" cy="4634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4533" b="4266"/>
          <a:stretch/>
        </p:blipFill>
        <p:spPr>
          <a:xfrm>
            <a:off x="7845416" y="1969435"/>
            <a:ext cx="2286737" cy="4634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5496FF-D211-4EDC-AAA9-A98AAF4A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5AA5EC-F9AB-4A12-976D-18CD589EA1C0}"/>
              </a:ext>
            </a:extLst>
          </p:cNvPr>
          <p:cNvSpPr/>
          <p:nvPr/>
        </p:nvSpPr>
        <p:spPr>
          <a:xfrm rot="21304658">
            <a:off x="3123367" y="338906"/>
            <a:ext cx="5945264" cy="1378000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33F53-90A4-46A4-8106-A2E5EDB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Сценарии</a:t>
            </a:r>
            <a:r>
              <a:rPr lang="en-US" sz="4000" dirty="0">
                <a:latin typeface="Segoe Print" panose="02000600000000000000" pitchFamily="2" charset="0"/>
              </a:rPr>
              <a:t>. </a:t>
            </a:r>
            <a:r>
              <a:rPr lang="ru-RU" sz="4000" dirty="0">
                <a:latin typeface="Segoe Print" panose="02000600000000000000" pitchFamily="2" charset="0"/>
              </a:rPr>
              <a:t>Новый пользователь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167" b="5000"/>
          <a:stretch/>
        </p:blipFill>
        <p:spPr>
          <a:xfrm>
            <a:off x="952500" y="2031444"/>
            <a:ext cx="2228712" cy="4498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4167" b="4306"/>
          <a:stretch/>
        </p:blipFill>
        <p:spPr>
          <a:xfrm>
            <a:off x="3736757" y="2024998"/>
            <a:ext cx="2210378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4306" b="5417"/>
          <a:stretch/>
        </p:blipFill>
        <p:spPr>
          <a:xfrm>
            <a:off x="6418910" y="2031444"/>
            <a:ext cx="2242427" cy="4498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t="4713" b="4315"/>
          <a:stretch/>
        </p:blipFill>
        <p:spPr>
          <a:xfrm>
            <a:off x="9133112" y="2031444"/>
            <a:ext cx="2220688" cy="4489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1C971F-0B18-42E4-A7E0-65034BD2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348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409</Words>
  <Application>Microsoft Office PowerPoint</Application>
  <PresentationFormat>Широкоэкранный</PresentationFormat>
  <Paragraphs>121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Print</vt:lpstr>
      <vt:lpstr>Тема Office</vt:lpstr>
      <vt:lpstr>Презентация PowerPoint</vt:lpstr>
      <vt:lpstr>Презентация PowerPoint</vt:lpstr>
      <vt:lpstr>Введение</vt:lpstr>
      <vt:lpstr>Постановка задачи</vt:lpstr>
      <vt:lpstr>Постановка задачи</vt:lpstr>
      <vt:lpstr>Постановка задачи</vt:lpstr>
      <vt:lpstr>Анализ  предметной области</vt:lpstr>
      <vt:lpstr>Сценарии. Неавторизованный пользователь </vt:lpstr>
      <vt:lpstr>Сценарии. Новый пользователь</vt:lpstr>
      <vt:lpstr>Сценарии. Авторизованный пользователь.</vt:lpstr>
      <vt:lpstr>Анализ  предметной области</vt:lpstr>
      <vt:lpstr>Аналитика</vt:lpstr>
      <vt:lpstr>Аналитика</vt:lpstr>
      <vt:lpstr>Аналитика</vt:lpstr>
      <vt:lpstr>Аналитика</vt:lpstr>
      <vt:lpstr>Реализация</vt:lpstr>
      <vt:lpstr>Страница пользователя</vt:lpstr>
      <vt:lpstr>Стена постов</vt:lpstr>
      <vt:lpstr>Поиск пользователей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Болдырев</dc:creator>
  <cp:lastModifiedBy>Алексей Болдырев</cp:lastModifiedBy>
  <cp:revision>13</cp:revision>
  <dcterms:created xsi:type="dcterms:W3CDTF">2022-06-02T09:06:47Z</dcterms:created>
  <dcterms:modified xsi:type="dcterms:W3CDTF">2022-06-09T09:47:20Z</dcterms:modified>
</cp:coreProperties>
</file>