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77" r:id="rId11"/>
    <p:sldId id="264" r:id="rId12"/>
    <p:sldId id="269" r:id="rId13"/>
    <p:sldId id="273" r:id="rId14"/>
    <p:sldId id="274" r:id="rId15"/>
    <p:sldId id="275" r:id="rId16"/>
    <p:sldId id="265" r:id="rId17"/>
    <p:sldId id="272" r:id="rId18"/>
    <p:sldId id="266" r:id="rId19"/>
    <p:sldId id="267" r:id="rId20"/>
    <p:sldId id="268" r:id="rId21"/>
    <p:sldId id="271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3A6"/>
    <a:srgbClr val="E12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49" d="100"/>
          <a:sy n="49" d="100"/>
        </p:scale>
        <p:origin x="1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2E96A56-C9B6-4D92-BA41-A900A8101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F6CD4018-9A6E-4B50-9B2C-4CC467877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6D4AAE1-DDB0-4569-8840-30CD2E0A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4AEB-5277-400D-AF26-F3BF4105799D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478F694-B388-41CB-AFC9-21BA152D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8B143A8-A439-4308-814D-441D95F5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B2F-2044-4334-8107-3311DD938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49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CFFD241-0973-42EF-83C4-EDCDEB24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8ECAFC2C-3C61-4ADF-B5A8-9268760D2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03B3C96-90F9-4CC8-A683-F816E415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4AEB-5277-400D-AF26-F3BF4105799D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41CC0E9-1BCD-4664-8AAB-E2BDD0B9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4DD2E89-4900-410F-A2DB-6032E369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B2F-2044-4334-8107-3311DD938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82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53384FDC-BC0F-47E9-8130-00AD87021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F7647A83-0285-413D-B570-63FEB1260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1586E85-4ADC-4613-9A43-017349E9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4AEB-5277-400D-AF26-F3BF4105799D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C90D9EF-DFF9-4360-8EF2-5D53BE54E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D922B7A-A926-4F89-920F-2E0C89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B2F-2044-4334-8107-3311DD938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81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28BF6DF-A107-4DBC-B0BF-709D16161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427D49E-E0D9-4CF2-B944-4F6D98981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CD34E06-C6D1-48E9-9B2A-10A4487E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4AEB-5277-400D-AF26-F3BF4105799D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BB14B98-49CD-4E5C-AF0A-2F087965D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CE0AAF0-9EB6-4FDF-9735-63B1EF7F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B2F-2044-4334-8107-3311DD938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11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1E443F2-9F40-44FB-97AE-DAE5C0F47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C484F12C-7BBB-46B1-AF51-196F240DD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42FA830-A8FD-4857-A500-2760E2A05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4AEB-5277-400D-AF26-F3BF4105799D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810F5A5-F3A7-4D22-9788-47C036A9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54F76A2-D2F6-4651-ADFB-145B0B11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B2F-2044-4334-8107-3311DD938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70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9685F94-4C7B-4D13-814C-BC880106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B5FC024-C45D-47C8-9FF3-BB0671FA6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A83BD276-B5EC-4466-8157-CBAD36549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C56B5CA-544A-48ED-A63D-BA1A85EF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4AEB-5277-400D-AF26-F3BF4105799D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2C2E311-6711-45B5-923C-E5AD11AC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9178059-8FBD-432D-A618-5308A921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B2F-2044-4334-8107-3311DD938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56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B2DB8A5-E8A7-466E-B9B2-D523EFD20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F4E38FD-73F9-4A3D-AFE4-0B1E3B807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F135B79-7925-43E6-B689-5A0AB5E93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8D2030A6-158C-423F-95E1-29FC1295D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978149F6-55A1-446C-ABF0-9B9D3178E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BAA1AB99-4AD2-4BEC-AE2C-37195193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4AEB-5277-400D-AF26-F3BF4105799D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00870AF0-1889-4AB9-B133-51233B7F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D0DC38AC-AD5C-4D29-B07F-66BC2967E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B2F-2044-4334-8107-3311DD938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76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4D61510-7FF1-445D-8A46-1AFD957C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DABA33DB-C8AF-4B31-A771-ACC49A70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4AEB-5277-400D-AF26-F3BF4105799D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EE089622-117D-4ED4-B7B3-95152C17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D2EC7FEA-80D7-4C86-B4C7-CC4BF5ED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B2F-2044-4334-8107-3311DD938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68DA4814-A585-40C8-A094-119D6A63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4AEB-5277-400D-AF26-F3BF4105799D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E8A5665D-1874-4250-8593-E1A47276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62DB88AE-915C-48A0-98C2-5A4E6B65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B2F-2044-4334-8107-3311DD938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87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BC2D656-81BE-4EBF-BEE8-0B076F0F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33293FA-4B44-4775-BC07-2F6ADF0D1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9DAB1335-F028-47E2-9F22-10AB78A1A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C6AC0555-A1E7-4A9F-B95C-71BF1E9B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4AEB-5277-400D-AF26-F3BF4105799D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C781988C-7B15-4643-9922-70F3231B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B5F93430-7A07-4AA2-B6CC-ED6CE65C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B2F-2044-4334-8107-3311DD938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41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4B7E77F-D9F0-4EA1-9BEF-D2CEEEE0E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AD6FC8FB-D83B-4445-B56B-23A884AF1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D98F9F80-F003-4D7F-A36B-3478EA1F6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C3DFD48-4B38-4AD8-86BF-8F715CBA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4AEB-5277-400D-AF26-F3BF4105799D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E28356DD-BF36-4956-B33C-FC934CD3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CF5D886-302C-49C7-9C32-80DD15D14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B2F-2044-4334-8107-3311DD938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8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1EA2CF3-0313-40D5-94E1-37AD1EBC3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38277E90-8D0A-4268-8F75-801031327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A6F67DB-6277-41D1-B102-2F2716F08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84AEB-5277-400D-AF26-F3BF4105799D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B618B75-BA27-41B6-B588-67D2575D9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48B9EF0-F8A1-4592-ACAE-4E9E05145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68B2F-2044-4334-8107-3311DD938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10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727E362A-C0A5-47D5-9169-D9AF748B0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0200" y="4755123"/>
            <a:ext cx="6572250" cy="1655762"/>
          </a:xfrm>
        </p:spPr>
        <p:txBody>
          <a:bodyPr>
            <a:normAutofit/>
          </a:bodyPr>
          <a:lstStyle/>
          <a:p>
            <a:pPr algn="l"/>
            <a:r>
              <a:rPr lang="ru-RU" sz="2800" dirty="0">
                <a:latin typeface="Segoe Print" panose="02000600000000000000" pitchFamily="2" charset="0"/>
                <a:cs typeface="Times New Roman" panose="02020603050405020304" pitchFamily="18" charset="0"/>
              </a:rPr>
              <a:t>Ларионов </a:t>
            </a:r>
            <a:r>
              <a:rPr lang="ru-RU" sz="2800" dirty="0" smtClean="0">
                <a:latin typeface="Segoe Print" panose="02000600000000000000" pitchFamily="2" charset="0"/>
                <a:cs typeface="Times New Roman" panose="02020603050405020304" pitchFamily="18" charset="0"/>
              </a:rPr>
              <a:t>Михаил</a:t>
            </a:r>
            <a:r>
              <a:rPr lang="en-US" sz="2800" dirty="0">
                <a:latin typeface="Segoe Print" panose="020006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Segoe Print" panose="02000600000000000000" pitchFamily="2" charset="0"/>
                <a:cs typeface="Times New Roman" panose="02020603050405020304" pitchFamily="18" charset="0"/>
              </a:rPr>
              <a:t>@</a:t>
            </a:r>
            <a:r>
              <a:rPr lang="en-US" sz="2800" dirty="0" err="1" smtClean="0">
                <a:latin typeface="Segoe Print" panose="02000600000000000000" pitchFamily="2" charset="0"/>
                <a:cs typeface="Times New Roman" panose="02020603050405020304" pitchFamily="18" charset="0"/>
              </a:rPr>
              <a:t>mihailLarionov</a:t>
            </a:r>
            <a:endParaRPr lang="ru-RU" sz="2800" dirty="0">
              <a:latin typeface="Segoe Print" panose="02000600000000000000" pitchFamily="2" charset="0"/>
              <a:cs typeface="Times New Roman" panose="02020603050405020304" pitchFamily="18" charset="0"/>
            </a:endParaRPr>
          </a:p>
          <a:p>
            <a:pPr algn="l"/>
            <a:r>
              <a:rPr lang="ru-RU" sz="2800" dirty="0" err="1">
                <a:latin typeface="Segoe Print" panose="02000600000000000000" pitchFamily="2" charset="0"/>
                <a:cs typeface="Times New Roman" panose="02020603050405020304" pitchFamily="18" charset="0"/>
              </a:rPr>
              <a:t>Фуфаева</a:t>
            </a:r>
            <a:r>
              <a:rPr lang="ru-RU" sz="2800" dirty="0">
                <a:latin typeface="Segoe Print" panose="02000600000000000000" pitchFamily="2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Segoe Print" panose="02000600000000000000" pitchFamily="2" charset="0"/>
                <a:cs typeface="Times New Roman" panose="02020603050405020304" pitchFamily="18" charset="0"/>
              </a:rPr>
              <a:t>Анна</a:t>
            </a:r>
            <a:r>
              <a:rPr lang="en-US" sz="2800" dirty="0" smtClean="0">
                <a:latin typeface="Segoe Print" panose="020006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Segoe Print" panose="02000600000000000000" pitchFamily="2" charset="0"/>
                <a:cs typeface="Times New Roman" panose="02020603050405020304" pitchFamily="18" charset="0"/>
              </a:rPr>
              <a:t>@</a:t>
            </a:r>
            <a:r>
              <a:rPr lang="en-US" sz="2800" dirty="0" err="1" smtClean="0">
                <a:latin typeface="Segoe Print" panose="02000600000000000000" pitchFamily="2" charset="0"/>
                <a:cs typeface="Times New Roman" panose="02020603050405020304" pitchFamily="18" charset="0"/>
              </a:rPr>
              <a:t>anna_fufaeva</a:t>
            </a:r>
            <a:endParaRPr lang="ru-RU" sz="2800" dirty="0">
              <a:latin typeface="Segoe Print" panose="02000600000000000000" pitchFamily="2" charset="0"/>
              <a:cs typeface="Times New Roman" panose="02020603050405020304" pitchFamily="18" charset="0"/>
            </a:endParaRPr>
          </a:p>
          <a:p>
            <a:pPr algn="l"/>
            <a:r>
              <a:rPr lang="ru-RU" sz="2800" dirty="0">
                <a:latin typeface="Segoe Print" panose="02000600000000000000" pitchFamily="2" charset="0"/>
                <a:cs typeface="Times New Roman" panose="02020603050405020304" pitchFamily="18" charset="0"/>
              </a:rPr>
              <a:t>Болдырев </a:t>
            </a:r>
            <a:r>
              <a:rPr lang="ru-RU" sz="2800" dirty="0" smtClean="0">
                <a:latin typeface="Segoe Print" panose="02000600000000000000" pitchFamily="2" charset="0"/>
                <a:cs typeface="Times New Roman" panose="02020603050405020304" pitchFamily="18" charset="0"/>
              </a:rPr>
              <a:t>Алексей</a:t>
            </a:r>
            <a:r>
              <a:rPr lang="en-US" sz="2800" dirty="0" smtClean="0">
                <a:latin typeface="Segoe Print" panose="020006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Segoe Print" panose="02000600000000000000" pitchFamily="2" charset="0"/>
                <a:cs typeface="Times New Roman" panose="02020603050405020304" pitchFamily="18" charset="0"/>
              </a:rPr>
              <a:t>@</a:t>
            </a:r>
            <a:r>
              <a:rPr lang="en-US" sz="2800" dirty="0" err="1">
                <a:latin typeface="Segoe Print" panose="02000600000000000000" pitchFamily="2" charset="0"/>
                <a:cs typeface="Times New Roman" panose="02020603050405020304" pitchFamily="18" charset="0"/>
              </a:rPr>
              <a:t>BAlexeyD</a:t>
            </a:r>
            <a:r>
              <a:rPr lang="ru-RU" sz="2800" dirty="0">
                <a:latin typeface="Segoe Print" panose="02000600000000000000" pitchFamily="2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CABD5085-A4C0-4CFF-9A17-7363BCCEA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82" y="322729"/>
            <a:ext cx="10012612" cy="4096871"/>
          </a:xfrm>
          <a:prstGeom prst="rect">
            <a:avLst/>
          </a:prstGeom>
          <a:solidFill>
            <a:srgbClr val="FF13A6"/>
          </a:solidFill>
        </p:spPr>
      </p:pic>
    </p:spTree>
    <p:extLst>
      <p:ext uri="{BB962C8B-B14F-4D97-AF65-F5344CB8AC3E}">
        <p14:creationId xmlns:p14="http://schemas.microsoft.com/office/powerpoint/2010/main" val="424039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0A5AA5EC-F9AB-4A12-976D-18CD589EA1C0}"/>
              </a:ext>
            </a:extLst>
          </p:cNvPr>
          <p:cNvSpPr/>
          <p:nvPr/>
        </p:nvSpPr>
        <p:spPr>
          <a:xfrm rot="21304658">
            <a:off x="3123367" y="338906"/>
            <a:ext cx="5945264" cy="1378000"/>
          </a:xfrm>
          <a:prstGeom prst="rect">
            <a:avLst/>
          </a:prstGeom>
          <a:solidFill>
            <a:srgbClr val="FF1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9833F53-90A4-46A4-8106-A2E5EDB3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Segoe Print" panose="02000600000000000000" pitchFamily="2" charset="0"/>
              </a:rPr>
              <a:t>С</a:t>
            </a:r>
            <a:r>
              <a:rPr lang="ru-RU" sz="4000" dirty="0" smtClean="0">
                <a:latin typeface="Segoe Print" panose="02000600000000000000" pitchFamily="2" charset="0"/>
              </a:rPr>
              <a:t>ценарии</a:t>
            </a:r>
            <a:r>
              <a:rPr lang="en-US" sz="4000" dirty="0" smtClean="0">
                <a:latin typeface="Segoe Print" panose="02000600000000000000" pitchFamily="2" charset="0"/>
              </a:rPr>
              <a:t>. </a:t>
            </a:r>
            <a:r>
              <a:rPr lang="ru-RU" sz="4000" dirty="0" smtClean="0">
                <a:latin typeface="Segoe Print" panose="02000600000000000000" pitchFamily="2" charset="0"/>
              </a:rPr>
              <a:t>Авторизованный</a:t>
            </a:r>
            <a:r>
              <a:rPr lang="ru-RU" sz="4000" dirty="0" smtClean="0">
                <a:latin typeface="Segoe Print" panose="02000600000000000000" pitchFamily="2" charset="0"/>
              </a:rPr>
              <a:t> пользователь.</a:t>
            </a:r>
            <a:endParaRPr lang="ru-RU" sz="4000" dirty="0">
              <a:latin typeface="Segoe Print" panose="02000600000000000000" pitchFamily="2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4445" b="4756"/>
          <a:stretch/>
        </p:blipFill>
        <p:spPr>
          <a:xfrm>
            <a:off x="7752736" y="1910901"/>
            <a:ext cx="2315190" cy="46715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4265" b="4133"/>
          <a:stretch/>
        </p:blipFill>
        <p:spPr>
          <a:xfrm>
            <a:off x="1221309" y="1960290"/>
            <a:ext cx="2294719" cy="46710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t="4134" b="5067"/>
          <a:stretch/>
        </p:blipFill>
        <p:spPr>
          <a:xfrm>
            <a:off x="4600101" y="1960290"/>
            <a:ext cx="2305873" cy="46527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49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0A5AA5EC-F9AB-4A12-976D-18CD589EA1C0}"/>
              </a:ext>
            </a:extLst>
          </p:cNvPr>
          <p:cNvSpPr/>
          <p:nvPr/>
        </p:nvSpPr>
        <p:spPr>
          <a:xfrm rot="21304658">
            <a:off x="3123367" y="338906"/>
            <a:ext cx="5945264" cy="1378000"/>
          </a:xfrm>
          <a:prstGeom prst="rect">
            <a:avLst/>
          </a:prstGeom>
          <a:solidFill>
            <a:srgbClr val="FF1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9833F53-90A4-46A4-8106-A2E5EDB3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Segoe Print" panose="02000600000000000000" pitchFamily="2" charset="0"/>
              </a:rPr>
              <a:t>Анализ </a:t>
            </a:r>
            <a:br>
              <a:rPr lang="ru-RU" sz="4000" dirty="0">
                <a:latin typeface="Segoe Print" panose="02000600000000000000" pitchFamily="2" charset="0"/>
              </a:rPr>
            </a:br>
            <a:r>
              <a:rPr lang="ru-RU" sz="4000" dirty="0">
                <a:latin typeface="Segoe Print" panose="02000600000000000000" pitchFamily="2" charset="0"/>
              </a:rPr>
              <a:t>предметной области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CAD1DAF-7B4D-403C-B3AB-925C9899089A}"/>
              </a:ext>
            </a:extLst>
          </p:cNvPr>
          <p:cNvSpPr txBox="1"/>
          <p:nvPr/>
        </p:nvSpPr>
        <p:spPr>
          <a:xfrm>
            <a:off x="701487" y="2248183"/>
            <a:ext cx="107890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Segoe Print" panose="02000600000000000000" pitchFamily="2" charset="0"/>
              </a:rPr>
              <a:t>Платформы разработки</a:t>
            </a:r>
            <a:r>
              <a:rPr lang="en-US" sz="3000" dirty="0">
                <a:latin typeface="Segoe Print" panose="02000600000000000000" pitchFamily="2" charset="0"/>
              </a:rPr>
              <a:t>:</a:t>
            </a:r>
            <a:endParaRPr lang="ru-RU" sz="3000" dirty="0">
              <a:latin typeface="Segoe Print" panose="02000600000000000000" pitchFamily="2" charset="0"/>
            </a:endParaRPr>
          </a:p>
          <a:p>
            <a:endParaRPr lang="en-US" sz="3000" dirty="0">
              <a:latin typeface="Segoe Print" panose="020006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Segoe Print" panose="02000600000000000000" pitchFamily="2" charset="0"/>
              </a:rPr>
              <a:t>Spring Framework.</a:t>
            </a:r>
            <a:endParaRPr lang="ru-RU" sz="3000" dirty="0">
              <a:latin typeface="Segoe Print" panose="020006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Segoe Print" panose="02000600000000000000" pitchFamily="2" charset="0"/>
              </a:rPr>
              <a:t>База данных – </a:t>
            </a:r>
            <a:r>
              <a:rPr lang="en-US" sz="3000" dirty="0">
                <a:latin typeface="Segoe Print" panose="02000600000000000000" pitchFamily="2" charset="0"/>
              </a:rPr>
              <a:t>PostgreSQL.</a:t>
            </a:r>
            <a:endParaRPr lang="ru-RU" sz="3000" dirty="0">
              <a:latin typeface="Segoe Print" panose="020006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Segoe Print" panose="02000600000000000000" pitchFamily="2" charset="0"/>
              </a:rPr>
              <a:t>Язык разработки – </a:t>
            </a:r>
            <a:r>
              <a:rPr lang="en-US" sz="3000" dirty="0">
                <a:latin typeface="Segoe Print" panose="02000600000000000000" pitchFamily="2" charset="0"/>
              </a:rPr>
              <a:t>Java.</a:t>
            </a:r>
            <a:endParaRPr lang="ru-RU" sz="3000" dirty="0">
              <a:latin typeface="Segoe Print" panose="020006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Segoe Print" panose="02000600000000000000" pitchFamily="2" charset="0"/>
              </a:rPr>
              <a:t>Используемые </a:t>
            </a:r>
            <a:r>
              <a:rPr lang="en-US" sz="3000" dirty="0">
                <a:latin typeface="Segoe Print" panose="02000600000000000000" pitchFamily="2" charset="0"/>
              </a:rPr>
              <a:t>IDE - IntelliJ IDEA 2019.2.2, Android Studio.</a:t>
            </a:r>
            <a:endParaRPr lang="ru-RU" sz="3000" dirty="0">
              <a:latin typeface="Segoe Print" panose="020006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Segoe Print" panose="02000600000000000000" pitchFamily="2" charset="0"/>
              </a:rPr>
              <a:t>Хостинг </a:t>
            </a:r>
            <a:r>
              <a:rPr lang="en-US" sz="3000" dirty="0">
                <a:latin typeface="Segoe Print" panose="02000600000000000000" pitchFamily="2" charset="0"/>
              </a:rPr>
              <a:t>firstvds.ru. </a:t>
            </a:r>
            <a:endParaRPr lang="ru-RU" sz="30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35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18FA93A0-1FB8-4F97-8B75-79CB07EC57EB}"/>
              </a:ext>
            </a:extLst>
          </p:cNvPr>
          <p:cNvSpPr/>
          <p:nvPr/>
        </p:nvSpPr>
        <p:spPr>
          <a:xfrm rot="21304658">
            <a:off x="3547094" y="485830"/>
            <a:ext cx="5097811" cy="987968"/>
          </a:xfrm>
          <a:prstGeom prst="rect">
            <a:avLst/>
          </a:prstGeom>
          <a:solidFill>
            <a:srgbClr val="FF1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4D7B556-AA4B-4E86-95D8-C5CA392F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Segoe Print" panose="02000600000000000000" pitchFamily="2" charset="0"/>
              </a:rPr>
              <a:t>Аналитика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1011"/>
          <a:stretch/>
        </p:blipFill>
        <p:spPr>
          <a:xfrm>
            <a:off x="457199" y="2409885"/>
            <a:ext cx="11144250" cy="41796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6275" y="2009775"/>
            <a:ext cx="9462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Segoe Print" panose="02000600000000000000" pitchFamily="2" charset="0"/>
              </a:rPr>
              <a:t>Статистические данные загружены с сервиса </a:t>
            </a:r>
            <a:r>
              <a:rPr lang="en-US" sz="2000" dirty="0">
                <a:latin typeface="Segoe Print" panose="02000600000000000000" pitchFamily="2" charset="0"/>
              </a:rPr>
              <a:t>appmetrica.yandex.ru</a:t>
            </a:r>
            <a:r>
              <a:rPr lang="ru-RU" sz="2000" dirty="0">
                <a:latin typeface="Segoe Print" panose="02000600000000000000" pitchFamily="2" charset="0"/>
              </a:rPr>
              <a:t> </a:t>
            </a:r>
            <a:endParaRPr lang="ru-RU" sz="20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0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18FA93A0-1FB8-4F97-8B75-79CB07EC57EB}"/>
              </a:ext>
            </a:extLst>
          </p:cNvPr>
          <p:cNvSpPr/>
          <p:nvPr/>
        </p:nvSpPr>
        <p:spPr>
          <a:xfrm rot="21304658">
            <a:off x="3547094" y="485830"/>
            <a:ext cx="5097811" cy="987968"/>
          </a:xfrm>
          <a:prstGeom prst="rect">
            <a:avLst/>
          </a:prstGeom>
          <a:solidFill>
            <a:srgbClr val="FF1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4D7B556-AA4B-4E86-95D8-C5CA392F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Segoe Print" panose="02000600000000000000" pitchFamily="2" charset="0"/>
              </a:rPr>
              <a:t>Аналитика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199" y="1955327"/>
            <a:ext cx="741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Segoe Print" panose="02000600000000000000" pitchFamily="2" charset="0"/>
              </a:rPr>
              <a:t>Воронка «Новый активный </a:t>
            </a:r>
            <a:r>
              <a:rPr lang="ru-RU" sz="2400" dirty="0">
                <a:latin typeface="Segoe Print" panose="02000600000000000000" pitchFamily="2" charset="0"/>
              </a:rPr>
              <a:t>пользователь»</a:t>
            </a:r>
            <a:endParaRPr lang="ru-RU" sz="2400" dirty="0">
              <a:latin typeface="Segoe Print" panose="02000600000000000000" pitchFamily="2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5591285"/>
            <a:ext cx="3889067" cy="799879"/>
          </a:xfrm>
          <a:prstGeom prst="rect">
            <a:avLst/>
          </a:prstGeom>
        </p:spPr>
      </p:pic>
      <p:grpSp>
        <p:nvGrpSpPr>
          <p:cNvPr id="13" name="Группа 12"/>
          <p:cNvGrpSpPr/>
          <p:nvPr/>
        </p:nvGrpSpPr>
        <p:grpSpPr>
          <a:xfrm>
            <a:off x="5276850" y="3255535"/>
            <a:ext cx="6076949" cy="2430890"/>
            <a:chOff x="5603825" y="3255535"/>
            <a:chExt cx="5749974" cy="2259439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 rotWithShape="1">
            <a:blip r:embed="rId3"/>
            <a:srcRect l="53010"/>
            <a:stretch/>
          </p:blipFill>
          <p:spPr>
            <a:xfrm>
              <a:off x="7362824" y="3255535"/>
              <a:ext cx="3990975" cy="2259439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 rotWithShape="1">
            <a:blip r:embed="rId3"/>
            <a:srcRect r="79289"/>
            <a:stretch/>
          </p:blipFill>
          <p:spPr>
            <a:xfrm>
              <a:off x="5603825" y="3255535"/>
              <a:ext cx="1758999" cy="2259439"/>
            </a:xfrm>
            <a:prstGeom prst="rect">
              <a:avLst/>
            </a:prstGeom>
          </p:spPr>
        </p:pic>
      </p:grp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2483752"/>
            <a:ext cx="4095751" cy="277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4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18FA93A0-1FB8-4F97-8B75-79CB07EC57EB}"/>
              </a:ext>
            </a:extLst>
          </p:cNvPr>
          <p:cNvSpPr/>
          <p:nvPr/>
        </p:nvSpPr>
        <p:spPr>
          <a:xfrm rot="21304658">
            <a:off x="3547094" y="485830"/>
            <a:ext cx="5097811" cy="987968"/>
          </a:xfrm>
          <a:prstGeom prst="rect">
            <a:avLst/>
          </a:prstGeom>
          <a:solidFill>
            <a:srgbClr val="FF1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4D7B556-AA4B-4E86-95D8-C5CA392F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Segoe Print" panose="02000600000000000000" pitchFamily="2" charset="0"/>
              </a:rPr>
              <a:t>Аналитика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199" y="1938397"/>
            <a:ext cx="8620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Segoe Print" panose="02000600000000000000" pitchFamily="2" charset="0"/>
              </a:rPr>
              <a:t>Воронка «Пользователь проявляет активность»</a:t>
            </a:r>
            <a:endParaRPr lang="ru-RU" sz="2400" dirty="0">
              <a:latin typeface="Segoe Print" panose="02000600000000000000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5491402"/>
            <a:ext cx="3842318" cy="87727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527760"/>
            <a:ext cx="4067176" cy="2706677"/>
          </a:xfrm>
          <a:prstGeom prst="rect">
            <a:avLst/>
          </a:prstGeom>
        </p:spPr>
      </p:pic>
      <p:grpSp>
        <p:nvGrpSpPr>
          <p:cNvPr id="11" name="Группа 10"/>
          <p:cNvGrpSpPr/>
          <p:nvPr/>
        </p:nvGrpSpPr>
        <p:grpSpPr>
          <a:xfrm>
            <a:off x="5219699" y="3431711"/>
            <a:ext cx="6134099" cy="2397589"/>
            <a:chOff x="5681662" y="2898311"/>
            <a:chExt cx="6376988" cy="2418896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4"/>
            <a:srcRect l="50620" t="178" b="1"/>
            <a:stretch/>
          </p:blipFill>
          <p:spPr>
            <a:xfrm>
              <a:off x="7505700" y="2900124"/>
              <a:ext cx="4552950" cy="2417083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 rotWithShape="1">
            <a:blip r:embed="rId4"/>
            <a:srcRect t="104" r="78977"/>
            <a:stretch/>
          </p:blipFill>
          <p:spPr>
            <a:xfrm>
              <a:off x="5681662" y="2898311"/>
              <a:ext cx="1938338" cy="2418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071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18FA93A0-1FB8-4F97-8B75-79CB07EC57EB}"/>
              </a:ext>
            </a:extLst>
          </p:cNvPr>
          <p:cNvSpPr/>
          <p:nvPr/>
        </p:nvSpPr>
        <p:spPr>
          <a:xfrm rot="21304658">
            <a:off x="3547094" y="485830"/>
            <a:ext cx="5097811" cy="987968"/>
          </a:xfrm>
          <a:prstGeom prst="rect">
            <a:avLst/>
          </a:prstGeom>
          <a:solidFill>
            <a:srgbClr val="FF1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4D7B556-AA4B-4E86-95D8-C5CA392F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Segoe Print" panose="02000600000000000000" pitchFamily="2" charset="0"/>
              </a:rPr>
              <a:t>Аналитика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199" y="1938397"/>
            <a:ext cx="8620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Segoe Print" panose="02000600000000000000" pitchFamily="2" charset="0"/>
              </a:rPr>
              <a:t>Воронка «Авторизация пользователя»</a:t>
            </a:r>
            <a:endParaRPr lang="ru-RU" sz="2400" dirty="0">
              <a:latin typeface="Segoe Print" panose="02000600000000000000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5576888"/>
            <a:ext cx="4057651" cy="8609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400062"/>
            <a:ext cx="3209925" cy="2976165"/>
          </a:xfrm>
          <a:prstGeom prst="rect">
            <a:avLst/>
          </a:prstGeom>
        </p:spPr>
      </p:pic>
      <p:grpSp>
        <p:nvGrpSpPr>
          <p:cNvPr id="14" name="Группа 13"/>
          <p:cNvGrpSpPr/>
          <p:nvPr/>
        </p:nvGrpSpPr>
        <p:grpSpPr>
          <a:xfrm>
            <a:off x="5562600" y="3314700"/>
            <a:ext cx="5791199" cy="2500314"/>
            <a:chOff x="6259139" y="3176587"/>
            <a:chExt cx="5504235" cy="2395538"/>
          </a:xfrm>
        </p:grpSpPr>
        <p:pic>
          <p:nvPicPr>
            <p:cNvPr id="12" name="Рисунок 11"/>
            <p:cNvPicPr>
              <a:picLocks noChangeAspect="1"/>
            </p:cNvPicPr>
            <p:nvPr/>
          </p:nvPicPr>
          <p:blipFill rotWithShape="1">
            <a:blip r:embed="rId4"/>
            <a:srcRect l="63100" b="598"/>
            <a:stretch/>
          </p:blipFill>
          <p:spPr>
            <a:xfrm>
              <a:off x="8277225" y="3190875"/>
              <a:ext cx="3486149" cy="2371725"/>
            </a:xfrm>
            <a:prstGeom prst="rect">
              <a:avLst/>
            </a:prstGeom>
          </p:spPr>
        </p:pic>
        <p:pic>
          <p:nvPicPr>
            <p:cNvPr id="13" name="Рисунок 12"/>
            <p:cNvPicPr>
              <a:picLocks noChangeAspect="1"/>
            </p:cNvPicPr>
            <p:nvPr/>
          </p:nvPicPr>
          <p:blipFill rotWithShape="1">
            <a:blip r:embed="rId4"/>
            <a:srcRect t="-400" r="78639"/>
            <a:stretch/>
          </p:blipFill>
          <p:spPr>
            <a:xfrm>
              <a:off x="6259139" y="3176587"/>
              <a:ext cx="2018086" cy="23955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27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18FA93A0-1FB8-4F97-8B75-79CB07EC57EB}"/>
              </a:ext>
            </a:extLst>
          </p:cNvPr>
          <p:cNvSpPr/>
          <p:nvPr/>
        </p:nvSpPr>
        <p:spPr>
          <a:xfrm rot="21304658">
            <a:off x="3547094" y="485830"/>
            <a:ext cx="5097811" cy="987968"/>
          </a:xfrm>
          <a:prstGeom prst="rect">
            <a:avLst/>
          </a:prstGeom>
          <a:solidFill>
            <a:srgbClr val="FF1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4D7B556-AA4B-4E86-95D8-C5CA392FA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Segoe Print" panose="02000600000000000000" pitchFamily="2" charset="0"/>
              </a:rPr>
              <a:t>Реализация</a:t>
            </a:r>
            <a:endParaRPr lang="ru-RU" sz="4000" dirty="0">
              <a:latin typeface="Segoe Print" panose="02000600000000000000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4265" b="4534"/>
          <a:stretch/>
        </p:blipFill>
        <p:spPr>
          <a:xfrm>
            <a:off x="7303167" y="1792571"/>
            <a:ext cx="2310063" cy="46817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9891198" y="2591578"/>
            <a:ext cx="430887" cy="307231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ru-RU" sz="1600" dirty="0" smtClean="0">
                <a:latin typeface="Segoe Print" panose="02000600000000000000" pitchFamily="2" charset="0"/>
              </a:rPr>
              <a:t>Экран загрузки приложения</a:t>
            </a:r>
            <a:endParaRPr lang="ru-RU" sz="1600" dirty="0">
              <a:latin typeface="Segoe Print" panose="020006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3081" y="2591578"/>
            <a:ext cx="562205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Segoe Print" panose="02000600000000000000" pitchFamily="2" charset="0"/>
              </a:rPr>
              <a:t>Страница </a:t>
            </a:r>
            <a:r>
              <a:rPr lang="ru-RU" sz="3000" dirty="0" smtClean="0">
                <a:latin typeface="Segoe Print" panose="02000600000000000000" pitchFamily="2" charset="0"/>
              </a:rPr>
              <a:t>пользователя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000" dirty="0">
              <a:latin typeface="Segoe Print" panose="020006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 smtClean="0">
                <a:latin typeface="Segoe Print" panose="02000600000000000000" pitchFamily="2" charset="0"/>
              </a:rPr>
              <a:t>Стена постов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000" dirty="0">
              <a:latin typeface="Segoe Print" panose="020006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 smtClean="0">
                <a:latin typeface="Segoe Print" panose="02000600000000000000" pitchFamily="2" charset="0"/>
              </a:rPr>
              <a:t>Поиск пользователей</a:t>
            </a:r>
            <a:endParaRPr lang="ru-RU" sz="30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59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18FA93A0-1FB8-4F97-8B75-79CB07EC57EB}"/>
              </a:ext>
            </a:extLst>
          </p:cNvPr>
          <p:cNvSpPr/>
          <p:nvPr/>
        </p:nvSpPr>
        <p:spPr>
          <a:xfrm rot="21304658">
            <a:off x="3547094" y="485830"/>
            <a:ext cx="5097811" cy="987968"/>
          </a:xfrm>
          <a:prstGeom prst="rect">
            <a:avLst/>
          </a:prstGeom>
          <a:solidFill>
            <a:srgbClr val="FF1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4D7B556-AA4B-4E86-95D8-C5CA392FA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Segoe Print" panose="02000600000000000000" pitchFamily="2" charset="0"/>
              </a:rPr>
              <a:t>Страница пользователя</a:t>
            </a:r>
            <a:endParaRPr lang="ru-RU" sz="4000" dirty="0">
              <a:latin typeface="Segoe Print" panose="02000600000000000000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4134" b="4667"/>
          <a:stretch/>
        </p:blipFill>
        <p:spPr>
          <a:xfrm>
            <a:off x="838199" y="1690688"/>
            <a:ext cx="2286736" cy="46344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4265" b="4133"/>
          <a:stretch/>
        </p:blipFill>
        <p:spPr>
          <a:xfrm>
            <a:off x="5174184" y="1672399"/>
            <a:ext cx="2294719" cy="46710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t="4134" b="5067"/>
          <a:stretch/>
        </p:blipFill>
        <p:spPr>
          <a:xfrm>
            <a:off x="8067813" y="1690687"/>
            <a:ext cx="2305873" cy="46527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393505" y="2173880"/>
            <a:ext cx="430887" cy="364779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ru-RU" sz="1600" dirty="0">
                <a:latin typeface="Segoe Print" panose="02000600000000000000" pitchFamily="2" charset="0"/>
              </a:rPr>
              <a:t>Неавторизованный</a:t>
            </a:r>
            <a:r>
              <a:rPr lang="ru-RU" sz="1050" dirty="0" smtClean="0"/>
              <a:t> </a:t>
            </a:r>
            <a:r>
              <a:rPr lang="ru-RU" sz="1600" dirty="0">
                <a:latin typeface="Segoe Print" panose="02000600000000000000" pitchFamily="2" charset="0"/>
              </a:rPr>
              <a:t>пользователь</a:t>
            </a:r>
            <a:endParaRPr lang="ru-RU" sz="1600" dirty="0">
              <a:latin typeface="Segoe Print" panose="020006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91739" y="2184017"/>
            <a:ext cx="430887" cy="343138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ru-RU" sz="1600" dirty="0">
                <a:latin typeface="Segoe Print" panose="02000600000000000000" pitchFamily="2" charset="0"/>
              </a:rPr>
              <a:t>А</a:t>
            </a:r>
            <a:r>
              <a:rPr lang="ru-RU" sz="1600" dirty="0" smtClean="0">
                <a:latin typeface="Segoe Print" panose="02000600000000000000" pitchFamily="2" charset="0"/>
              </a:rPr>
              <a:t>вторизованный</a:t>
            </a:r>
            <a:r>
              <a:rPr lang="ru-RU" sz="1050" dirty="0" smtClean="0"/>
              <a:t> </a:t>
            </a:r>
            <a:r>
              <a:rPr lang="ru-RU" sz="1600" dirty="0">
                <a:latin typeface="Segoe Print" panose="02000600000000000000" pitchFamily="2" charset="0"/>
              </a:rPr>
              <a:t>пользователь</a:t>
            </a:r>
            <a:endParaRPr lang="ru-RU" sz="16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64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18FA93A0-1FB8-4F97-8B75-79CB07EC57EB}"/>
              </a:ext>
            </a:extLst>
          </p:cNvPr>
          <p:cNvSpPr/>
          <p:nvPr/>
        </p:nvSpPr>
        <p:spPr>
          <a:xfrm rot="21304658">
            <a:off x="3547094" y="485830"/>
            <a:ext cx="5097811" cy="987968"/>
          </a:xfrm>
          <a:prstGeom prst="rect">
            <a:avLst/>
          </a:prstGeom>
          <a:solidFill>
            <a:srgbClr val="FF1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4D7B556-AA4B-4E86-95D8-C5CA392FA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Segoe Print" panose="02000600000000000000" pitchFamily="2" charset="0"/>
              </a:rPr>
              <a:t>Стена постов</a:t>
            </a:r>
            <a:endParaRPr lang="ru-RU" sz="4000" dirty="0">
              <a:latin typeface="Segoe Print" panose="02000600000000000000" pitchFamily="2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4533" b="4266"/>
          <a:stretch/>
        </p:blipFill>
        <p:spPr>
          <a:xfrm>
            <a:off x="1487423" y="1786873"/>
            <a:ext cx="2331484" cy="47251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4445" b="4756"/>
          <a:stretch/>
        </p:blipFill>
        <p:spPr>
          <a:xfrm>
            <a:off x="7244071" y="1786873"/>
            <a:ext cx="2356965" cy="47558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048958" y="2352909"/>
            <a:ext cx="430887" cy="364779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ru-RU" sz="1600" dirty="0">
                <a:latin typeface="Segoe Print" panose="02000600000000000000" pitchFamily="2" charset="0"/>
              </a:rPr>
              <a:t>Неавторизованный</a:t>
            </a:r>
            <a:r>
              <a:rPr lang="ru-RU" sz="1050" dirty="0" smtClean="0"/>
              <a:t> </a:t>
            </a:r>
            <a:r>
              <a:rPr lang="ru-RU" sz="1600" dirty="0">
                <a:latin typeface="Segoe Print" panose="02000600000000000000" pitchFamily="2" charset="0"/>
              </a:rPr>
              <a:t>пользователь</a:t>
            </a:r>
            <a:endParaRPr lang="ru-RU" sz="1600" dirty="0">
              <a:latin typeface="Segoe Print" panose="020006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31087" y="2352909"/>
            <a:ext cx="430887" cy="343138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ru-RU" sz="1600" dirty="0">
                <a:latin typeface="Segoe Print" panose="02000600000000000000" pitchFamily="2" charset="0"/>
              </a:rPr>
              <a:t>А</a:t>
            </a:r>
            <a:r>
              <a:rPr lang="ru-RU" sz="1600" dirty="0" smtClean="0">
                <a:latin typeface="Segoe Print" panose="02000600000000000000" pitchFamily="2" charset="0"/>
              </a:rPr>
              <a:t>вторизованный</a:t>
            </a:r>
            <a:r>
              <a:rPr lang="ru-RU" sz="1050" dirty="0" smtClean="0"/>
              <a:t> </a:t>
            </a:r>
            <a:r>
              <a:rPr lang="ru-RU" sz="1600" dirty="0">
                <a:latin typeface="Segoe Print" panose="02000600000000000000" pitchFamily="2" charset="0"/>
              </a:rPr>
              <a:t>пользователь</a:t>
            </a:r>
            <a:endParaRPr lang="ru-RU" sz="16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47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18FA93A0-1FB8-4F97-8B75-79CB07EC57EB}"/>
              </a:ext>
            </a:extLst>
          </p:cNvPr>
          <p:cNvSpPr/>
          <p:nvPr/>
        </p:nvSpPr>
        <p:spPr>
          <a:xfrm rot="21304658">
            <a:off x="3547094" y="485830"/>
            <a:ext cx="5097811" cy="987968"/>
          </a:xfrm>
          <a:prstGeom prst="rect">
            <a:avLst/>
          </a:prstGeom>
          <a:solidFill>
            <a:srgbClr val="FF1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4D7B556-AA4B-4E86-95D8-C5CA392FA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Segoe Print" panose="02000600000000000000" pitchFamily="2" charset="0"/>
              </a:rPr>
              <a:t>Поиск пользователей</a:t>
            </a:r>
            <a:endParaRPr lang="ru-RU" sz="4000" dirty="0">
              <a:latin typeface="Segoe Print" panose="02000600000000000000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4266" b="4800"/>
          <a:stretch/>
        </p:blipFill>
        <p:spPr>
          <a:xfrm>
            <a:off x="1462278" y="1786873"/>
            <a:ext cx="2378326" cy="48059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4445" b="4489"/>
          <a:stretch/>
        </p:blipFill>
        <p:spPr>
          <a:xfrm>
            <a:off x="7230092" y="1773909"/>
            <a:ext cx="2381250" cy="48189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027622" y="2372448"/>
            <a:ext cx="430887" cy="364779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ru-RU" sz="1600" dirty="0">
                <a:latin typeface="Segoe Print" panose="02000600000000000000" pitchFamily="2" charset="0"/>
              </a:rPr>
              <a:t>Неавторизованный</a:t>
            </a:r>
            <a:r>
              <a:rPr lang="ru-RU" sz="1050" dirty="0" smtClean="0"/>
              <a:t> </a:t>
            </a:r>
            <a:r>
              <a:rPr lang="ru-RU" sz="1600" dirty="0">
                <a:latin typeface="Segoe Print" panose="02000600000000000000" pitchFamily="2" charset="0"/>
              </a:rPr>
              <a:t>пользователь</a:t>
            </a:r>
            <a:endParaRPr lang="ru-RU" sz="1600" dirty="0">
              <a:latin typeface="Segoe Print" panose="020006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02893" y="2372448"/>
            <a:ext cx="430887" cy="343138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ru-RU" sz="1600" dirty="0">
                <a:latin typeface="Segoe Print" panose="02000600000000000000" pitchFamily="2" charset="0"/>
              </a:rPr>
              <a:t>А</a:t>
            </a:r>
            <a:r>
              <a:rPr lang="ru-RU" sz="1600" dirty="0" smtClean="0">
                <a:latin typeface="Segoe Print" panose="02000600000000000000" pitchFamily="2" charset="0"/>
              </a:rPr>
              <a:t>вторизованный</a:t>
            </a:r>
            <a:r>
              <a:rPr lang="ru-RU" sz="1050" dirty="0" smtClean="0"/>
              <a:t> </a:t>
            </a:r>
            <a:r>
              <a:rPr lang="ru-RU" sz="1600" dirty="0">
                <a:latin typeface="Segoe Print" panose="02000600000000000000" pitchFamily="2" charset="0"/>
              </a:rPr>
              <a:t>пользователь</a:t>
            </a:r>
            <a:endParaRPr lang="ru-RU" sz="16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43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EDECBEEA-584F-445B-B1DB-01437D361514}"/>
              </a:ext>
            </a:extLst>
          </p:cNvPr>
          <p:cNvSpPr/>
          <p:nvPr/>
        </p:nvSpPr>
        <p:spPr>
          <a:xfrm rot="21304658">
            <a:off x="3547094" y="485830"/>
            <a:ext cx="5097811" cy="987968"/>
          </a:xfrm>
          <a:prstGeom prst="rect">
            <a:avLst/>
          </a:prstGeom>
          <a:solidFill>
            <a:srgbClr val="FF1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E6004B7B-4BC3-48AE-838E-3705B33E050A}"/>
              </a:ext>
            </a:extLst>
          </p:cNvPr>
          <p:cNvSpPr/>
          <p:nvPr/>
        </p:nvSpPr>
        <p:spPr>
          <a:xfrm>
            <a:off x="4503736" y="662498"/>
            <a:ext cx="31845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latin typeface="Segoe Print" panose="02000600000000000000" pitchFamily="2" charset="0"/>
                <a:cs typeface="Times New Roman" panose="02020603050405020304" pitchFamily="18" charset="0"/>
              </a:rPr>
              <a:t>О команде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1F76906-66CA-4828-A591-445D0A34B65F}"/>
              </a:ext>
            </a:extLst>
          </p:cNvPr>
          <p:cNvSpPr txBox="1"/>
          <p:nvPr/>
        </p:nvSpPr>
        <p:spPr>
          <a:xfrm>
            <a:off x="670672" y="1763942"/>
            <a:ext cx="1129553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Segoe Print" panose="02000600000000000000" pitchFamily="2" charset="0"/>
              </a:rPr>
              <a:t>Ларионов Михаил – </a:t>
            </a:r>
            <a:endParaRPr lang="ru-RU" sz="30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Segoe Print" panose="02000600000000000000" pitchFamily="2" charset="0"/>
              </a:rPr>
              <a:t>выбор технологий разработки серверной </a:t>
            </a:r>
            <a:r>
              <a:rPr lang="ru-RU" sz="2400" dirty="0" smtClean="0">
                <a:latin typeface="Segoe Print" panose="02000600000000000000" pitchFamily="2" charset="0"/>
              </a:rPr>
              <a:t>части,</a:t>
            </a:r>
            <a:endParaRPr lang="ru-RU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Segoe Print" panose="02000600000000000000" pitchFamily="2" charset="0"/>
              </a:rPr>
              <a:t>серверная </a:t>
            </a:r>
            <a:r>
              <a:rPr lang="ru-RU" sz="2400" dirty="0">
                <a:latin typeface="Segoe Print" panose="02000600000000000000" pitchFamily="2" charset="0"/>
              </a:rPr>
              <a:t>часть </a:t>
            </a:r>
            <a:r>
              <a:rPr lang="ru-RU" sz="2400" dirty="0" smtClean="0">
                <a:latin typeface="Segoe Print" panose="02000600000000000000" pitchFamily="2" charset="0"/>
              </a:rPr>
              <a:t>приложения.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600" dirty="0" smtClean="0">
              <a:latin typeface="Segoe Print" panose="02000600000000000000" pitchFamily="2" charset="0"/>
            </a:endParaRPr>
          </a:p>
          <a:p>
            <a:r>
              <a:rPr lang="ru-RU" sz="3000" dirty="0" err="1" smtClean="0">
                <a:latin typeface="Segoe Print" panose="02000600000000000000" pitchFamily="2" charset="0"/>
              </a:rPr>
              <a:t>Фуфаева</a:t>
            </a:r>
            <a:r>
              <a:rPr lang="ru-RU" sz="3000" dirty="0" smtClean="0">
                <a:latin typeface="Segoe Print" panose="02000600000000000000" pitchFamily="2" charset="0"/>
              </a:rPr>
              <a:t> </a:t>
            </a:r>
            <a:r>
              <a:rPr lang="ru-RU" sz="3000" dirty="0">
                <a:latin typeface="Segoe Print" panose="02000600000000000000" pitchFamily="2" charset="0"/>
              </a:rPr>
              <a:t>Анна – </a:t>
            </a:r>
            <a:endParaRPr lang="ru-RU" sz="30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Segoe Print" panose="02000600000000000000" pitchFamily="2" charset="0"/>
              </a:rPr>
              <a:t>выбор технологий разработки клиентской части, </a:t>
            </a:r>
            <a:endParaRPr lang="ru-RU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Segoe Print" panose="02000600000000000000" pitchFamily="2" charset="0"/>
              </a:rPr>
              <a:t>клиентская </a:t>
            </a:r>
            <a:r>
              <a:rPr lang="ru-RU" sz="2400" dirty="0">
                <a:latin typeface="Segoe Print" panose="02000600000000000000" pitchFamily="2" charset="0"/>
              </a:rPr>
              <a:t>часть </a:t>
            </a:r>
            <a:r>
              <a:rPr lang="ru-RU" sz="2400" dirty="0" smtClean="0">
                <a:latin typeface="Segoe Print" panose="02000600000000000000" pitchFamily="2" charset="0"/>
              </a:rPr>
              <a:t>приложения,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Segoe Print" panose="02000600000000000000" pitchFamily="2" charset="0"/>
              </a:rPr>
              <a:t>разработка дизайна.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600" dirty="0">
              <a:latin typeface="Segoe Print" panose="02000600000000000000" pitchFamily="2" charset="0"/>
            </a:endParaRPr>
          </a:p>
          <a:p>
            <a:r>
              <a:rPr lang="ru-RU" sz="3000" dirty="0">
                <a:latin typeface="Segoe Print" panose="02000600000000000000" pitchFamily="2" charset="0"/>
              </a:rPr>
              <a:t>Болдырев Алексей – </a:t>
            </a:r>
            <a:endParaRPr lang="ru-RU" sz="30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Segoe Print" panose="02000600000000000000" pitchFamily="2" charset="0"/>
              </a:rPr>
              <a:t>выбор базы данных, </a:t>
            </a:r>
            <a:endParaRPr lang="ru-RU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Segoe Print" panose="02000600000000000000" pitchFamily="2" charset="0"/>
              </a:rPr>
              <a:t>реализация базы данных,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Segoe Print" panose="02000600000000000000" pitchFamily="2" charset="0"/>
              </a:rPr>
              <a:t>выбор средств для реализации миграций базы данных.</a:t>
            </a:r>
            <a:endParaRPr lang="ru-RU" sz="2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66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18FA93A0-1FB8-4F97-8B75-79CB07EC57EB}"/>
              </a:ext>
            </a:extLst>
          </p:cNvPr>
          <p:cNvSpPr/>
          <p:nvPr/>
        </p:nvSpPr>
        <p:spPr>
          <a:xfrm rot="21304658">
            <a:off x="3547094" y="485830"/>
            <a:ext cx="5097811" cy="987968"/>
          </a:xfrm>
          <a:prstGeom prst="rect">
            <a:avLst/>
          </a:prstGeom>
          <a:solidFill>
            <a:srgbClr val="FF1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4D7B556-AA4B-4E86-95D8-C5CA392FA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Segoe Print" panose="02000600000000000000" pitchFamily="2" charset="0"/>
              </a:rPr>
              <a:t>Заключение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65F6D10-69CC-4937-A8A5-CC4C41D2FAAF}"/>
              </a:ext>
            </a:extLst>
          </p:cNvPr>
          <p:cNvSpPr txBox="1"/>
          <p:nvPr/>
        </p:nvSpPr>
        <p:spPr>
          <a:xfrm>
            <a:off x="838200" y="1927412"/>
            <a:ext cx="97311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Segoe Print" panose="02000600000000000000" pitchFamily="2" charset="0"/>
              </a:rPr>
              <a:t>Все поставленные задачи были выполнены успешно.</a:t>
            </a:r>
          </a:p>
          <a:p>
            <a:endParaRPr lang="ru-RU" sz="3000" dirty="0">
              <a:latin typeface="Segoe Print" panose="02000600000000000000" pitchFamily="2" charset="0"/>
            </a:endParaRPr>
          </a:p>
          <a:p>
            <a:r>
              <a:rPr lang="ru-RU" sz="3000" dirty="0">
                <a:latin typeface="Segoe Print" panose="02000600000000000000" pitchFamily="2" charset="0"/>
              </a:rPr>
              <a:t>Дальнейшее развитие нашего приложения</a:t>
            </a:r>
            <a:r>
              <a:rPr lang="en-US" sz="3000" dirty="0">
                <a:latin typeface="Segoe Print" panose="02000600000000000000" pitchFamily="2" charset="0"/>
              </a:rPr>
              <a:t>:</a:t>
            </a:r>
            <a:endParaRPr lang="ru-RU" sz="3000" dirty="0">
              <a:latin typeface="Segoe Print" panose="02000600000000000000" pitchFamily="2" charset="0"/>
            </a:endParaRPr>
          </a:p>
          <a:p>
            <a:endParaRPr lang="en-US" sz="3000" dirty="0">
              <a:latin typeface="Segoe Print" panose="020006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Segoe Print" panose="02000600000000000000" pitchFamily="2" charset="0"/>
              </a:rPr>
              <a:t>Возможность публикации фотографий.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Segoe Print" panose="02000600000000000000" pitchFamily="2" charset="0"/>
              </a:rPr>
              <a:t>Просмотр личных страниц других пользователей.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Segoe Print" panose="02000600000000000000" pitchFamily="2" charset="0"/>
              </a:rPr>
              <a:t>Личная переписка между пользователями.</a:t>
            </a:r>
            <a:endParaRPr lang="en-US" sz="30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1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727E362A-C0A5-47D5-9169-D9AF748B0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2964" y="3429001"/>
            <a:ext cx="9403977" cy="3231776"/>
          </a:xfrm>
        </p:spPr>
        <p:txBody>
          <a:bodyPr>
            <a:normAutofit/>
          </a:bodyPr>
          <a:lstStyle/>
          <a:p>
            <a:pPr algn="r"/>
            <a:r>
              <a:rPr lang="ru-RU" sz="3000" dirty="0">
                <a:latin typeface="Segoe Print" panose="02000600000000000000" pitchFamily="2" charset="0"/>
                <a:cs typeface="Times New Roman" panose="02020603050405020304" pitchFamily="18" charset="0"/>
              </a:rPr>
              <a:t>Ларионов Михаил</a:t>
            </a:r>
            <a:r>
              <a:rPr lang="en-US" sz="3000" dirty="0">
                <a:latin typeface="Segoe Print" panose="02000600000000000000" pitchFamily="2" charset="0"/>
                <a:cs typeface="Times New Roman" panose="02020603050405020304" pitchFamily="18" charset="0"/>
              </a:rPr>
              <a:t>:</a:t>
            </a:r>
          </a:p>
          <a:p>
            <a:pPr algn="r"/>
            <a:r>
              <a:rPr lang="en-US" dirty="0">
                <a:latin typeface="Segoe Print" panose="02000600000000000000" pitchFamily="2" charset="0"/>
                <a:cs typeface="Times New Roman" panose="02020603050405020304" pitchFamily="18" charset="0"/>
              </a:rPr>
              <a:t>@</a:t>
            </a:r>
            <a:r>
              <a:rPr lang="en-US" dirty="0" err="1">
                <a:latin typeface="Segoe Print" panose="02000600000000000000" pitchFamily="2" charset="0"/>
                <a:cs typeface="Times New Roman" panose="02020603050405020304" pitchFamily="18" charset="0"/>
              </a:rPr>
              <a:t>mihailLarionov</a:t>
            </a:r>
            <a:r>
              <a:rPr lang="en-US" dirty="0" smtClean="0">
                <a:latin typeface="Segoe Print" panose="02000600000000000000" pitchFamily="2" charset="0"/>
                <a:cs typeface="Times New Roman" panose="02020603050405020304" pitchFamily="18" charset="0"/>
              </a:rPr>
              <a:t>,</a:t>
            </a:r>
            <a:r>
              <a:rPr lang="ru-RU" dirty="0" smtClean="0">
                <a:latin typeface="Segoe Print" panose="020006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Segoe Print" panose="02000600000000000000" pitchFamily="2" charset="0"/>
                <a:cs typeface="Times New Roman" panose="02020603050405020304" pitchFamily="18" charset="0"/>
              </a:rPr>
              <a:t>ms.larionovv@gmail.com</a:t>
            </a:r>
            <a:endParaRPr lang="ru-RU" dirty="0">
              <a:latin typeface="Segoe Print" panose="02000600000000000000" pitchFamily="2" charset="0"/>
              <a:cs typeface="Times New Roman" panose="02020603050405020304" pitchFamily="18" charset="0"/>
            </a:endParaRPr>
          </a:p>
          <a:p>
            <a:pPr algn="r"/>
            <a:r>
              <a:rPr lang="ru-RU" sz="3000" dirty="0" err="1">
                <a:latin typeface="Segoe Print" panose="02000600000000000000" pitchFamily="2" charset="0"/>
                <a:cs typeface="Times New Roman" panose="02020603050405020304" pitchFamily="18" charset="0"/>
              </a:rPr>
              <a:t>Фуфаева</a:t>
            </a:r>
            <a:r>
              <a:rPr lang="ru-RU" sz="3000" dirty="0">
                <a:latin typeface="Segoe Print" panose="02000600000000000000" pitchFamily="2" charset="0"/>
                <a:cs typeface="Times New Roman" panose="02020603050405020304" pitchFamily="18" charset="0"/>
              </a:rPr>
              <a:t> Анна</a:t>
            </a:r>
            <a:r>
              <a:rPr lang="en-US" sz="3000" dirty="0">
                <a:latin typeface="Segoe Print" panose="02000600000000000000" pitchFamily="2" charset="0"/>
                <a:cs typeface="Times New Roman" panose="02020603050405020304" pitchFamily="18" charset="0"/>
              </a:rPr>
              <a:t>:</a:t>
            </a:r>
          </a:p>
          <a:p>
            <a:pPr algn="r"/>
            <a:r>
              <a:rPr lang="en-US" dirty="0" smtClean="0">
                <a:latin typeface="Segoe Print" panose="02000600000000000000" pitchFamily="2" charset="0"/>
                <a:cs typeface="Times New Roman" panose="02020603050405020304" pitchFamily="18" charset="0"/>
              </a:rPr>
              <a:t>@</a:t>
            </a:r>
            <a:r>
              <a:rPr lang="en-US" dirty="0" err="1" smtClean="0">
                <a:latin typeface="Segoe Print" panose="02000600000000000000" pitchFamily="2" charset="0"/>
                <a:cs typeface="Times New Roman" panose="02020603050405020304" pitchFamily="18" charset="0"/>
              </a:rPr>
              <a:t>anna_fufaeva</a:t>
            </a:r>
            <a:r>
              <a:rPr lang="en-US" dirty="0">
                <a:latin typeface="Segoe Print" panose="02000600000000000000" pitchFamily="2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Segoe Print" panose="02000600000000000000" pitchFamily="2" charset="0"/>
                <a:cs typeface="Times New Roman" panose="02020603050405020304" pitchFamily="18" charset="0"/>
              </a:rPr>
              <a:t>ann.fufaeva@gmail.com</a:t>
            </a:r>
            <a:endParaRPr lang="ru-RU" dirty="0">
              <a:latin typeface="Segoe Print" panose="02000600000000000000" pitchFamily="2" charset="0"/>
              <a:cs typeface="Times New Roman" panose="02020603050405020304" pitchFamily="18" charset="0"/>
            </a:endParaRPr>
          </a:p>
          <a:p>
            <a:pPr algn="r"/>
            <a:r>
              <a:rPr lang="ru-RU" sz="3000" dirty="0">
                <a:latin typeface="Segoe Print" panose="02000600000000000000" pitchFamily="2" charset="0"/>
                <a:cs typeface="Times New Roman" panose="02020603050405020304" pitchFamily="18" charset="0"/>
              </a:rPr>
              <a:t>Болдырев Алексей</a:t>
            </a:r>
            <a:r>
              <a:rPr lang="en-US" sz="3000" dirty="0">
                <a:latin typeface="Segoe Print" panose="02000600000000000000" pitchFamily="2" charset="0"/>
                <a:cs typeface="Times New Roman" panose="02020603050405020304" pitchFamily="18" charset="0"/>
              </a:rPr>
              <a:t>: </a:t>
            </a:r>
          </a:p>
          <a:p>
            <a:pPr algn="r"/>
            <a:r>
              <a:rPr lang="en-US" dirty="0">
                <a:latin typeface="Segoe Print" panose="02000600000000000000" pitchFamily="2" charset="0"/>
                <a:cs typeface="Times New Roman" panose="02020603050405020304" pitchFamily="18" charset="0"/>
              </a:rPr>
              <a:t>@</a:t>
            </a:r>
            <a:r>
              <a:rPr lang="en-US" dirty="0" err="1">
                <a:latin typeface="Segoe Print" panose="02000600000000000000" pitchFamily="2" charset="0"/>
                <a:cs typeface="Times New Roman" panose="02020603050405020304" pitchFamily="18" charset="0"/>
              </a:rPr>
              <a:t>BAlexeyD</a:t>
            </a:r>
            <a:r>
              <a:rPr lang="en-US" dirty="0">
                <a:latin typeface="Segoe Print" panose="02000600000000000000" pitchFamily="2" charset="0"/>
                <a:cs typeface="Times New Roman" panose="02020603050405020304" pitchFamily="18" charset="0"/>
              </a:rPr>
              <a:t>, balexeyd@yandex.ru</a:t>
            </a:r>
            <a:r>
              <a:rPr lang="ru-RU" dirty="0">
                <a:latin typeface="Segoe Print" panose="02000600000000000000" pitchFamily="2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CABD5085-A4C0-4CFF-9A17-7363BCCEA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235" y="125506"/>
            <a:ext cx="7489530" cy="3064499"/>
          </a:xfrm>
          <a:prstGeom prst="rect">
            <a:avLst/>
          </a:prstGeom>
          <a:solidFill>
            <a:srgbClr val="FF13A6"/>
          </a:solidFill>
        </p:spPr>
      </p:pic>
    </p:spTree>
    <p:extLst>
      <p:ext uri="{BB962C8B-B14F-4D97-AF65-F5344CB8AC3E}">
        <p14:creationId xmlns:p14="http://schemas.microsoft.com/office/powerpoint/2010/main" val="7830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6130B24C-6D24-44C3-A301-CDD75A9EABDA}"/>
              </a:ext>
            </a:extLst>
          </p:cNvPr>
          <p:cNvSpPr/>
          <p:nvPr/>
        </p:nvSpPr>
        <p:spPr>
          <a:xfrm rot="21304658">
            <a:off x="3547094" y="485830"/>
            <a:ext cx="5097811" cy="987968"/>
          </a:xfrm>
          <a:prstGeom prst="rect">
            <a:avLst/>
          </a:prstGeom>
          <a:solidFill>
            <a:srgbClr val="FF1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F6C1290-BA03-4430-9145-483196660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Segoe Print" panose="02000600000000000000" pitchFamily="2" charset="0"/>
              </a:rPr>
              <a:t>Введение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9272903-4647-41E0-B4BB-08F194C9064B}"/>
              </a:ext>
            </a:extLst>
          </p:cNvPr>
          <p:cNvSpPr txBox="1"/>
          <p:nvPr/>
        </p:nvSpPr>
        <p:spPr>
          <a:xfrm>
            <a:off x="488575" y="1992221"/>
            <a:ext cx="109862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Segoe Print" panose="02000600000000000000" pitchFamily="2" charset="0"/>
              </a:rPr>
              <a:t>Социальные сети являются одной из самых востребованных тем для разработки приложений.</a:t>
            </a:r>
            <a:endParaRPr lang="en-US" sz="3000" dirty="0">
              <a:latin typeface="Segoe Print" panose="02000600000000000000" pitchFamily="2" charset="0"/>
            </a:endParaRPr>
          </a:p>
          <a:p>
            <a:r>
              <a:rPr lang="ru-RU" sz="3000" dirty="0">
                <a:latin typeface="Segoe Print" panose="02000600000000000000" pitchFamily="2" charset="0"/>
              </a:rPr>
              <a:t> </a:t>
            </a:r>
            <a:endParaRPr lang="en-US" sz="3000" dirty="0">
              <a:latin typeface="Segoe Print" panose="020006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Segoe Print" panose="02000600000000000000" pitchFamily="2" charset="0"/>
              </a:rPr>
              <a:t>На данный момент существует небольшое количество приложений, основной целью которых является ведение личного блога путём публикации текстовых постов</a:t>
            </a:r>
            <a:r>
              <a:rPr lang="en-US" sz="3000" dirty="0">
                <a:latin typeface="Segoe Print" panose="02000600000000000000" pitchFamily="2" charset="0"/>
              </a:rPr>
              <a:t>.</a:t>
            </a:r>
            <a:endParaRPr lang="ru-RU" sz="30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07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FBFC7D20-4F01-44F4-AF83-D43E2E161738}"/>
              </a:ext>
            </a:extLst>
          </p:cNvPr>
          <p:cNvSpPr/>
          <p:nvPr/>
        </p:nvSpPr>
        <p:spPr>
          <a:xfrm rot="21304658">
            <a:off x="3547094" y="485830"/>
            <a:ext cx="5097811" cy="987968"/>
          </a:xfrm>
          <a:prstGeom prst="rect">
            <a:avLst/>
          </a:prstGeom>
          <a:solidFill>
            <a:srgbClr val="FF1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2A54019-C461-4B9E-8F6D-72D46EF7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>
                <a:latin typeface="Segoe Print" panose="02000600000000000000" pitchFamily="2" charset="0"/>
              </a:rPr>
              <a:t>Постановка задачи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41FA2EB-5600-40D8-B3ED-BFFAA4BB9F40}"/>
              </a:ext>
            </a:extLst>
          </p:cNvPr>
          <p:cNvSpPr txBox="1"/>
          <p:nvPr/>
        </p:nvSpPr>
        <p:spPr>
          <a:xfrm>
            <a:off x="838200" y="1967848"/>
            <a:ext cx="101312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Segoe Print" panose="02000600000000000000" pitchFamily="2" charset="0"/>
              </a:rPr>
              <a:t>Нашей целью являлась разработка приложения для публичного обмена сообщениями-постами</a:t>
            </a:r>
            <a:r>
              <a:rPr lang="en-US" sz="3000" dirty="0">
                <a:latin typeface="Segoe Print" panose="02000600000000000000" pitchFamily="2" charset="0"/>
              </a:rPr>
              <a:t>.</a:t>
            </a:r>
          </a:p>
          <a:p>
            <a:r>
              <a:rPr lang="en-US" sz="3000" dirty="0">
                <a:latin typeface="Segoe Print" panose="02000600000000000000" pitchFamily="2" charset="0"/>
              </a:rPr>
              <a:t> </a:t>
            </a:r>
          </a:p>
          <a:p>
            <a:r>
              <a:rPr lang="ru-RU" sz="3000" dirty="0">
                <a:latin typeface="Segoe Print" panose="02000600000000000000" pitchFamily="2" charset="0"/>
              </a:rPr>
              <a:t>В</a:t>
            </a:r>
            <a:r>
              <a:rPr lang="en-US" sz="3000" dirty="0">
                <a:latin typeface="Segoe Print" panose="02000600000000000000" pitchFamily="2" charset="0"/>
              </a:rPr>
              <a:t> </a:t>
            </a:r>
            <a:r>
              <a:rPr lang="ru-RU" sz="3000" dirty="0">
                <a:latin typeface="Segoe Print" panose="02000600000000000000" pitchFamily="2" charset="0"/>
              </a:rPr>
              <a:t>приложении должна быть возможность</a:t>
            </a:r>
            <a:r>
              <a:rPr lang="en-US" sz="3000" dirty="0">
                <a:latin typeface="Segoe Print" panose="02000600000000000000" pitchFamily="2" charset="0"/>
              </a:rPr>
              <a:t>:</a:t>
            </a:r>
          </a:p>
          <a:p>
            <a:endParaRPr lang="en-US" sz="3000" dirty="0">
              <a:latin typeface="Segoe Print" panose="020006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Segoe Print" panose="02000600000000000000" pitchFamily="2" charset="0"/>
              </a:rPr>
              <a:t>комментирования постов</a:t>
            </a:r>
            <a:r>
              <a:rPr lang="en-US" sz="3000" dirty="0">
                <a:latin typeface="Segoe Print" panose="02000600000000000000" pitchFamily="2" charset="0"/>
              </a:rPr>
              <a:t>.</a:t>
            </a:r>
            <a:r>
              <a:rPr lang="ru-RU" sz="3000" dirty="0">
                <a:latin typeface="Segoe Print" panose="02000600000000000000" pitchFamily="2" charset="0"/>
              </a:rPr>
              <a:t> </a:t>
            </a:r>
            <a:endParaRPr lang="en-US" sz="3000" dirty="0">
              <a:latin typeface="Segoe Print" panose="020006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Segoe Print" panose="02000600000000000000" pitchFamily="2" charset="0"/>
              </a:rPr>
              <a:t>оценки постов- отметка «Лайк».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000" dirty="0">
              <a:latin typeface="Segoe Print" panose="020006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000" dirty="0">
              <a:latin typeface="Segoe Print" panose="02000600000000000000" pitchFamily="2" charset="0"/>
            </a:endParaRPr>
          </a:p>
          <a:p>
            <a:endParaRPr lang="ru-RU" sz="30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23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81277C65-15AF-410D-B6FB-B7A8F036051D}"/>
              </a:ext>
            </a:extLst>
          </p:cNvPr>
          <p:cNvSpPr/>
          <p:nvPr/>
        </p:nvSpPr>
        <p:spPr>
          <a:xfrm rot="21304658">
            <a:off x="3547094" y="485830"/>
            <a:ext cx="5097811" cy="987968"/>
          </a:xfrm>
          <a:prstGeom prst="rect">
            <a:avLst/>
          </a:prstGeom>
          <a:solidFill>
            <a:srgbClr val="FF1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3CFA228-2885-42EF-BBB0-2C0A56D3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Segoe Print" panose="02000600000000000000" pitchFamily="2" charset="0"/>
              </a:rPr>
              <a:t>Постановка задачи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6A187225-0038-4573-A90D-B0E32B4CAA5C}"/>
              </a:ext>
            </a:extLst>
          </p:cNvPr>
          <p:cNvSpPr/>
          <p:nvPr/>
        </p:nvSpPr>
        <p:spPr>
          <a:xfrm>
            <a:off x="643216" y="1792196"/>
            <a:ext cx="1090556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dirty="0">
                <a:latin typeface="Segoe Print" panose="02000600000000000000" pitchFamily="2" charset="0"/>
              </a:rPr>
              <a:t>Авторизированный пользователь должен иметь возможность</a:t>
            </a:r>
            <a:r>
              <a:rPr lang="en-US" sz="3000" dirty="0">
                <a:latin typeface="Segoe Print" panose="02000600000000000000" pitchFamily="2" charset="0"/>
              </a:rPr>
              <a:t>:</a:t>
            </a:r>
          </a:p>
          <a:p>
            <a:endParaRPr lang="en-US" sz="3000" dirty="0">
              <a:latin typeface="Segoe Print" panose="020006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Segoe Print" panose="02000600000000000000" pitchFamily="2" charset="0"/>
              </a:rPr>
              <a:t>Просмотреть ленту</a:t>
            </a:r>
            <a:r>
              <a:rPr lang="en-US" sz="3000" dirty="0">
                <a:latin typeface="Segoe Print" panose="02000600000000000000" pitchFamily="2" charset="0"/>
              </a:rPr>
              <a:t> </a:t>
            </a:r>
            <a:r>
              <a:rPr lang="ru-RU" sz="3000" dirty="0">
                <a:latin typeface="Segoe Print" panose="02000600000000000000" pitchFamily="2" charset="0"/>
              </a:rPr>
              <a:t>постов.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Segoe Print" panose="02000600000000000000" pitchFamily="2" charset="0"/>
              </a:rPr>
              <a:t>Просмотреть свою личную страницу.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Segoe Print" panose="02000600000000000000" pitchFamily="2" charset="0"/>
              </a:rPr>
              <a:t>Найти других пользователей и подписаться на них.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Segoe Print" panose="02000600000000000000" pitchFamily="2" charset="0"/>
              </a:rPr>
              <a:t>Добавлять и комментировать посты.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Segoe Print" panose="02000600000000000000" pitchFamily="2" charset="0"/>
              </a:rPr>
              <a:t>Ставить лайки на посты.</a:t>
            </a:r>
          </a:p>
        </p:txBody>
      </p:sp>
    </p:spTree>
    <p:extLst>
      <p:ext uri="{BB962C8B-B14F-4D97-AF65-F5344CB8AC3E}">
        <p14:creationId xmlns:p14="http://schemas.microsoft.com/office/powerpoint/2010/main" val="70271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81277C65-15AF-410D-B6FB-B7A8F036051D}"/>
              </a:ext>
            </a:extLst>
          </p:cNvPr>
          <p:cNvSpPr/>
          <p:nvPr/>
        </p:nvSpPr>
        <p:spPr>
          <a:xfrm rot="21304658">
            <a:off x="3547094" y="485830"/>
            <a:ext cx="5097811" cy="987968"/>
          </a:xfrm>
          <a:prstGeom prst="rect">
            <a:avLst/>
          </a:prstGeom>
          <a:solidFill>
            <a:srgbClr val="FF1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3CFA228-2885-42EF-BBB0-2C0A56D3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Segoe Print" panose="02000600000000000000" pitchFamily="2" charset="0"/>
              </a:rPr>
              <a:t>Постановка задачи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6CB50F2D-1275-4D87-B70A-3572F96FCA09}"/>
              </a:ext>
            </a:extLst>
          </p:cNvPr>
          <p:cNvSpPr/>
          <p:nvPr/>
        </p:nvSpPr>
        <p:spPr>
          <a:xfrm>
            <a:off x="838200" y="1786873"/>
            <a:ext cx="104080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dirty="0">
                <a:latin typeface="Segoe Print" panose="02000600000000000000" pitchFamily="2" charset="0"/>
              </a:rPr>
              <a:t>Неавторизированный пользователь должен иметь возможность</a:t>
            </a:r>
            <a:r>
              <a:rPr lang="en-US" sz="3000" dirty="0">
                <a:latin typeface="Segoe Print" panose="02000600000000000000" pitchFamily="2" charset="0"/>
              </a:rPr>
              <a:t>:</a:t>
            </a:r>
          </a:p>
          <a:p>
            <a:endParaRPr lang="en-US" sz="3000" dirty="0">
              <a:latin typeface="Segoe Print" panose="020006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Segoe Print" panose="02000600000000000000" pitchFamily="2" charset="0"/>
              </a:rPr>
              <a:t>Зарегистрироваться</a:t>
            </a:r>
            <a:r>
              <a:rPr lang="en-US" sz="3000" dirty="0">
                <a:latin typeface="Segoe Print" panose="02000600000000000000" pitchFamily="2" charset="0"/>
              </a:rPr>
              <a:t>/</a:t>
            </a:r>
            <a:r>
              <a:rPr lang="ru-RU" sz="3000" dirty="0">
                <a:latin typeface="Segoe Print" panose="02000600000000000000" pitchFamily="2" charset="0"/>
              </a:rPr>
              <a:t>авторизоваться.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Segoe Print" panose="02000600000000000000" pitchFamily="2" charset="0"/>
              </a:rPr>
              <a:t>Просмотреть ленту.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Segoe Print" panose="02000600000000000000" pitchFamily="2" charset="0"/>
              </a:rPr>
              <a:t>Найти другого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14979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0A5AA5EC-F9AB-4A12-976D-18CD589EA1C0}"/>
              </a:ext>
            </a:extLst>
          </p:cNvPr>
          <p:cNvSpPr/>
          <p:nvPr/>
        </p:nvSpPr>
        <p:spPr>
          <a:xfrm rot="21304658">
            <a:off x="3123367" y="338906"/>
            <a:ext cx="5945264" cy="1378000"/>
          </a:xfrm>
          <a:prstGeom prst="rect">
            <a:avLst/>
          </a:prstGeom>
          <a:solidFill>
            <a:srgbClr val="FF1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9833F53-90A4-46A4-8106-A2E5EDB3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Segoe Print" panose="02000600000000000000" pitchFamily="2" charset="0"/>
              </a:rPr>
              <a:t>Анализ </a:t>
            </a:r>
            <a:br>
              <a:rPr lang="ru-RU" sz="4000" dirty="0">
                <a:latin typeface="Segoe Print" panose="02000600000000000000" pitchFamily="2" charset="0"/>
              </a:rPr>
            </a:br>
            <a:r>
              <a:rPr lang="ru-RU" sz="4000" dirty="0">
                <a:latin typeface="Segoe Print" panose="02000600000000000000" pitchFamily="2" charset="0"/>
              </a:rPr>
              <a:t>предметной области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CAD1DAF-7B4D-403C-B3AB-925C9899089A}"/>
              </a:ext>
            </a:extLst>
          </p:cNvPr>
          <p:cNvSpPr txBox="1"/>
          <p:nvPr/>
        </p:nvSpPr>
        <p:spPr>
          <a:xfrm>
            <a:off x="838200" y="2248183"/>
            <a:ext cx="107890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Segoe Print" panose="02000600000000000000" pitchFamily="2" charset="0"/>
              </a:rPr>
              <a:t>Приложение ориентированно на рынок России и СНГ.</a:t>
            </a:r>
          </a:p>
          <a:p>
            <a:endParaRPr lang="ru-RU" sz="3000" dirty="0">
              <a:latin typeface="Segoe Print" panose="02000600000000000000" pitchFamily="2" charset="0"/>
            </a:endParaRPr>
          </a:p>
          <a:p>
            <a:r>
              <a:rPr lang="ru-RU" sz="3000" dirty="0">
                <a:latin typeface="Segoe Print" panose="02000600000000000000" pitchFamily="2" charset="0"/>
              </a:rPr>
              <a:t>Самый крупный конкурент </a:t>
            </a:r>
            <a:r>
              <a:rPr lang="en-US" sz="3000" dirty="0">
                <a:latin typeface="Segoe Print" panose="02000600000000000000" pitchFamily="2" charset="0"/>
              </a:rPr>
              <a:t>Twitter.</a:t>
            </a:r>
            <a:endParaRPr lang="ru-RU" sz="3000" dirty="0">
              <a:latin typeface="Segoe Print" panose="02000600000000000000" pitchFamily="2" charset="0"/>
            </a:endParaRPr>
          </a:p>
          <a:p>
            <a:endParaRPr lang="en-US" sz="3000" dirty="0">
              <a:latin typeface="Segoe Print" panose="02000600000000000000" pitchFamily="2" charset="0"/>
            </a:endParaRPr>
          </a:p>
          <a:p>
            <a:r>
              <a:rPr lang="ru-RU" sz="3000" dirty="0">
                <a:latin typeface="Segoe Print" panose="02000600000000000000" pitchFamily="2" charset="0"/>
              </a:rPr>
              <a:t>Чем лучше наш продукт</a:t>
            </a:r>
            <a:r>
              <a:rPr lang="en-US" sz="3000" dirty="0">
                <a:latin typeface="Segoe Print" panose="02000600000000000000" pitchFamily="2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Segoe Print" panose="02000600000000000000" pitchFamily="2" charset="0"/>
              </a:rPr>
              <a:t>Доступность в России без </a:t>
            </a:r>
            <a:r>
              <a:rPr lang="en-US" sz="3000" dirty="0">
                <a:latin typeface="Segoe Print" panose="02000600000000000000" pitchFamily="2" charset="0"/>
              </a:rPr>
              <a:t>VPN.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Segoe Print" panose="02000600000000000000" pitchFamily="2" charset="0"/>
              </a:rPr>
              <a:t>Более лояльная политика модерации.</a:t>
            </a:r>
          </a:p>
        </p:txBody>
      </p:sp>
    </p:spTree>
    <p:extLst>
      <p:ext uri="{BB962C8B-B14F-4D97-AF65-F5344CB8AC3E}">
        <p14:creationId xmlns:p14="http://schemas.microsoft.com/office/powerpoint/2010/main" val="251081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0A5AA5EC-F9AB-4A12-976D-18CD589EA1C0}"/>
              </a:ext>
            </a:extLst>
          </p:cNvPr>
          <p:cNvSpPr/>
          <p:nvPr/>
        </p:nvSpPr>
        <p:spPr>
          <a:xfrm rot="21304658">
            <a:off x="3123367" y="338906"/>
            <a:ext cx="5945264" cy="1378000"/>
          </a:xfrm>
          <a:prstGeom prst="rect">
            <a:avLst/>
          </a:prstGeom>
          <a:solidFill>
            <a:srgbClr val="FF1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9833F53-90A4-46A4-8106-A2E5EDB3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774701"/>
            <a:ext cx="10515600" cy="9779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 smtClean="0">
                <a:latin typeface="Segoe Print" panose="02000600000000000000" pitchFamily="2" charset="0"/>
              </a:rPr>
              <a:t>Сценарии.</a:t>
            </a:r>
            <a:r>
              <a:rPr lang="en-US" sz="4000" dirty="0" smtClean="0">
                <a:latin typeface="Segoe Print" panose="02000600000000000000" pitchFamily="2" charset="0"/>
              </a:rPr>
              <a:t> </a:t>
            </a:r>
            <a:r>
              <a:rPr lang="ru-RU" sz="4000" dirty="0">
                <a:latin typeface="Segoe Print" panose="02000600000000000000" pitchFamily="2" charset="0"/>
              </a:rPr>
              <a:t>Неавторизованный пользователь</a:t>
            </a:r>
            <a:br>
              <a:rPr lang="ru-RU" sz="4000" dirty="0">
                <a:latin typeface="Segoe Print" panose="02000600000000000000" pitchFamily="2" charset="0"/>
              </a:rPr>
            </a:br>
            <a:endParaRPr lang="ru-RU" sz="4000" dirty="0">
              <a:latin typeface="Segoe Print" panose="02000600000000000000" pitchFamily="2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4134" b="4667"/>
          <a:stretch/>
        </p:blipFill>
        <p:spPr>
          <a:xfrm>
            <a:off x="1066799" y="1969435"/>
            <a:ext cx="2286736" cy="46344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4266" b="4800"/>
          <a:stretch/>
        </p:blipFill>
        <p:spPr>
          <a:xfrm>
            <a:off x="4368900" y="1969436"/>
            <a:ext cx="2293443" cy="46344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t="4533" b="4266"/>
          <a:stretch/>
        </p:blipFill>
        <p:spPr>
          <a:xfrm>
            <a:off x="7845416" y="1969435"/>
            <a:ext cx="2286737" cy="46344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671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0A5AA5EC-F9AB-4A12-976D-18CD589EA1C0}"/>
              </a:ext>
            </a:extLst>
          </p:cNvPr>
          <p:cNvSpPr/>
          <p:nvPr/>
        </p:nvSpPr>
        <p:spPr>
          <a:xfrm rot="21304658">
            <a:off x="3123367" y="338906"/>
            <a:ext cx="5945264" cy="1378000"/>
          </a:xfrm>
          <a:prstGeom prst="rect">
            <a:avLst/>
          </a:prstGeom>
          <a:solidFill>
            <a:srgbClr val="FF1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9833F53-90A4-46A4-8106-A2E5EDB3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Segoe Print" panose="02000600000000000000" pitchFamily="2" charset="0"/>
              </a:rPr>
              <a:t>Сценарии</a:t>
            </a:r>
            <a:r>
              <a:rPr lang="en-US" sz="4000" dirty="0" smtClean="0">
                <a:latin typeface="Segoe Print" panose="02000600000000000000" pitchFamily="2" charset="0"/>
              </a:rPr>
              <a:t>. </a:t>
            </a:r>
            <a:r>
              <a:rPr lang="ru-RU" sz="4000" dirty="0" smtClean="0">
                <a:latin typeface="Segoe Print" panose="02000600000000000000" pitchFamily="2" charset="0"/>
              </a:rPr>
              <a:t>Новый пользователь</a:t>
            </a:r>
            <a:endParaRPr lang="ru-RU" sz="4000" dirty="0">
              <a:latin typeface="Segoe Print" panose="02000600000000000000" pitchFamily="2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4167" b="5000"/>
          <a:stretch/>
        </p:blipFill>
        <p:spPr>
          <a:xfrm>
            <a:off x="952500" y="2031444"/>
            <a:ext cx="2228712" cy="44986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t="4167" b="4306"/>
          <a:stretch/>
        </p:blipFill>
        <p:spPr>
          <a:xfrm>
            <a:off x="3736757" y="2024998"/>
            <a:ext cx="2210378" cy="449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t="4306" b="5417"/>
          <a:stretch/>
        </p:blipFill>
        <p:spPr>
          <a:xfrm>
            <a:off x="6418910" y="2031444"/>
            <a:ext cx="2242427" cy="44986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/>
          <a:srcRect t="4713" b="4315"/>
          <a:stretch/>
        </p:blipFill>
        <p:spPr>
          <a:xfrm>
            <a:off x="9133112" y="2031444"/>
            <a:ext cx="2220688" cy="44893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034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</TotalTime>
  <Words>355</Words>
  <Application>Microsoft Office PowerPoint</Application>
  <PresentationFormat>Широкоэкранный</PresentationFormat>
  <Paragraphs>100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Segoe Print</vt:lpstr>
      <vt:lpstr>Times New Roman</vt:lpstr>
      <vt:lpstr>Тема Office</vt:lpstr>
      <vt:lpstr>Презентация PowerPoint</vt:lpstr>
      <vt:lpstr>Презентация PowerPoint</vt:lpstr>
      <vt:lpstr>Введение</vt:lpstr>
      <vt:lpstr>Постановка задачи</vt:lpstr>
      <vt:lpstr>Постановка задачи</vt:lpstr>
      <vt:lpstr>Постановка задачи</vt:lpstr>
      <vt:lpstr>Анализ  предметной области</vt:lpstr>
      <vt:lpstr>Сценарии. Неавторизованный пользователь </vt:lpstr>
      <vt:lpstr>Сценарии. Новый пользователь</vt:lpstr>
      <vt:lpstr>Сценарии. Авторизованный пользователь.</vt:lpstr>
      <vt:lpstr>Анализ  предметной области</vt:lpstr>
      <vt:lpstr>Аналитика</vt:lpstr>
      <vt:lpstr>Аналитика</vt:lpstr>
      <vt:lpstr>Аналитика</vt:lpstr>
      <vt:lpstr>Аналитика</vt:lpstr>
      <vt:lpstr>Реализация</vt:lpstr>
      <vt:lpstr>Страница пользователя</vt:lpstr>
      <vt:lpstr>Стена постов</vt:lpstr>
      <vt:lpstr>Поиск пользователей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Болдырев</dc:creator>
  <cp:lastModifiedBy>Ann</cp:lastModifiedBy>
  <cp:revision>12</cp:revision>
  <dcterms:created xsi:type="dcterms:W3CDTF">2022-06-02T09:06:47Z</dcterms:created>
  <dcterms:modified xsi:type="dcterms:W3CDTF">2022-06-04T16:56:54Z</dcterms:modified>
</cp:coreProperties>
</file>