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3962-6E11-D64E-B205-730FEAED0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71D6B-D086-B344-8AB1-8510FA4D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DC0A2-C301-874D-907F-3C045C2B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0E2D7-AF00-FE45-A7E9-20D9B264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3EA9D-3996-914F-9992-CEC95C95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29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7B24F-9A6A-FB47-99EB-91A1F92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D143BC-ED20-354A-9DED-3B884202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0957ED-710B-5444-9AB0-2DA646F7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30AB6-D554-3949-943D-383902E3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5E64A-5D8B-A94A-826F-79B9CD21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8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A21861-3B6D-C742-B152-A635BBD1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62E9E-3710-6748-ADAA-18704CB19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EF20E-F6A9-6944-9390-59CFCF62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1F4A2-5703-5944-AE57-7AE599B4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43122-5DA2-1C48-A29A-4AB12B50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03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59E53-3AE7-4640-AD62-59198712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6B13D-F338-0B46-9905-E9704113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86A13B-03DA-C942-AE2C-DEABF743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3EB98-C28F-2046-B3CF-B5600AA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6DF5B-6916-E442-9075-F15454EB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00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D416B-05C1-8047-8905-E6E5BBBF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85FB2-DD46-0E4C-A8E6-F1674E3A5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7D3A7-F652-2D4D-8049-40FEEAF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A8AAC-057D-C947-815D-ACB3E0E3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A4A8F-B4D5-044D-830A-1D8F9B2A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3E534-88C6-BF43-89A5-21090C53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FAE22-AC2F-584C-BA37-E205A8AC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95B218-3F18-1C44-A00F-FBECC84C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CAE1E3-4293-064F-A5EA-C51966FA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7C362F-96FE-094C-97F2-2CC13D7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9CB68-ED43-2A4A-B24D-8DA99F37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8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D3989-4556-014F-B3E4-109CC054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E475FB-EFEF-784C-995D-11A3B40D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89D77-6231-174B-8B11-B784D375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5D057E-4850-9345-AB9D-7A0788143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406CCF-3D24-8B4E-A5E3-7A1EC10FB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FCC223-FC50-6043-8C22-B61BDF0F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51157C-F139-6D4C-BD5A-43DB6E61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BA77F1-8DFB-0C4F-BFAD-E4E1A61B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E207A-71FF-BC40-B4C0-0F056CCB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D152EE-9630-344A-B74F-1D5D61D7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C8C08-B0B0-964E-BD66-33623C20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5F5C5F-1218-D54A-B5B5-FB9125D1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2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9BD4CB-2184-094F-85D8-D99BB0FD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0635B0-18A9-EE4F-B729-E69116A4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83BD14-E6F0-B745-B128-50548FE0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69182-CA0F-7742-B461-5624DEF3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187C2-16D7-BF44-AA42-C14E8729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7E6056-90BA-E849-B62A-62CDF203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1E226D-44B0-1749-9FC8-FDACBE25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CA2247-004B-8946-BE43-E7145DA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3F6ED8-31F1-8641-9CAA-E92FE647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2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CE42F-C285-F94E-9710-0590082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86E4F2-FF37-2844-BB49-5EF26CB2E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D55F86-617C-364E-9381-D41240E3C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6445D3-0B0B-BF46-B83B-7CFC70C0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B32C60-C537-E34E-889A-AAA1FE53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6909C2-A4D0-1C40-8CD5-2B265764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6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E12ED1-B818-AA40-86CA-F85B8ED8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2C608-2961-4341-83FD-D0717BF3D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0268E-D9E2-9B47-9249-83E7776AD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91233-59DF-BF46-BF07-A59591E7E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C5B2D-B6F8-BD49-A840-2D707A317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ursods_profdanilo@gmail.com" TargetMode="External"/><Relationship Id="rId2" Type="http://schemas.openxmlformats.org/officeDocument/2006/relationships/hyperlink" Target="https://github.com/danmorales/CursoDS_ProfDanil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BE7F5-3212-DB41-B028-70AFAB3DB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 básica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5A36B-F45C-2141-95C9-6B2A0C13A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CursoDS_ProfDanilo</a:t>
            </a:r>
            <a:endParaRPr lang="pt-BR" dirty="0"/>
          </a:p>
          <a:p>
            <a:r>
              <a:rPr lang="pt-BR" dirty="0"/>
              <a:t>Prof. Dr. Danilo Morales Teixeira</a:t>
            </a:r>
          </a:p>
        </p:txBody>
      </p:sp>
    </p:spTree>
    <p:extLst>
      <p:ext uri="{BB962C8B-B14F-4D97-AF65-F5344CB8AC3E}">
        <p14:creationId xmlns:p14="http://schemas.microsoft.com/office/powerpoint/2010/main" val="9911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9D265F-2E02-614E-9015-C11884CE5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ctr"/>
                <a:r>
                  <a:rPr lang="pt-BR" dirty="0"/>
                  <a:t>Medida de dispersão em torno da média</a:t>
                </a:r>
              </a:p>
              <a:p>
                <a:pPr algn="ctr"/>
                <a:r>
                  <a:rPr lang="pt-BR" dirty="0"/>
                  <a:t>Desvio padrão baixo indica que os valores estão próximos da média</a:t>
                </a:r>
              </a:p>
              <a:p>
                <a:pPr algn="ctr"/>
                <a:r>
                  <a:rPr lang="pt-BR" dirty="0"/>
                  <a:t>Utilizado para expressar o coeficiente de correlação</a:t>
                </a:r>
              </a:p>
              <a:p>
                <a:pPr algn="ctr"/>
                <a:r>
                  <a:rPr lang="pt-BR" dirty="0"/>
                  <a:t>Usado para medir a confiança em cálculos estatísticos</a:t>
                </a:r>
              </a:p>
              <a:p>
                <a:pPr algn="ctr"/>
                <a:r>
                  <a:rPr lang="pt-BR" dirty="0"/>
                  <a:t>Definido como: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9D265F-2E02-614E-9015-C11884CE5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09" b="-426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1F8109AF-330B-9F4D-93D1-685910C1B41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354597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7076952"/>
                  </p:ext>
                </p:extLst>
              </p:nvPr>
            </p:nvGraphicFramePr>
            <p:xfrm>
              <a:off x="838200" y="2727325"/>
              <a:ext cx="10515600" cy="3125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/>
                            <a:t>k</a:t>
                          </a:r>
                          <a:r>
                            <a:rPr lang="pt-BR" dirty="0"/>
                            <a:t>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oMath>
                          </a14:m>
                          <a:r>
                            <a:rPr lang="pt-BR" dirty="0"/>
                            <a:t>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7076952"/>
                  </p:ext>
                </p:extLst>
              </p:nvPr>
            </p:nvGraphicFramePr>
            <p:xfrm>
              <a:off x="838200" y="2727325"/>
              <a:ext cx="10515600" cy="3125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42" t="-96875" r="-100483" b="-5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/>
                            <a:t>k</a:t>
                          </a:r>
                          <a:r>
                            <a:rPr lang="pt-BR" dirty="0"/>
                            <a:t>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242" t="-522500" r="-483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084D5A8A-2B53-1341-B508-54D5E00BE5F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C2DA30-4078-CF4E-9FE1-5106503100F8}"/>
              </a:ext>
            </a:extLst>
          </p:cNvPr>
          <p:cNvSpPr txBox="1"/>
          <p:nvPr/>
        </p:nvSpPr>
        <p:spPr>
          <a:xfrm>
            <a:off x="2518706" y="2024340"/>
            <a:ext cx="715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Desigualdade de </a:t>
            </a:r>
            <a:r>
              <a:rPr lang="pt-BR" dirty="0" err="1"/>
              <a:t>Chebyschev</a:t>
            </a:r>
            <a:r>
              <a:rPr lang="pt-BR" dirty="0"/>
              <a:t> nos diz que a população mínima é dada por:</a:t>
            </a:r>
          </a:p>
        </p:txBody>
      </p:sp>
    </p:spTree>
    <p:extLst>
      <p:ext uri="{BB962C8B-B14F-4D97-AF65-F5344CB8AC3E}">
        <p14:creationId xmlns:p14="http://schemas.microsoft.com/office/powerpoint/2010/main" val="88899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749607"/>
                  </p:ext>
                </p:extLst>
              </p:nvPr>
            </p:nvGraphicFramePr>
            <p:xfrm>
              <a:off x="838200" y="27273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a typeface="Cambria Math" panose="02040503050406030204" pitchFamily="18" charset="0"/>
                            </a:rPr>
                            <a:t>0.68449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0.994458𝜎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68.27%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95.45%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99.73%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99.9999999997%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749607"/>
                  </p:ext>
                </p:extLst>
              </p:nvPr>
            </p:nvGraphicFramePr>
            <p:xfrm>
              <a:off x="838200" y="27273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42" t="-103333" r="-100483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0.994458𝜎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68.27%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95.45%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99.73%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99.9999999997%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084D5A8A-2B53-1341-B508-54D5E00BE5F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C2DA30-4078-CF4E-9FE1-5106503100F8}"/>
              </a:ext>
            </a:extLst>
          </p:cNvPr>
          <p:cNvSpPr txBox="1"/>
          <p:nvPr/>
        </p:nvSpPr>
        <p:spPr>
          <a:xfrm>
            <a:off x="2958731" y="1839674"/>
            <a:ext cx="627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Para o caso em que a distribuição é praticamente normal, temos:</a:t>
            </a:r>
          </a:p>
        </p:txBody>
      </p:sp>
    </p:spTree>
    <p:extLst>
      <p:ext uri="{BB962C8B-B14F-4D97-AF65-F5344CB8AC3E}">
        <p14:creationId xmlns:p14="http://schemas.microsoft.com/office/powerpoint/2010/main" val="214937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E3ACE-9A0F-7044-89FA-D94A17C6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as notas das provas:</a:t>
            </a:r>
          </a:p>
          <a:p>
            <a:pPr algn="ctr"/>
            <a:r>
              <a:rPr lang="pt-BR" dirty="0"/>
              <a:t>notas=[5.7,3.4,6.8,7.3,3.2,7.9]</a:t>
            </a:r>
          </a:p>
          <a:p>
            <a:pPr algn="ctr"/>
            <a:r>
              <a:rPr lang="pt-BR" dirty="0"/>
              <a:t>Qual o desvio padrão das notas?</a:t>
            </a:r>
          </a:p>
          <a:p>
            <a:pPr algn="ctr"/>
            <a:r>
              <a:rPr lang="pt-BR" dirty="0"/>
              <a:t>Média = 5.7</a:t>
            </a:r>
          </a:p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97107F3-09A0-4B44-AD9B-14C9B355A6F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exemplo</a:t>
            </a:r>
          </a:p>
        </p:txBody>
      </p:sp>
    </p:spTree>
    <p:extLst>
      <p:ext uri="{BB962C8B-B14F-4D97-AF65-F5344CB8AC3E}">
        <p14:creationId xmlns:p14="http://schemas.microsoft.com/office/powerpoint/2010/main" val="210625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0443D92-8AFC-264C-ACB8-6F18DD340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3209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00697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75741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0248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Nota-Média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(Nota-Média)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2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5.7 - 5.7 =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3.4 - 5.7 = -2.3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6.8 - 5.7 =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7.3 -5.7 =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9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3.2– 5.7 = 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7.9 – 5.7 =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76784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2A38A8C2-05B7-3D40-86B4-26388737970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3232C74-E67C-2149-9E52-AA2560E0224E}"/>
                  </a:ext>
                </a:extLst>
              </p:cNvPr>
              <p:cNvSpPr txBox="1"/>
              <p:nvPr/>
            </p:nvSpPr>
            <p:spPr>
              <a:xfrm>
                <a:off x="2857500" y="4953000"/>
                <a:ext cx="6121400" cy="88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𝑁𝑜𝑡𝑎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𝑀𝑒𝑑𝑖𝑎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19.55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3.26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=1.80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3232C74-E67C-2149-9E52-AA2560E0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4953000"/>
                <a:ext cx="6121400" cy="884088"/>
              </a:xfrm>
              <a:prstGeom prst="rect">
                <a:avLst/>
              </a:prstGeom>
              <a:blipFill>
                <a:blip r:embed="rId2"/>
                <a:stretch>
                  <a:fillRect t="-91549" b="-145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2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A6AFD-E9D0-C44A-AA65-CD65F321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Imagine que temos uma população com N pessoas, com média de altura H e desvio padrão 𝜎</a:t>
            </a:r>
          </a:p>
          <a:p>
            <a:pPr algn="ctr"/>
            <a:r>
              <a:rPr lang="pt-BR" dirty="0"/>
              <a:t>Imagine uma pequena amostra desta população com </a:t>
            </a:r>
            <a:r>
              <a:rPr lang="pt-BR" dirty="0" err="1"/>
              <a:t>n</a:t>
            </a:r>
            <a:r>
              <a:rPr lang="pt-BR" dirty="0"/>
              <a:t> pessoas e com altura média </a:t>
            </a:r>
            <a:r>
              <a:rPr lang="pt-BR" dirty="0" err="1"/>
              <a:t>h</a:t>
            </a:r>
            <a:endParaRPr lang="pt-BR" dirty="0"/>
          </a:p>
          <a:p>
            <a:pPr algn="ctr"/>
            <a:r>
              <a:rPr lang="pt-BR" dirty="0"/>
              <a:t>Qual o erro padrão desta pequena amostra?</a:t>
            </a:r>
          </a:p>
          <a:p>
            <a:pPr algn="ctr"/>
            <a:r>
              <a:rPr lang="pt-BR" dirty="0"/>
              <a:t>O erro padrão da média nos diz o quanto esta pequena população está afastada da média da população toda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3273674-39D4-8B48-9646-48A735A5DC0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89783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B6DFFC-785E-BE43-888D-B4FF82C13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O erro padrão da média é definido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b="0" dirty="0"/>
              </a:p>
              <a:p>
                <a:pPr marL="0" indent="0" algn="ctr">
                  <a:buNone/>
                </a:pPr>
                <a:r>
                  <a:rPr lang="pt-BR" dirty="0"/>
                  <a:t>onde 𝜎 é o desvio padrão da população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B6DFFC-785E-BE43-888D-B4FF82C13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C725AF70-736E-D34D-B746-CBC249FBEE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7103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5CA721-14C5-0242-B287-772924787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Seja uma população com média de altura H=1.73m e desvio padrão 𝜎=0.35m. Qual o erro padrão da média para uma população com 15 pessoas?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=0.09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Isto nos diz que 68% desta pequena população teria uma altura entre 1.64m e 1.82m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5CA721-14C5-0242-B287-772924787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 r="-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65A02049-E43B-5B47-8A9C-81708B0F258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226511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dstatweb.med.up.pt/cursop/cinterval/imagens/fig4_1_3.gif">
            <a:extLst>
              <a:ext uri="{FF2B5EF4-FFF2-40B4-BE49-F238E27FC236}">
                <a16:creationId xmlns:a16="http://schemas.microsoft.com/office/drawing/2014/main" id="{1DA1333C-CF6B-5D47-9BB3-4FBEAB278C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841618"/>
            <a:ext cx="6896100" cy="42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F3AD233-BABE-CB4C-BD52-38E719BF5F7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77972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4948-7BA6-AC41-AD5C-966B55D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Vejam os vídeos da descrição com aplicações implementando as equações do zero e utilizando a biblioteca </a:t>
            </a:r>
            <a:r>
              <a:rPr lang="pt-BR" dirty="0" err="1"/>
              <a:t>NumPy</a:t>
            </a:r>
            <a:r>
              <a:rPr lang="pt-BR" dirty="0"/>
              <a:t> do Python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2E717-AA0B-9047-A5A4-D6EE9D94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17817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2940-12A6-F449-B65B-8464A36CB8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Sites 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79FF7-69E1-FD48-AEDC-2B8FAF19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Slack: </a:t>
            </a:r>
            <a:r>
              <a:rPr lang="pt-BR" dirty="0" err="1"/>
              <a:t>pythonprofdanilo.slack.com</a:t>
            </a:r>
            <a:endParaRPr lang="pt-BR" dirty="0"/>
          </a:p>
          <a:p>
            <a:pPr algn="ctr"/>
            <a:r>
              <a:rPr lang="pt-BR" dirty="0"/>
              <a:t>GitHub: </a:t>
            </a:r>
            <a:r>
              <a:rPr lang="pt-BR" dirty="0">
                <a:hlinkClick r:id="rId2"/>
              </a:rPr>
              <a:t>https://github.com/danmorales/CursoDS_ProfDanilo</a:t>
            </a:r>
            <a:r>
              <a:rPr lang="pt-BR" dirty="0"/>
              <a:t> </a:t>
            </a:r>
          </a:p>
          <a:p>
            <a:pPr algn="ctr"/>
            <a:r>
              <a:rPr lang="pt-BR" dirty="0" err="1"/>
              <a:t>Email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cursods_profdanilo@gmail.com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76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D2398-3A26-2A41-8B2E-8D1D678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Gostou? Deixe o seu </a:t>
            </a:r>
            <a:r>
              <a:rPr lang="pt-BR" dirty="0" err="1"/>
              <a:t>like</a:t>
            </a:r>
            <a:endParaRPr lang="pt-BR" dirty="0"/>
          </a:p>
          <a:p>
            <a:pPr algn="ctr"/>
            <a:r>
              <a:rPr lang="pt-BR" dirty="0"/>
              <a:t>Curta o canal para receber notificações de novos </a:t>
            </a:r>
            <a:r>
              <a:rPr lang="pt-BR" dirty="0" err="1"/>
              <a:t>vídoes</a:t>
            </a:r>
            <a:endParaRPr lang="pt-BR" dirty="0"/>
          </a:p>
          <a:p>
            <a:pPr algn="ctr"/>
            <a:r>
              <a:rPr lang="pt-BR" dirty="0"/>
              <a:t>Dúvidas? Mande um e-mail ou deixe o seu comentário aqui no vídeo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732167-EE6B-BD4A-AD79-125C0E0C48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55579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9DDA1-256F-A340-B726-D04FD2D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Média</a:t>
            </a:r>
          </a:p>
          <a:p>
            <a:pPr algn="ctr"/>
            <a:r>
              <a:rPr lang="pt-BR" dirty="0"/>
              <a:t>Mediana</a:t>
            </a:r>
          </a:p>
          <a:p>
            <a:pPr algn="ctr"/>
            <a:r>
              <a:rPr lang="pt-BR" dirty="0"/>
              <a:t>Desvio padrão</a:t>
            </a:r>
          </a:p>
          <a:p>
            <a:pPr algn="ctr"/>
            <a:r>
              <a:rPr lang="pt-BR" dirty="0"/>
              <a:t>Erro padrão da média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226108-2C2B-464C-946E-2840425A664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258252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A588-9A32-A948-93A3-F1AD38E6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marL="0" indent="0" algn="ctr">
              <a:buNone/>
            </a:pPr>
            <a:r>
              <a:rPr lang="pt-BR" dirty="0"/>
              <a:t>Média e mediana são medidas de tendência central muito utilizadas em estatística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87F071-9D02-804D-A272-418E433E093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e mediana</a:t>
            </a:r>
          </a:p>
        </p:txBody>
      </p:sp>
    </p:spTree>
    <p:extLst>
      <p:ext uri="{BB962C8B-B14F-4D97-AF65-F5344CB8AC3E}">
        <p14:creationId xmlns:p14="http://schemas.microsoft.com/office/powerpoint/2010/main" val="181730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2E65083-3E77-5449-B910-E5FD3E083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pt-BR" dirty="0"/>
                  <a:t>Média é definida como sendo a soma de todos os elementos dividida pelo número de elementos da amostra</a:t>
                </a:r>
              </a:p>
              <a:p>
                <a:pPr algn="ctr"/>
                <a:r>
                  <a:rPr lang="pt-BR" dirty="0"/>
                  <a:t>Mais indicado quando os dados estão igualmente espaçados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2E65083-3E77-5449-B910-E5FD3E083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2632" r="-12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45F31DE9-584C-6448-B988-E6ABF8F28E8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271883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91E533E-CB96-3147-B9B6-9968C6BF6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pt-BR" dirty="0"/>
                  <a:t>Sejam as notas das provas:</a:t>
                </a:r>
              </a:p>
              <a:p>
                <a:pPr algn="ctr"/>
                <a:r>
                  <a:rPr lang="pt-BR" dirty="0"/>
                  <a:t>notas=[5.7,3.4,6.8,7.3,3.2,7.9]</a:t>
                </a:r>
              </a:p>
              <a:p>
                <a:pPr algn="ctr"/>
                <a:r>
                  <a:rPr lang="pt-BR" dirty="0"/>
                  <a:t>Qual a média das notas?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5.7+3.4+6.8+7.3+3.2+7.9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34.3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=5.7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91E533E-CB96-3147-B9B6-9968C6BF6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DDC2765C-18D7-E94B-B29F-BF306A6F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399536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FD93E-B0B2-254D-AA04-8DAF92D6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Representa o valor central do conjunto de dados</a:t>
            </a:r>
          </a:p>
          <a:p>
            <a:pPr algn="ctr"/>
            <a:r>
              <a:rPr lang="pt-BR" dirty="0"/>
              <a:t>Valores devem estar ordenados em ordem crescente ou decrescente</a:t>
            </a:r>
          </a:p>
          <a:p>
            <a:pPr algn="ctr"/>
            <a:r>
              <a:rPr lang="pt-BR" dirty="0"/>
              <a:t>Quando o número de elementos é par, a mediana é calculada como sendo a média entre os dois valores centrais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73D619-3773-1145-A373-F4C7429217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58782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A4923-BD91-7E41-B707-3EEC1D7E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diferentes pessoas com idades:</a:t>
            </a:r>
          </a:p>
          <a:p>
            <a:pPr algn="ctr"/>
            <a:r>
              <a:rPr lang="pt-BR" dirty="0"/>
              <a:t>Idades=[34,23,45,78,43,12,39,41,56]</a:t>
            </a:r>
          </a:p>
          <a:p>
            <a:pPr algn="ctr"/>
            <a:r>
              <a:rPr lang="pt-BR" dirty="0"/>
              <a:t>Qual a mediana?</a:t>
            </a:r>
          </a:p>
          <a:p>
            <a:pPr algn="ctr"/>
            <a:r>
              <a:rPr lang="pt-BR" dirty="0"/>
              <a:t>Ordenando os valores:</a:t>
            </a:r>
          </a:p>
          <a:p>
            <a:pPr algn="ctr"/>
            <a:r>
              <a:rPr lang="pt-BR" dirty="0"/>
              <a:t>Idades = [12,23,34,39,41,43,45,56,78]</a:t>
            </a:r>
          </a:p>
          <a:p>
            <a:pPr algn="ctr"/>
            <a:r>
              <a:rPr lang="pt-BR" dirty="0"/>
              <a:t>Mediana = 41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FA1AA7D-128D-6E48-9DFE-1F36AE99377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– exemplo 1</a:t>
            </a:r>
          </a:p>
        </p:txBody>
      </p:sp>
    </p:spTree>
    <p:extLst>
      <p:ext uri="{BB962C8B-B14F-4D97-AF65-F5344CB8AC3E}">
        <p14:creationId xmlns:p14="http://schemas.microsoft.com/office/powerpoint/2010/main" val="217117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A4923-BD91-7E41-B707-3EEC1D7E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diferentes pessoas com idades:</a:t>
            </a:r>
          </a:p>
          <a:p>
            <a:pPr algn="ctr"/>
            <a:r>
              <a:rPr lang="pt-BR" dirty="0"/>
              <a:t>Idades=[34,23,45,78,43,12,39,41,56,37]</a:t>
            </a:r>
          </a:p>
          <a:p>
            <a:pPr algn="ctr"/>
            <a:r>
              <a:rPr lang="pt-BR" dirty="0"/>
              <a:t>Qual a mediana?</a:t>
            </a:r>
          </a:p>
          <a:p>
            <a:pPr algn="ctr"/>
            <a:r>
              <a:rPr lang="pt-BR" dirty="0"/>
              <a:t>Ordenando os valores:</a:t>
            </a:r>
          </a:p>
          <a:p>
            <a:pPr algn="ctr"/>
            <a:r>
              <a:rPr lang="pt-BR" dirty="0"/>
              <a:t>Idades = [12,23,34,37,39,41,43,45,56,78]</a:t>
            </a:r>
          </a:p>
          <a:p>
            <a:pPr algn="ctr"/>
            <a:r>
              <a:rPr lang="pt-BR" dirty="0"/>
              <a:t>Mediana = (39+41)/2 = 80/2 = 40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FA1AA7D-128D-6E48-9DFE-1F36AE99377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– exemplo 2</a:t>
            </a:r>
          </a:p>
        </p:txBody>
      </p:sp>
    </p:spTree>
    <p:extLst>
      <p:ext uri="{BB962C8B-B14F-4D97-AF65-F5344CB8AC3E}">
        <p14:creationId xmlns:p14="http://schemas.microsoft.com/office/powerpoint/2010/main" val="1373134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677</Words>
  <Application>Microsoft Macintosh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do Office</vt:lpstr>
      <vt:lpstr>Estatística básica</vt:lpstr>
      <vt:lpstr>Sites e contatos</vt:lpstr>
      <vt:lpstr>Conteúdo</vt:lpstr>
      <vt:lpstr>Média e mediana</vt:lpstr>
      <vt:lpstr>Média - definição</vt:lpstr>
      <vt:lpstr>Média - exemplo</vt:lpstr>
      <vt:lpstr>Mediana - definição</vt:lpstr>
      <vt:lpstr>Mediana – exemplo 1</vt:lpstr>
      <vt:lpstr>Mediana – exemplo 2</vt:lpstr>
      <vt:lpstr>Desvio padrão - definição</vt:lpstr>
      <vt:lpstr>Desvio padrão - definição</vt:lpstr>
      <vt:lpstr>Desvio padrão - definição</vt:lpstr>
      <vt:lpstr>Desvio padrão - exemplo</vt:lpstr>
      <vt:lpstr>Desvio padrão - exemplo</vt:lpstr>
      <vt:lpstr>Erro padrão da média - definição</vt:lpstr>
      <vt:lpstr>Erro padrão da média - definição</vt:lpstr>
      <vt:lpstr>Erro padrão da média - exemplo</vt:lpstr>
      <vt:lpstr>Erro padrão da média - exemplo</vt:lpstr>
      <vt:lpstr>Aplicações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básica</dc:title>
  <dc:creator>Danilo Morales</dc:creator>
  <cp:lastModifiedBy>Danilo Morales</cp:lastModifiedBy>
  <cp:revision>19</cp:revision>
  <dcterms:created xsi:type="dcterms:W3CDTF">2020-03-03T01:32:32Z</dcterms:created>
  <dcterms:modified xsi:type="dcterms:W3CDTF">2020-03-04T11:58:01Z</dcterms:modified>
</cp:coreProperties>
</file>