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FBF0F-6C87-6747-87DB-274DF0A2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11A5A3-36AF-C449-A395-8FAF6DB7B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21D7B-B8C6-C943-97F0-C4F8AF25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F6D9-ACF6-1047-9455-6C7FC25E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4E260F-C9D1-2A49-9355-73A5D11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3349-1837-1D4C-8B0E-7A94F00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3979-14B7-EA42-87B5-73F4449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EDA64-2FFA-9146-82E6-B1D5DF0A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5483C-2331-294D-B6C4-C824BEC4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30B61-CF2F-DD40-A4B3-E297102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1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574E0D-4D60-BC4D-909F-3F370BEC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46E8-1877-2643-BD52-F265733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154E1-416E-5C41-BFFE-2C1773E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57BE5-C15E-CD48-A7D4-9E57856F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B7EA6-55A7-B940-92EA-D9899C79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0D85-FBC1-E14D-86C8-8647160B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01558-0690-E443-AB08-D22228E0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7B1E4-605D-F441-9439-1C441C8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330B1-082A-D544-835F-3718ADE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81A88-8528-9D4E-AD94-0CAFDC4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05CB-C733-5842-BC0C-10E73E8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3184A-5724-4143-80F9-25316512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427EA-5B24-3747-BA1D-41EAE44C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39C63-2217-0A4B-8B82-763F3CC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91312-C17B-0D45-929D-862E4DA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7461-607D-7C44-96C0-45738580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61A9A-D81B-D544-8D89-7D5D3D6A8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CA809-B2F2-5B4B-BE7F-0235D98C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5CC57-86D5-DE49-A194-2AE10BD8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C964-C5FF-BB4D-BF9A-3DB9A81D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157DF-4928-8549-BB2A-F054928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28EC3-A571-A749-BA31-10AD1CA9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E5504-B076-AA4B-9A2E-B94938C3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C5C4-6567-3F47-AAAB-7EEA9DF0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FEEDD-80A4-5A4D-A1CB-3B4CA23B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9C0096-95E7-C143-926C-6798A3DE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E2EB3-48E3-F64C-9516-7EC8F32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7F970-7055-EF4D-B2C7-9951A5C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154DAB-DF70-4F4D-AF8A-A99AB9B7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539D-FA2D-944D-A6D8-BEC6B80B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B652AD-108C-714A-B6B4-AA525E1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A4B2E8-E433-2E47-B57E-DFD2A3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43559B-04BD-EC4D-87FC-9B54309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569553-3490-0E48-AA4E-A06E39B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F6C34A-B806-9340-98E7-FE03390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CD372-8D2E-9641-8738-190C3BFD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FA10-D48C-F84E-B517-8BB7759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13C78-BD7A-4643-9E29-606E55A7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D512F-8595-A949-A788-A9757FAD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32BBF-4CBA-AA43-9A26-B124B805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14E2A-C349-7C47-A09C-3FF88ACA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DE2E6-5CF9-2B41-9004-391E4E42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5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3E2E5-A01E-3141-B852-2EC29CA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71C193-9B2E-3F4D-9ED1-47455311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0057C-E6D4-244B-AC5F-663FFF16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9FDF6-DEF5-1047-9F39-7BD4E36E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B920F-4901-A646-8D23-A06DD72C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27EBE-BFB2-2B4B-86BB-F791B2E8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868C99-CEA5-2C48-855D-98A87292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C8476-3AEB-CB4E-B567-5FB855DC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0DAF0B-F831-6341-A220-714861A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B37-F08B-704E-BBAF-B4F232676807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48D14-B53F-C544-B5DE-967FF61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852D-F644-E246-876F-6DD845DB9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984B-3D41-0D45-8F0F-FCCA8F37F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ursods_profdanilo@gmail.com" TargetMode="External"/><Relationship Id="rId2" Type="http://schemas.openxmlformats.org/officeDocument/2006/relationships/hyperlink" Target="https://github.com/danmorales/CursoDS_ProfDanil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1BDC8-7920-7A49-8C14-2479F5E7F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Medidas de erros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D1F52-AE9E-E64B-BC24-61E93D4D2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328887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Erro quadrático médio (MSE) mede a distância quadrática entre o valor real </a:t>
            </a:r>
            <a:r>
              <a:rPr lang="pt-BR" dirty="0" err="1"/>
              <a:t>X</a:t>
            </a:r>
            <a:r>
              <a:rPr lang="pt-BR" dirty="0"/>
              <a:t> e o valor previsto </a:t>
            </a:r>
            <a:r>
              <a:rPr lang="pt-BR" dirty="0" err="1"/>
              <a:t>Y</a:t>
            </a:r>
            <a:endParaRPr lang="pt-BR" dirty="0"/>
          </a:p>
          <a:p>
            <a:pPr algn="ctr"/>
            <a:r>
              <a:rPr lang="pt-BR" dirty="0"/>
              <a:t>Sempre positivo</a:t>
            </a:r>
          </a:p>
          <a:p>
            <a:pPr algn="ctr"/>
            <a:r>
              <a:rPr lang="pt-BR" dirty="0"/>
              <a:t>Quanto mais próximo de zero melhor</a:t>
            </a:r>
          </a:p>
          <a:p>
            <a:pPr algn="ctr"/>
            <a:r>
              <a:rPr lang="pt-BR" dirty="0"/>
              <a:t>Incorpora a variância, ou seja, quão espalhados as estimativas estão dos dados verdadeiros</a:t>
            </a:r>
          </a:p>
          <a:p>
            <a:pPr algn="ctr"/>
            <a:r>
              <a:rPr lang="pt-BR" dirty="0"/>
              <a:t>Incorpora o bias, ou seja, quão distante os valores médios estimados estão dos valões verdadeiros</a:t>
            </a:r>
          </a:p>
          <a:p>
            <a:pPr algn="ctr"/>
            <a:r>
              <a:rPr lang="pt-BR" dirty="0"/>
              <a:t>Penaliza mais os valores mais afastados dos valores reais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84423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8194" name="Picture 2" descr="https://jmlb.github.io/images/20180701/img_02.png">
            <a:extLst>
              <a:ext uri="{FF2B5EF4-FFF2-40B4-BE49-F238E27FC236}">
                <a16:creationId xmlns:a16="http://schemas.microsoft.com/office/drawing/2014/main" id="{56E19125-43A0-2A46-85CA-1AAC00F876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77" y="1877319"/>
            <a:ext cx="7027445" cy="461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7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quadrático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definição</a:t>
            </a:r>
          </a:p>
        </p:txBody>
      </p:sp>
      <p:pic>
        <p:nvPicPr>
          <p:cNvPr id="9218" name="Picture 2" descr="image.png">
            <a:extLst>
              <a:ext uri="{FF2B5EF4-FFF2-40B4-BE49-F238E27FC236}">
                <a16:creationId xmlns:a16="http://schemas.microsoft.com/office/drawing/2014/main" id="{30FFEE86-E816-BF4F-923B-4A78278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848" y="2373563"/>
            <a:ext cx="4560304" cy="12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389676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0.0172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0.00344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83" y="4618738"/>
                <a:ext cx="4279233" cy="555858"/>
              </a:xfrm>
              <a:prstGeom prst="rect">
                <a:avLst/>
              </a:prstGeom>
              <a:blipFill>
                <a:blip r:embed="rId2"/>
                <a:stretch>
                  <a:fillRect l="-595" t="-84091" r="-298" b="-7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97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Raiz do erro quadrático médio (RMSE) é a raiz quadrada do MSE</a:t>
            </a:r>
          </a:p>
          <a:p>
            <a:pPr algn="ctr"/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definição</a:t>
            </a:r>
          </a:p>
        </p:txBody>
      </p:sp>
      <p:pic>
        <p:nvPicPr>
          <p:cNvPr id="11266" name="Picture 2" descr="image.png">
            <a:extLst>
              <a:ext uri="{FF2B5EF4-FFF2-40B4-BE49-F238E27FC236}">
                <a16:creationId xmlns:a16="http://schemas.microsoft.com/office/drawing/2014/main" id="{30B7F089-6E2D-A34A-823A-7994E1A8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207544"/>
            <a:ext cx="5105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2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0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934455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1006337">
                  <a:extLst>
                    <a:ext uri="{9D8B030D-6E8A-4147-A177-3AD203B41FA5}">
                      <a16:colId xmlns:a16="http://schemas.microsoft.com/office/drawing/2014/main" val="18067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(X-Y)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0.0172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smtClean="0"/>
                            <m:t>0.00344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/>
                        <m:t>0.05</m:t>
                      </m:r>
                      <m:r>
                        <m:rPr>
                          <m:nor/>
                        </m:rPr>
                        <a:rPr lang="pt-BR" b="0" i="0" smtClean="0"/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84" y="4618738"/>
                <a:ext cx="5919537" cy="829394"/>
              </a:xfrm>
              <a:prstGeom prst="rect">
                <a:avLst/>
              </a:prstGeom>
              <a:blipFill>
                <a:blip r:embed="rId2"/>
                <a:stretch>
                  <a:fillRect t="-37879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logarítmico quadrático médio (MSLE) é uma medida da razão entre os valores reais e previstos</a:t>
            </a:r>
          </a:p>
          <a:p>
            <a:pPr algn="ctr"/>
            <a:r>
              <a:rPr lang="pt-BR" dirty="0"/>
              <a:t>MSLE se importa apenas com a diferença percentual</a:t>
            </a:r>
          </a:p>
          <a:p>
            <a:pPr algn="ctr"/>
            <a:r>
              <a:rPr lang="pt-BR" dirty="0"/>
              <a:t>MSLE trata diferenças pequenas e grandes da mesma forma</a:t>
            </a:r>
          </a:p>
          <a:p>
            <a:pPr algn="ctr"/>
            <a:r>
              <a:rPr lang="pt-BR" dirty="0"/>
              <a:t>Penaliza mais os valores subestimados do que os superestimados</a:t>
            </a:r>
          </a:p>
          <a:p>
            <a:pPr algn="ctr"/>
            <a:r>
              <a:rPr lang="pt-BR" dirty="0"/>
              <a:t>Introduz uma assimetria na curva de erro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98616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3B795-6799-5E4B-AA81-3379F23A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MSLE é definido como: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6CF1B3E-33EA-2048-A9C3-8031F574CC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definição</a:t>
            </a: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A6046786-D32A-1645-AE2F-6A18F2EA3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07390"/>
            <a:ext cx="4953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5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37329"/>
              </p:ext>
            </p:extLst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logarítmico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𝑀𝑆𝐿𝐸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0.002224228 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/>
                  <a:t>= 0.00032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30" y="5167312"/>
                <a:ext cx="3157339" cy="433580"/>
              </a:xfrm>
              <a:prstGeom prst="rect">
                <a:avLst/>
              </a:prstGeom>
              <a:blipFill>
                <a:blip r:embed="rId2"/>
                <a:stretch>
                  <a:fillRect l="-2410" t="-20000" r="-3213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7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64FE4-3963-0344-BE87-2ECCAE8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É a raiz quadrada do MSLE</a:t>
            </a:r>
          </a:p>
          <a:p>
            <a:pPr marL="0" indent="0" algn="ctr">
              <a:buNone/>
            </a:pPr>
            <a:r>
              <a:rPr lang="pt-BR" dirty="0"/>
              <a:t>Definido como sendo: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55024-09DC-4748-848D-FC5CB726AB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definição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FFA25BFF-73E7-D547-9B45-1038DA15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055018"/>
            <a:ext cx="49657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5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</a:t>
            </a:r>
            <a:r>
              <a:rPr lang="pt-BR" dirty="0">
                <a:hlinkClick r:id="rId2"/>
              </a:rPr>
              <a:t>https://github.com/danmorales/CursoDS_ProfDanilo</a:t>
            </a:r>
            <a:r>
              <a:rPr lang="pt-BR" dirty="0"/>
              <a:t> </a:t>
            </a:r>
          </a:p>
          <a:p>
            <a:pPr algn="ctr"/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cursods_profdanilo@gmail.com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82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FEFF58-B61A-E743-A56D-56A21634CD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0906" y="1948180"/>
          <a:ext cx="633262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37">
                  <a:extLst>
                    <a:ext uri="{9D8B030D-6E8A-4147-A177-3AD203B41FA5}">
                      <a16:colId xmlns:a16="http://schemas.microsoft.com/office/drawing/2014/main" val="1892296412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901232015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351680570"/>
                    </a:ext>
                  </a:extLst>
                </a:gridCol>
                <a:gridCol w="2658979">
                  <a:extLst>
                    <a:ext uri="{9D8B030D-6E8A-4147-A177-3AD203B41FA5}">
                      <a16:colId xmlns:a16="http://schemas.microsoft.com/office/drawing/2014/main" val="1893505260"/>
                    </a:ext>
                  </a:extLst>
                </a:gridCol>
              </a:tblGrid>
              <a:tr h="33157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Log((X+1)/(Y+1))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[Log((X+1)/(Y+1))]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45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1.86624e-05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+0.01733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0.000300328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8.01025e-05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0.0005602689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3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8.427240000000001e-05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0.000311522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+0.02948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0.000869070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63676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43925474-A89E-2B4F-8F69-1C3509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Raiz do erro logarítmico quadrático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/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𝑅𝑀𝑆𝐿𝐸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/>
                                <m:t>0.002224228 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dirty="0" smtClean="0"/>
                            <m:t>0.00032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=0.0178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B3DE1E0-48D5-F645-82FC-E97FF9B72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39" y="5167312"/>
                <a:ext cx="4809522" cy="818366"/>
              </a:xfrm>
              <a:prstGeom prst="rect">
                <a:avLst/>
              </a:prstGeom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6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SciKit-Learn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28010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</a:t>
            </a:r>
            <a:r>
              <a:rPr lang="pt-BR" dirty="0" err="1"/>
              <a:t>vídoes</a:t>
            </a:r>
            <a:endParaRPr lang="pt-BR" dirty="0"/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6016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Erro absoluto médio</a:t>
            </a:r>
          </a:p>
          <a:p>
            <a:pPr algn="ctr"/>
            <a:r>
              <a:rPr lang="pt-BR" dirty="0"/>
              <a:t>Erro absoluto percentual médio</a:t>
            </a:r>
          </a:p>
          <a:p>
            <a:pPr algn="ctr"/>
            <a:r>
              <a:rPr lang="pt-BR" dirty="0"/>
              <a:t>Erro quadrático médio</a:t>
            </a:r>
          </a:p>
          <a:p>
            <a:pPr algn="ctr"/>
            <a:r>
              <a:rPr lang="pt-BR" dirty="0"/>
              <a:t>Raiz do erro quadrático médio</a:t>
            </a:r>
          </a:p>
          <a:p>
            <a:pPr algn="ctr"/>
            <a:r>
              <a:rPr lang="pt-BR" dirty="0"/>
              <a:t>Erro logarítmico quadrático médio</a:t>
            </a:r>
          </a:p>
          <a:p>
            <a:pPr algn="ctr"/>
            <a:r>
              <a:rPr lang="pt-BR" dirty="0"/>
              <a:t>Raiz do erro logarítmico quadrático médio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314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D513-A253-5243-86F6-99B7E89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Erro absoluto médio (MAE) é a medida da diferença entre duas variáveis contínuas</a:t>
            </a:r>
          </a:p>
          <a:p>
            <a:pPr algn="ctr"/>
            <a:r>
              <a:rPr lang="pt-BR" dirty="0"/>
              <a:t>Seja </a:t>
            </a:r>
            <a:r>
              <a:rPr lang="pt-BR" dirty="0" err="1"/>
              <a:t>X</a:t>
            </a:r>
            <a:r>
              <a:rPr lang="pt-BR" dirty="0"/>
              <a:t> os valores reais e </a:t>
            </a:r>
            <a:r>
              <a:rPr lang="pt-BR" dirty="0" err="1"/>
              <a:t>Y</a:t>
            </a:r>
            <a:r>
              <a:rPr lang="pt-BR" dirty="0"/>
              <a:t> os valores previstos de um determinando evento</a:t>
            </a:r>
          </a:p>
          <a:p>
            <a:pPr algn="ctr"/>
            <a:r>
              <a:rPr lang="pt-BR" dirty="0"/>
              <a:t>MAE é a distância vertical média entre os pontos</a:t>
            </a:r>
          </a:p>
          <a:p>
            <a:pPr algn="ctr"/>
            <a:r>
              <a:rPr lang="pt-BR" dirty="0"/>
              <a:t>MAE utiliza a mesma escala de medida dos dados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CC4985-96D2-C049-A84C-0C7EBAC961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878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mlb.github.io/images/20180701/img_01.png">
            <a:extLst>
              <a:ext uri="{FF2B5EF4-FFF2-40B4-BE49-F238E27FC236}">
                <a16:creationId xmlns:a16="http://schemas.microsoft.com/office/drawing/2014/main" id="{B8AE3A19-B33A-B241-A71B-F753FEC0F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85" y="1963277"/>
            <a:ext cx="6488029" cy="43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2A5FB38-E593-0541-B98F-7C5857C1B1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57692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25F89-358F-5F46-A48D-9E38CE28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é definido como: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definição</a:t>
            </a:r>
          </a:p>
        </p:txBody>
      </p:sp>
      <p:pic>
        <p:nvPicPr>
          <p:cNvPr id="4100" name="Picture 4" descr="image.png">
            <a:extLst>
              <a:ext uri="{FF2B5EF4-FFF2-40B4-BE49-F238E27FC236}">
                <a16:creationId xmlns:a16="http://schemas.microsoft.com/office/drawing/2014/main" id="{31DEEFD8-33D4-F347-A050-80304CC33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22" y="2767596"/>
            <a:ext cx="6931728" cy="1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9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769364"/>
              </p:ext>
            </p:extLst>
          </p:nvPr>
        </p:nvGraphicFramePr>
        <p:xfrm>
          <a:off x="4108784" y="2042193"/>
          <a:ext cx="3974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=0.028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4" y="4618738"/>
                <a:ext cx="3771902" cy="543226"/>
              </a:xfrm>
              <a:prstGeom prst="rect">
                <a:avLst/>
              </a:prstGeom>
              <a:blipFill>
                <a:blip r:embed="rId2"/>
                <a:stretch>
                  <a:fillRect t="-88372" b="-74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79EF1-D537-F142-B537-9BF5EDED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Erro absoluto médio percentual médio (MAPE) define a acurácia dos valores previstos por um determinado modelo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DE1608-D415-7244-9118-B46F5A5521E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– definição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2077660F-CAC2-2740-BFF8-34F203EB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6" y="2676024"/>
            <a:ext cx="5600701" cy="15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E77B43E8-B8E9-B34E-991F-6FE6A6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77831"/>
              </p:ext>
            </p:extLst>
          </p:nvPr>
        </p:nvGraphicFramePr>
        <p:xfrm>
          <a:off x="3940341" y="2055613"/>
          <a:ext cx="5336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33">
                  <a:extLst>
                    <a:ext uri="{9D8B030D-6E8A-4147-A177-3AD203B41FA5}">
                      <a16:colId xmlns:a16="http://schemas.microsoft.com/office/drawing/2014/main" val="3250293782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886750355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4002214762"/>
                    </a:ext>
                  </a:extLst>
                </a:gridCol>
                <a:gridCol w="2454440">
                  <a:extLst>
                    <a:ext uri="{9D8B030D-6E8A-4147-A177-3AD203B41FA5}">
                      <a16:colId xmlns:a16="http://schemas.microsoft.com/office/drawing/2014/main" val="51739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|X-Y|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|X-Y|/</a:t>
                      </a:r>
                      <a:r>
                        <a:rPr lang="pt-BR" dirty="0" err="1"/>
                        <a:t>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7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5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3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94488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1A121ED4-4700-CF4A-A36D-B41FDED2527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absoluto médio percentual - aplicação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/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𝑀𝐴𝑃𝐸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100%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pt-BR"/>
                      <m:t>0.0602</m:t>
                    </m:r>
                  </m:oMath>
                </a14:m>
                <a:r>
                  <a:rPr lang="pt-BR" dirty="0"/>
                  <a:t>=1.2%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21AA9D9-B6D5-EE43-8184-5A5C27A2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31" y="4645578"/>
                <a:ext cx="4686302" cy="688394"/>
              </a:xfrm>
              <a:prstGeom prst="rect">
                <a:avLst/>
              </a:prstGeom>
              <a:blipFill>
                <a:blip r:embed="rId2"/>
                <a:stretch>
                  <a:fillRect l="-1622" t="-54545" b="-4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68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722</Words>
  <Application>Microsoft Macintosh PowerPoint</Application>
  <PresentationFormat>Widescreen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do Office</vt:lpstr>
      <vt:lpstr>Medidas de erros</vt:lpstr>
      <vt:lpstr>Sites e contatos</vt:lpstr>
      <vt:lpstr>Conteúdo</vt:lpstr>
      <vt:lpstr>Erro absoluto médio - definição</vt:lpstr>
      <vt:lpstr>Erro absoluto médio - definição</vt:lpstr>
      <vt:lpstr>Erro absoluto médio - definição</vt:lpstr>
      <vt:lpstr>Erro absoluto médio - aplicação</vt:lpstr>
      <vt:lpstr>Erro absoluto médio percentual – definição</vt:lpstr>
      <vt:lpstr>Erro absoluto médio percentual - aplicação</vt:lpstr>
      <vt:lpstr>Erro quadrático médio - definição</vt:lpstr>
      <vt:lpstr>Erro quadrático médio - definição</vt:lpstr>
      <vt:lpstr>Erro quadrático médio - definição</vt:lpstr>
      <vt:lpstr>Erro quadrático médio - aplicação</vt:lpstr>
      <vt:lpstr>Raiz do erro quadrático médio - definição</vt:lpstr>
      <vt:lpstr>Raiz do erro quadrático médio - aplicação</vt:lpstr>
      <vt:lpstr>Erro logarítmico quadrático médio - definição</vt:lpstr>
      <vt:lpstr>Erro logarítmico quadrático médio - definição</vt:lpstr>
      <vt:lpstr>Erro logarítmico quadrático médio - aplicação</vt:lpstr>
      <vt:lpstr>Raiz do erro logarítmico quadrático médio - definição</vt:lpstr>
      <vt:lpstr>Raiz do erro logarítmico quadrático médio - aplicação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Medidas de erros</dc:title>
  <dc:creator>Danilo Morales</dc:creator>
  <cp:lastModifiedBy>Danilo Morales</cp:lastModifiedBy>
  <cp:revision>14</cp:revision>
  <dcterms:created xsi:type="dcterms:W3CDTF">2020-03-04T12:06:34Z</dcterms:created>
  <dcterms:modified xsi:type="dcterms:W3CDTF">2020-03-04T13:21:56Z</dcterms:modified>
</cp:coreProperties>
</file>