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75" r:id="rId22"/>
    <p:sldId id="274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88"/>
  </p:normalViewPr>
  <p:slideViewPr>
    <p:cSldViewPr snapToGrid="0" snapToObjects="1">
      <p:cViewPr varScale="1">
        <p:scale>
          <a:sx n="106" d="100"/>
          <a:sy n="106" d="100"/>
        </p:scale>
        <p:origin x="6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FBF0F-6C87-6747-87DB-274DF0A23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11A5A3-36AF-C449-A395-8FAF6DB7B4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321D7B-B8C6-C943-97F0-C4F8AF25D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5B37-F08B-704E-BBAF-B4F232676807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9CF6D9-ACF6-1047-9455-6C7FC25E5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4E260F-C9D1-2A49-9355-73A5D11C0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984B-3D41-0D45-8F0F-FCCA8F37F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8959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83349-1837-1D4C-8B0E-7A94F0001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E623979-14B7-EA42-87B5-73F4449BA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CEDA64-2FFA-9146-82E6-B1D5DF0A6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5B37-F08B-704E-BBAF-B4F232676807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A5483C-2331-294D-B6C4-C824BEC48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730B61-CF2F-DD40-A4B3-E29710232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984B-3D41-0D45-8F0F-FCCA8F37F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918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574E0D-4D60-BC4D-909F-3F370BEC51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8FC46E8-1877-2643-BD52-F2657336F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E154E1-416E-5C41-BFFE-2C1773EA3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5B37-F08B-704E-BBAF-B4F232676807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657BE5-C15E-CD48-A7D4-9E57856F8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7B7EA6-55A7-B940-92EA-D9899C796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984B-3D41-0D45-8F0F-FCCA8F37F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59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30D85-FBC1-E14D-86C8-8647160BE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B01558-0690-E443-AB08-D22228E09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97B1E4-605D-F441-9439-1C441C83C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5B37-F08B-704E-BBAF-B4F232676807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6330B1-082A-D544-835F-3718ADE48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481A88-8528-9D4E-AD94-0CAFDC4D8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984B-3D41-0D45-8F0F-FCCA8F37F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5381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705CB-C733-5842-BC0C-10E73E873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43184A-5724-4143-80F9-25316512A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4427EA-5B24-3747-BA1D-41EAE44C8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5B37-F08B-704E-BBAF-B4F232676807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E39C63-2217-0A4B-8B82-763F3CC6F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991312-C17B-0D45-929D-862E4DAEA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984B-3D41-0D45-8F0F-FCCA8F37F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375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877461-607D-7C44-96C0-457385800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861A9A-D81B-D544-8D89-7D5D3D6A8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E6CA809-B2F2-5B4B-BE7F-0235D98C5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65CC57-86D5-DE49-A194-2AE10BD8A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5B37-F08B-704E-BBAF-B4F232676807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9CC964-C5FF-BB4D-BF9A-3DB9A81D4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D157DF-4928-8549-BB2A-F05492845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984B-3D41-0D45-8F0F-FCCA8F37F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7007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28EC3-A571-A749-BA31-10AD1CA9C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7E5504-B076-AA4B-9A2E-B94938C35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4B6C5C4-6567-3F47-AAAB-7EEA9DF03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ADFEEDD-80A4-5A4D-A1CB-3B4CA23B2F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79C0096-95E7-C143-926C-6798A3DED1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96E2EB3-48E3-F64C-9516-7EC8F325C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5B37-F08B-704E-BBAF-B4F232676807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EE7F970-7055-EF4D-B2C7-9951A5CA4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6154DAB-DF70-4F4D-AF8A-A99AB9B72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984B-3D41-0D45-8F0F-FCCA8F37F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6237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4539D-FA2D-944D-A6D8-BEC6B80BB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5B652AD-108C-714A-B6B4-AA525E168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5B37-F08B-704E-BBAF-B4F232676807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DA4B2E8-E433-2E47-B57E-DFD2A3FE5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A43559B-04BD-EC4D-87FC-9B543098C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984B-3D41-0D45-8F0F-FCCA8F37F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9877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F569553-3490-0E48-AA4E-A06E39BEB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5B37-F08B-704E-BBAF-B4F232676807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AF6C34A-B806-9340-98E7-FE03390CE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13CD372-8D2E-9641-8738-190C3BFDC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984B-3D41-0D45-8F0F-FCCA8F37F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301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1EFA10-D48C-F84E-B517-8BB7759E4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713C78-BD7A-4643-9E29-606E55A7F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25D512F-8595-A949-A788-A9757FAD4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732BBF-4CBA-AA43-9A26-B124B8052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5B37-F08B-704E-BBAF-B4F232676807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614E2A-C349-7C47-A09C-3FF88ACAA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59DE2E6-5CF9-2B41-9004-391E4E42D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984B-3D41-0D45-8F0F-FCCA8F37F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6354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23E2E5-A01E-3141-B852-2EC29CA6A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571C193-9B2E-3F4D-9ED1-4745531154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CC0057C-E6D4-244B-AC5F-663FFF161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F9FDF6-DEF5-1047-9F39-7BD4E36E1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5B37-F08B-704E-BBAF-B4F232676807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AB920F-4901-A646-8D23-A06DD72C8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9C27EBE-BFB2-2B4B-86BB-F791B2E8D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984B-3D41-0D45-8F0F-FCCA8F37F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624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B868C99-CEA5-2C48-855D-98A872927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9C8476-3AEB-CB4E-B567-5FB855DC7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0DAF0B-F831-6341-A220-714861AE23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C5B37-F08B-704E-BBAF-B4F232676807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D48D14-B53F-C544-B5DE-967FF6167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3C852D-F644-E246-876F-6DD845DB9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0984B-3D41-0D45-8F0F-FCCA8F37F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642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51BDC8-7920-7A49-8C14-2479F5E7F9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Medidas de erros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DD1F52-AE9E-E64B-BC24-61E93D4D28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@</a:t>
            </a:r>
            <a:r>
              <a:rPr lang="pt-BR" dirty="0" err="1"/>
              <a:t>CursoDS_ProfDanilo</a:t>
            </a:r>
            <a:endParaRPr lang="pt-BR" dirty="0"/>
          </a:p>
          <a:p>
            <a:r>
              <a:rPr lang="pt-BR" dirty="0"/>
              <a:t>Prof. Dr. Danilo Morales Teixeira</a:t>
            </a:r>
          </a:p>
        </p:txBody>
      </p:sp>
    </p:spTree>
    <p:extLst>
      <p:ext uri="{BB962C8B-B14F-4D97-AF65-F5344CB8AC3E}">
        <p14:creationId xmlns:p14="http://schemas.microsoft.com/office/powerpoint/2010/main" val="3288874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C2D513-A253-5243-86F6-99B7E899C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Erro quadrático médio (MSE) mede a distância quadrática entre o valor real </a:t>
            </a:r>
            <a:r>
              <a:rPr lang="pt-BR" dirty="0" err="1"/>
              <a:t>X</a:t>
            </a:r>
            <a:r>
              <a:rPr lang="pt-BR" dirty="0"/>
              <a:t> e o valor previsto </a:t>
            </a:r>
            <a:r>
              <a:rPr lang="pt-BR" dirty="0" err="1"/>
              <a:t>Y</a:t>
            </a:r>
            <a:endParaRPr lang="pt-BR" dirty="0"/>
          </a:p>
          <a:p>
            <a:pPr algn="ctr"/>
            <a:r>
              <a:rPr lang="pt-BR" dirty="0"/>
              <a:t>Sempre positivo</a:t>
            </a:r>
          </a:p>
          <a:p>
            <a:pPr algn="ctr"/>
            <a:r>
              <a:rPr lang="pt-BR" dirty="0"/>
              <a:t>Quanto mais próximo de zero melhor</a:t>
            </a:r>
          </a:p>
          <a:p>
            <a:pPr algn="ctr"/>
            <a:r>
              <a:rPr lang="pt-BR" dirty="0"/>
              <a:t>Incorpora a variância, ou seja, quão espalhados as estimativas estão dos dados verdadeiros</a:t>
            </a:r>
          </a:p>
          <a:p>
            <a:pPr algn="ctr"/>
            <a:r>
              <a:rPr lang="pt-BR" dirty="0"/>
              <a:t>Incorpora o bias, ou seja, quão distante os valores médios estimados estão dos valões verdadeiros</a:t>
            </a:r>
          </a:p>
          <a:p>
            <a:pPr algn="ctr"/>
            <a:r>
              <a:rPr lang="pt-BR" dirty="0"/>
              <a:t>Penaliza mais os valores mais afastados dos valores reais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4CC4985-96D2-C049-A84C-0C7EBAC96188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Erro quadrático médio - definição</a:t>
            </a:r>
          </a:p>
        </p:txBody>
      </p:sp>
    </p:spTree>
    <p:extLst>
      <p:ext uri="{BB962C8B-B14F-4D97-AF65-F5344CB8AC3E}">
        <p14:creationId xmlns:p14="http://schemas.microsoft.com/office/powerpoint/2010/main" val="1844230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B2A5FB38-E593-0541-B98F-7C5857C1B107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Erro quadrático médio - definição</a:t>
            </a:r>
          </a:p>
        </p:txBody>
      </p:sp>
      <p:pic>
        <p:nvPicPr>
          <p:cNvPr id="8194" name="Picture 2" descr="https://jmlb.github.io/images/20180701/img_02.png">
            <a:extLst>
              <a:ext uri="{FF2B5EF4-FFF2-40B4-BE49-F238E27FC236}">
                <a16:creationId xmlns:a16="http://schemas.microsoft.com/office/drawing/2014/main" id="{56E19125-43A0-2A46-85CA-1AAC00F876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277" y="1877319"/>
            <a:ext cx="7027445" cy="461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672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925F89-358F-5F46-A48D-9E38CE285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/>
              <a:t>Erro quadrático médio é definido como: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A121ED4-4700-CF4A-A36D-B41FDED2527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Erro quadrático médio - definição</a:t>
            </a:r>
          </a:p>
        </p:txBody>
      </p:sp>
      <p:pic>
        <p:nvPicPr>
          <p:cNvPr id="9218" name="Picture 2" descr="image.png">
            <a:extLst>
              <a:ext uri="{FF2B5EF4-FFF2-40B4-BE49-F238E27FC236}">
                <a16:creationId xmlns:a16="http://schemas.microsoft.com/office/drawing/2014/main" id="{30FFEE86-E816-BF4F-923B-4A7827894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848" y="2373563"/>
            <a:ext cx="4560304" cy="126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650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Espaço Reservado para Conteúdo 1">
            <a:extLst>
              <a:ext uri="{FF2B5EF4-FFF2-40B4-BE49-F238E27FC236}">
                <a16:creationId xmlns:a16="http://schemas.microsoft.com/office/drawing/2014/main" id="{E77B43E8-B8E9-B34E-991F-6FE6A61A69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5389676"/>
              </p:ext>
            </p:extLst>
          </p:nvPr>
        </p:nvGraphicFramePr>
        <p:xfrm>
          <a:off x="4108784" y="2042193"/>
          <a:ext cx="397443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7303">
                  <a:extLst>
                    <a:ext uri="{9D8B030D-6E8A-4147-A177-3AD203B41FA5}">
                      <a16:colId xmlns:a16="http://schemas.microsoft.com/office/drawing/2014/main" val="3250293782"/>
                    </a:ext>
                  </a:extLst>
                </a:gridCol>
                <a:gridCol w="934455">
                  <a:extLst>
                    <a:ext uri="{9D8B030D-6E8A-4147-A177-3AD203B41FA5}">
                      <a16:colId xmlns:a16="http://schemas.microsoft.com/office/drawing/2014/main" val="886750355"/>
                    </a:ext>
                  </a:extLst>
                </a:gridCol>
                <a:gridCol w="1006337">
                  <a:extLst>
                    <a:ext uri="{9D8B030D-6E8A-4147-A177-3AD203B41FA5}">
                      <a16:colId xmlns:a16="http://schemas.microsoft.com/office/drawing/2014/main" val="4002214762"/>
                    </a:ext>
                  </a:extLst>
                </a:gridCol>
                <a:gridCol w="1006337">
                  <a:extLst>
                    <a:ext uri="{9D8B030D-6E8A-4147-A177-3AD203B41FA5}">
                      <a16:colId xmlns:a16="http://schemas.microsoft.com/office/drawing/2014/main" val="1806760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(X-Y)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(X-Y)</a:t>
                      </a:r>
                      <a:r>
                        <a:rPr lang="pt-BR" baseline="30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704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927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6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358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630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894488"/>
                  </a:ext>
                </a:extLst>
              </a:tr>
            </a:tbl>
          </a:graphicData>
        </a:graphic>
      </p:graphicFrame>
      <p:sp>
        <p:nvSpPr>
          <p:cNvPr id="4" name="Título 1">
            <a:extLst>
              <a:ext uri="{FF2B5EF4-FFF2-40B4-BE49-F238E27FC236}">
                <a16:creationId xmlns:a16="http://schemas.microsoft.com/office/drawing/2014/main" id="{1A121ED4-4700-CF4A-A36D-B41FDED2527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Erro quadrático médio - aplicação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721AA9D9-B6D5-EE43-8184-5A5C27A28D48}"/>
                  </a:ext>
                </a:extLst>
              </p:cNvPr>
              <p:cNvSpPr txBox="1"/>
              <p:nvPr/>
            </p:nvSpPr>
            <p:spPr>
              <a:xfrm>
                <a:off x="3956383" y="4618738"/>
                <a:ext cx="4279233" cy="5558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0.0172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pt-BR"/>
                        <m:t>0.00344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721AA9D9-B6D5-EE43-8184-5A5C27A28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383" y="4618738"/>
                <a:ext cx="4279233" cy="555858"/>
              </a:xfrm>
              <a:prstGeom prst="rect">
                <a:avLst/>
              </a:prstGeom>
              <a:blipFill>
                <a:blip r:embed="rId2"/>
                <a:stretch>
                  <a:fillRect l="-595" t="-84091" r="-298" b="-727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1973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C2D513-A253-5243-86F6-99B7E899C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Raiz do erro quadrático médio (RMSE) é a raiz quadrada do MSE</a:t>
            </a:r>
          </a:p>
          <a:p>
            <a:pPr algn="ctr"/>
            <a:r>
              <a:rPr lang="pt-BR" dirty="0"/>
              <a:t>Definido como sendo:</a:t>
            </a:r>
          </a:p>
          <a:p>
            <a:pPr marL="0" indent="0" algn="ctr">
              <a:buNone/>
            </a:pPr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4CC4985-96D2-C049-A84C-0C7EBAC96188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Raiz do erro quadrático médio - definição</a:t>
            </a:r>
          </a:p>
        </p:txBody>
      </p:sp>
      <p:pic>
        <p:nvPicPr>
          <p:cNvPr id="11266" name="Picture 2" descr="image.png">
            <a:extLst>
              <a:ext uri="{FF2B5EF4-FFF2-40B4-BE49-F238E27FC236}">
                <a16:creationId xmlns:a16="http://schemas.microsoft.com/office/drawing/2014/main" id="{30B7F089-6E2D-A34A-823A-7994E1A8D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3207544"/>
            <a:ext cx="51054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025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Espaço Reservado para Conteúdo 1">
            <a:extLst>
              <a:ext uri="{FF2B5EF4-FFF2-40B4-BE49-F238E27FC236}">
                <a16:creationId xmlns:a16="http://schemas.microsoft.com/office/drawing/2014/main" id="{E77B43E8-B8E9-B34E-991F-6FE6A61A692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108784" y="2042193"/>
          <a:ext cx="397443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7303">
                  <a:extLst>
                    <a:ext uri="{9D8B030D-6E8A-4147-A177-3AD203B41FA5}">
                      <a16:colId xmlns:a16="http://schemas.microsoft.com/office/drawing/2014/main" val="3250293782"/>
                    </a:ext>
                  </a:extLst>
                </a:gridCol>
                <a:gridCol w="934455">
                  <a:extLst>
                    <a:ext uri="{9D8B030D-6E8A-4147-A177-3AD203B41FA5}">
                      <a16:colId xmlns:a16="http://schemas.microsoft.com/office/drawing/2014/main" val="886750355"/>
                    </a:ext>
                  </a:extLst>
                </a:gridCol>
                <a:gridCol w="1006337">
                  <a:extLst>
                    <a:ext uri="{9D8B030D-6E8A-4147-A177-3AD203B41FA5}">
                      <a16:colId xmlns:a16="http://schemas.microsoft.com/office/drawing/2014/main" val="4002214762"/>
                    </a:ext>
                  </a:extLst>
                </a:gridCol>
                <a:gridCol w="1006337">
                  <a:extLst>
                    <a:ext uri="{9D8B030D-6E8A-4147-A177-3AD203B41FA5}">
                      <a16:colId xmlns:a16="http://schemas.microsoft.com/office/drawing/2014/main" val="1806760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(X-Y)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(X-Y)</a:t>
                      </a:r>
                      <a:r>
                        <a:rPr lang="pt-BR" baseline="30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704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927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6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358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630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894488"/>
                  </a:ext>
                </a:extLst>
              </a:tr>
            </a:tbl>
          </a:graphicData>
        </a:graphic>
      </p:graphicFrame>
      <p:sp>
        <p:nvSpPr>
          <p:cNvPr id="4" name="Título 1">
            <a:extLst>
              <a:ext uri="{FF2B5EF4-FFF2-40B4-BE49-F238E27FC236}">
                <a16:creationId xmlns:a16="http://schemas.microsoft.com/office/drawing/2014/main" id="{1A121ED4-4700-CF4A-A36D-B41FDED2527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Raiz do erro quadrático médio - aplicação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721AA9D9-B6D5-EE43-8184-5A5C27A28D48}"/>
                  </a:ext>
                </a:extLst>
              </p:cNvPr>
              <p:cNvSpPr txBox="1"/>
              <p:nvPr/>
            </p:nvSpPr>
            <p:spPr>
              <a:xfrm>
                <a:off x="3308684" y="4618738"/>
                <a:ext cx="5919537" cy="8293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ra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0.0172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ra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pt-BR" smtClean="0"/>
                            <m:t>0.00344</m:t>
                          </m:r>
                        </m:e>
                      </m:ra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pt-BR"/>
                        <m:t>0.05</m:t>
                      </m:r>
                      <m:r>
                        <m:rPr>
                          <m:nor/>
                        </m:rPr>
                        <a:rPr lang="pt-BR" b="0" i="0" smtClean="0"/>
                        <m:t>9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721AA9D9-B6D5-EE43-8184-5A5C27A28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684" y="4618738"/>
                <a:ext cx="5919537" cy="829394"/>
              </a:xfrm>
              <a:prstGeom prst="rect">
                <a:avLst/>
              </a:prstGeom>
              <a:blipFill>
                <a:blip r:embed="rId2"/>
                <a:stretch>
                  <a:fillRect t="-37879" b="-3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3022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164FE4-3963-0344-BE87-2ECCAE8E2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/>
              <a:t>Erro logarítmico quadrático médio (MSLE) é uma medida da razão entre os valores reais e previstos</a:t>
            </a:r>
          </a:p>
          <a:p>
            <a:pPr algn="ctr"/>
            <a:r>
              <a:rPr lang="pt-BR" dirty="0"/>
              <a:t>MSLE se importa apenas com a diferença percentual</a:t>
            </a:r>
          </a:p>
          <a:p>
            <a:pPr algn="ctr"/>
            <a:r>
              <a:rPr lang="pt-BR" dirty="0"/>
              <a:t>MSLE trata diferenças pequenas e grandes da mesma forma</a:t>
            </a:r>
          </a:p>
          <a:p>
            <a:pPr algn="ctr"/>
            <a:r>
              <a:rPr lang="pt-BR" dirty="0"/>
              <a:t>Penaliza mais os valores subestimados do que os superestimados</a:t>
            </a:r>
          </a:p>
          <a:p>
            <a:pPr algn="ctr"/>
            <a:r>
              <a:rPr lang="pt-BR" dirty="0"/>
              <a:t>Introduz uma assimetria na curva de erro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9555024-09DC-4748-848D-FC5CB726ABB5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Erro logarítmico quadrático médio - definição</a:t>
            </a:r>
          </a:p>
        </p:txBody>
      </p:sp>
    </p:spTree>
    <p:extLst>
      <p:ext uri="{BB962C8B-B14F-4D97-AF65-F5344CB8AC3E}">
        <p14:creationId xmlns:p14="http://schemas.microsoft.com/office/powerpoint/2010/main" val="986167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03B795-6799-5E4B-AA81-3379F23A4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/>
              <a:t>MSLE é definido como:</a:t>
            </a:r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6CF1B3E-33EA-2048-A9C3-8031F574CC6D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Erro logarítmico quadrático médio - definição</a:t>
            </a:r>
          </a:p>
        </p:txBody>
      </p:sp>
      <p:pic>
        <p:nvPicPr>
          <p:cNvPr id="14338" name="Picture 2" descr="image.png">
            <a:extLst>
              <a:ext uri="{FF2B5EF4-FFF2-40B4-BE49-F238E27FC236}">
                <a16:creationId xmlns:a16="http://schemas.microsoft.com/office/drawing/2014/main" id="{A6046786-D32A-1645-AE2F-6A18F2EA3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2307390"/>
            <a:ext cx="49530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552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39FEFF58-B61A-E743-A56D-56A21634CD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3237329"/>
              </p:ext>
            </p:extLst>
          </p:nvPr>
        </p:nvGraphicFramePr>
        <p:xfrm>
          <a:off x="2630906" y="1948180"/>
          <a:ext cx="6332621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537">
                  <a:extLst>
                    <a:ext uri="{9D8B030D-6E8A-4147-A177-3AD203B41FA5}">
                      <a16:colId xmlns:a16="http://schemas.microsoft.com/office/drawing/2014/main" val="1892296412"/>
                    </a:ext>
                  </a:extLst>
                </a:gridCol>
                <a:gridCol w="770021">
                  <a:extLst>
                    <a:ext uri="{9D8B030D-6E8A-4147-A177-3AD203B41FA5}">
                      <a16:colId xmlns:a16="http://schemas.microsoft.com/office/drawing/2014/main" val="2901232015"/>
                    </a:ext>
                  </a:extLst>
                </a:gridCol>
                <a:gridCol w="1937084">
                  <a:extLst>
                    <a:ext uri="{9D8B030D-6E8A-4147-A177-3AD203B41FA5}">
                      <a16:colId xmlns:a16="http://schemas.microsoft.com/office/drawing/2014/main" val="351680570"/>
                    </a:ext>
                  </a:extLst>
                </a:gridCol>
                <a:gridCol w="2658979">
                  <a:extLst>
                    <a:ext uri="{9D8B030D-6E8A-4147-A177-3AD203B41FA5}">
                      <a16:colId xmlns:a16="http://schemas.microsoft.com/office/drawing/2014/main" val="1893505260"/>
                    </a:ext>
                  </a:extLst>
                </a:gridCol>
              </a:tblGrid>
              <a:tr h="33157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Log((X+1)/(Y+1))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[Log((X+1)/(Y+1))]</a:t>
                      </a:r>
                      <a:r>
                        <a:rPr lang="pt-BR" baseline="30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459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-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1.86624e-05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62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+0.01733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0.000300328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856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-0.00895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8.01025e-05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86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+0.02367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0.0005602689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433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-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0.00918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8.427240000000001e-05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889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-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0.01765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0.000311522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150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+0.02948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0.000869070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863676"/>
                  </a:ext>
                </a:extLst>
              </a:tr>
            </a:tbl>
          </a:graphicData>
        </a:graphic>
      </p:graphicFrame>
      <p:sp>
        <p:nvSpPr>
          <p:cNvPr id="4" name="Título 1">
            <a:extLst>
              <a:ext uri="{FF2B5EF4-FFF2-40B4-BE49-F238E27FC236}">
                <a16:creationId xmlns:a16="http://schemas.microsoft.com/office/drawing/2014/main" id="{43925474-A89E-2B4F-8F69-1C3509E937EC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Erro logarítmico quadrático médio - aplicação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7B3DE1E0-48D5-F645-82FC-E97FF9B721CB}"/>
                  </a:ext>
                </a:extLst>
              </p:cNvPr>
              <p:cNvSpPr txBox="1"/>
              <p:nvPr/>
            </p:nvSpPr>
            <p:spPr>
              <a:xfrm>
                <a:off x="4517330" y="5167312"/>
                <a:ext cx="3157339" cy="433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𝑀𝑆𝐿𝐸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/>
                          <m:t>0.002224228 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pt-BR" dirty="0"/>
                  <a:t>= 0.00032</a:t>
                </a: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7B3DE1E0-48D5-F645-82FC-E97FF9B721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330" y="5167312"/>
                <a:ext cx="3157339" cy="433580"/>
              </a:xfrm>
              <a:prstGeom prst="rect">
                <a:avLst/>
              </a:prstGeom>
              <a:blipFill>
                <a:blip r:embed="rId2"/>
                <a:stretch>
                  <a:fillRect l="-2410" t="-20000" r="-3213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0073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164FE4-3963-0344-BE87-2ECCAE8E2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/>
              <a:t>É a raiz quadrada do MSLE</a:t>
            </a:r>
          </a:p>
          <a:p>
            <a:pPr marL="0" indent="0" algn="ctr">
              <a:buNone/>
            </a:pPr>
            <a:r>
              <a:rPr lang="pt-BR" dirty="0"/>
              <a:t>Definido como sendo:</a:t>
            </a:r>
          </a:p>
          <a:p>
            <a:pPr marL="0" indent="0" algn="ctr">
              <a:buNone/>
            </a:pPr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9555024-09DC-4748-848D-FC5CB726ABB5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Raiz do erro logarítmico quadrático médio - definição</a:t>
            </a:r>
          </a:p>
        </p:txBody>
      </p:sp>
      <p:pic>
        <p:nvPicPr>
          <p:cNvPr id="16386" name="Picture 2" descr="image.png">
            <a:extLst>
              <a:ext uri="{FF2B5EF4-FFF2-40B4-BE49-F238E27FC236}">
                <a16:creationId xmlns:a16="http://schemas.microsoft.com/office/drawing/2014/main" id="{FFA25BFF-73E7-D547-9B45-1038DA15F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150" y="3055018"/>
            <a:ext cx="49657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854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62940-12A6-F449-B65B-8464A36CB8AC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Sites e contatos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879FF7-69E1-FD48-AEDC-2B8FAF19E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dirty="0"/>
              <a:t>Slack: </a:t>
            </a:r>
            <a:r>
              <a:rPr lang="pt-BR" dirty="0" err="1"/>
              <a:t>pythonprofdanilo.slack.com</a:t>
            </a:r>
            <a:endParaRPr lang="pt-BR" dirty="0"/>
          </a:p>
          <a:p>
            <a:pPr algn="ctr"/>
            <a:r>
              <a:rPr lang="pt-BR" dirty="0"/>
              <a:t>GitHub: https://github.com/danmorales/CursoDS_ProfDanilo </a:t>
            </a:r>
          </a:p>
          <a:p>
            <a:pPr algn="ctr"/>
            <a:r>
              <a:rPr lang="pt-BR" dirty="0"/>
              <a:t>E-mail: </a:t>
            </a:r>
            <a:r>
              <a:rPr lang="pt-BR"/>
              <a:t>cursods.profdanilo</a:t>
            </a:r>
            <a:r>
              <a:rPr lang="pt-BR" dirty="0"/>
              <a:t>@gmail.com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98242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39FEFF58-B61A-E743-A56D-56A21634CD5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630906" y="1948180"/>
          <a:ext cx="6332621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537">
                  <a:extLst>
                    <a:ext uri="{9D8B030D-6E8A-4147-A177-3AD203B41FA5}">
                      <a16:colId xmlns:a16="http://schemas.microsoft.com/office/drawing/2014/main" val="1892296412"/>
                    </a:ext>
                  </a:extLst>
                </a:gridCol>
                <a:gridCol w="770021">
                  <a:extLst>
                    <a:ext uri="{9D8B030D-6E8A-4147-A177-3AD203B41FA5}">
                      <a16:colId xmlns:a16="http://schemas.microsoft.com/office/drawing/2014/main" val="2901232015"/>
                    </a:ext>
                  </a:extLst>
                </a:gridCol>
                <a:gridCol w="1937084">
                  <a:extLst>
                    <a:ext uri="{9D8B030D-6E8A-4147-A177-3AD203B41FA5}">
                      <a16:colId xmlns:a16="http://schemas.microsoft.com/office/drawing/2014/main" val="351680570"/>
                    </a:ext>
                  </a:extLst>
                </a:gridCol>
                <a:gridCol w="2658979">
                  <a:extLst>
                    <a:ext uri="{9D8B030D-6E8A-4147-A177-3AD203B41FA5}">
                      <a16:colId xmlns:a16="http://schemas.microsoft.com/office/drawing/2014/main" val="1893505260"/>
                    </a:ext>
                  </a:extLst>
                </a:gridCol>
              </a:tblGrid>
              <a:tr h="33157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Log((X+1)/(Y+1))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[Log((X+1)/(Y+1))]</a:t>
                      </a:r>
                      <a:r>
                        <a:rPr lang="pt-BR" baseline="30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459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-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1.86624e-05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62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+0.01733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0.000300328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856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-0.00895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8.01025e-05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86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+0.02367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0.0005602689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433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-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0.00918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8.427240000000001e-05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889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-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0.01765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0.000311522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150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+0.02948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0.000869070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863676"/>
                  </a:ext>
                </a:extLst>
              </a:tr>
            </a:tbl>
          </a:graphicData>
        </a:graphic>
      </p:graphicFrame>
      <p:sp>
        <p:nvSpPr>
          <p:cNvPr id="4" name="Título 1">
            <a:extLst>
              <a:ext uri="{FF2B5EF4-FFF2-40B4-BE49-F238E27FC236}">
                <a16:creationId xmlns:a16="http://schemas.microsoft.com/office/drawing/2014/main" id="{43925474-A89E-2B4F-8F69-1C3509E937EC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Raiz do erro logarítmico quadrático médio - aplicação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7B3DE1E0-48D5-F645-82FC-E97FF9B721CB}"/>
                  </a:ext>
                </a:extLst>
              </p:cNvPr>
              <p:cNvSpPr txBox="1"/>
              <p:nvPr/>
            </p:nvSpPr>
            <p:spPr>
              <a:xfrm>
                <a:off x="3691239" y="5167312"/>
                <a:ext cx="4809522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𝑅𝑀𝑆𝐿𝐸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pt-BR"/>
                                <m:t>0.002224228 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</m:e>
                      </m:ra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pt-BR" dirty="0" smtClean="0"/>
                            <m:t>0.00032</m:t>
                          </m:r>
                        </m:e>
                      </m:ra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=0.0178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7B3DE1E0-48D5-F645-82FC-E97FF9B721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239" y="5167312"/>
                <a:ext cx="4809522" cy="818366"/>
              </a:xfrm>
              <a:prstGeom prst="rect">
                <a:avLst/>
              </a:prstGeom>
              <a:blipFill>
                <a:blip r:embed="rId2"/>
                <a:stretch>
                  <a:fillRect l="-528" r="-5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2960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2F4948-7BA6-AC41-AD5C-966B55D19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/>
              <a:t>Vejam os vídeos da descrição com aplicações implementando as equações do zero e utilizando a biblioteca </a:t>
            </a:r>
            <a:r>
              <a:rPr lang="pt-BR" dirty="0" err="1"/>
              <a:t>SciKit-Learn</a:t>
            </a:r>
            <a:r>
              <a:rPr lang="pt-BR" dirty="0"/>
              <a:t> do Python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7A2E717-AA0B-9047-A5A4-D6EE9D94F00E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Aplicações</a:t>
            </a:r>
          </a:p>
        </p:txBody>
      </p:sp>
    </p:spTree>
    <p:extLst>
      <p:ext uri="{BB962C8B-B14F-4D97-AF65-F5344CB8AC3E}">
        <p14:creationId xmlns:p14="http://schemas.microsoft.com/office/powerpoint/2010/main" val="4280102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6D2398-3A26-2A41-8B2E-8D1D67898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/>
              <a:t>Gostou? Deixe o seu </a:t>
            </a:r>
            <a:r>
              <a:rPr lang="pt-BR" dirty="0" err="1"/>
              <a:t>like</a:t>
            </a:r>
            <a:endParaRPr lang="pt-BR" dirty="0"/>
          </a:p>
          <a:p>
            <a:pPr algn="ctr"/>
            <a:r>
              <a:rPr lang="pt-BR" dirty="0"/>
              <a:t>Curta o canal para receber notificações de novos vídeos</a:t>
            </a:r>
          </a:p>
          <a:p>
            <a:pPr algn="ctr"/>
            <a:r>
              <a:rPr lang="pt-BR" dirty="0"/>
              <a:t>Dúvidas? Mande um e-mail ou deixe o seu comentário aqui no vídeo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F732167-EE6B-BD4A-AD79-125C0E0C481C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1460160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A9DDA1-256F-A340-B726-D04FD2DE4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dirty="0"/>
              <a:t>Erro absoluto médio</a:t>
            </a:r>
          </a:p>
          <a:p>
            <a:pPr algn="ctr"/>
            <a:r>
              <a:rPr lang="pt-BR" dirty="0"/>
              <a:t>Erro absoluto percentual médio</a:t>
            </a:r>
          </a:p>
          <a:p>
            <a:pPr algn="ctr"/>
            <a:r>
              <a:rPr lang="pt-BR" dirty="0"/>
              <a:t>Erro quadrático médio</a:t>
            </a:r>
          </a:p>
          <a:p>
            <a:pPr algn="ctr"/>
            <a:r>
              <a:rPr lang="pt-BR" dirty="0"/>
              <a:t>Raiz do erro quadrático médio</a:t>
            </a:r>
          </a:p>
          <a:p>
            <a:pPr algn="ctr"/>
            <a:r>
              <a:rPr lang="pt-BR" dirty="0"/>
              <a:t>Erro logarítmico quadrático médio</a:t>
            </a:r>
          </a:p>
          <a:p>
            <a:pPr algn="ctr"/>
            <a:r>
              <a:rPr lang="pt-BR" dirty="0"/>
              <a:t>Raiz do erro logarítmico quadrático médio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A226108-2C2B-464C-946E-2840425A6640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Conteúdo</a:t>
            </a:r>
          </a:p>
        </p:txBody>
      </p:sp>
    </p:spTree>
    <p:extLst>
      <p:ext uri="{BB962C8B-B14F-4D97-AF65-F5344CB8AC3E}">
        <p14:creationId xmlns:p14="http://schemas.microsoft.com/office/powerpoint/2010/main" val="2314994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C2D513-A253-5243-86F6-99B7E899C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/>
              <a:t>Erro absoluto médio (MAE) é a medida da diferença entre duas variáveis contínuas</a:t>
            </a:r>
          </a:p>
          <a:p>
            <a:pPr algn="ctr"/>
            <a:r>
              <a:rPr lang="pt-BR" dirty="0"/>
              <a:t>Seja </a:t>
            </a:r>
            <a:r>
              <a:rPr lang="pt-BR" dirty="0" err="1"/>
              <a:t>X</a:t>
            </a:r>
            <a:r>
              <a:rPr lang="pt-BR" dirty="0"/>
              <a:t> os valores reais e </a:t>
            </a:r>
            <a:r>
              <a:rPr lang="pt-BR" dirty="0" err="1"/>
              <a:t>Y</a:t>
            </a:r>
            <a:r>
              <a:rPr lang="pt-BR" dirty="0"/>
              <a:t> os valores previstos de um determinando evento</a:t>
            </a:r>
          </a:p>
          <a:p>
            <a:pPr algn="ctr"/>
            <a:r>
              <a:rPr lang="pt-BR" dirty="0"/>
              <a:t>MAE é a distância vertical média entre os pontos</a:t>
            </a:r>
          </a:p>
          <a:p>
            <a:pPr algn="ctr"/>
            <a:r>
              <a:rPr lang="pt-BR" dirty="0"/>
              <a:t>MAE utiliza a mesma escala de medida dos dados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4CC4985-96D2-C049-A84C-0C7EBAC96188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Erro absoluto médio - definição</a:t>
            </a:r>
          </a:p>
        </p:txBody>
      </p:sp>
    </p:spTree>
    <p:extLst>
      <p:ext uri="{BB962C8B-B14F-4D97-AF65-F5344CB8AC3E}">
        <p14:creationId xmlns:p14="http://schemas.microsoft.com/office/powerpoint/2010/main" val="3548786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https://jmlb.github.io/images/20180701/img_01.png">
            <a:extLst>
              <a:ext uri="{FF2B5EF4-FFF2-40B4-BE49-F238E27FC236}">
                <a16:creationId xmlns:a16="http://schemas.microsoft.com/office/drawing/2014/main" id="{B8AE3A19-B33A-B241-A71B-F753FEC0FD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985" y="1963277"/>
            <a:ext cx="6488029" cy="432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B2A5FB38-E593-0541-B98F-7C5857C1B107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Erro absoluto médio - definição</a:t>
            </a:r>
          </a:p>
        </p:txBody>
      </p:sp>
    </p:spTree>
    <p:extLst>
      <p:ext uri="{BB962C8B-B14F-4D97-AF65-F5344CB8AC3E}">
        <p14:creationId xmlns:p14="http://schemas.microsoft.com/office/powerpoint/2010/main" val="1576924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925F89-358F-5F46-A48D-9E38CE285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/>
              <a:t>Erro absoluto médio é definido como: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A121ED4-4700-CF4A-A36D-B41FDED2527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Erro absoluto médio - definição</a:t>
            </a:r>
          </a:p>
        </p:txBody>
      </p:sp>
      <p:pic>
        <p:nvPicPr>
          <p:cNvPr id="4100" name="Picture 4" descr="image.png">
            <a:extLst>
              <a:ext uri="{FF2B5EF4-FFF2-40B4-BE49-F238E27FC236}">
                <a16:creationId xmlns:a16="http://schemas.microsoft.com/office/drawing/2014/main" id="{31DEEFD8-33D4-F347-A050-80304CC33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822" y="2767596"/>
            <a:ext cx="6931728" cy="1106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398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Espaço Reservado para Conteúdo 1">
            <a:extLst>
              <a:ext uri="{FF2B5EF4-FFF2-40B4-BE49-F238E27FC236}">
                <a16:creationId xmlns:a16="http://schemas.microsoft.com/office/drawing/2014/main" id="{E77B43E8-B8E9-B34E-991F-6FE6A61A69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4769364"/>
              </p:ext>
            </p:extLst>
          </p:nvPr>
        </p:nvGraphicFramePr>
        <p:xfrm>
          <a:off x="4108784" y="2042193"/>
          <a:ext cx="397443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611">
                  <a:extLst>
                    <a:ext uri="{9D8B030D-6E8A-4147-A177-3AD203B41FA5}">
                      <a16:colId xmlns:a16="http://schemas.microsoft.com/office/drawing/2014/main" val="3250293782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886750355"/>
                    </a:ext>
                  </a:extLst>
                </a:gridCol>
                <a:gridCol w="1347537">
                  <a:extLst>
                    <a:ext uri="{9D8B030D-6E8A-4147-A177-3AD203B41FA5}">
                      <a16:colId xmlns:a16="http://schemas.microsoft.com/office/drawing/2014/main" val="4002214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|X-Y|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704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927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6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358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630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894488"/>
                  </a:ext>
                </a:extLst>
              </a:tr>
            </a:tbl>
          </a:graphicData>
        </a:graphic>
      </p:graphicFrame>
      <p:sp>
        <p:nvSpPr>
          <p:cNvPr id="4" name="Título 1">
            <a:extLst>
              <a:ext uri="{FF2B5EF4-FFF2-40B4-BE49-F238E27FC236}">
                <a16:creationId xmlns:a16="http://schemas.microsoft.com/office/drawing/2014/main" id="{1A121ED4-4700-CF4A-A36D-B41FDED2527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Erro absoluto médio - aplicação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721AA9D9-B6D5-EE43-8184-5A5C27A28D48}"/>
                  </a:ext>
                </a:extLst>
              </p:cNvPr>
              <p:cNvSpPr txBox="1"/>
              <p:nvPr/>
            </p:nvSpPr>
            <p:spPr>
              <a:xfrm>
                <a:off x="4311314" y="4618738"/>
                <a:ext cx="3771902" cy="5432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𝑀𝐴𝐸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0.14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=0.028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721AA9D9-B6D5-EE43-8184-5A5C27A28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314" y="4618738"/>
                <a:ext cx="3771902" cy="543226"/>
              </a:xfrm>
              <a:prstGeom prst="rect">
                <a:avLst/>
              </a:prstGeom>
              <a:blipFill>
                <a:blip r:embed="rId2"/>
                <a:stretch>
                  <a:fillRect t="-88372" b="-7441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1604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879EF1-D537-F142-B537-9BF5EDED2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/>
              <a:t>Erro absoluto médio percentual médio (MAPE) define a acurácia dos valores previstos por um determinado modelo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0DE1608-D415-7244-9118-B46F5A5521EC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Erro absoluto médio percentual – definição</a:t>
            </a:r>
          </a:p>
        </p:txBody>
      </p:sp>
      <p:pic>
        <p:nvPicPr>
          <p:cNvPr id="6146" name="Picture 2" descr="image.png">
            <a:extLst>
              <a:ext uri="{FF2B5EF4-FFF2-40B4-BE49-F238E27FC236}">
                <a16:creationId xmlns:a16="http://schemas.microsoft.com/office/drawing/2014/main" id="{2077660F-CAC2-2740-BFF8-34F203EBE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036" y="2676024"/>
            <a:ext cx="5600701" cy="150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445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Espaço Reservado para Conteúdo 1">
            <a:extLst>
              <a:ext uri="{FF2B5EF4-FFF2-40B4-BE49-F238E27FC236}">
                <a16:creationId xmlns:a16="http://schemas.microsoft.com/office/drawing/2014/main" id="{E77B43E8-B8E9-B34E-991F-6FE6A61A69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8377831"/>
              </p:ext>
            </p:extLst>
          </p:nvPr>
        </p:nvGraphicFramePr>
        <p:xfrm>
          <a:off x="3940341" y="2055613"/>
          <a:ext cx="533600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733">
                  <a:extLst>
                    <a:ext uri="{9D8B030D-6E8A-4147-A177-3AD203B41FA5}">
                      <a16:colId xmlns:a16="http://schemas.microsoft.com/office/drawing/2014/main" val="3250293782"/>
                    </a:ext>
                  </a:extLst>
                </a:gridCol>
                <a:gridCol w="1046747">
                  <a:extLst>
                    <a:ext uri="{9D8B030D-6E8A-4147-A177-3AD203B41FA5}">
                      <a16:colId xmlns:a16="http://schemas.microsoft.com/office/drawing/2014/main" val="886750355"/>
                    </a:ext>
                  </a:extLst>
                </a:gridCol>
                <a:gridCol w="794084">
                  <a:extLst>
                    <a:ext uri="{9D8B030D-6E8A-4147-A177-3AD203B41FA5}">
                      <a16:colId xmlns:a16="http://schemas.microsoft.com/office/drawing/2014/main" val="4002214762"/>
                    </a:ext>
                  </a:extLst>
                </a:gridCol>
                <a:gridCol w="2454440">
                  <a:extLst>
                    <a:ext uri="{9D8B030D-6E8A-4147-A177-3AD203B41FA5}">
                      <a16:colId xmlns:a16="http://schemas.microsoft.com/office/drawing/2014/main" val="517397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|X-Y|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|X-Y|/</a:t>
                      </a:r>
                      <a:r>
                        <a:rPr lang="pt-BR" dirty="0" err="1"/>
                        <a:t>X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704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927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6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358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630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894488"/>
                  </a:ext>
                </a:extLst>
              </a:tr>
            </a:tbl>
          </a:graphicData>
        </a:graphic>
      </p:graphicFrame>
      <p:sp>
        <p:nvSpPr>
          <p:cNvPr id="4" name="Título 1">
            <a:extLst>
              <a:ext uri="{FF2B5EF4-FFF2-40B4-BE49-F238E27FC236}">
                <a16:creationId xmlns:a16="http://schemas.microsoft.com/office/drawing/2014/main" id="{1A121ED4-4700-CF4A-A36D-B41FDED2527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Erro absoluto médio percentual - aplicação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721AA9D9-B6D5-EE43-8184-5A5C27A28D48}"/>
                  </a:ext>
                </a:extLst>
              </p:cNvPr>
              <p:cNvSpPr txBox="1"/>
              <p:nvPr/>
            </p:nvSpPr>
            <p:spPr>
              <a:xfrm>
                <a:off x="4241131" y="4645578"/>
                <a:ext cx="4686302" cy="6883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𝑀𝐴𝑃𝐸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100%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den>
                        </m:f>
                      </m:e>
                    </m:nary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100%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pt-BR"/>
                      <m:t>0.0602</m:t>
                    </m:r>
                  </m:oMath>
                </a14:m>
                <a:r>
                  <a:rPr lang="pt-BR" dirty="0"/>
                  <a:t>=1.2%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721AA9D9-B6D5-EE43-8184-5A5C27A28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131" y="4645578"/>
                <a:ext cx="4686302" cy="688394"/>
              </a:xfrm>
              <a:prstGeom prst="rect">
                <a:avLst/>
              </a:prstGeom>
              <a:blipFill>
                <a:blip r:embed="rId2"/>
                <a:stretch>
                  <a:fillRect l="-1622" t="-54545" b="-4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16891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722</Words>
  <Application>Microsoft Macintosh PowerPoint</Application>
  <PresentationFormat>Widescreen</PresentationFormat>
  <Paragraphs>224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Tema do Office</vt:lpstr>
      <vt:lpstr>Medidas de erros</vt:lpstr>
      <vt:lpstr>Sites e contatos</vt:lpstr>
      <vt:lpstr>Conteúdo</vt:lpstr>
      <vt:lpstr>Erro absoluto médio - definição</vt:lpstr>
      <vt:lpstr>Erro absoluto médio - definição</vt:lpstr>
      <vt:lpstr>Erro absoluto médio - definição</vt:lpstr>
      <vt:lpstr>Erro absoluto médio - aplicação</vt:lpstr>
      <vt:lpstr>Erro absoluto médio percentual – definição</vt:lpstr>
      <vt:lpstr>Erro absoluto médio percentual - aplicação</vt:lpstr>
      <vt:lpstr>Erro quadrático médio - definição</vt:lpstr>
      <vt:lpstr>Erro quadrático médio - definição</vt:lpstr>
      <vt:lpstr>Erro quadrático médio - definição</vt:lpstr>
      <vt:lpstr>Erro quadrático médio - aplicação</vt:lpstr>
      <vt:lpstr>Raiz do erro quadrático médio - definição</vt:lpstr>
      <vt:lpstr>Raiz do erro quadrático médio - aplicação</vt:lpstr>
      <vt:lpstr>Erro logarítmico quadrático médio - definição</vt:lpstr>
      <vt:lpstr>Erro logarítmico quadrático médio - definição</vt:lpstr>
      <vt:lpstr>Erro logarítmico quadrático médio - aplicação</vt:lpstr>
      <vt:lpstr>Raiz do erro logarítmico quadrático médio - definição</vt:lpstr>
      <vt:lpstr>Raiz do erro logarítmico quadrático médio - aplicação</vt:lpstr>
      <vt:lpstr>Aplicações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Medidas de erros</dc:title>
  <dc:creator>Danilo Morales</dc:creator>
  <cp:lastModifiedBy>Danilo Morales</cp:lastModifiedBy>
  <cp:revision>17</cp:revision>
  <dcterms:created xsi:type="dcterms:W3CDTF">2020-03-04T12:06:34Z</dcterms:created>
  <dcterms:modified xsi:type="dcterms:W3CDTF">2020-03-04T14:29:07Z</dcterms:modified>
</cp:coreProperties>
</file>