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2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4" r:id="rId15"/>
    <p:sldId id="356" r:id="rId16"/>
    <p:sldId id="357" r:id="rId17"/>
    <p:sldId id="358" r:id="rId18"/>
    <p:sldId id="359" r:id="rId19"/>
    <p:sldId id="360" r:id="rId20"/>
    <p:sldId id="383" r:id="rId21"/>
    <p:sldId id="388" r:id="rId22"/>
    <p:sldId id="386" r:id="rId23"/>
    <p:sldId id="387" r:id="rId24"/>
    <p:sldId id="382" r:id="rId25"/>
    <p:sldId id="391" r:id="rId26"/>
    <p:sldId id="381" r:id="rId27"/>
    <p:sldId id="384" r:id="rId28"/>
    <p:sldId id="361" r:id="rId29"/>
    <p:sldId id="362" r:id="rId30"/>
    <p:sldId id="363" r:id="rId31"/>
    <p:sldId id="364" r:id="rId32"/>
    <p:sldId id="365" r:id="rId33"/>
    <p:sldId id="366" r:id="rId34"/>
    <p:sldId id="389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5" r:id="rId43"/>
    <p:sldId id="376" r:id="rId44"/>
    <p:sldId id="378" r:id="rId45"/>
    <p:sldId id="392" r:id="rId46"/>
    <p:sldId id="390" r:id="rId47"/>
    <p:sldId id="379" r:id="rId48"/>
    <p:sldId id="374" r:id="rId49"/>
    <p:sldId id="380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5F5F5"/>
    <a:srgbClr val="31859C"/>
    <a:srgbClr val="FBFBFB"/>
    <a:srgbClr val="F4F4F4"/>
    <a:srgbClr val="DC3434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78117" autoAdjust="0"/>
  </p:normalViewPr>
  <p:slideViewPr>
    <p:cSldViewPr>
      <p:cViewPr varScale="1">
        <p:scale>
          <a:sx n="81" d="100"/>
          <a:sy n="81" d="100"/>
        </p:scale>
        <p:origin x="102" y="4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8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2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프로그래밍에서 연산자는 여기에선 연산 대상이 되는 데이터로 무엇 무엇을 했으면 좋겠다는 개발자의 의사표시를 하는 기호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2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32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%-</a:t>
            </a:r>
            <a:r>
              <a:rPr lang="ko-KR" altLang="en-US" dirty="0"/>
              <a:t>나머지에 주의를 주고 칠판에 판서를 통해 나누기와 나머지가 어떤 것을 가리키는지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6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4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/>
              <a:t>32</a:t>
            </a:r>
            <a:r>
              <a:rPr lang="ko-KR" altLang="en-US" dirty="0"/>
              <a:t>비트 이하의 </a:t>
            </a:r>
            <a:r>
              <a:rPr lang="ko-KR" altLang="en-US" dirty="0" err="1"/>
              <a:t>자료형</a:t>
            </a:r>
            <a:r>
              <a:rPr lang="en-US" altLang="ko-KR" dirty="0"/>
              <a:t>(byte, short)</a:t>
            </a:r>
            <a:r>
              <a:rPr lang="ko-KR" altLang="en-US" dirty="0"/>
              <a:t>들 간의 연산을 수행할 때 결과가 </a:t>
            </a:r>
            <a:r>
              <a:rPr lang="en-US" altLang="ko-KR" dirty="0"/>
              <a:t>16</a:t>
            </a:r>
            <a:r>
              <a:rPr lang="ko-KR" altLang="en-US" dirty="0"/>
              <a:t>비트 이상인 </a:t>
            </a:r>
            <a:r>
              <a:rPr lang="en-US" altLang="ko-KR" dirty="0"/>
              <a:t>32,767</a:t>
            </a:r>
            <a:r>
              <a:rPr lang="ko-KR" altLang="en-US" dirty="0"/>
              <a:t>이상의 값이 나올 확률이 매우 높기 때문에 연산의 결과가 무조건 </a:t>
            </a:r>
            <a:r>
              <a:rPr lang="en-US" altLang="ko-KR" dirty="0"/>
              <a:t>32</a:t>
            </a:r>
            <a:r>
              <a:rPr lang="ko-KR" altLang="en-US" dirty="0"/>
              <a:t>비트인 </a:t>
            </a:r>
            <a:r>
              <a:rPr lang="en-US" altLang="ko-KR" dirty="0" err="1"/>
              <a:t>int</a:t>
            </a:r>
            <a:r>
              <a:rPr lang="ko-KR" altLang="en-US" dirty="0"/>
              <a:t>형이 된다</a:t>
            </a:r>
            <a:r>
              <a:rPr lang="en-US" altLang="ko-KR" dirty="0"/>
              <a:t>. </a:t>
            </a:r>
            <a:r>
              <a:rPr lang="ko-KR" altLang="en-US" dirty="0"/>
              <a:t>이것을 우린 </a:t>
            </a:r>
            <a:r>
              <a:rPr lang="ko-KR" altLang="en-US" dirty="0" err="1"/>
              <a:t>기본자료형의</a:t>
            </a:r>
            <a:r>
              <a:rPr lang="ko-KR" altLang="en-US" dirty="0"/>
              <a:t> </a:t>
            </a:r>
            <a:r>
              <a:rPr lang="en-US" altLang="ko-KR" dirty="0"/>
              <a:t>Promotion(</a:t>
            </a:r>
            <a:r>
              <a:rPr lang="ko-KR" altLang="en-US" dirty="0"/>
              <a:t>자동승격</a:t>
            </a:r>
            <a:r>
              <a:rPr lang="en-US" altLang="ko-KR" dirty="0"/>
              <a:t>)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6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56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9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ko-KR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en-US" altLang="ko-KR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altLang="ko-KR" sz="1200" b="1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입력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hour;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minute;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hour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/(60*60);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(60*60);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/60;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totalSecond%60;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(hour+"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"+minute+"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"+second+"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변수의 선언 배우면서 대입연산자 배움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21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91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12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3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84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4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04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04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7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89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92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87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44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39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3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051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70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72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0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01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01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ko-KR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en-US" altLang="ko-KR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altLang="ko-KR" sz="1200" b="1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노동시간을 입력하세요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 = </a:t>
            </a:r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max = 8;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 임금은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"+(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)(number&gt;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max?max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*5000+(number-max)*5000*1.5:number*5000)+"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원 입니다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62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7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7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5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7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3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여러가지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80885"/>
              </p:ext>
            </p:extLst>
          </p:nvPr>
        </p:nvGraphicFramePr>
        <p:xfrm>
          <a:off x="1427820" y="1275606"/>
          <a:ext cx="628836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논리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</a:t>
                      </a: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정수</a:t>
                      </a: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short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실수</a:t>
                      </a: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655080" y="1851670"/>
            <a:ext cx="1296144" cy="648072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2427734"/>
            <a:ext cx="1296144" cy="648072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3003798"/>
            <a:ext cx="1296144" cy="648072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3651870"/>
            <a:ext cx="1224136" cy="576064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31640" y="1779662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자주 사용하는 연산자의 종류와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사용법을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예제에 연산자를 사용할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7784" y="207737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+  b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48351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정해진 규칙에 따라 데이터를 처리하여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산출하는 것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15873" y="7340"/>
            <a:ext cx="543640" cy="416263"/>
          </a:xfrm>
          <a:prstGeom prst="ellipse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 rot="16200000" flipH="1">
            <a:off x="1113213" y="491736"/>
            <a:ext cx="346046" cy="216024"/>
          </a:xfrm>
          <a:prstGeom prst="bentConnector3">
            <a:avLst>
              <a:gd name="adj1" fmla="val 100206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83768" y="3517534"/>
            <a:ext cx="1152128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2908" y="3500390"/>
            <a:ext cx="1152128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3059832" y="3507853"/>
            <a:ext cx="2664296" cy="313978"/>
          </a:xfrm>
          <a:custGeom>
            <a:avLst/>
            <a:gdLst>
              <a:gd name="connsiteX0" fmla="*/ 0 w 2817628"/>
              <a:gd name="connsiteY0" fmla="*/ 10633 h 297712"/>
              <a:gd name="connsiteX1" fmla="*/ 0 w 2817628"/>
              <a:gd name="connsiteY1" fmla="*/ 297712 h 297712"/>
              <a:gd name="connsiteX2" fmla="*/ 2817628 w 2817628"/>
              <a:gd name="connsiteY2" fmla="*/ 297712 h 297712"/>
              <a:gd name="connsiteX3" fmla="*/ 2817628 w 2817628"/>
              <a:gd name="connsiteY3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7628" h="297712">
                <a:moveTo>
                  <a:pt x="0" y="10633"/>
                </a:moveTo>
                <a:lnTo>
                  <a:pt x="0" y="297712"/>
                </a:lnTo>
                <a:lnTo>
                  <a:pt x="2817628" y="297712"/>
                </a:lnTo>
                <a:lnTo>
                  <a:pt x="2817628" y="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꺾인 연결선 35"/>
          <p:cNvCxnSpPr/>
          <p:nvPr/>
        </p:nvCxnSpPr>
        <p:spPr>
          <a:xfrm rot="16200000" flipH="1">
            <a:off x="3858917" y="3865826"/>
            <a:ext cx="346046" cy="216024"/>
          </a:xfrm>
          <a:prstGeom prst="bentConnector3">
            <a:avLst>
              <a:gd name="adj1" fmla="val 100206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39952" y="395724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연산이 이루어지는 데이터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3768" y="2075924"/>
            <a:ext cx="3744416" cy="13696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연결선 42"/>
          <p:cNvCxnSpPr>
            <a:stCxn id="38" idx="1"/>
          </p:cNvCxnSpPr>
          <p:nvPr/>
        </p:nvCxnSpPr>
        <p:spPr>
          <a:xfrm flipH="1">
            <a:off x="2195736" y="2869462"/>
            <a:ext cx="288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476672" y="2669393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과정을 기술한 것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61606" y="2252171"/>
            <a:ext cx="1080120" cy="1080120"/>
          </a:xfrm>
          <a:prstGeom prst="ellipse">
            <a:avLst/>
          </a:prstGeom>
          <a:noFill/>
          <a:ln w="1905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꺾인 연결선 46"/>
          <p:cNvCxnSpPr/>
          <p:nvPr/>
        </p:nvCxnSpPr>
        <p:spPr>
          <a:xfrm rot="5400000" flipH="1" flipV="1">
            <a:off x="4242682" y="1943729"/>
            <a:ext cx="379456" cy="216026"/>
          </a:xfrm>
          <a:prstGeom prst="bentConnector3">
            <a:avLst>
              <a:gd name="adj1" fmla="val 97635"/>
            </a:avLst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46948" y="16067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연산에 사용되는 기호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/>
      <p:bldP spid="14" grpId="0"/>
      <p:bldP spid="3" grpId="0" animBg="1"/>
      <p:bldP spid="35" grpId="0" animBg="1"/>
      <p:bldP spid="37" grpId="0"/>
      <p:bldP spid="38" grpId="0" animBg="1"/>
      <p:bldP spid="44" grpId="0"/>
      <p:bldP spid="46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-108520" y="-164554"/>
            <a:ext cx="9433048" cy="5472608"/>
            <a:chOff x="-108520" y="-164554"/>
            <a:chExt cx="9433048" cy="5472608"/>
          </a:xfrm>
        </p:grpSpPr>
        <p:sp>
          <p:nvSpPr>
            <p:cNvPr id="4" name="직사각형 3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27784" y="1716007"/>
              <a:ext cx="40324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  +  b</a:t>
              </a:r>
              <a:endParaRPr lang="ko-KR" altLang="en-US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03848" y="414991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a++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2576" y="3018314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? b : c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23901" y="1781020"/>
            <a:ext cx="3732209" cy="1301016"/>
            <a:chOff x="2411760" y="1713884"/>
            <a:chExt cx="3732209" cy="1301016"/>
          </a:xfrm>
        </p:grpSpPr>
        <p:sp>
          <p:nvSpPr>
            <p:cNvPr id="11" name="타원 10"/>
            <p:cNvSpPr/>
            <p:nvPr/>
          </p:nvSpPr>
          <p:spPr>
            <a:xfrm>
              <a:off x="2411760" y="1713884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842953" y="1713884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2982952" y="517948"/>
            <a:ext cx="1301016" cy="1301016"/>
          </a:xfrm>
          <a:prstGeom prst="ellipse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91680" y="3082598"/>
            <a:ext cx="5261456" cy="1301016"/>
            <a:chOff x="1691680" y="3082598"/>
            <a:chExt cx="5261456" cy="1301016"/>
          </a:xfrm>
        </p:grpSpPr>
        <p:sp>
          <p:nvSpPr>
            <p:cNvPr id="15" name="타원 14"/>
            <p:cNvSpPr/>
            <p:nvPr/>
          </p:nvSpPr>
          <p:spPr>
            <a:xfrm>
              <a:off x="1691680" y="3082598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974032" y="3082598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652120" y="3082598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39853" y="2256097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이항연산자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22078" y="97450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단항연산자</a:t>
            </a:r>
            <a:endParaRPr lang="ko-KR" altLang="en-US" sz="24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3184" y="357231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4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4" grpId="1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연산자의 종류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265308" y="741443"/>
            <a:ext cx="6462896" cy="3796619"/>
            <a:chOff x="2265308" y="741443"/>
            <a:chExt cx="6462896" cy="3796619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2265308" y="2614389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논리연산자</a:t>
              </a:r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>
              <a:off x="2288746" y="741443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증감연산자</a:t>
              </a:r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>
              <a:off x="6732982" y="1921069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비교연산자</a:t>
              </a:r>
            </a:p>
          </p:txBody>
        </p:sp>
        <p:sp>
          <p:nvSpPr>
            <p:cNvPr id="15" name="한쪽 모서리가 잘린 사각형 14"/>
            <p:cNvSpPr/>
            <p:nvPr/>
          </p:nvSpPr>
          <p:spPr>
            <a:xfrm>
              <a:off x="4499992" y="1921070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산술연산자</a:t>
              </a:r>
            </a:p>
          </p:txBody>
        </p:sp>
        <p:sp>
          <p:nvSpPr>
            <p:cNvPr id="16" name="한쪽 모서리가 잘린 사각형 15"/>
            <p:cNvSpPr/>
            <p:nvPr/>
          </p:nvSpPr>
          <p:spPr>
            <a:xfrm>
              <a:off x="2265308" y="3931890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삼항연산자</a:t>
              </a:r>
              <a:endParaRPr lang="ko-KR" altLang="en-US" sz="24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한쪽 모서리가 잘린 사각형 16"/>
            <p:cNvSpPr/>
            <p:nvPr/>
          </p:nvSpPr>
          <p:spPr>
            <a:xfrm>
              <a:off x="2267002" y="1923678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대입연산자</a:t>
              </a:r>
            </a:p>
          </p:txBody>
        </p:sp>
        <p:sp>
          <p:nvSpPr>
            <p:cNvPr id="25" name="한쪽 모서리가 잘린 사각형 24"/>
            <p:cNvSpPr/>
            <p:nvPr/>
          </p:nvSpPr>
          <p:spPr>
            <a:xfrm>
              <a:off x="6732982" y="2614388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시프트연산자</a:t>
              </a:r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>
              <a:off x="4499992" y="2614389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비트연산자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39213" y="741442"/>
            <a:ext cx="1926095" cy="3661355"/>
            <a:chOff x="339213" y="741442"/>
            <a:chExt cx="1926095" cy="3661355"/>
          </a:xfrm>
        </p:grpSpPr>
        <p:sp>
          <p:nvSpPr>
            <p:cNvPr id="18" name="TextBox 17"/>
            <p:cNvSpPr txBox="1"/>
            <p:nvPr/>
          </p:nvSpPr>
          <p:spPr>
            <a:xfrm>
              <a:off x="470299" y="1954956"/>
              <a:ext cx="17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이항 연산자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299" y="741442"/>
              <a:ext cx="17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단항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연산자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0299" y="3941132"/>
              <a:ext cx="17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삼항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연산자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39213" y="929148"/>
              <a:ext cx="131086" cy="3226778"/>
              <a:chOff x="339213" y="929148"/>
              <a:chExt cx="131086" cy="3226778"/>
            </a:xfrm>
          </p:grpSpPr>
          <p:sp>
            <p:nvSpPr>
              <p:cNvPr id="3" name="자유형 2"/>
              <p:cNvSpPr/>
              <p:nvPr/>
            </p:nvSpPr>
            <p:spPr>
              <a:xfrm>
                <a:off x="339213" y="929148"/>
                <a:ext cx="118414" cy="3226778"/>
              </a:xfrm>
              <a:custGeom>
                <a:avLst/>
                <a:gdLst>
                  <a:gd name="connsiteX0" fmla="*/ 117987 w 117987"/>
                  <a:gd name="connsiteY0" fmla="*/ 0 h 3215149"/>
                  <a:gd name="connsiteX1" fmla="*/ 0 w 117987"/>
                  <a:gd name="connsiteY1" fmla="*/ 0 h 3215149"/>
                  <a:gd name="connsiteX2" fmla="*/ 0 w 117987"/>
                  <a:gd name="connsiteY2" fmla="*/ 3215149 h 3215149"/>
                  <a:gd name="connsiteX3" fmla="*/ 103239 w 117987"/>
                  <a:gd name="connsiteY3" fmla="*/ 3215149 h 321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987" h="3215149">
                    <a:moveTo>
                      <a:pt x="117987" y="0"/>
                    </a:moveTo>
                    <a:lnTo>
                      <a:pt x="0" y="0"/>
                    </a:lnTo>
                    <a:lnTo>
                      <a:pt x="0" y="3215149"/>
                    </a:lnTo>
                    <a:lnTo>
                      <a:pt x="103239" y="3215149"/>
                    </a:lnTo>
                  </a:path>
                </a:pathLst>
              </a:custGeom>
              <a:noFill/>
              <a:ln w="19050">
                <a:solidFill>
                  <a:srgbClr val="31859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H="1">
                <a:off x="347285" y="2211710"/>
                <a:ext cx="123014" cy="0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9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835696" y="3147814"/>
            <a:ext cx="1008112" cy="1533659"/>
          </a:xfrm>
          <a:prstGeom prst="ellipse">
            <a:avLst/>
          </a:prstGeom>
          <a:solidFill>
            <a:srgbClr val="31859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15616" y="962316"/>
            <a:ext cx="2376264" cy="3960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67644" y="1203598"/>
            <a:ext cx="18722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08104" y="962316"/>
            <a:ext cx="2376264" cy="3960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92080" y="1366911"/>
            <a:ext cx="28083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</a:t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</a:t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몫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27784" y="1654943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627784" y="2262609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617504" y="1654943"/>
            <a:ext cx="3322648" cy="120295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617504" y="2938389"/>
            <a:ext cx="3322648" cy="58442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27784" y="2330723"/>
            <a:ext cx="3322648" cy="1925894"/>
          </a:xfrm>
          <a:prstGeom prst="line">
            <a:avLst/>
          </a:prstGeom>
          <a:ln w="19050">
            <a:solidFill>
              <a:srgbClr val="DC34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숫자연산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3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  <p:bldP spid="33" grpId="0" animBg="1"/>
      <p:bldP spid="34" grpId="0" animBg="1"/>
      <p:bldP spid="2" grpId="0" animBg="1"/>
      <p:bldP spid="38" grpId="0"/>
      <p:bldP spid="40" grpId="0" animBg="1"/>
      <p:bldP spid="41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1779662"/>
            <a:ext cx="4973961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num2);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System.out.println(num1 % num2);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2240" y="2518325"/>
            <a:ext cx="115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b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5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605737"/>
            <a:ext cx="4198506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 num3 = 10.0f;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 num4 = 7.0f;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num2);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0370" y="288300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4083918"/>
            <a:ext cx="1728192" cy="10740"/>
          </a:xfrm>
          <a:prstGeom prst="line">
            <a:avLst/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8383" y="4134088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많은 정보를 담을 수 있는</a:t>
            </a:r>
            <a:endParaRPr lang="en-US" altLang="ko-KR" dirty="0">
              <a:solidFill>
                <a:srgbClr val="DC343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자동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묵시적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 변환이 일어남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23119" y="341925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System.out.println(num3 / num4);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3119" y="3730349"/>
            <a:ext cx="4272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num4);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90984" y="3435824"/>
            <a:ext cx="188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0984" y="3730349"/>
            <a:ext cx="188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3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1" grpId="0"/>
      <p:bldP spid="4" grpId="0"/>
      <p:bldP spid="5" grpId="0"/>
      <p:bldP spid="6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33101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8513" y="13310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3119" y="2907868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num1 = “10”;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num2 = “7”;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5378" y="290786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40346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8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1-4.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60573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num2 = "7";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8745" y="314781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1629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9632" y="1707654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의미를 이해한다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타입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가지가 무엇인지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 규칙을 이해한다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376890"/>
            <a:ext cx="41529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428" y="1533696"/>
            <a:ext cx="4879507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아래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3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번의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출력값을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예상해보세요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8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1-6.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089" y="1419622"/>
            <a:ext cx="7478327" cy="147732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num1, num2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더하기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빼기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곱하기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나누기 결과값을 출력하세요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! 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나누기 결과값은 아래와 같이 실수로 표현하세요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num1 = 7;</a:t>
            </a: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num2 = 3;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71750"/>
            <a:ext cx="4565357" cy="18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5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1-8.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60" y="1270355"/>
            <a:ext cx="536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값 중에서 백의 자리 이하를 버리는 코드이다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만일 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값이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456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400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되고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111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네모 칸 안에 알맞은 코드를 넣으시오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094" y="260254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= 456;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4094" y="3248878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588"/>
            <a:ext cx="2686496" cy="127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8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587"/>
            <a:ext cx="2686496" cy="142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1-9.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60" y="1270355"/>
            <a:ext cx="5174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값 중에서 일의 자리를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 바꾸는 코드이다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만일 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값이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456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451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되고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777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771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네모 칸 안에 알맞은 코드를 넣으시오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094" y="26025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= 456;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4094" y="3248878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62389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데이터 입력 받기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536" y="1275606"/>
            <a:ext cx="7595999" cy="95410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Scanner   sc = new   Scanner(System.in);</a:t>
            </a:r>
          </a:p>
          <a:p>
            <a:r>
              <a:rPr lang="pt-BR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  number = sc.nextInt();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55726"/>
            <a:ext cx="4608512" cy="227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1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68" y="2283718"/>
            <a:ext cx="2664968" cy="25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774" y="1396102"/>
            <a:ext cx="8016674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정수를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두 수의 더하기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나누기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몫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1-10.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1-10.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74" y="1396102"/>
            <a:ext cx="5633257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Web, Android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점수를 키보드로부터 입력 받아 합계와 평균을 출력하세요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Scanner sc = new Scanner(System.in);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System.out.print(“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입력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”);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javaScore = sc.nextInt();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211710"/>
            <a:ext cx="3640669" cy="23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87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74" y="1396102"/>
            <a:ext cx="5633257" cy="16312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초를 입력 받아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Scanner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Scanner(System.in);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System.out.print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("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초 입력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: ");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totalSecond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sc.nextInt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43107"/>
            <a:ext cx="2520280" cy="171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8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507854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a = b	   a = b + 1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602" y="2180761"/>
            <a:ext cx="2887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+=, -=, *=, /=, %=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&amp;=, ^=, |= … 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복합대입연산자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4815361" y="1292353"/>
            <a:ext cx="487599" cy="48759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5963728" y="1291000"/>
            <a:ext cx="487599" cy="487599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5252443" y="201170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400810" y="2011708"/>
            <a:ext cx="76347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05051" y="2613475"/>
            <a:ext cx="114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+= 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8386" y="3737928"/>
            <a:ext cx="167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+= b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5599" y="3737927"/>
            <a:ext cx="205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a + b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923928" y="438425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30752" y="4360491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64088" y="300379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결과를 담을 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1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45" grpId="0"/>
      <p:bldP spid="46" grpId="0"/>
      <p:bldP spid="46" grpId="1"/>
      <p:bldP spid="46" grpId="2"/>
      <p:bldP spid="46" grpId="3"/>
      <p:bldP spid="47" grpId="0"/>
      <p:bldP spid="47" grpId="1"/>
      <p:bldP spid="47" grpId="2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170" y="177966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 = 29;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-= 2;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92959" y="3669873"/>
            <a:ext cx="14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27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5305" y="366987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-2;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33307" y="2715766"/>
            <a:ext cx="1266640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875099" y="2608749"/>
            <a:ext cx="439838" cy="1259366"/>
          </a:xfrm>
          <a:custGeom>
            <a:avLst/>
            <a:gdLst>
              <a:gd name="connsiteX0" fmla="*/ 439838 w 439838"/>
              <a:gd name="connsiteY0" fmla="*/ 0 h 1296365"/>
              <a:gd name="connsiteX1" fmla="*/ 0 w 439838"/>
              <a:gd name="connsiteY1" fmla="*/ 0 h 1296365"/>
              <a:gd name="connsiteX2" fmla="*/ 0 w 439838"/>
              <a:gd name="connsiteY2" fmla="*/ 1296365 h 1296365"/>
              <a:gd name="connsiteX3" fmla="*/ 335666 w 439838"/>
              <a:gd name="connsiteY3" fmla="*/ 1296365 h 12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38" h="1296365">
                <a:moveTo>
                  <a:pt x="439838" y="0"/>
                </a:moveTo>
                <a:lnTo>
                  <a:pt x="0" y="0"/>
                </a:lnTo>
                <a:lnTo>
                  <a:pt x="0" y="1296365"/>
                </a:lnTo>
                <a:lnTo>
                  <a:pt x="335666" y="129636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3058" y="1011381"/>
            <a:ext cx="788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변수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(variable)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사전적 의미로는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변화를 줄 수 있는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변할 수 있는 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프로그래밍에서는 데이터를 담을 수 있는 공간</a:t>
            </a:r>
          </a:p>
        </p:txBody>
      </p:sp>
      <p:pic>
        <p:nvPicPr>
          <p:cNvPr id="26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9"/>
          <a:stretch/>
        </p:blipFill>
        <p:spPr bwMode="auto">
          <a:xfrm>
            <a:off x="3132838" y="2355726"/>
            <a:ext cx="25790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170" y="177966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 = 29;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-= 2 + 3 * 4;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6203" y="366987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792" y="3640995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29 – (2 + 3 * 4);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33307" y="2715766"/>
            <a:ext cx="2094677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875099" y="2608749"/>
            <a:ext cx="439838" cy="1259366"/>
          </a:xfrm>
          <a:custGeom>
            <a:avLst/>
            <a:gdLst>
              <a:gd name="connsiteX0" fmla="*/ 439838 w 439838"/>
              <a:gd name="connsiteY0" fmla="*/ 0 h 1296365"/>
              <a:gd name="connsiteX1" fmla="*/ 0 w 439838"/>
              <a:gd name="connsiteY1" fmla="*/ 0 h 1296365"/>
              <a:gd name="connsiteX2" fmla="*/ 0 w 439838"/>
              <a:gd name="connsiteY2" fmla="*/ 1296365 h 1296365"/>
              <a:gd name="connsiteX3" fmla="*/ 335666 w 439838"/>
              <a:gd name="connsiteY3" fmla="*/ 1296365 h 12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38" h="1296365">
                <a:moveTo>
                  <a:pt x="439838" y="0"/>
                </a:moveTo>
                <a:lnTo>
                  <a:pt x="0" y="0"/>
                </a:lnTo>
                <a:lnTo>
                  <a:pt x="0" y="1296365"/>
                </a:lnTo>
                <a:lnTo>
                  <a:pt x="335666" y="129636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97256" y="4010327"/>
            <a:ext cx="57474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3888" y="4364845"/>
            <a:ext cx="82253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4928" y="3995513"/>
            <a:ext cx="45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4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2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++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2292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--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0684" y="1415158"/>
            <a:ext cx="1359468" cy="1524027"/>
          </a:xfrm>
          <a:prstGeom prst="rect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444678" y="2944969"/>
            <a:ext cx="532436" cy="520861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66513" y="3224984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±1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사용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12883" y="1409374"/>
            <a:ext cx="1359468" cy="1524027"/>
          </a:xfrm>
          <a:prstGeom prst="rect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7491" y="3230983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사용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±1</a:t>
            </a:r>
          </a:p>
        </p:txBody>
      </p:sp>
      <p:sp>
        <p:nvSpPr>
          <p:cNvPr id="38" name="자유형 37"/>
          <p:cNvSpPr/>
          <p:nvPr/>
        </p:nvSpPr>
        <p:spPr>
          <a:xfrm rot="5400000">
            <a:off x="6374084" y="3084636"/>
            <a:ext cx="532565" cy="22982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저장된 값을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혹은 감소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1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23" grpId="0" animBg="1"/>
      <p:bldP spid="29" grpId="0" animBg="1"/>
      <p:bldP spid="32" grpId="0"/>
      <p:bldP spid="35" grpId="0" animBg="1"/>
      <p:bldP spid="37" grpId="0"/>
      <p:bldP spid="38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16312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i = 3;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System.out.println(++i);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1625" y="178895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23119" y="234295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System.out.println(i++);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6001" y="237372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3119" y="2650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System.out.println(i);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8405" y="2681506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5837" y="3272434"/>
            <a:ext cx="414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+1(4)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출력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411760" y="2355726"/>
            <a:ext cx="273630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2681506"/>
            <a:ext cx="273630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5837" y="3656765"/>
            <a:ext cx="414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+1(5)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2411760" y="3003798"/>
            <a:ext cx="2448272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5837" y="4041096"/>
            <a:ext cx="414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11392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0" grpId="0"/>
      <p:bldP spid="11" grpId="0"/>
      <p:bldP spid="12" grpId="0"/>
      <p:bldP spid="13" grpId="0"/>
      <p:bldP spid="14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4690" y="2947392"/>
            <a:ext cx="4006428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 = 5;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System.out.println(j--);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4859" y="330133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04690" y="1674213"/>
            <a:ext cx="4006428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i = 5;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System.out.println(--i);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4859" y="2012767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 </a:t>
            </a:r>
          </a:p>
        </p:txBody>
      </p:sp>
    </p:spTree>
    <p:extLst>
      <p:ext uri="{BB962C8B-B14F-4D97-AF65-F5344CB8AC3E}">
        <p14:creationId xmlns:p14="http://schemas.microsoft.com/office/powerpoint/2010/main" val="7021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44791096" descr="EMB000028bc6b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38" y="1376376"/>
            <a:ext cx="228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202802" y="2427734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202802" y="3150350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202802" y="3885179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02802" y="4604100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78489" y="1563323"/>
            <a:ext cx="3631974" cy="307777"/>
            <a:chOff x="2500297" y="1810310"/>
            <a:chExt cx="4928264" cy="438605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2500297" y="2000240"/>
              <a:ext cx="30828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607541" y="1810310"/>
              <a:ext cx="1821020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opr</a:t>
              </a:r>
              <a:r>
                <a:rPr lang="en-US" altLang="ko-KR" sz="1400" dirty="0"/>
                <a:t> + 3</a:t>
              </a:r>
              <a:endParaRPr lang="ko-KR" altLang="en-US" sz="14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202802" y="1897117"/>
            <a:ext cx="2518940" cy="307777"/>
            <a:chOff x="4297272" y="2285992"/>
            <a:chExt cx="3417978" cy="438605"/>
          </a:xfrm>
        </p:grpSpPr>
        <p:cxnSp>
          <p:nvCxnSpPr>
            <p:cNvPr id="60" name="직선 화살표 연결선 59"/>
            <p:cNvCxnSpPr/>
            <p:nvPr/>
          </p:nvCxnSpPr>
          <p:spPr>
            <a:xfrm>
              <a:off x="4297272" y="2500306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613636" y="2285992"/>
              <a:ext cx="2101614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출력 후 증가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202802" y="2657612"/>
            <a:ext cx="2518940" cy="307777"/>
            <a:chOff x="4297272" y="3369754"/>
            <a:chExt cx="3417978" cy="438605"/>
          </a:xfrm>
        </p:grpSpPr>
        <p:cxnSp>
          <p:nvCxnSpPr>
            <p:cNvPr id="63" name="직선 화살표 연결선 62"/>
            <p:cNvCxnSpPr/>
            <p:nvPr/>
          </p:nvCxnSpPr>
          <p:spPr>
            <a:xfrm>
              <a:off x="4297272" y="3571876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613636" y="3369754"/>
              <a:ext cx="2101614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증가 후 출력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202802" y="3375331"/>
            <a:ext cx="2518940" cy="307777"/>
            <a:chOff x="4297272" y="4392556"/>
            <a:chExt cx="3417978" cy="438605"/>
          </a:xfrm>
        </p:grpSpPr>
        <p:cxnSp>
          <p:nvCxnSpPr>
            <p:cNvPr id="66" name="직선 화살표 연결선 65"/>
            <p:cNvCxnSpPr/>
            <p:nvPr/>
          </p:nvCxnSpPr>
          <p:spPr>
            <a:xfrm>
              <a:off x="4297272" y="4572008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613636" y="4392556"/>
              <a:ext cx="2101614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출력 후 감소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202803" y="4111362"/>
            <a:ext cx="2518940" cy="307777"/>
            <a:chOff x="4297272" y="5441456"/>
            <a:chExt cx="3417976" cy="438605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4297272" y="5643578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613635" y="5441456"/>
              <a:ext cx="2101613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감소 후 출력</a:t>
              </a: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6808224" y="18971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808224" y="22653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6808224" y="263351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6808224" y="30017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>
          <a:xfrm>
            <a:off x="6808224" y="33699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6808224" y="37381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>
          <a:xfrm>
            <a:off x="6808221" y="41063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8" name="직사각형 77"/>
          <p:cNvSpPr/>
          <p:nvPr/>
        </p:nvSpPr>
        <p:spPr>
          <a:xfrm>
            <a:off x="6808228" y="44745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75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&lt;, &lt;=, &gt;, &gt;=		a&gt;b    a&gt;=b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==, !=		      a==b   a!=b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700257" y="1736203"/>
            <a:ext cx="208344" cy="902825"/>
          </a:xfrm>
          <a:custGeom>
            <a:avLst/>
            <a:gdLst>
              <a:gd name="connsiteX0" fmla="*/ 0 w 208344"/>
              <a:gd name="connsiteY0" fmla="*/ 0 h 902825"/>
              <a:gd name="connsiteX1" fmla="*/ 208344 w 208344"/>
              <a:gd name="connsiteY1" fmla="*/ 0 h 902825"/>
              <a:gd name="connsiteX2" fmla="*/ 208344 w 208344"/>
              <a:gd name="connsiteY2" fmla="*/ 902825 h 902825"/>
              <a:gd name="connsiteX3" fmla="*/ 23149 w 208344"/>
              <a:gd name="connsiteY3" fmla="*/ 902825 h 90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44" h="902825">
                <a:moveTo>
                  <a:pt x="0" y="0"/>
                </a:moveTo>
                <a:lnTo>
                  <a:pt x="208344" y="0"/>
                </a:lnTo>
                <a:lnTo>
                  <a:pt x="208344" y="902825"/>
                </a:lnTo>
                <a:lnTo>
                  <a:pt x="23149" y="90282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6084168" y="2053298"/>
            <a:ext cx="504056" cy="254926"/>
          </a:xfrm>
          <a:prstGeom prst="rightArrow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8764" y="1864449"/>
            <a:ext cx="1736373" cy="646331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부등호 연산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 연산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74513" y="2409293"/>
            <a:ext cx="750297" cy="982526"/>
            <a:chOff x="1074513" y="2409293"/>
            <a:chExt cx="750297" cy="982526"/>
          </a:xfrm>
        </p:grpSpPr>
        <p:sp>
          <p:nvSpPr>
            <p:cNvPr id="2" name="타원 1"/>
            <p:cNvSpPr/>
            <p:nvPr/>
          </p:nvSpPr>
          <p:spPr>
            <a:xfrm>
              <a:off x="1331640" y="2409293"/>
              <a:ext cx="493170" cy="461665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074513" y="2870958"/>
              <a:ext cx="532436" cy="520861"/>
            </a:xfrm>
            <a:custGeom>
              <a:avLst/>
              <a:gdLst>
                <a:gd name="connsiteX0" fmla="*/ 532436 w 532436"/>
                <a:gd name="connsiteY0" fmla="*/ 0 h 520861"/>
                <a:gd name="connsiteX1" fmla="*/ 532436 w 532436"/>
                <a:gd name="connsiteY1" fmla="*/ 520861 h 520861"/>
                <a:gd name="connsiteX2" fmla="*/ 0 w 532436"/>
                <a:gd name="connsiteY2" fmla="*/ 520861 h 52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36" h="520861">
                  <a:moveTo>
                    <a:pt x="532436" y="0"/>
                  </a:moveTo>
                  <a:lnTo>
                    <a:pt x="532436" y="520861"/>
                  </a:lnTo>
                  <a:lnTo>
                    <a:pt x="0" y="520861"/>
                  </a:lnTo>
                </a:path>
              </a:pathLst>
            </a:cu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4690" y="3160986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864430" y="2409293"/>
            <a:ext cx="750297" cy="982526"/>
            <a:chOff x="1074513" y="2409293"/>
            <a:chExt cx="750297" cy="982526"/>
          </a:xfrm>
        </p:grpSpPr>
        <p:sp>
          <p:nvSpPr>
            <p:cNvPr id="23" name="타원 22"/>
            <p:cNvSpPr/>
            <p:nvPr/>
          </p:nvSpPr>
          <p:spPr>
            <a:xfrm>
              <a:off x="1331640" y="2409293"/>
              <a:ext cx="493170" cy="461665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074513" y="2870958"/>
              <a:ext cx="532436" cy="520861"/>
            </a:xfrm>
            <a:custGeom>
              <a:avLst/>
              <a:gdLst>
                <a:gd name="connsiteX0" fmla="*/ 532436 w 532436"/>
                <a:gd name="connsiteY0" fmla="*/ 0 h 520861"/>
                <a:gd name="connsiteX1" fmla="*/ 532436 w 532436"/>
                <a:gd name="connsiteY1" fmla="*/ 520861 h 520861"/>
                <a:gd name="connsiteX2" fmla="*/ 0 w 532436"/>
                <a:gd name="connsiteY2" fmla="*/ 520861 h 52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36" h="520861">
                  <a:moveTo>
                    <a:pt x="532436" y="0"/>
                  </a:moveTo>
                  <a:lnTo>
                    <a:pt x="532436" y="520861"/>
                  </a:lnTo>
                  <a:lnTo>
                    <a:pt x="0" y="520861"/>
                  </a:lnTo>
                </a:path>
              </a:pathLst>
            </a:cu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05145" y="31609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같지 않다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-18764" y="-225524"/>
            <a:ext cx="9433048" cy="5472608"/>
            <a:chOff x="-108520" y="-164554"/>
            <a:chExt cx="9433048" cy="5472608"/>
          </a:xfrm>
        </p:grpSpPr>
        <p:sp>
          <p:nvSpPr>
            <p:cNvPr id="32" name="직사각형 31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79712" y="1716007"/>
              <a:ext cx="52565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endPara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334166" y="1162922"/>
            <a:ext cx="4515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수학에서 </a:t>
            </a:r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 </a:t>
            </a:r>
          </a:p>
          <a:p>
            <a:pPr algn="ctr"/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JAVA</a:t>
            </a:r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ko-KR" altLang="en-US" sz="2800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  <a:endParaRPr lang="ko-KR" altLang="en-US" sz="28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9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3" grpId="0" animBg="1"/>
      <p:bldP spid="4" grpId="0" animBg="1"/>
      <p:bldP spid="21" grpId="0" animBg="1"/>
      <p:bldP spid="24" grpId="0"/>
      <p:bldP spid="6" grpId="0"/>
      <p:bldP spid="26" grpId="0"/>
      <p:bldP spid="36" grpId="0"/>
      <p:bldP spid="3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a = 3;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 = 10;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== b);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78129" y="206769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3119" y="26756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!= b);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5030" y="2648672"/>
            <a:ext cx="6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23119" y="30109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&gt; b);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8962" y="298394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6812" y="33697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&lt; b);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8725" y="3342748"/>
            <a:ext cx="6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2" grpId="0"/>
      <p:bldP spid="13" grpId="0"/>
      <p:bldP spid="20" grpId="0"/>
      <p:bldP spid="21" grpId="0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4985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!(NOT)                                !(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&amp;&amp;(AND), ||(OR) 	     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1)||(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8907" y="3498206"/>
            <a:ext cx="245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3650" y="3476935"/>
            <a:ext cx="216024" cy="1242873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3511074"/>
            <a:ext cx="422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true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108520" y="-164554"/>
            <a:ext cx="9433048" cy="5472608"/>
            <a:chOff x="-108520" y="-164554"/>
            <a:chExt cx="9433048" cy="5472608"/>
          </a:xfrm>
        </p:grpSpPr>
        <p:sp>
          <p:nvSpPr>
            <p:cNvPr id="19" name="직사각형 18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9712" y="1716007"/>
              <a:ext cx="52565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!= </a:t>
              </a:r>
              <a:r>
                <a:rPr lang="ko-KR" altLang="en-US" sz="6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같지 않다</a:t>
              </a:r>
              <a:endPara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7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21" grpId="0"/>
      <p:bldP spid="16" grpId="0"/>
      <p:bldP spid="17" grpId="0"/>
      <p:bldP spid="5" grpId="0" animBg="1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4985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!(NOT)                                !(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&amp;&amp;(AND), ||(OR)	     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1)||(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9503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946" y="3417066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9327" y="3412769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3421363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1619672" y="3323429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3882803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1686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6" name="곱셈 기호 35"/>
          <p:cNvSpPr/>
          <p:nvPr/>
        </p:nvSpPr>
        <p:spPr>
          <a:xfrm>
            <a:off x="3941855" y="3323429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30" grpId="0"/>
      <p:bldP spid="31" grpId="0"/>
      <p:bldP spid="31" grpId="1"/>
      <p:bldP spid="3" grpId="0" animBg="1"/>
      <p:bldP spid="3" grpId="1" animBg="1"/>
      <p:bldP spid="32" grpId="0"/>
      <p:bldP spid="35" grpId="0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4985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!(NOT)                                !(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&amp;&amp;(AND), ||(OR)	     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1)||(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9503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23571" y="3421362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|| 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9327" y="3412769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3421363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1676438" y="3330673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3418135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0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/>
      <p:bldP spid="31" grpId="0"/>
      <p:bldP spid="31" grpId="1"/>
      <p:bldP spid="3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선언하는 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7515" y="1866605"/>
            <a:ext cx="4397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 a  =  3;</a:t>
            </a:r>
            <a:endParaRPr lang="ko-KR" altLang="en-US" sz="72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376" y="2691177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6000" b="1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9"/>
          <a:stretch/>
        </p:blipFill>
        <p:spPr bwMode="auto">
          <a:xfrm>
            <a:off x="5356118" y="1762624"/>
            <a:ext cx="2579068" cy="21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37715" y="3895110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60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왼쪽으로 구부러진 화살표 10"/>
          <p:cNvSpPr/>
          <p:nvPr/>
        </p:nvSpPr>
        <p:spPr>
          <a:xfrm rot="16200000" flipV="1">
            <a:off x="6891070" y="1110971"/>
            <a:ext cx="972108" cy="2021460"/>
          </a:xfrm>
          <a:prstGeom prst="curvedLeftArrow">
            <a:avLst>
              <a:gd name="adj1" fmla="val 25000"/>
              <a:gd name="adj2" fmla="val 47789"/>
              <a:gd name="adj3" fmla="val 25000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1560" y="2931790"/>
            <a:ext cx="1080120" cy="1436218"/>
            <a:chOff x="611560" y="2931790"/>
            <a:chExt cx="1080120" cy="143621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11560" y="2931790"/>
              <a:ext cx="108012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5055" y="3906343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815459" y="2931790"/>
            <a:ext cx="1016625" cy="1436218"/>
            <a:chOff x="618191" y="2931790"/>
            <a:chExt cx="1016625" cy="143621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781967" y="2931790"/>
              <a:ext cx="70571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18191" y="3906343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변수명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857532" y="2931790"/>
            <a:ext cx="786476" cy="1424985"/>
            <a:chOff x="755576" y="2931790"/>
            <a:chExt cx="786476" cy="142498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755576" y="2931790"/>
              <a:ext cx="78647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39294" y="3895110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</a:t>
              </a: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896591" y="2931790"/>
            <a:ext cx="739305" cy="1424985"/>
            <a:chOff x="792489" y="2931790"/>
            <a:chExt cx="739305" cy="1424985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860729" y="2931790"/>
              <a:ext cx="595289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2489" y="3895110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대입</a:t>
              </a: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0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  <p:bldP spid="2" grpId="0"/>
      <p:bldP spid="6" grpId="0"/>
      <p:bldP spid="12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a = 3;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b = 10;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 !( a &gt; b ) 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2054" y="215294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7352" y="279928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907479" y="2706069"/>
            <a:ext cx="57606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 rot="5400000">
            <a:off x="4964819" y="2753254"/>
            <a:ext cx="269920" cy="19146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1833" y="2323065"/>
            <a:ext cx="187822" cy="383003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7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17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8" y="1419622"/>
            <a:ext cx="4481129" cy="224676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System.out.println((1&lt;3) &amp;&amp; (4&lt;5)); 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System.out.println((2&lt;1) &amp;&amp; (4&lt;5));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System.out.println((1&lt;3) || (4&lt;2)); 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System.out.println((2&lt;1) || (4&lt;2));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4247" y="1229580"/>
            <a:ext cx="1152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16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2499742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592" y="1444586"/>
            <a:ext cx="320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     :</a:t>
            </a:r>
          </a:p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제어 처리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59327" y="3412769"/>
            <a:ext cx="6209016" cy="593368"/>
            <a:chOff x="1459327" y="3412769"/>
            <a:chExt cx="6209016" cy="593368"/>
          </a:xfrm>
        </p:grpSpPr>
        <p:sp>
          <p:nvSpPr>
            <p:cNvPr id="27" name="TextBox 26"/>
            <p:cNvSpPr txBox="1"/>
            <p:nvPr/>
          </p:nvSpPr>
          <p:spPr>
            <a:xfrm>
              <a:off x="3223570" y="3421362"/>
              <a:ext cx="444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  (</a:t>
              </a: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실행문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1)  :  (</a:t>
              </a: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실행문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59327" y="3412769"/>
              <a:ext cx="24591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(</a:t>
              </a: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55976" y="159717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: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434590" y="3108960"/>
            <a:ext cx="1977390" cy="331470"/>
          </a:xfrm>
          <a:custGeom>
            <a:avLst/>
            <a:gdLst>
              <a:gd name="connsiteX0" fmla="*/ 0 w 1977390"/>
              <a:gd name="connsiteY0" fmla="*/ 274320 h 331470"/>
              <a:gd name="connsiteX1" fmla="*/ 0 w 1977390"/>
              <a:gd name="connsiteY1" fmla="*/ 0 h 331470"/>
              <a:gd name="connsiteX2" fmla="*/ 1977390 w 1977390"/>
              <a:gd name="connsiteY2" fmla="*/ 0 h 331470"/>
              <a:gd name="connsiteX3" fmla="*/ 1977390 w 1977390"/>
              <a:gd name="connsiteY3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390" h="331470">
                <a:moveTo>
                  <a:pt x="0" y="274320"/>
                </a:moveTo>
                <a:lnTo>
                  <a:pt x="0" y="0"/>
                </a:lnTo>
                <a:lnTo>
                  <a:pt x="1977390" y="0"/>
                </a:lnTo>
                <a:lnTo>
                  <a:pt x="1977390" y="33147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6972" y="2836587"/>
            <a:ext cx="534664" cy="58477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</a:p>
        </p:txBody>
      </p:sp>
      <p:sp>
        <p:nvSpPr>
          <p:cNvPr id="29" name="자유형 28"/>
          <p:cNvSpPr/>
          <p:nvPr/>
        </p:nvSpPr>
        <p:spPr>
          <a:xfrm flipV="1">
            <a:off x="2444982" y="3965672"/>
            <a:ext cx="4287258" cy="331470"/>
          </a:xfrm>
          <a:custGeom>
            <a:avLst/>
            <a:gdLst>
              <a:gd name="connsiteX0" fmla="*/ 0 w 1977390"/>
              <a:gd name="connsiteY0" fmla="*/ 274320 h 331470"/>
              <a:gd name="connsiteX1" fmla="*/ 0 w 1977390"/>
              <a:gd name="connsiteY1" fmla="*/ 0 h 331470"/>
              <a:gd name="connsiteX2" fmla="*/ 1977390 w 1977390"/>
              <a:gd name="connsiteY2" fmla="*/ 0 h 331470"/>
              <a:gd name="connsiteX3" fmla="*/ 1977390 w 1977390"/>
              <a:gd name="connsiteY3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390" h="331470">
                <a:moveTo>
                  <a:pt x="0" y="274320"/>
                </a:moveTo>
                <a:lnTo>
                  <a:pt x="0" y="0"/>
                </a:lnTo>
                <a:lnTo>
                  <a:pt x="1977390" y="0"/>
                </a:lnTo>
                <a:lnTo>
                  <a:pt x="1977390" y="331470"/>
                </a:lnTo>
              </a:path>
            </a:pathLst>
          </a:custGeom>
          <a:noFill/>
          <a:ln w="19050">
            <a:solidFill>
              <a:srgbClr val="DC3434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851920" y="3965672"/>
            <a:ext cx="1368152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048164" y="3965672"/>
            <a:ext cx="1368152" cy="0"/>
          </a:xfrm>
          <a:prstGeom prst="line">
            <a:avLst/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50682" y="4012263"/>
            <a:ext cx="982519" cy="58477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36294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6" grpId="0"/>
      <p:bldP spid="20" grpId="0"/>
      <p:bldP spid="2" grpId="0" animBg="1"/>
      <p:bldP spid="25" grpId="0" animBg="1"/>
      <p:bldP spid="29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6-1.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1419622"/>
            <a:ext cx="554461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i = 3;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 = 10;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 i==j  ? 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: 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7636" y="2933103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1793" y="2787659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813348" y="2702404"/>
            <a:ext cx="57606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 rot="5400000">
            <a:off x="3909260" y="2741633"/>
            <a:ext cx="269920" cy="19146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101380" y="2019149"/>
            <a:ext cx="1977390" cy="331470"/>
          </a:xfrm>
          <a:custGeom>
            <a:avLst/>
            <a:gdLst>
              <a:gd name="connsiteX0" fmla="*/ 0 w 1977390"/>
              <a:gd name="connsiteY0" fmla="*/ 274320 h 331470"/>
              <a:gd name="connsiteX1" fmla="*/ 0 w 1977390"/>
              <a:gd name="connsiteY1" fmla="*/ 0 h 331470"/>
              <a:gd name="connsiteX2" fmla="*/ 1977390 w 1977390"/>
              <a:gd name="connsiteY2" fmla="*/ 0 h 331470"/>
              <a:gd name="connsiteX3" fmla="*/ 1977390 w 1977390"/>
              <a:gd name="connsiteY3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390" h="331470">
                <a:moveTo>
                  <a:pt x="0" y="274320"/>
                </a:moveTo>
                <a:lnTo>
                  <a:pt x="0" y="0"/>
                </a:lnTo>
                <a:lnTo>
                  <a:pt x="1977390" y="0"/>
                </a:lnTo>
                <a:lnTo>
                  <a:pt x="1977390" y="33147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5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17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96630" y="1347614"/>
            <a:ext cx="810090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홀수인지 짝수인지 판별하세요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95636" y="2499742"/>
            <a:ext cx="6552728" cy="1650335"/>
            <a:chOff x="1475656" y="2499742"/>
            <a:chExt cx="6552728" cy="165033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518794"/>
              <a:ext cx="3092438" cy="153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499742"/>
              <a:ext cx="3096344" cy="1650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78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96630" y="1347614"/>
            <a:ext cx="810090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정수를 입력 받아 큰 수에서 작은 수를 뺀 결과값을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02937" y="2499742"/>
            <a:ext cx="5938126" cy="1807075"/>
            <a:chOff x="1402593" y="2499742"/>
            <a:chExt cx="5938126" cy="18070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593" y="2499742"/>
              <a:ext cx="2738413" cy="180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504506"/>
              <a:ext cx="2696711" cy="1793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628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/>
              <a:t>농구공을 담기 위해 필요한 상자의 개수를 구하세요</a:t>
            </a:r>
            <a:r>
              <a:rPr lang="en-US" altLang="ko-KR" dirty="0"/>
              <a:t>. </a:t>
            </a:r>
            <a:endParaRPr lang="ko-KR" altLang="en-US" dirty="0"/>
          </a:p>
          <a:p>
            <a:pPr algn="ctr" fontAlgn="base"/>
            <a:r>
              <a:rPr lang="ko-KR" altLang="en-US" dirty="0"/>
              <a:t>상자 하나에는 농구공이 </a:t>
            </a:r>
            <a:r>
              <a:rPr lang="en-US" altLang="ko-KR" dirty="0"/>
              <a:t>5</a:t>
            </a:r>
            <a:r>
              <a:rPr lang="ko-KR" altLang="en-US" dirty="0"/>
              <a:t>개 들어갈 수 있습니다</a:t>
            </a:r>
            <a:r>
              <a:rPr lang="en-US" altLang="ko-KR" dirty="0"/>
              <a:t>. </a:t>
            </a:r>
            <a:r>
              <a:rPr lang="ko-KR" altLang="en-US" dirty="0"/>
              <a:t>만일 농구공이 ‘</a:t>
            </a:r>
            <a:r>
              <a:rPr lang="en-US" altLang="ko-KR" dirty="0"/>
              <a:t>23’</a:t>
            </a:r>
            <a:r>
              <a:rPr lang="ko-KR" altLang="en-US" dirty="0"/>
              <a:t>개라면 </a:t>
            </a:r>
          </a:p>
          <a:p>
            <a:pPr algn="ctr" fontAlgn="base"/>
            <a:r>
              <a:rPr lang="ko-KR" altLang="en-US" dirty="0"/>
              <a:t>필요한 상자의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개수는</a:t>
            </a:r>
            <a:r>
              <a:rPr lang="ko-KR" altLang="en-US" dirty="0"/>
              <a:t> ‘</a:t>
            </a:r>
            <a:r>
              <a:rPr lang="en-US" altLang="ko-KR" dirty="0"/>
              <a:t>5’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95108" y="2787772"/>
            <a:ext cx="6753784" cy="1270610"/>
            <a:chOff x="683568" y="2787772"/>
            <a:chExt cx="6753784" cy="127061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787773"/>
              <a:ext cx="3164305" cy="1270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787772"/>
              <a:ext cx="3225392" cy="1270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59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시급계산기 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기본시급은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5,000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원이고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시간이 넘을 경우 시급의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배를 책정해줍니다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44" y="3010661"/>
            <a:ext cx="462051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1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35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연산자의 우선순위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24810" y="94127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99592" y="941276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27584" y="4299942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3419872" y="1059582"/>
            <a:ext cx="75" cy="295232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91943" y="941276"/>
            <a:ext cx="1584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 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0921" y="941276"/>
            <a:ext cx="4419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  --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 -  *  /  %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&gt;=   &lt;   &lt;=   ==   !=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    ||     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 +=  -=  /=  *=  &amp;=  |=  … …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855" y="936214"/>
            <a:ext cx="9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568" y="3723878"/>
            <a:ext cx="9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낮음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936378" y="1405112"/>
            <a:ext cx="179238" cy="2246758"/>
          </a:xfrm>
          <a:prstGeom prst="downArrow">
            <a:avLst/>
          </a:prstGeom>
          <a:gradFill flip="none" rotWithShape="1">
            <a:gsLst>
              <a:gs pos="0">
                <a:srgbClr val="DC3434"/>
              </a:gs>
              <a:gs pos="81000">
                <a:srgbClr val="DC3434">
                  <a:tint val="44500"/>
                  <a:satMod val="160000"/>
                </a:srgbClr>
              </a:gs>
              <a:gs pos="100000">
                <a:srgbClr val="F4F4F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20988" y="3351312"/>
            <a:ext cx="381451" cy="387288"/>
          </a:xfrm>
          <a:prstGeom prst="ellipse">
            <a:avLst/>
          </a:prstGeom>
          <a:noFill/>
          <a:ln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25356" y="1958913"/>
            <a:ext cx="392771" cy="387288"/>
          </a:xfrm>
          <a:prstGeom prst="ellipse">
            <a:avLst/>
          </a:prstGeom>
          <a:noFill/>
          <a:ln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70761" y="1468603"/>
            <a:ext cx="653159" cy="44161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13095" y="940173"/>
            <a:ext cx="158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4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35" grpId="0"/>
      <p:bldP spid="36" grpId="0"/>
      <p:bldP spid="7" grpId="0" animBg="1"/>
      <p:bldP spid="9" grpId="0" animBg="1"/>
      <p:bldP spid="37" grpId="0" animBg="1"/>
      <p:bldP spid="10" grpId="0" animBg="1"/>
      <p:bldP spid="4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3058" y="1011381"/>
            <a:ext cx="67361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상수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(constant)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사전적 의미로는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불변하는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변하지 않는 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프로그래밍에서는 데이터를 담을 수 있는 공간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 넣으면 변하지 않는 수를 넣는데 사용 </a:t>
            </a:r>
          </a:p>
        </p:txBody>
      </p:sp>
      <p:pic>
        <p:nvPicPr>
          <p:cNvPr id="3074" name="Picture 2" descr="C:\Users\LSJ\Downloads\noun_25152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9"/>
          <a:stretch/>
        </p:blipFill>
        <p:spPr bwMode="auto">
          <a:xfrm>
            <a:off x="3707904" y="2787775"/>
            <a:ext cx="186635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 선언하는 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071" y="2427734"/>
            <a:ext cx="5069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 </a:t>
            </a:r>
            <a:r>
              <a:rPr lang="en-US" altLang="ko-KR" sz="6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  = 3;</a:t>
            </a:r>
            <a:endParaRPr lang="ko-KR" altLang="en-US" sz="60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376" y="2691177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6000" b="1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9"/>
          <a:stretch/>
        </p:blipFill>
        <p:spPr bwMode="auto">
          <a:xfrm>
            <a:off x="5356118" y="1762624"/>
            <a:ext cx="2579068" cy="21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8097" y="393705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60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왼쪽으로 구부러진 화살표 10"/>
          <p:cNvSpPr/>
          <p:nvPr/>
        </p:nvSpPr>
        <p:spPr>
          <a:xfrm rot="16200000" flipV="1">
            <a:off x="6891070" y="1110971"/>
            <a:ext cx="972108" cy="2021460"/>
          </a:xfrm>
          <a:prstGeom prst="curvedLeftArrow">
            <a:avLst>
              <a:gd name="adj1" fmla="val 25000"/>
              <a:gd name="adj2" fmla="val 47789"/>
              <a:gd name="adj3" fmla="val 25000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6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  <p:bldP spid="2" grpId="0"/>
      <p:bldP spid="6" grpId="0"/>
      <p:bldP spid="12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사용 불가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4F0BC7-9D56-4457-8BD0-AD0508759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48590"/>
            <a:ext cx="8485484" cy="38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30631" y="1203598"/>
            <a:ext cx="63834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대소문자가 구분되며 길이에 제한이 없다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True;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true;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서로 다르다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숫자로 시작 할 수 없다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1a = 0;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특수문자는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‘_’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‘$’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허용한다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_a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허용되지만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허용되지 않는다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7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15616" y="1203598"/>
            <a:ext cx="70535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외에 필수적인 것은 아니지만 자바 프로그래머들에게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권장하는 규칙들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이름의 첫 글자는 항상 소문자로 시작한다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이름이 여러 단어로 이루어진 경우 단어의 첫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글자를 대문자로 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lastIndexOf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; 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stringBuffer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644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</TotalTime>
  <Words>2160</Words>
  <Application>Microsoft Office PowerPoint</Application>
  <PresentationFormat>화면 슬라이드 쇼(16:9)</PresentationFormat>
  <Paragraphs>535</Paragraphs>
  <Slides>49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10X10 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bigdata01</cp:lastModifiedBy>
  <cp:revision>553</cp:revision>
  <dcterms:created xsi:type="dcterms:W3CDTF">2015-03-17T10:14:13Z</dcterms:created>
  <dcterms:modified xsi:type="dcterms:W3CDTF">2021-05-13T03:19:59Z</dcterms:modified>
</cp:coreProperties>
</file>