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66" r:id="rId5"/>
    <p:sldId id="263" r:id="rId6"/>
    <p:sldId id="279" r:id="rId7"/>
    <p:sldId id="280" r:id="rId8"/>
    <p:sldId id="281" r:id="rId9"/>
    <p:sldId id="282" r:id="rId10"/>
    <p:sldId id="276" r:id="rId11"/>
    <p:sldId id="272" r:id="rId12"/>
    <p:sldId id="277" r:id="rId13"/>
    <p:sldId id="273" r:id="rId14"/>
    <p:sldId id="278" r:id="rId15"/>
    <p:sldId id="274" r:id="rId16"/>
    <p:sldId id="264" r:id="rId17"/>
    <p:sldId id="283" r:id="rId18"/>
    <p:sldId id="28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BB5E6D44-C7E0-453E-AE0F-19BEA3B68721}">
          <p14:sldIdLst>
            <p14:sldId id="256"/>
          </p14:sldIdLst>
        </p14:section>
        <p14:section name="目錄" id="{D2453FBF-593D-417C-83FB-2AC451B65A7D}">
          <p14:sldIdLst>
            <p14:sldId id="257"/>
          </p14:sldIdLst>
        </p14:section>
        <p14:section name="Introduction" id="{4904A2F5-00E3-4B86-B228-2CA49A1AC857}">
          <p14:sldIdLst>
            <p14:sldId id="262"/>
            <p14:sldId id="266"/>
          </p14:sldIdLst>
        </p14:section>
        <p14:section name="Deep Learning" id="{DF139C1C-B690-4FC7-9567-7D1F3BE7AF0E}">
          <p14:sldIdLst>
            <p14:sldId id="263"/>
            <p14:sldId id="279"/>
            <p14:sldId id="280"/>
            <p14:sldId id="281"/>
            <p14:sldId id="282"/>
            <p14:sldId id="276"/>
            <p14:sldId id="272"/>
            <p14:sldId id="277"/>
            <p14:sldId id="273"/>
            <p14:sldId id="278"/>
            <p14:sldId id="274"/>
          </p14:sldIdLst>
        </p14:section>
        <p14:section name="Using GAN To Implement DGA" id="{5A2E64A9-D14F-4AB6-9F85-43C7866B4A21}">
          <p14:sldIdLst>
            <p14:sldId id="264"/>
            <p14:sldId id="283"/>
            <p14:sldId id="28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2B9B-D109-4E57-BC60-F32EBF49D79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9410-5ABA-4AB6-9BCC-090FC6CDF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8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6B1C-4E62-4096-B799-5232B6FB47F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63E9E-C342-479A-8A90-219B87C44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56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1DC5-7ADB-45E6-A87A-564E789945C2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8C5B-14B9-4884-B976-D9B4CE06C5B6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5625-9430-43C1-A87F-03F70D01F850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3851-2F4F-42A9-857A-354C85BAE3BE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E2621C-4A0F-4519-9812-E4CF38D33758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DFBA-6B86-4578-A260-06795F8E897D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A1A5-A821-4787-BFA0-01FA007EBB8D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BAC5B5-DFDD-4265-9E0F-A787636D16C8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3566-6D5E-4866-A41B-5AF591858E4F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8F70-9DD9-4779-ACE6-13FA19BFB642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CDF5-28F6-4B31-A3A7-DF88E9BD3C25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4A45D0-5584-4560-9032-413F75832CAA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1309" y="1432223"/>
            <a:ext cx="7878535" cy="3035808"/>
          </a:xfrm>
        </p:spPr>
        <p:txBody>
          <a:bodyPr/>
          <a:lstStyle/>
          <a:p>
            <a:r>
              <a:rPr lang="en-US" altLang="zh-TW" sz="3700" cap="none" dirty="0"/>
              <a:t>A comparative study of </a:t>
            </a:r>
            <a:r>
              <a:rPr lang="en-US" altLang="zh-TW" sz="3700" cap="none" dirty="0" smtClean="0"/>
              <a:t/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generative adversarial </a:t>
            </a:r>
            <a:r>
              <a:rPr lang="en-US" altLang="zh-TW" sz="3700" cap="none" dirty="0"/>
              <a:t>networks </a:t>
            </a:r>
            <a:r>
              <a:rPr lang="en-US" altLang="zh-TW" sz="3700" cap="none" dirty="0" smtClean="0"/>
              <a:t/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on </a:t>
            </a:r>
            <a:r>
              <a:rPr lang="en-US" altLang="zh-TW" sz="3700" cap="none" dirty="0"/>
              <a:t>domain name generator </a:t>
            </a:r>
            <a:r>
              <a:rPr lang="en-US" altLang="zh-TW" sz="3700" cap="none" dirty="0" smtClean="0"/>
              <a:t/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in </a:t>
            </a:r>
            <a:r>
              <a:rPr lang="en-US" altLang="zh-TW" sz="3700" cap="none" dirty="0"/>
              <a:t>botnet malware</a:t>
            </a:r>
            <a:endParaRPr lang="zh-TW" altLang="en-US" sz="37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Student: Chia-</a:t>
            </a:r>
            <a:r>
              <a:rPr lang="en-US" altLang="zh-TW" dirty="0" err="1"/>
              <a:t>Ruei</a:t>
            </a:r>
            <a:r>
              <a:rPr lang="en-US" altLang="zh-TW" dirty="0"/>
              <a:t> Lee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Advisor: Chia-Mu Yu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66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Generative Adversarial Networks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51" y="2093975"/>
            <a:ext cx="6892698" cy="40782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</a:t>
            </a:r>
            <a:r>
              <a:rPr lang="en-US" altLang="zh-TW" sz="1600" dirty="0" smtClean="0"/>
              <a:t>“Generative </a:t>
            </a:r>
            <a:r>
              <a:rPr lang="en-US" altLang="zh-TW" sz="1600" dirty="0"/>
              <a:t>Adversarial </a:t>
            </a:r>
            <a:r>
              <a:rPr lang="en-US" altLang="zh-TW" sz="1600" dirty="0" smtClean="0"/>
              <a:t>Networks”</a:t>
            </a:r>
          </a:p>
          <a:p>
            <a:r>
              <a:rPr lang="en-US" altLang="zh-TW" sz="1600" dirty="0"/>
              <a:t>https://arxiv.org/abs/1406.2661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961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Wasserstein GAN 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“Wasserstein GAN”</a:t>
            </a:r>
          </a:p>
          <a:p>
            <a:r>
              <a:rPr lang="en-US" altLang="zh-TW" sz="1600" dirty="0"/>
              <a:t>https://arxiv.org/abs/1701.07875</a:t>
            </a:r>
            <a:endParaRPr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21407"/>
            <a:ext cx="7767637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Improved Wasserstein GAN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(WGAN-GP)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“Improved Training of Wasserstein GANs”</a:t>
            </a:r>
          </a:p>
          <a:p>
            <a:r>
              <a:rPr lang="en-US" altLang="zh-TW" sz="1600" dirty="0"/>
              <a:t>https://arxiv.org/abs/1704.00028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3" y="2121408"/>
            <a:ext cx="7768927" cy="40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/>
              <a:t>Requirement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Using GAN </a:t>
            </a:r>
            <a:r>
              <a:rPr lang="en-US" altLang="zh-TW" sz="3200" dirty="0" smtClean="0"/>
              <a:t>To </a:t>
            </a:r>
            <a:r>
              <a:rPr lang="en-US" altLang="zh-TW" sz="3200" dirty="0"/>
              <a:t>Implement </a:t>
            </a:r>
            <a:r>
              <a:rPr lang="en-US" altLang="zh-TW" sz="3200" dirty="0" smtClean="0"/>
              <a:t>DGA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Where is my training data?</a:t>
            </a:r>
          </a:p>
          <a:p>
            <a:endParaRPr lang="en-US" altLang="zh-TW" dirty="0"/>
          </a:p>
          <a:p>
            <a:r>
              <a:rPr lang="en-US" altLang="zh-TW" dirty="0" smtClean="0"/>
              <a:t>A: From Alexa Top 1-million sites.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64" y="171450"/>
            <a:ext cx="2049236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6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How to use this data?</a:t>
            </a:r>
            <a:endParaRPr lang="en-US" altLang="zh-TW" dirty="0"/>
          </a:p>
          <a:p>
            <a:r>
              <a:rPr lang="en-US" altLang="zh-TW" dirty="0" smtClean="0"/>
              <a:t>A</a:t>
            </a:r>
            <a:r>
              <a:rPr lang="en-US" altLang="zh-TW" dirty="0"/>
              <a:t>: </a:t>
            </a:r>
            <a:r>
              <a:rPr lang="en-US" altLang="zh-TW" dirty="0" smtClean="0"/>
              <a:t>I </a:t>
            </a:r>
            <a:r>
              <a:rPr lang="en-US" altLang="zh-TW" dirty="0"/>
              <a:t>deal </a:t>
            </a:r>
            <a:r>
              <a:rPr lang="en-US" altLang="zh-TW" dirty="0" smtClean="0"/>
              <a:t>these </a:t>
            </a:r>
            <a:r>
              <a:rPr lang="en-US" altLang="zh-TW" dirty="0"/>
              <a:t>domain names </a:t>
            </a:r>
            <a:r>
              <a:rPr lang="en-US" altLang="zh-TW" dirty="0" smtClean="0"/>
              <a:t>as 38x80 pictures.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7" y="2927144"/>
            <a:ext cx="7289005" cy="37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we don’t have the “code”.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have to train an Auto-encoder model.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34023"/>
            <a:ext cx="1181100" cy="1162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8381" y="3843949"/>
            <a:ext cx="1181100" cy="116205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rot="5400000">
            <a:off x="7341775" y="3659116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0" name="矩形 9"/>
          <p:cNvSpPr/>
          <p:nvPr/>
        </p:nvSpPr>
        <p:spPr>
          <a:xfrm rot="5400000">
            <a:off x="3820977" y="4167377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向右箭號 9"/>
          <p:cNvSpPr/>
          <p:nvPr/>
        </p:nvSpPr>
        <p:spPr>
          <a:xfrm>
            <a:off x="1930968" y="411243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251717" y="3387092"/>
            <a:ext cx="6343401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" name="直線接點 12"/>
          <p:cNvCxnSpPr/>
          <p:nvPr/>
        </p:nvCxnSpPr>
        <p:spPr>
          <a:xfrm rot="5400000">
            <a:off x="1007109" y="3616486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2967651" y="2909488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</a:rPr>
              <a:t>As close as possible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8061" y="3913910"/>
            <a:ext cx="1308100" cy="1002279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6765" y="3949279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向右箭號 9"/>
          <p:cNvSpPr/>
          <p:nvPr/>
        </p:nvSpPr>
        <p:spPr>
          <a:xfrm>
            <a:off x="3747259" y="411243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向右箭號 9"/>
          <p:cNvSpPr/>
          <p:nvPr/>
        </p:nvSpPr>
        <p:spPr>
          <a:xfrm>
            <a:off x="4749923" y="412945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向右箭號 9"/>
          <p:cNvSpPr/>
          <p:nvPr/>
        </p:nvSpPr>
        <p:spPr>
          <a:xfrm>
            <a:off x="6603001" y="412945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3899710" y="4170544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7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681843"/>
            <a:ext cx="7772400" cy="49560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A. Introduction</a:t>
            </a:r>
          </a:p>
          <a:p>
            <a:pPr lvl="1"/>
            <a:r>
              <a:rPr lang="en-US" altLang="zh-TW" dirty="0" smtClean="0"/>
              <a:t>1. Botnet </a:t>
            </a:r>
          </a:p>
          <a:p>
            <a:pPr lvl="1"/>
            <a:r>
              <a:rPr lang="en-US" altLang="zh-TW" dirty="0" smtClean="0"/>
              <a:t>2. Domain Generation Algorithm</a:t>
            </a:r>
          </a:p>
          <a:p>
            <a:r>
              <a:rPr lang="en-US" altLang="zh-TW" dirty="0"/>
              <a:t>B. </a:t>
            </a:r>
            <a:r>
              <a:rPr lang="en-US" altLang="zh-TW" dirty="0" smtClean="0"/>
              <a:t>Deep Learning</a:t>
            </a:r>
          </a:p>
          <a:p>
            <a:pPr lvl="1"/>
            <a:r>
              <a:rPr lang="en-US" altLang="zh-TW" dirty="0" smtClean="0"/>
              <a:t>1. Neural Network</a:t>
            </a:r>
          </a:p>
          <a:p>
            <a:pPr lvl="1"/>
            <a:r>
              <a:rPr lang="en-US" altLang="zh-TW" dirty="0" smtClean="0"/>
              <a:t>2. Auto-Encoder</a:t>
            </a:r>
          </a:p>
          <a:p>
            <a:pPr lvl="1"/>
            <a:r>
              <a:rPr lang="en-US" altLang="zh-TW" dirty="0" smtClean="0"/>
              <a:t>3. </a:t>
            </a:r>
            <a:r>
              <a:rPr lang="en-US" altLang="zh-TW" dirty="0"/>
              <a:t>Generative Adversarial Networks </a:t>
            </a:r>
            <a:r>
              <a:rPr lang="en-US" altLang="zh-TW" dirty="0" smtClean="0"/>
              <a:t>(GAN)</a:t>
            </a:r>
          </a:p>
          <a:p>
            <a:pPr lvl="1"/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dirty="0" smtClean="0"/>
              <a:t>Wasserstein GAN</a:t>
            </a:r>
            <a:r>
              <a:rPr lang="en-US" altLang="zh-TW" dirty="0"/>
              <a:t> </a:t>
            </a:r>
            <a:r>
              <a:rPr lang="en-US" altLang="zh-TW" dirty="0" smtClean="0"/>
              <a:t>(WGAN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5. </a:t>
            </a:r>
            <a:r>
              <a:rPr lang="en-US" altLang="zh-TW" dirty="0"/>
              <a:t>Improved </a:t>
            </a:r>
            <a:r>
              <a:rPr lang="en-US" altLang="zh-TW" dirty="0" smtClean="0"/>
              <a:t>Wasserstein GAN</a:t>
            </a:r>
          </a:p>
          <a:p>
            <a:r>
              <a:rPr lang="en-US" altLang="zh-TW" dirty="0" smtClean="0"/>
              <a:t>C.</a:t>
            </a:r>
            <a:r>
              <a:rPr lang="zh-TW" altLang="en-US" dirty="0" smtClean="0"/>
              <a:t> </a:t>
            </a:r>
            <a:r>
              <a:rPr lang="en-US" altLang="zh-TW" dirty="0"/>
              <a:t>Using </a:t>
            </a:r>
            <a:r>
              <a:rPr lang="en-US" altLang="zh-TW" dirty="0" smtClean="0"/>
              <a:t>GAN To Implement DGA</a:t>
            </a:r>
          </a:p>
          <a:p>
            <a:pPr lvl="1"/>
            <a:r>
              <a:rPr lang="en-US" altLang="zh-TW" dirty="0" smtClean="0"/>
              <a:t>1. Requirement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Botnet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Domain Generation Algorithm</a:t>
            </a:r>
            <a:endParaRPr lang="en-US" altLang="zh-TW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7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Neural Network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/>
              <a:t>Auto-Encoder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4" y="2852948"/>
            <a:ext cx="1181100" cy="1162050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4965" y="2862874"/>
            <a:ext cx="1181100" cy="1162050"/>
          </a:xfrm>
          <a:prstGeom prst="rect">
            <a:avLst/>
          </a:prstGeom>
        </p:spPr>
      </p:pic>
      <p:cxnSp>
        <p:nvCxnSpPr>
          <p:cNvPr id="49" name="直線接點 48"/>
          <p:cNvCxnSpPr/>
          <p:nvPr/>
        </p:nvCxnSpPr>
        <p:spPr>
          <a:xfrm rot="5400000">
            <a:off x="7528359" y="2678041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矩形 49"/>
          <p:cNvSpPr/>
          <p:nvPr/>
        </p:nvSpPr>
        <p:spPr>
          <a:xfrm rot="5400000">
            <a:off x="4007561" y="3186302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向右箭號 9"/>
          <p:cNvSpPr/>
          <p:nvPr/>
        </p:nvSpPr>
        <p:spPr>
          <a:xfrm>
            <a:off x="2117552" y="313135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接點 51"/>
          <p:cNvCxnSpPr/>
          <p:nvPr/>
        </p:nvCxnSpPr>
        <p:spPr>
          <a:xfrm flipH="1">
            <a:off x="1438301" y="2406017"/>
            <a:ext cx="6343401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直線接點 52"/>
          <p:cNvCxnSpPr/>
          <p:nvPr/>
        </p:nvCxnSpPr>
        <p:spPr>
          <a:xfrm rot="5400000">
            <a:off x="1193693" y="2635411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3154235" y="1928413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</a:rPr>
              <a:t>As close as possible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04645" y="2932835"/>
            <a:ext cx="1308100" cy="1002279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53349" y="2968204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向右箭號 9"/>
          <p:cNvSpPr/>
          <p:nvPr/>
        </p:nvSpPr>
        <p:spPr>
          <a:xfrm>
            <a:off x="3933843" y="313135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向右箭號 9"/>
          <p:cNvSpPr/>
          <p:nvPr/>
        </p:nvSpPr>
        <p:spPr>
          <a:xfrm>
            <a:off x="4936507" y="314837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向右箭號 9"/>
          <p:cNvSpPr/>
          <p:nvPr/>
        </p:nvSpPr>
        <p:spPr>
          <a:xfrm>
            <a:off x="6789585" y="314837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086294" y="3189469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 rot="5400000">
            <a:off x="3590719" y="5240409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36507" y="5022311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向右箭號 9"/>
          <p:cNvSpPr/>
          <p:nvPr/>
        </p:nvSpPr>
        <p:spPr>
          <a:xfrm>
            <a:off x="4519665" y="5202483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向右箭號 9"/>
          <p:cNvSpPr/>
          <p:nvPr/>
        </p:nvSpPr>
        <p:spPr>
          <a:xfrm>
            <a:off x="6372743" y="5202483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 rot="5400000">
            <a:off x="3669452" y="5243576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70853" y="5071955"/>
            <a:ext cx="275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Randomly generate a vector as 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45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4092643" y="1690689"/>
            <a:ext cx="4763961" cy="1039140"/>
            <a:chOff x="3939218" y="2495962"/>
            <a:chExt cx="4763961" cy="1039140"/>
          </a:xfrm>
        </p:grpSpPr>
        <p:sp>
          <p:nvSpPr>
            <p:cNvPr id="70" name="矩形 69"/>
            <p:cNvSpPr/>
            <p:nvPr/>
          </p:nvSpPr>
          <p:spPr>
            <a:xfrm>
              <a:off x="5691195" y="2553767"/>
              <a:ext cx="1308100" cy="981335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Decoder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4546456" y="2849562"/>
              <a:ext cx="766087" cy="32008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939218" y="2774494"/>
              <a:ext cx="7896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sng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code</a:t>
              </a:r>
              <a:endParaRPr kumimoji="0" lang="zh-TW" altLang="en-US" sz="2400" b="1" i="1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3" name="向右箭號 72"/>
            <p:cNvSpPr/>
            <p:nvPr/>
          </p:nvSpPr>
          <p:spPr>
            <a:xfrm>
              <a:off x="5170743" y="2774494"/>
              <a:ext cx="473165" cy="461665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4" name="向右箭號 73"/>
            <p:cNvSpPr/>
            <p:nvPr/>
          </p:nvSpPr>
          <p:spPr>
            <a:xfrm>
              <a:off x="7080498" y="2787194"/>
              <a:ext cx="473165" cy="461665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950" y="2495962"/>
              <a:ext cx="1102229" cy="1018727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4815863" y="1412542"/>
            <a:ext cx="534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2D</a:t>
            </a:r>
            <a:endParaRPr lang="zh-TW" altLang="en-US" sz="2400" b="1" i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1016767" y="4110237"/>
            <a:ext cx="4887811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" name="直線單箭頭接點 77"/>
          <p:cNvCxnSpPr>
            <a:cxnSpLocks/>
          </p:cNvCxnSpPr>
          <p:nvPr/>
        </p:nvCxnSpPr>
        <p:spPr>
          <a:xfrm flipV="1">
            <a:off x="3453463" y="1562754"/>
            <a:ext cx="0" cy="432000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文字方塊 78"/>
          <p:cNvSpPr txBox="1"/>
          <p:nvPr/>
        </p:nvSpPr>
        <p:spPr>
          <a:xfrm>
            <a:off x="276539" y="3857926"/>
            <a:ext cx="7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-1.5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823375" y="3879404"/>
            <a:ext cx="7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1.5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1059443" y="3993146"/>
            <a:ext cx="191224" cy="19122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646653" y="4301461"/>
                <a:ext cx="92531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3" y="4301461"/>
                <a:ext cx="925318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1204617" y="2488944"/>
            <a:ext cx="1267134" cy="78732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005" y="2639580"/>
            <a:ext cx="486048" cy="486048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5596167" y="4011276"/>
            <a:ext cx="191224" cy="19122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5343735" y="3228060"/>
                <a:ext cx="69608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35" y="3228060"/>
                <a:ext cx="696088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4515275" y="4701186"/>
            <a:ext cx="1267134" cy="78732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8" name="圖片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581" y="4701186"/>
            <a:ext cx="621393" cy="586871"/>
          </a:xfrm>
          <a:prstGeom prst="rect">
            <a:avLst/>
          </a:prstGeom>
        </p:spPr>
      </p:pic>
      <p:sp>
        <p:nvSpPr>
          <p:cNvPr id="89" name="手繪多邊形: 圖案 33"/>
          <p:cNvSpPr/>
          <p:nvPr/>
        </p:nvSpPr>
        <p:spPr>
          <a:xfrm>
            <a:off x="651953" y="2891036"/>
            <a:ext cx="522584" cy="1161143"/>
          </a:xfrm>
          <a:custGeom>
            <a:avLst/>
            <a:gdLst>
              <a:gd name="connsiteX0" fmla="*/ 493555 w 522584"/>
              <a:gd name="connsiteY0" fmla="*/ 1161143 h 1161143"/>
              <a:gd name="connsiteX1" fmla="*/ 69 w 522584"/>
              <a:gd name="connsiteY1" fmla="*/ 493486 h 1161143"/>
              <a:gd name="connsiteX2" fmla="*/ 522584 w 522584"/>
              <a:gd name="connsiteY2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84" h="1161143">
                <a:moveTo>
                  <a:pt x="493555" y="1161143"/>
                </a:moveTo>
                <a:cubicBezTo>
                  <a:pt x="244393" y="924076"/>
                  <a:pt x="-4769" y="687010"/>
                  <a:pt x="69" y="493486"/>
                </a:cubicBezTo>
                <a:cubicBezTo>
                  <a:pt x="4907" y="299962"/>
                  <a:pt x="263745" y="149981"/>
                  <a:pt x="522584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手繪多邊形: 圖案 34"/>
          <p:cNvSpPr/>
          <p:nvPr/>
        </p:nvSpPr>
        <p:spPr>
          <a:xfrm rot="10959087">
            <a:off x="5788322" y="4177777"/>
            <a:ext cx="435533" cy="1108124"/>
          </a:xfrm>
          <a:custGeom>
            <a:avLst/>
            <a:gdLst>
              <a:gd name="connsiteX0" fmla="*/ 493555 w 522584"/>
              <a:gd name="connsiteY0" fmla="*/ 1161143 h 1161143"/>
              <a:gd name="connsiteX1" fmla="*/ 69 w 522584"/>
              <a:gd name="connsiteY1" fmla="*/ 493486 h 1161143"/>
              <a:gd name="connsiteX2" fmla="*/ 522584 w 522584"/>
              <a:gd name="connsiteY2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84" h="1161143">
                <a:moveTo>
                  <a:pt x="493555" y="1161143"/>
                </a:moveTo>
                <a:cubicBezTo>
                  <a:pt x="244393" y="924076"/>
                  <a:pt x="-4769" y="687010"/>
                  <a:pt x="69" y="493486"/>
                </a:cubicBezTo>
                <a:cubicBezTo>
                  <a:pt x="4907" y="299962"/>
                  <a:pt x="263745" y="149981"/>
                  <a:pt x="522584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1" name="直線單箭頭接點 90"/>
          <p:cNvCxnSpPr>
            <a:cxnSpLocks/>
          </p:cNvCxnSpPr>
          <p:nvPr/>
        </p:nvCxnSpPr>
        <p:spPr>
          <a:xfrm>
            <a:off x="2471751" y="2862961"/>
            <a:ext cx="31435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>
            <a:off x="4200923" y="5064831"/>
            <a:ext cx="31435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文字方塊 94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 animBg="1"/>
      <p:bldP spid="82" grpId="0"/>
      <p:bldP spid="83" grpId="0" animBg="1"/>
      <p:bldP spid="85" grpId="0" animBg="1"/>
      <p:bldP spid="86" grpId="0"/>
      <p:bldP spid="87" grpId="0" animBg="1"/>
      <p:bldP spid="89" grpId="0" animBg="1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39" y="1741368"/>
            <a:ext cx="4351828" cy="443083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80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568</TotalTime>
  <Words>309</Words>
  <Application>Microsoft Office PowerPoint</Application>
  <PresentationFormat>如螢幕大小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Rockwell</vt:lpstr>
      <vt:lpstr>Rockwell Condensed</vt:lpstr>
      <vt:lpstr>微軟正黑體</vt:lpstr>
      <vt:lpstr>新細明體</vt:lpstr>
      <vt:lpstr>標楷體</vt:lpstr>
      <vt:lpstr>Calibri</vt:lpstr>
      <vt:lpstr>Cambria Math</vt:lpstr>
      <vt:lpstr>Wingdings</vt:lpstr>
      <vt:lpstr>木刻字型</vt:lpstr>
      <vt:lpstr>A comparative study of  generative adversarial networks  on domain name generator  in botnet malware</vt:lpstr>
      <vt:lpstr>Contents</vt:lpstr>
      <vt:lpstr>Botnet</vt:lpstr>
      <vt:lpstr>Domain Generation Algorithm</vt:lpstr>
      <vt:lpstr>Neural Network</vt:lpstr>
      <vt:lpstr>Auto-Encoder</vt:lpstr>
      <vt:lpstr>Auto-Encoder</vt:lpstr>
      <vt:lpstr>Auto-Encoder</vt:lpstr>
      <vt:lpstr>Auto-Encoder</vt:lpstr>
      <vt:lpstr>Generative Adversarial Networks (GAN)</vt:lpstr>
      <vt:lpstr>Algorithm</vt:lpstr>
      <vt:lpstr>Wasserstein GAN  (WGAN)</vt:lpstr>
      <vt:lpstr>Algorithm</vt:lpstr>
      <vt:lpstr>Improved Wasserstein GAN (WGAN-GP)</vt:lpstr>
      <vt:lpstr>Algorithm</vt:lpstr>
      <vt:lpstr>Requirement</vt:lpstr>
      <vt:lpstr>Requirement</vt:lpstr>
      <vt:lpstr>Requirement</vt:lpstr>
      <vt:lpstr>Requirement</vt:lpstr>
    </vt:vector>
  </TitlesOfParts>
  <Company>JRL.corp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Domain Generation Algorithm  Based On  Generative Adversarial Network</dc:title>
  <dc:creator>Jia-Ruei Lee</dc:creator>
  <cp:lastModifiedBy>Jia-Ruei Lee</cp:lastModifiedBy>
  <cp:revision>22</cp:revision>
  <dcterms:created xsi:type="dcterms:W3CDTF">2017-06-16T14:15:12Z</dcterms:created>
  <dcterms:modified xsi:type="dcterms:W3CDTF">2017-06-19T05:28:37Z</dcterms:modified>
</cp:coreProperties>
</file>