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4" r:id="rId3"/>
    <p:sldId id="312" r:id="rId4"/>
    <p:sldId id="262" r:id="rId5"/>
    <p:sldId id="285" r:id="rId6"/>
    <p:sldId id="317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5" r:id="rId26"/>
    <p:sldId id="316" r:id="rId27"/>
    <p:sldId id="313" r:id="rId28"/>
    <p:sldId id="318" r:id="rId29"/>
    <p:sldId id="263" r:id="rId30"/>
    <p:sldId id="287" r:id="rId31"/>
    <p:sldId id="279" r:id="rId32"/>
    <p:sldId id="288" r:id="rId33"/>
    <p:sldId id="280" r:id="rId34"/>
    <p:sldId id="281" r:id="rId35"/>
    <p:sldId id="282" r:id="rId36"/>
    <p:sldId id="276" r:id="rId37"/>
    <p:sldId id="289" r:id="rId38"/>
    <p:sldId id="272" r:id="rId39"/>
    <p:sldId id="277" r:id="rId40"/>
    <p:sldId id="290" r:id="rId41"/>
    <p:sldId id="273" r:id="rId42"/>
    <p:sldId id="278" r:id="rId43"/>
    <p:sldId id="291" r:id="rId44"/>
    <p:sldId id="274" r:id="rId45"/>
    <p:sldId id="264" r:id="rId46"/>
    <p:sldId id="292" r:id="rId47"/>
    <p:sldId id="283" r:id="rId48"/>
    <p:sldId id="284" r:id="rId49"/>
    <p:sldId id="27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BB5E6D44-C7E0-453E-AE0F-19BEA3B68721}">
          <p14:sldIdLst>
            <p14:sldId id="256"/>
          </p14:sldIdLst>
        </p14:section>
        <p14:section name="目錄" id="{D2453FBF-593D-417C-83FB-2AC451B65A7D}">
          <p14:sldIdLst>
            <p14:sldId id="314"/>
            <p14:sldId id="312"/>
          </p14:sldIdLst>
        </p14:section>
        <p14:section name="Introduction" id="{4904A2F5-00E3-4B86-B228-2CA49A1AC857}">
          <p14:sldIdLst>
            <p14:sldId id="262"/>
            <p14:sldId id="285"/>
            <p14:sldId id="317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5"/>
            <p14:sldId id="316"/>
            <p14:sldId id="313"/>
            <p14:sldId id="318"/>
          </p14:sldIdLst>
        </p14:section>
        <p14:section name="Deep Learning" id="{DF139C1C-B690-4FC7-9567-7D1F3BE7AF0E}">
          <p14:sldIdLst>
            <p14:sldId id="263"/>
            <p14:sldId id="287"/>
            <p14:sldId id="279"/>
            <p14:sldId id="288"/>
            <p14:sldId id="280"/>
            <p14:sldId id="281"/>
            <p14:sldId id="282"/>
            <p14:sldId id="276"/>
            <p14:sldId id="289"/>
            <p14:sldId id="272"/>
            <p14:sldId id="277"/>
            <p14:sldId id="290"/>
            <p14:sldId id="273"/>
            <p14:sldId id="278"/>
            <p14:sldId id="291"/>
            <p14:sldId id="274"/>
          </p14:sldIdLst>
        </p14:section>
        <p14:section name="Using GAN To Implement DGA" id="{5A2E64A9-D14F-4AB6-9F85-43C7866B4A21}">
          <p14:sldIdLst>
            <p14:sldId id="264"/>
            <p14:sldId id="292"/>
            <p14:sldId id="283"/>
            <p14:sldId id="28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2B9B-D109-4E57-BC60-F32EBF49D796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9410-5ABA-4AB6-9BCC-090FC6CDF7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868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06B1C-4E62-4096-B799-5232B6FB47FC}" type="datetimeFigureOut">
              <a:rPr lang="zh-TW" altLang="en-US" smtClean="0"/>
              <a:t>2017/6/19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63E9E-C342-479A-8A90-219B87C44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56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01DC5-7ADB-45E6-A87A-564E789945C2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8C5B-14B9-4884-B976-D9B4CE06C5B6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5625-9430-43C1-A87F-03F70D01F850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3851-2F4F-42A9-857A-354C85BAE3BE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E2621C-4A0F-4519-9812-E4CF38D33758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5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DFBA-6B86-4578-A260-06795F8E897D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A1A5-A821-4787-BFA0-01FA007EBB8D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BAC5B5-DFDD-4265-9E0F-A787636D16C8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0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3566-6D5E-4866-A41B-5AF591858E4F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4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8F70-9DD9-4779-ACE6-13FA19BFB642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8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CDF5-28F6-4B31-A3A7-DF88E9BD3C25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8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4A45D0-5584-4560-9032-413F75832CAA}" type="datetime1">
              <a:rPr lang="en-US" altLang="zh-TW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61309" y="1432223"/>
            <a:ext cx="7878535" cy="3035808"/>
          </a:xfrm>
        </p:spPr>
        <p:txBody>
          <a:bodyPr/>
          <a:lstStyle/>
          <a:p>
            <a:r>
              <a:rPr lang="en-US" altLang="zh-TW" sz="3700" cap="none" dirty="0"/>
              <a:t>A comparative study of </a:t>
            </a:r>
            <a:r>
              <a:rPr lang="en-US" altLang="zh-TW" sz="3700" cap="none" dirty="0" smtClean="0"/>
              <a:t/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generative adversarial </a:t>
            </a:r>
            <a:r>
              <a:rPr lang="en-US" altLang="zh-TW" sz="3700" cap="none" dirty="0"/>
              <a:t>networks </a:t>
            </a:r>
            <a:r>
              <a:rPr lang="en-US" altLang="zh-TW" sz="3700" cap="none" dirty="0" smtClean="0"/>
              <a:t/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on </a:t>
            </a:r>
            <a:r>
              <a:rPr lang="en-US" altLang="zh-TW" sz="3700" cap="none" dirty="0"/>
              <a:t>domain name generator </a:t>
            </a:r>
            <a:r>
              <a:rPr lang="en-US" altLang="zh-TW" sz="3700" cap="none" dirty="0" smtClean="0"/>
              <a:t/>
            </a:r>
            <a:br>
              <a:rPr lang="en-US" altLang="zh-TW" sz="3700" cap="none" dirty="0" smtClean="0"/>
            </a:br>
            <a:r>
              <a:rPr lang="en-US" altLang="zh-TW" sz="3700" cap="none" dirty="0" smtClean="0"/>
              <a:t>in </a:t>
            </a:r>
            <a:r>
              <a:rPr lang="en-US" altLang="zh-TW" sz="3700" cap="none" dirty="0"/>
              <a:t>botnet malware</a:t>
            </a:r>
            <a:endParaRPr lang="zh-TW" altLang="en-US" sz="37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2076994"/>
          </a:xfrm>
        </p:spPr>
        <p:txBody>
          <a:bodyPr>
            <a:normAutofit/>
          </a:bodyPr>
          <a:lstStyle/>
          <a:p>
            <a:r>
              <a:rPr lang="en-US" altLang="zh-TW" dirty="0"/>
              <a:t>Student: Chia-</a:t>
            </a:r>
            <a:r>
              <a:rPr lang="en-US" altLang="zh-TW" dirty="0" err="1"/>
              <a:t>Ruei</a:t>
            </a:r>
            <a:r>
              <a:rPr lang="en-US" altLang="zh-TW" dirty="0"/>
              <a:t> Lee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Advisor: Chia-Mu </a:t>
            </a:r>
            <a:r>
              <a:rPr lang="en-US" altLang="zh-TW" dirty="0" smtClean="0"/>
              <a:t>Yu</a:t>
            </a:r>
          </a:p>
          <a:p>
            <a:r>
              <a:rPr lang="en-US" altLang="zh-TW" dirty="0" smtClean="0"/>
              <a:t>	  Po-Chun </a:t>
            </a:r>
            <a:r>
              <a:rPr lang="en-US" altLang="zh-TW" dirty="0"/>
              <a:t>Huang</a:t>
            </a:r>
            <a:endParaRPr lang="en-US" altLang="zh-TW" b="1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66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bb.com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bb.com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65726" y="493610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NXDOMAIN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9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4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ccc.com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7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31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ccc.com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65726" y="49673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NXDOMAIN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9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7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4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dddd.com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365726" y="49673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NXDOMAIN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21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22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63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a.com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</a:t>
            </a:r>
            <a:r>
              <a:rPr lang="zh-TW" altLang="en-US" sz="2800" dirty="0" smtClean="0"/>
              <a:t>攻擊時</a:t>
            </a:r>
            <a:endParaRPr lang="zh-TW" altLang="en-US" sz="2800" dirty="0"/>
          </a:p>
        </p:txBody>
      </p:sp>
      <p:sp>
        <p:nvSpPr>
          <p:cNvPr id="16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2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6610" y="4734769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NXDOMAIN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Domain</a:t>
            </a:r>
            <a:r>
              <a:rPr lang="zh-TW" altLang="en-US" dirty="0" smtClean="0"/>
              <a:t>不存在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</a:t>
            </a:r>
            <a:r>
              <a:rPr lang="zh-TW" altLang="en-US" sz="2800" dirty="0" smtClean="0"/>
              <a:t>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97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bb.com</a:t>
            </a:r>
            <a:endParaRPr lang="zh-TW" altLang="en-US" dirty="0"/>
          </a:p>
        </p:txBody>
      </p:sp>
      <p:sp>
        <p:nvSpPr>
          <p:cNvPr id="16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</a:t>
            </a:r>
            <a:r>
              <a:rPr lang="zh-TW" altLang="en-US" sz="2800" dirty="0" smtClean="0"/>
              <a:t>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06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bb.com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65726" y="493610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NXDOMAIN</a:t>
            </a:r>
            <a:endParaRPr lang="zh-TW" altLang="en-US" dirty="0"/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</a:t>
            </a:r>
            <a:r>
              <a:rPr lang="zh-TW" altLang="en-US" sz="2800" dirty="0" smtClean="0"/>
              <a:t>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80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379765"/>
            <a:ext cx="7772400" cy="5258145"/>
          </a:xfrm>
        </p:spPr>
        <p:txBody>
          <a:bodyPr/>
          <a:lstStyle/>
          <a:p>
            <a:r>
              <a:rPr lang="en-US" altLang="zh-TW" dirty="0"/>
              <a:t>A. Introduction</a:t>
            </a:r>
          </a:p>
          <a:p>
            <a:pPr lvl="1"/>
            <a:r>
              <a:rPr lang="en-US" altLang="zh-TW" dirty="0"/>
              <a:t>1. Botnet </a:t>
            </a:r>
          </a:p>
          <a:p>
            <a:pPr lvl="1"/>
            <a:r>
              <a:rPr lang="en-US" altLang="zh-TW" dirty="0"/>
              <a:t>2. Domain Generation Algorithm</a:t>
            </a:r>
          </a:p>
          <a:p>
            <a:pPr lvl="1"/>
            <a:r>
              <a:rPr lang="en-US" altLang="zh-TW" dirty="0"/>
              <a:t>3. Literature </a:t>
            </a:r>
            <a:r>
              <a:rPr lang="en-US" altLang="zh-TW" dirty="0" smtClean="0"/>
              <a:t>Review</a:t>
            </a:r>
          </a:p>
          <a:p>
            <a:pPr lvl="1"/>
            <a:r>
              <a:rPr lang="en-US" altLang="zh-TW" dirty="0"/>
              <a:t>4</a:t>
            </a:r>
            <a:r>
              <a:rPr lang="en-US" altLang="zh-TW" dirty="0" smtClean="0"/>
              <a:t>. Purpose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B. Deep Learning</a:t>
            </a:r>
          </a:p>
          <a:p>
            <a:pPr lvl="1"/>
            <a:r>
              <a:rPr lang="en-US" altLang="zh-TW" dirty="0"/>
              <a:t>1. Neural </a:t>
            </a:r>
            <a:r>
              <a:rPr lang="en-US" altLang="zh-TW" dirty="0" smtClean="0"/>
              <a:t>Network (NN)</a:t>
            </a:r>
          </a:p>
          <a:p>
            <a:pPr lvl="1"/>
            <a:r>
              <a:rPr lang="en-US" altLang="zh-TW" dirty="0" smtClean="0"/>
              <a:t>2. </a:t>
            </a:r>
            <a:r>
              <a:rPr lang="en-US" altLang="zh-TW" dirty="0"/>
              <a:t>Deep Learning </a:t>
            </a:r>
            <a:endParaRPr lang="en-US" altLang="zh-TW" dirty="0" smtClean="0"/>
          </a:p>
          <a:p>
            <a:pPr lvl="2"/>
            <a:r>
              <a:rPr lang="en-US" altLang="zh-TW" sz="1200" dirty="0" smtClean="0"/>
              <a:t>CNN / RNN / RL</a:t>
            </a:r>
            <a:endParaRPr lang="en-US" altLang="zh-TW" sz="1200" dirty="0"/>
          </a:p>
          <a:p>
            <a:pPr lvl="1"/>
            <a:r>
              <a:rPr lang="en-US" altLang="zh-TW" dirty="0" smtClean="0"/>
              <a:t>3. </a:t>
            </a:r>
            <a:r>
              <a:rPr lang="en-US" altLang="zh-TW" dirty="0"/>
              <a:t>Auto-Encoder</a:t>
            </a:r>
          </a:p>
          <a:p>
            <a:pPr lvl="1"/>
            <a:r>
              <a:rPr lang="en-US" altLang="zh-TW" dirty="0" smtClean="0"/>
              <a:t>4. </a:t>
            </a:r>
            <a:r>
              <a:rPr lang="en-US" altLang="zh-TW" dirty="0"/>
              <a:t>Generative Adversarial Networks (GAN)</a:t>
            </a:r>
          </a:p>
          <a:p>
            <a:pPr lvl="1"/>
            <a:r>
              <a:rPr lang="en-US" altLang="zh-TW" dirty="0" smtClean="0"/>
              <a:t>5. </a:t>
            </a:r>
            <a:r>
              <a:rPr lang="en-US" altLang="zh-TW" dirty="0"/>
              <a:t>Wasserstein GAN (WGAN)</a:t>
            </a:r>
          </a:p>
          <a:p>
            <a:pPr lvl="1"/>
            <a:r>
              <a:rPr lang="en-US" altLang="zh-TW" dirty="0" smtClean="0"/>
              <a:t>6. </a:t>
            </a:r>
            <a:r>
              <a:rPr lang="en-US" altLang="zh-TW" dirty="0"/>
              <a:t>Improved Wasserstein </a:t>
            </a:r>
            <a:r>
              <a:rPr lang="en-US" altLang="zh-TW" dirty="0" smtClean="0"/>
              <a:t>GAN (WGAN-GP)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ccc.com</a:t>
            </a:r>
            <a:endParaRPr lang="zh-TW" altLang="en-US" dirty="0"/>
          </a:p>
        </p:txBody>
      </p:sp>
      <p:sp>
        <p:nvSpPr>
          <p:cNvPr id="16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</a:t>
            </a:r>
            <a:r>
              <a:rPr lang="zh-TW" altLang="en-US" sz="2800" dirty="0" smtClean="0"/>
              <a:t>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601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ccc.com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365726" y="496732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NXDOMAIN</a:t>
            </a:r>
            <a:endParaRPr lang="zh-TW" altLang="en-US" dirty="0"/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</a:t>
            </a:r>
            <a:r>
              <a:rPr lang="zh-TW" altLang="en-US" sz="2800" dirty="0" smtClean="0"/>
              <a:t>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419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16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</a:t>
            </a:r>
            <a:r>
              <a:rPr lang="zh-TW" altLang="en-US" sz="2800" dirty="0" smtClean="0"/>
              <a:t>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66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dddd.com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157933" y="493606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IP:140.138.0.0</a:t>
            </a:r>
            <a:endParaRPr lang="zh-TW" altLang="en-US" dirty="0"/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140.138.240.240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</a:t>
            </a:r>
            <a:r>
              <a:rPr lang="zh-TW" altLang="en-US" sz="2800" dirty="0" smtClean="0"/>
              <a:t>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76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dddd.com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-右雙向箭號 7"/>
          <p:cNvSpPr/>
          <p:nvPr/>
        </p:nvSpPr>
        <p:spPr>
          <a:xfrm>
            <a:off x="1826538" y="5488499"/>
            <a:ext cx="5709029" cy="10549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998743" y="5771782"/>
            <a:ext cx="3804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 smtClean="0">
                <a:solidFill>
                  <a:schemeClr val="bg1"/>
                </a:solidFill>
              </a:rPr>
              <a:t>C&amp;C</a:t>
            </a:r>
            <a:r>
              <a:rPr lang="zh-TW" altLang="en-US" sz="2500" b="1" dirty="0" smtClean="0">
                <a:solidFill>
                  <a:schemeClr val="bg1"/>
                </a:solidFill>
              </a:rPr>
              <a:t> 通道成功建立 開啟</a:t>
            </a:r>
            <a:endParaRPr lang="zh-TW" altLang="en-US" sz="2500" b="1" dirty="0">
              <a:solidFill>
                <a:schemeClr val="bg1"/>
              </a:solidFill>
            </a:endParaRPr>
          </a:p>
        </p:txBody>
      </p:sp>
      <p:sp>
        <p:nvSpPr>
          <p:cNvPr id="19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</a:p>
          <a:p>
            <a:pPr marL="0" indent="0">
              <a:buNone/>
            </a:pPr>
            <a:r>
              <a:rPr lang="en-US" altLang="zh-TW" dirty="0" smtClean="0"/>
              <a:t> 140.138.240.240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157933" y="493606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IP:140.138.0.0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2433189" y="3250359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322836" y="282446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註冊 </a:t>
            </a:r>
            <a:r>
              <a:rPr lang="en-US" altLang="zh-TW" dirty="0" smtClean="0"/>
              <a:t>dddd.com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3234" y="2274953"/>
            <a:ext cx="615553" cy="2231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 發動</a:t>
            </a:r>
            <a:r>
              <a:rPr lang="zh-TW" altLang="en-US" sz="2800" dirty="0" smtClean="0"/>
              <a:t>攻擊時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21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隨手寫的式子：</a:t>
            </a:r>
            <a:r>
              <a:rPr lang="en-US" altLang="zh-TW" sz="2800" dirty="0"/>
              <a:t>[a-d]{1,4}\.</a:t>
            </a:r>
            <a:r>
              <a:rPr lang="en-US" altLang="zh-TW" sz="2800" dirty="0" smtClean="0"/>
              <a:t>com</a:t>
            </a:r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→ 就</a:t>
            </a:r>
            <a:r>
              <a:rPr lang="zh-TW" altLang="en-US" sz="2800" dirty="0"/>
              <a:t>已經可以產生</a:t>
            </a:r>
            <a:r>
              <a:rPr lang="en-US" altLang="zh-TW" sz="2800" dirty="0"/>
              <a:t>340</a:t>
            </a:r>
            <a:r>
              <a:rPr lang="zh-TW" altLang="en-US" sz="2800" dirty="0"/>
              <a:t>種網域名稱</a:t>
            </a:r>
            <a:r>
              <a:rPr lang="zh-TW" altLang="en-US" sz="2800" dirty="0" smtClean="0"/>
              <a:t>了</a:t>
            </a:r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現實中</a:t>
            </a:r>
            <a:r>
              <a:rPr lang="en-US" altLang="zh-TW" sz="2800" dirty="0"/>
              <a:t>Botnet</a:t>
            </a:r>
            <a:r>
              <a:rPr lang="zh-TW" altLang="en-US" sz="2800" dirty="0"/>
              <a:t>的</a:t>
            </a:r>
            <a:r>
              <a:rPr lang="en-US" altLang="zh-TW" sz="2800" dirty="0" smtClean="0"/>
              <a:t>DGA</a:t>
            </a:r>
            <a:r>
              <a:rPr lang="zh-TW" altLang="en-US" sz="2800" dirty="0" smtClean="0"/>
              <a:t>更加複雜</a:t>
            </a:r>
            <a:endParaRPr lang="en-US" altLang="zh-TW" sz="2800" dirty="0" smtClean="0"/>
          </a:p>
          <a:p>
            <a:r>
              <a:rPr lang="zh-TW" altLang="en-US" sz="2800" dirty="0" smtClean="0"/>
              <a:t>一天就可以產生成千上萬個網域名稱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→ 太多可疑對象，防禦方難以防禦</a:t>
            </a:r>
            <a:endParaRPr lang="en-US" altLang="zh-TW" sz="26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/>
              <a:t>→ </a:t>
            </a:r>
            <a:r>
              <a:rPr lang="en-US" altLang="zh-TW" sz="2800" dirty="0"/>
              <a:t>DNS</a:t>
            </a:r>
            <a:r>
              <a:rPr lang="zh-TW" altLang="en-US" sz="2800" dirty="0"/>
              <a:t>供應商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/>
              <a:t>→ 網路</a:t>
            </a:r>
            <a:r>
              <a:rPr lang="zh-TW" altLang="en-US" sz="2800" dirty="0" smtClean="0"/>
              <a:t>管理員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sz="2800" dirty="0" smtClean="0"/>
              <a:t>雖然有成千上萬的網域名稱，但是只有一個或少數幾個才會被真正註冊作為惡意伺服器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→ 攻擊方所付出的代價卻很低廉</a:t>
            </a:r>
            <a:endParaRPr lang="en-US" altLang="zh-TW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7004304" cy="3520440"/>
          </a:xfrm>
        </p:spPr>
        <p:txBody>
          <a:bodyPr/>
          <a:lstStyle/>
          <a:p>
            <a:r>
              <a:rPr lang="en-US" altLang="zh-TW" sz="6600" cap="none" dirty="0"/>
              <a:t>Literature Review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7004304" cy="3520440"/>
          </a:xfrm>
        </p:spPr>
        <p:txBody>
          <a:bodyPr/>
          <a:lstStyle/>
          <a:p>
            <a:r>
              <a:rPr lang="en-US" altLang="zh-TW" sz="6600" cap="none" dirty="0"/>
              <a:t>Purpose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Neural Network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379765"/>
            <a:ext cx="7772400" cy="5258145"/>
          </a:xfrm>
        </p:spPr>
        <p:txBody>
          <a:bodyPr/>
          <a:lstStyle/>
          <a:p>
            <a:r>
              <a:rPr lang="en-US" altLang="zh-TW" dirty="0" smtClean="0"/>
              <a:t>C.</a:t>
            </a:r>
            <a:r>
              <a:rPr lang="zh-TW" altLang="en-US" dirty="0" smtClean="0"/>
              <a:t> </a:t>
            </a:r>
            <a:r>
              <a:rPr lang="en-US" altLang="zh-TW" dirty="0"/>
              <a:t>MATERIALS AND METHODS</a:t>
            </a:r>
          </a:p>
          <a:p>
            <a:pPr lvl="1"/>
            <a:r>
              <a:rPr lang="en-US" altLang="zh-TW" dirty="0" smtClean="0"/>
              <a:t>1</a:t>
            </a:r>
            <a:r>
              <a:rPr lang="en-US" altLang="zh-TW" dirty="0"/>
              <a:t>. </a:t>
            </a:r>
            <a:r>
              <a:rPr lang="en-US" altLang="zh-TW" dirty="0" smtClean="0"/>
              <a:t>Requirement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D. Result</a:t>
            </a:r>
          </a:p>
          <a:p>
            <a:pPr lvl="1"/>
            <a:r>
              <a:rPr lang="en-US" altLang="zh-TW" dirty="0" smtClean="0"/>
              <a:t>1. Compare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6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/>
              <a:t>Auto-Encoder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84" y="2852948"/>
            <a:ext cx="1181100" cy="1162050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4965" y="2862874"/>
            <a:ext cx="1181100" cy="1162050"/>
          </a:xfrm>
          <a:prstGeom prst="rect">
            <a:avLst/>
          </a:prstGeom>
        </p:spPr>
      </p:pic>
      <p:cxnSp>
        <p:nvCxnSpPr>
          <p:cNvPr id="49" name="直線接點 48"/>
          <p:cNvCxnSpPr/>
          <p:nvPr/>
        </p:nvCxnSpPr>
        <p:spPr>
          <a:xfrm rot="5400000">
            <a:off x="7528359" y="2678041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0" name="矩形 49"/>
          <p:cNvSpPr/>
          <p:nvPr/>
        </p:nvSpPr>
        <p:spPr>
          <a:xfrm rot="5400000">
            <a:off x="4007561" y="3186302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向右箭號 9"/>
          <p:cNvSpPr/>
          <p:nvPr/>
        </p:nvSpPr>
        <p:spPr>
          <a:xfrm>
            <a:off x="2117552" y="313135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2" name="直線接點 51"/>
          <p:cNvCxnSpPr/>
          <p:nvPr/>
        </p:nvCxnSpPr>
        <p:spPr>
          <a:xfrm flipH="1">
            <a:off x="1438301" y="2406017"/>
            <a:ext cx="6343401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直線接點 52"/>
          <p:cNvCxnSpPr/>
          <p:nvPr/>
        </p:nvCxnSpPr>
        <p:spPr>
          <a:xfrm rot="5400000">
            <a:off x="1193693" y="2635411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4" name="文字方塊 49"/>
          <p:cNvSpPr txBox="1">
            <a:spLocks noChangeArrowheads="1"/>
          </p:cNvSpPr>
          <p:nvPr/>
        </p:nvSpPr>
        <p:spPr bwMode="auto">
          <a:xfrm>
            <a:off x="3154235" y="1928413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</a:rPr>
              <a:t>As close as possible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04645" y="2932835"/>
            <a:ext cx="1308100" cy="1002279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53349" y="2968204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向右箭號 9"/>
          <p:cNvSpPr/>
          <p:nvPr/>
        </p:nvSpPr>
        <p:spPr>
          <a:xfrm>
            <a:off x="3933843" y="313135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向右箭號 9"/>
          <p:cNvSpPr/>
          <p:nvPr/>
        </p:nvSpPr>
        <p:spPr>
          <a:xfrm>
            <a:off x="4936507" y="314837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向右箭號 9"/>
          <p:cNvSpPr/>
          <p:nvPr/>
        </p:nvSpPr>
        <p:spPr>
          <a:xfrm>
            <a:off x="6789585" y="3148376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 rot="5400000">
            <a:off x="4086294" y="3189469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 rot="5400000">
            <a:off x="3590719" y="5240409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36507" y="5022311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向右箭號 9"/>
          <p:cNvSpPr/>
          <p:nvPr/>
        </p:nvSpPr>
        <p:spPr>
          <a:xfrm>
            <a:off x="4519665" y="5202483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向右箭號 9"/>
          <p:cNvSpPr/>
          <p:nvPr/>
        </p:nvSpPr>
        <p:spPr>
          <a:xfrm>
            <a:off x="6372743" y="5202483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/>
          <p:cNvSpPr txBox="1"/>
          <p:nvPr/>
        </p:nvSpPr>
        <p:spPr>
          <a:xfrm rot="5400000">
            <a:off x="3669452" y="5243576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70853" y="5071955"/>
            <a:ext cx="2755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Randomly generate a vector as 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45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/>
      <p:bldP spid="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9" name="群組 68"/>
          <p:cNvGrpSpPr/>
          <p:nvPr/>
        </p:nvGrpSpPr>
        <p:grpSpPr>
          <a:xfrm>
            <a:off x="4092643" y="1690689"/>
            <a:ext cx="4763961" cy="1039140"/>
            <a:chOff x="3939218" y="2495962"/>
            <a:chExt cx="4763961" cy="1039140"/>
          </a:xfrm>
        </p:grpSpPr>
        <p:sp>
          <p:nvSpPr>
            <p:cNvPr id="70" name="矩形 69"/>
            <p:cNvSpPr/>
            <p:nvPr/>
          </p:nvSpPr>
          <p:spPr>
            <a:xfrm>
              <a:off x="5691195" y="2553767"/>
              <a:ext cx="1308100" cy="981335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Decoder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4546456" y="2849562"/>
              <a:ext cx="766087" cy="32008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939218" y="2774494"/>
              <a:ext cx="7896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1" u="sng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code</a:t>
              </a:r>
              <a:endParaRPr kumimoji="0" lang="zh-TW" altLang="en-US" sz="2400" b="1" i="1" u="sng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73" name="向右箭號 72"/>
            <p:cNvSpPr/>
            <p:nvPr/>
          </p:nvSpPr>
          <p:spPr>
            <a:xfrm>
              <a:off x="5170743" y="2774494"/>
              <a:ext cx="473165" cy="461665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4" name="向右箭號 73"/>
            <p:cNvSpPr/>
            <p:nvPr/>
          </p:nvSpPr>
          <p:spPr>
            <a:xfrm>
              <a:off x="7080498" y="2787194"/>
              <a:ext cx="473165" cy="461665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0950" y="2495962"/>
              <a:ext cx="1102229" cy="1018727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4815863" y="1412542"/>
            <a:ext cx="534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2D</a:t>
            </a:r>
            <a:endParaRPr lang="zh-TW" altLang="en-US" sz="2400" b="1" i="1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77" name="直線單箭頭接點 76"/>
          <p:cNvCxnSpPr>
            <a:cxnSpLocks/>
          </p:cNvCxnSpPr>
          <p:nvPr/>
        </p:nvCxnSpPr>
        <p:spPr>
          <a:xfrm>
            <a:off x="1016767" y="4110237"/>
            <a:ext cx="4887811" cy="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" name="直線單箭頭接點 77"/>
          <p:cNvCxnSpPr>
            <a:cxnSpLocks/>
          </p:cNvCxnSpPr>
          <p:nvPr/>
        </p:nvCxnSpPr>
        <p:spPr>
          <a:xfrm flipV="1">
            <a:off x="3453463" y="1562754"/>
            <a:ext cx="0" cy="432000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文字方塊 78"/>
          <p:cNvSpPr txBox="1"/>
          <p:nvPr/>
        </p:nvSpPr>
        <p:spPr>
          <a:xfrm>
            <a:off x="276539" y="3857926"/>
            <a:ext cx="74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-1.5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5823375" y="3879404"/>
            <a:ext cx="74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1.5</a:t>
            </a:r>
            <a:endParaRPr lang="zh-TW" altLang="en-US" sz="2400" dirty="0">
              <a:solidFill>
                <a:srgbClr val="0000FF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1059443" y="3993146"/>
            <a:ext cx="191224" cy="191224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646653" y="4301461"/>
                <a:ext cx="92531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3" y="4301461"/>
                <a:ext cx="925318" cy="623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/>
          <p:cNvSpPr/>
          <p:nvPr/>
        </p:nvSpPr>
        <p:spPr>
          <a:xfrm>
            <a:off x="1204617" y="2488944"/>
            <a:ext cx="1267134" cy="78732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4" name="圖片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005" y="2639580"/>
            <a:ext cx="486048" cy="486048"/>
          </a:xfrm>
          <a:prstGeom prst="rect">
            <a:avLst/>
          </a:prstGeom>
        </p:spPr>
      </p:pic>
      <p:sp>
        <p:nvSpPr>
          <p:cNvPr id="85" name="橢圓 84"/>
          <p:cNvSpPr/>
          <p:nvPr/>
        </p:nvSpPr>
        <p:spPr>
          <a:xfrm>
            <a:off x="5596167" y="4011276"/>
            <a:ext cx="191224" cy="191224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5343735" y="3228060"/>
                <a:ext cx="696088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altLang="zh-TW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35" y="3228060"/>
                <a:ext cx="696088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/>
          <p:cNvSpPr/>
          <p:nvPr/>
        </p:nvSpPr>
        <p:spPr>
          <a:xfrm>
            <a:off x="4515275" y="4701186"/>
            <a:ext cx="1267134" cy="787321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8" name="圖片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581" y="4701186"/>
            <a:ext cx="621393" cy="586871"/>
          </a:xfrm>
          <a:prstGeom prst="rect">
            <a:avLst/>
          </a:prstGeom>
        </p:spPr>
      </p:pic>
      <p:sp>
        <p:nvSpPr>
          <p:cNvPr id="89" name="手繪多邊形: 圖案 33"/>
          <p:cNvSpPr/>
          <p:nvPr/>
        </p:nvSpPr>
        <p:spPr>
          <a:xfrm>
            <a:off x="651953" y="2891036"/>
            <a:ext cx="522584" cy="1161143"/>
          </a:xfrm>
          <a:custGeom>
            <a:avLst/>
            <a:gdLst>
              <a:gd name="connsiteX0" fmla="*/ 493555 w 522584"/>
              <a:gd name="connsiteY0" fmla="*/ 1161143 h 1161143"/>
              <a:gd name="connsiteX1" fmla="*/ 69 w 522584"/>
              <a:gd name="connsiteY1" fmla="*/ 493486 h 1161143"/>
              <a:gd name="connsiteX2" fmla="*/ 522584 w 522584"/>
              <a:gd name="connsiteY2" fmla="*/ 0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84" h="1161143">
                <a:moveTo>
                  <a:pt x="493555" y="1161143"/>
                </a:moveTo>
                <a:cubicBezTo>
                  <a:pt x="244393" y="924076"/>
                  <a:pt x="-4769" y="687010"/>
                  <a:pt x="69" y="493486"/>
                </a:cubicBezTo>
                <a:cubicBezTo>
                  <a:pt x="4907" y="299962"/>
                  <a:pt x="263745" y="149981"/>
                  <a:pt x="522584" y="0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手繪多邊形: 圖案 34"/>
          <p:cNvSpPr/>
          <p:nvPr/>
        </p:nvSpPr>
        <p:spPr>
          <a:xfrm rot="10959087">
            <a:off x="5788322" y="4177777"/>
            <a:ext cx="435533" cy="1108124"/>
          </a:xfrm>
          <a:custGeom>
            <a:avLst/>
            <a:gdLst>
              <a:gd name="connsiteX0" fmla="*/ 493555 w 522584"/>
              <a:gd name="connsiteY0" fmla="*/ 1161143 h 1161143"/>
              <a:gd name="connsiteX1" fmla="*/ 69 w 522584"/>
              <a:gd name="connsiteY1" fmla="*/ 493486 h 1161143"/>
              <a:gd name="connsiteX2" fmla="*/ 522584 w 522584"/>
              <a:gd name="connsiteY2" fmla="*/ 0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84" h="1161143">
                <a:moveTo>
                  <a:pt x="493555" y="1161143"/>
                </a:moveTo>
                <a:cubicBezTo>
                  <a:pt x="244393" y="924076"/>
                  <a:pt x="-4769" y="687010"/>
                  <a:pt x="69" y="493486"/>
                </a:cubicBezTo>
                <a:cubicBezTo>
                  <a:pt x="4907" y="299962"/>
                  <a:pt x="263745" y="149981"/>
                  <a:pt x="522584" y="0"/>
                </a:cubicBezTo>
              </a:path>
            </a:pathLst>
          </a:cu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1" name="直線單箭頭接點 90"/>
          <p:cNvCxnSpPr>
            <a:cxnSpLocks/>
          </p:cNvCxnSpPr>
          <p:nvPr/>
        </p:nvCxnSpPr>
        <p:spPr>
          <a:xfrm>
            <a:off x="2471751" y="2862961"/>
            <a:ext cx="31435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2" name="直線單箭頭接點 91"/>
          <p:cNvCxnSpPr>
            <a:cxnSpLocks/>
          </p:cNvCxnSpPr>
          <p:nvPr/>
        </p:nvCxnSpPr>
        <p:spPr>
          <a:xfrm flipH="1">
            <a:off x="4200923" y="5064831"/>
            <a:ext cx="31435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文字方塊 94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39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 animBg="1"/>
      <p:bldP spid="82" grpId="0"/>
      <p:bldP spid="83" grpId="0" animBg="1"/>
      <p:bldP spid="85" grpId="0" animBg="1"/>
      <p:bldP spid="86" grpId="0"/>
      <p:bldP spid="87" grpId="0" animBg="1"/>
      <p:bldP spid="89" grpId="0" animBg="1"/>
      <p:bldP spid="9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39" y="1741368"/>
            <a:ext cx="4351828" cy="4430832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85800" y="618298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From Hung-</a:t>
            </a:r>
            <a:r>
              <a:rPr lang="en-US" altLang="zh-TW" sz="1200" dirty="0" err="1"/>
              <a:t>yi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Lee</a:t>
            </a:r>
            <a:r>
              <a:rPr lang="en-US" altLang="zh-TW" sz="1200" dirty="0"/>
              <a:t>, </a:t>
            </a:r>
            <a:r>
              <a:rPr lang="en-US" altLang="zh-TW" sz="1200" dirty="0" smtClean="0"/>
              <a:t>“</a:t>
            </a:r>
            <a:r>
              <a:rPr lang="en-US" altLang="zh-TW" sz="1200" dirty="0"/>
              <a:t>Generative Adversarial Network/Basic Idea/Machine Learning and having it deep and structured (2017,Spring)”</a:t>
            </a:r>
          </a:p>
          <a:p>
            <a:r>
              <a:rPr lang="en-US" altLang="zh-TW" sz="1200" dirty="0"/>
              <a:t>http://speech.ee.ntu.edu.tw/~tlkagk/courses_MLDS17.html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180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Generative Adversarial Networks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(GAN)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51" y="2093975"/>
            <a:ext cx="6892698" cy="40782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</a:t>
            </a:r>
            <a:r>
              <a:rPr lang="en-US" altLang="zh-TW" sz="1600" dirty="0" smtClean="0"/>
              <a:t>“Generative </a:t>
            </a:r>
            <a:r>
              <a:rPr lang="en-US" altLang="zh-TW" sz="1600" dirty="0"/>
              <a:t>Adversarial </a:t>
            </a:r>
            <a:r>
              <a:rPr lang="en-US" altLang="zh-TW" sz="1600" dirty="0" smtClean="0"/>
              <a:t>Networks”</a:t>
            </a:r>
          </a:p>
          <a:p>
            <a:r>
              <a:rPr lang="en-US" altLang="zh-TW" sz="1600" dirty="0"/>
              <a:t>https://arxiv.org/abs/1406.2661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96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Wasserstein GAN 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(WGAN)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Botnet</a:t>
            </a:r>
            <a:endParaRPr lang="zh-TW" altLang="en-US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“Wasserstein GAN”</a:t>
            </a:r>
          </a:p>
          <a:p>
            <a:r>
              <a:rPr lang="en-US" altLang="zh-TW" sz="1600" dirty="0"/>
              <a:t>https://arxiv.org/abs/1701.07875</a:t>
            </a:r>
            <a:endParaRPr lang="zh-TW" altLang="en-US" sz="1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21407"/>
            <a:ext cx="7767637" cy="40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 smtClean="0"/>
              <a:t>Improved Wasserstein GAN</a:t>
            </a:r>
            <a:br>
              <a:rPr lang="en-US" altLang="zh-TW" sz="6600" cap="none" dirty="0" smtClean="0"/>
            </a:br>
            <a:r>
              <a:rPr lang="en-US" altLang="zh-TW" sz="6600" cap="none" dirty="0" smtClean="0"/>
              <a:t>(WGAN-GP)</a:t>
            </a:r>
            <a:endParaRPr lang="en-US" altLang="zh-TW" sz="6600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Deep Learning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5800" y="6182981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“Improved Training of Wasserstein GANs”</a:t>
            </a:r>
          </a:p>
          <a:p>
            <a:r>
              <a:rPr lang="en-US" altLang="zh-TW" sz="1600" dirty="0"/>
              <a:t>https://arxiv.org/abs/1704.00028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3" y="2121408"/>
            <a:ext cx="7768927" cy="40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600" cap="none" dirty="0"/>
              <a:t>Requirement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MATERIALS AND METHODS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Where is my training data?</a:t>
            </a:r>
          </a:p>
          <a:p>
            <a:endParaRPr lang="en-US" altLang="zh-TW" dirty="0"/>
          </a:p>
          <a:p>
            <a:r>
              <a:rPr lang="en-US" altLang="zh-TW" dirty="0" smtClean="0"/>
              <a:t>A: From Alexa Top 1-million sites.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64" y="171450"/>
            <a:ext cx="2049236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How to use this data?</a:t>
            </a:r>
            <a:endParaRPr lang="en-US" altLang="zh-TW" dirty="0"/>
          </a:p>
          <a:p>
            <a:r>
              <a:rPr lang="en-US" altLang="zh-TW" dirty="0" smtClean="0"/>
              <a:t>A</a:t>
            </a:r>
            <a:r>
              <a:rPr lang="en-US" altLang="zh-TW" dirty="0"/>
              <a:t>: </a:t>
            </a:r>
            <a:r>
              <a:rPr lang="en-US" altLang="zh-TW" dirty="0" smtClean="0"/>
              <a:t>I </a:t>
            </a:r>
            <a:r>
              <a:rPr lang="en-US" altLang="zh-TW" dirty="0"/>
              <a:t>deal </a:t>
            </a:r>
            <a:r>
              <a:rPr lang="en-US" altLang="zh-TW" dirty="0" smtClean="0"/>
              <a:t>these </a:t>
            </a:r>
            <a:r>
              <a:rPr lang="en-US" altLang="zh-TW" dirty="0"/>
              <a:t>domain names </a:t>
            </a:r>
            <a:r>
              <a:rPr lang="en-US" altLang="zh-TW" dirty="0" smtClean="0"/>
              <a:t>as 38x80 pictures.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97" y="2927144"/>
            <a:ext cx="7289005" cy="37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Because we don’t have the “code”.</a:t>
            </a:r>
            <a:r>
              <a:rPr lang="zh-TW" altLang="en-US" dirty="0" smtClean="0"/>
              <a:t> </a:t>
            </a:r>
            <a:r>
              <a:rPr lang="en-US" altLang="zh-TW" dirty="0" smtClean="0"/>
              <a:t>We have to train an Auto-encoder model.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34023"/>
            <a:ext cx="1181100" cy="11620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8381" y="3843949"/>
            <a:ext cx="1181100" cy="116205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rot="5400000">
            <a:off x="7341775" y="3659116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0" name="矩形 9"/>
          <p:cNvSpPr/>
          <p:nvPr/>
        </p:nvSpPr>
        <p:spPr>
          <a:xfrm rot="5400000">
            <a:off x="3820977" y="4167377"/>
            <a:ext cx="1209244" cy="468000"/>
          </a:xfrm>
          <a:prstGeom prst="rect">
            <a:avLst/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向右箭號 9"/>
          <p:cNvSpPr/>
          <p:nvPr/>
        </p:nvSpPr>
        <p:spPr>
          <a:xfrm>
            <a:off x="1930968" y="411243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251717" y="3387092"/>
            <a:ext cx="6343401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" name="直線接點 12"/>
          <p:cNvCxnSpPr/>
          <p:nvPr/>
        </p:nvCxnSpPr>
        <p:spPr>
          <a:xfrm rot="5400000">
            <a:off x="1007109" y="3616486"/>
            <a:ext cx="50958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2967651" y="2909488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</a:rPr>
              <a:t>As close as possible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18061" y="3913910"/>
            <a:ext cx="1308100" cy="1002279"/>
          </a:xfrm>
          <a:prstGeom prst="rect">
            <a:avLst/>
          </a:prstGeom>
          <a:gradFill rotWithShape="1">
            <a:gsLst>
              <a:gs pos="0">
                <a:srgbClr val="4472C4"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105000"/>
                  <a:satMod val="103000"/>
                  <a:tint val="73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6765" y="3949279"/>
            <a:ext cx="1308100" cy="981335"/>
          </a:xfrm>
          <a:prstGeom prst="rect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向右箭號 9"/>
          <p:cNvSpPr/>
          <p:nvPr/>
        </p:nvSpPr>
        <p:spPr>
          <a:xfrm>
            <a:off x="3747259" y="411243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向右箭號 9"/>
          <p:cNvSpPr/>
          <p:nvPr/>
        </p:nvSpPr>
        <p:spPr>
          <a:xfrm>
            <a:off x="4749923" y="412945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向右箭號 9"/>
          <p:cNvSpPr/>
          <p:nvPr/>
        </p:nvSpPr>
        <p:spPr>
          <a:xfrm>
            <a:off x="6603001" y="4129451"/>
            <a:ext cx="321427" cy="605235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3899710" y="4170544"/>
            <a:ext cx="110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code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276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r>
              <a:rPr lang="en-US" altLang="zh-TW" cap="none" dirty="0"/>
              <a:t>Botnet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r>
              <a:rPr lang="en-US" altLang="zh-TW" sz="3000" dirty="0"/>
              <a:t>Command and Control Server</a:t>
            </a:r>
          </a:p>
          <a:p>
            <a:r>
              <a:rPr lang="en-US" altLang="zh-TW" sz="3000" dirty="0"/>
              <a:t>Bot</a:t>
            </a:r>
          </a:p>
          <a:p>
            <a:endParaRPr lang="en-US" altLang="zh-TW" sz="3000" dirty="0"/>
          </a:p>
          <a:p>
            <a:r>
              <a:rPr lang="zh-TW" altLang="en-US" sz="3000" dirty="0"/>
              <a:t>以往連接到</a:t>
            </a:r>
            <a:r>
              <a:rPr lang="en-US" altLang="zh-TW" sz="3000" dirty="0"/>
              <a:t>C&amp;C</a:t>
            </a:r>
            <a:r>
              <a:rPr lang="zh-TW" altLang="en-US" sz="3000" dirty="0"/>
              <a:t> </a:t>
            </a:r>
            <a:r>
              <a:rPr lang="en-US" altLang="zh-TW" sz="3000" dirty="0"/>
              <a:t>Server</a:t>
            </a:r>
            <a:r>
              <a:rPr lang="zh-TW" altLang="en-US" sz="3000" dirty="0"/>
              <a:t>的方法：</a:t>
            </a:r>
            <a:endParaRPr lang="en-US" altLang="zh-TW" sz="3000" dirty="0"/>
          </a:p>
          <a:p>
            <a:pPr lvl="1"/>
            <a:r>
              <a:rPr lang="zh-TW" altLang="en-US" sz="2800" dirty="0"/>
              <a:t>特定</a:t>
            </a:r>
            <a:r>
              <a:rPr lang="en-US" altLang="zh-TW" sz="2800" dirty="0"/>
              <a:t>IP</a:t>
            </a:r>
          </a:p>
          <a:p>
            <a:pPr lvl="1"/>
            <a:r>
              <a:rPr lang="zh-TW" altLang="en-US" sz="2800" dirty="0"/>
              <a:t>特定</a:t>
            </a:r>
            <a:r>
              <a:rPr lang="en-US" altLang="zh-TW" sz="2800" dirty="0"/>
              <a:t>Domain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/>
          <a:lstStyle/>
          <a:p>
            <a:r>
              <a:rPr lang="en-US" altLang="zh-TW" cap="none" dirty="0"/>
              <a:t>Botnet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641021"/>
            <a:ext cx="7772400" cy="499688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             </a:t>
            </a:r>
            <a:r>
              <a:rPr lang="en-US" altLang="zh-TW" dirty="0" smtClean="0"/>
              <a:t>Bot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838" y="3358327"/>
            <a:ext cx="1372961" cy="1560183"/>
          </a:xfrm>
          <a:prstGeom prst="rect">
            <a:avLst/>
          </a:prstGeom>
        </p:spPr>
      </p:pic>
      <p:sp>
        <p:nvSpPr>
          <p:cNvPr id="8" name="雲朵形圖說文字 7"/>
          <p:cNvSpPr/>
          <p:nvPr/>
        </p:nvSpPr>
        <p:spPr>
          <a:xfrm>
            <a:off x="504171" y="1641021"/>
            <a:ext cx="3355521" cy="1885950"/>
          </a:xfrm>
          <a:prstGeom prst="cloudCallout">
            <a:avLst>
              <a:gd name="adj1" fmla="val 54593"/>
              <a:gd name="adj2" fmla="val 50812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用特定</a:t>
            </a:r>
            <a:r>
              <a:rPr lang="en-US" altLang="zh-TW" sz="2800" dirty="0" smtClean="0"/>
              <a:t>IP</a:t>
            </a:r>
            <a:r>
              <a:rPr lang="zh-TW" altLang="en-US" sz="2800" dirty="0" smtClean="0"/>
              <a:t>會被簡單抓到</a:t>
            </a:r>
            <a:endParaRPr lang="zh-TW" altLang="en-US" sz="2800" dirty="0"/>
          </a:p>
        </p:txBody>
      </p:sp>
      <p:sp>
        <p:nvSpPr>
          <p:cNvPr id="3" name="雲朵形圖說文字 2"/>
          <p:cNvSpPr/>
          <p:nvPr/>
        </p:nvSpPr>
        <p:spPr>
          <a:xfrm>
            <a:off x="5257799" y="2041071"/>
            <a:ext cx="3783167" cy="1820637"/>
          </a:xfrm>
          <a:prstGeom prst="cloudCallout">
            <a:avLst>
              <a:gd name="adj1" fmla="val -58167"/>
              <a:gd name="adj2" fmla="val 52117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用特定</a:t>
            </a:r>
            <a:r>
              <a:rPr lang="en-US" altLang="zh-TW" sz="2400" dirty="0" smtClean="0"/>
              <a:t>Domain</a:t>
            </a:r>
          </a:p>
          <a:p>
            <a:pPr algn="ctr"/>
            <a:r>
              <a:rPr lang="zh-TW" altLang="en-US" sz="2400" dirty="0" smtClean="0"/>
              <a:t>也會被簡單抓到</a:t>
            </a:r>
            <a:endParaRPr lang="zh-TW" altLang="en-US" sz="2400" dirty="0"/>
          </a:p>
        </p:txBody>
      </p:sp>
      <p:sp>
        <p:nvSpPr>
          <p:cNvPr id="9" name="爆炸 2 8"/>
          <p:cNvSpPr/>
          <p:nvPr/>
        </p:nvSpPr>
        <p:spPr>
          <a:xfrm>
            <a:off x="898071" y="4084074"/>
            <a:ext cx="7821386" cy="301103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要怎麼做才有機會不被抓？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98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Domain Generation </a:t>
            </a:r>
            <a:r>
              <a:rPr lang="en-US" altLang="zh-TW" cap="none" dirty="0" smtClean="0"/>
              <a:t>Algorithm</a:t>
            </a:r>
            <a:br>
              <a:rPr lang="en-US" altLang="zh-TW" cap="none" dirty="0" smtClean="0"/>
            </a:br>
            <a:r>
              <a:rPr lang="en-US" altLang="zh-TW" cap="none" dirty="0" smtClean="0"/>
              <a:t>(DGA)</a:t>
            </a:r>
            <a:endParaRPr lang="en-US" altLang="zh-TW" cap="none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Introduction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a.com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6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3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68" y="2733804"/>
            <a:ext cx="916497" cy="13116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76" y="2729676"/>
            <a:ext cx="1047750" cy="11906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28" y="2729676"/>
            <a:ext cx="1009650" cy="10477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1787816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47504" y="4045437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576663" y="404683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268286" y="4353886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679347" y="398671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a.com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268286" y="5361964"/>
            <a:ext cx="180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6610" y="4734769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NXDOMAIN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Domain</a:t>
            </a:r>
            <a:r>
              <a:rPr lang="zh-TW" altLang="en-US" dirty="0" smtClean="0"/>
              <a:t>不存在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234" y="2274953"/>
            <a:ext cx="615553" cy="2229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lang="zh-TW" altLang="en-US" sz="2800" dirty="0" smtClean="0"/>
              <a:t>未發動攻擊時</a:t>
            </a:r>
            <a:endParaRPr lang="zh-TW" altLang="en-US" sz="2800" dirty="0"/>
          </a:p>
        </p:txBody>
      </p:sp>
      <p:sp>
        <p:nvSpPr>
          <p:cNvPr id="18" name="標題 4"/>
          <p:cNvSpPr>
            <a:spLocks noGrp="1"/>
          </p:cNvSpPr>
          <p:nvPr>
            <p:ph type="title"/>
          </p:nvPr>
        </p:nvSpPr>
        <p:spPr>
          <a:xfrm>
            <a:off x="685800" y="354003"/>
            <a:ext cx="7772400" cy="1229868"/>
          </a:xfrm>
        </p:spPr>
        <p:txBody>
          <a:bodyPr>
            <a:normAutofit fontScale="90000"/>
          </a:bodyPr>
          <a:lstStyle/>
          <a:p>
            <a:r>
              <a:rPr lang="en-US" altLang="zh-TW" cap="none" dirty="0"/>
              <a:t>Domain Generation Algorithm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85800" y="1876488"/>
            <a:ext cx="7772400" cy="40507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C&amp;C server: 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DNS</a:t>
            </a:r>
            <a:r>
              <a:rPr lang="zh-TW" altLang="en-US" dirty="0"/>
              <a:t>解析</a:t>
            </a:r>
            <a:r>
              <a:rPr lang="zh-TW" altLang="en-US" dirty="0" smtClean="0"/>
              <a:t>器                       </a:t>
            </a:r>
            <a:r>
              <a:rPr lang="en-US" altLang="zh-TW" dirty="0" smtClean="0"/>
              <a:t>Bot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600" i="1" dirty="0" smtClean="0">
                <a:solidFill>
                  <a:schemeClr val="bg1">
                    <a:lumMod val="65000"/>
                  </a:schemeClr>
                </a:solidFill>
              </a:rPr>
              <a:t>    -- not working --</a:t>
            </a:r>
            <a:endParaRPr lang="zh-TW" altLang="en-US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603936" y="2178133"/>
            <a:ext cx="195942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DGA: </a:t>
            </a:r>
          </a:p>
          <a:p>
            <a:pPr algn="ctr"/>
            <a:r>
              <a:rPr lang="en-US" altLang="zh-TW" dirty="0" smtClean="0"/>
              <a:t>[a-d]{1,4}\.com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9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688</TotalTime>
  <Words>957</Words>
  <Application>Microsoft Office PowerPoint</Application>
  <PresentationFormat>如螢幕大小 (4:3)</PresentationFormat>
  <Paragraphs>315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Rockwell</vt:lpstr>
      <vt:lpstr>Rockwell Condensed</vt:lpstr>
      <vt:lpstr>微軟正黑體</vt:lpstr>
      <vt:lpstr>新細明體</vt:lpstr>
      <vt:lpstr>標楷體</vt:lpstr>
      <vt:lpstr>Calibri</vt:lpstr>
      <vt:lpstr>Cambria Math</vt:lpstr>
      <vt:lpstr>Wingdings</vt:lpstr>
      <vt:lpstr>木刻字型</vt:lpstr>
      <vt:lpstr>A comparative study of  generative adversarial networks  on domain name generator  in botnet malware</vt:lpstr>
      <vt:lpstr>Contents</vt:lpstr>
      <vt:lpstr>Contents</vt:lpstr>
      <vt:lpstr>Botnet</vt:lpstr>
      <vt:lpstr>Botnet</vt:lpstr>
      <vt:lpstr>Botnet</vt:lpstr>
      <vt:lpstr>Domain Generation Algorithm (DGA)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Domain Generation Algorithm</vt:lpstr>
      <vt:lpstr>Literature Review</vt:lpstr>
      <vt:lpstr>Purpose</vt:lpstr>
      <vt:lpstr>Neural Network</vt:lpstr>
      <vt:lpstr>PowerPoint 簡報</vt:lpstr>
      <vt:lpstr>Auto-Encoder</vt:lpstr>
      <vt:lpstr>PowerPoint 簡報</vt:lpstr>
      <vt:lpstr>Auto-Encoder</vt:lpstr>
      <vt:lpstr>Auto-Encoder</vt:lpstr>
      <vt:lpstr>Auto-Encoder</vt:lpstr>
      <vt:lpstr>Generative Adversarial Networks (GAN)</vt:lpstr>
      <vt:lpstr>PowerPoint 簡報</vt:lpstr>
      <vt:lpstr>Algorithm</vt:lpstr>
      <vt:lpstr>Wasserstein GAN  (WGAN)</vt:lpstr>
      <vt:lpstr>PowerPoint 簡報</vt:lpstr>
      <vt:lpstr>Algorithm</vt:lpstr>
      <vt:lpstr>Improved Wasserstein GAN (WGAN-GP)</vt:lpstr>
      <vt:lpstr>PowerPoint 簡報</vt:lpstr>
      <vt:lpstr>Algorithm</vt:lpstr>
      <vt:lpstr>Requirement</vt:lpstr>
      <vt:lpstr>PowerPoint 簡報</vt:lpstr>
      <vt:lpstr>Requirement</vt:lpstr>
      <vt:lpstr>Requirement</vt:lpstr>
      <vt:lpstr>Requirement</vt:lpstr>
    </vt:vector>
  </TitlesOfParts>
  <Company>JRL.corp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Domain Generation Algorithm  Based On  Generative Adversarial Network</dc:title>
  <dc:creator>Jia-Ruei Lee</dc:creator>
  <cp:lastModifiedBy>Jia-Ruei Lee</cp:lastModifiedBy>
  <cp:revision>34</cp:revision>
  <dcterms:created xsi:type="dcterms:W3CDTF">2017-06-16T14:15:12Z</dcterms:created>
  <dcterms:modified xsi:type="dcterms:W3CDTF">2017-06-19T07:32:08Z</dcterms:modified>
</cp:coreProperties>
</file>