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1" r:id="rId4"/>
    <p:sldId id="263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8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documents\Cricket_Data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T20 Matches Winnings-(2018-2022)</a:t>
            </a:r>
          </a:p>
        </c:rich>
      </c:tx>
      <c:layout>
        <c:manualLayout>
          <c:xMode val="edge"/>
          <c:yMode val="edge"/>
          <c:x val="0.2748319439228051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New Zealand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dLbl>
              <c:idx val="0"/>
              <c:layout>
                <c:manualLayout>
                  <c:x val="-4.7449589248147244E-3"/>
                  <c:y val="-2.64550209442526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4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Australia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dLbl>
              <c:idx val="0"/>
              <c:layout>
                <c:manualLayout>
                  <c:x val="-7.1173916848704865E-3"/>
                  <c:y val="1.058211253132680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916966020956833E-2"/>
                      <c:h val="5.4140304516038712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10</c:v>
                </c:pt>
                <c:pt idx="1">
                  <c:v>7</c:v>
                </c:pt>
                <c:pt idx="2">
                  <c:v>4</c:v>
                </c:pt>
                <c:pt idx="3">
                  <c:v>10</c:v>
                </c:pt>
                <c:pt idx="4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India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Pt>
            <c:idx val="0"/>
            <c:invertIfNegative val="0"/>
            <c:bubble3D val="0"/>
            <c:spPr>
              <a:pattFill prst="ltDn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>
                <a:solidFill>
                  <a:schemeClr val="tx1"/>
                </a:solidFill>
              </a:ln>
              <a:effectLst/>
              <a:sp3d>
                <a:contourClr>
                  <a:schemeClr val="tx1"/>
                </a:contourClr>
              </a:sp3d>
            </c:spPr>
          </c:dPt>
          <c:dLbls>
            <c:dLbl>
              <c:idx val="0"/>
              <c:layout>
                <c:manualLayout>
                  <c:x val="-4.7449589248147357E-3"/>
                  <c:y val="2.645502094425308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Sheet1!$B$4:$F$4</c:f>
              <c:numCache>
                <c:formatCode>General</c:formatCode>
                <c:ptCount val="5"/>
                <c:pt idx="0">
                  <c:v>14</c:v>
                </c:pt>
                <c:pt idx="1">
                  <c:v>9</c:v>
                </c:pt>
                <c:pt idx="2">
                  <c:v>9</c:v>
                </c:pt>
                <c:pt idx="3">
                  <c:v>10</c:v>
                </c:pt>
                <c:pt idx="4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England</c:v>
                </c:pt>
              </c:strCache>
            </c:strRef>
          </c:tx>
          <c:spPr>
            <a:pattFill prst="ltDn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solidFill>
                <a:schemeClr val="accent4"/>
              </a:solidFill>
            </a:ln>
            <a:effectLst/>
            <a:sp3d>
              <a:contourClr>
                <a:schemeClr val="accent4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Sheet1!$B$5:$F$5</c:f>
              <c:numCache>
                <c:formatCode>General</c:formatCode>
                <c:ptCount val="5"/>
                <c:pt idx="0">
                  <c:v>4</c:v>
                </c:pt>
                <c:pt idx="1">
                  <c:v>7</c:v>
                </c:pt>
                <c:pt idx="2">
                  <c:v>8</c:v>
                </c:pt>
                <c:pt idx="3">
                  <c:v>11</c:v>
                </c:pt>
                <c:pt idx="4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South Africa</c:v>
                </c:pt>
              </c:strCache>
            </c:strRef>
          </c:tx>
          <c:spPr>
            <a:pattFill prst="ltDn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solidFill>
                <a:schemeClr val="accent5"/>
              </a:solidFill>
            </a:ln>
            <a:effectLst/>
            <a:sp3d>
              <a:contourClr>
                <a:schemeClr val="accent5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Sheet1!$B$6:$F$6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</c:v>
                </c:pt>
                <c:pt idx="3">
                  <c:v>15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Pakistan</c:v>
                </c:pt>
              </c:strCache>
            </c:strRef>
          </c:tx>
          <c:spPr>
            <a:pattFill prst="ltDn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solidFill>
                <a:schemeClr val="accent6"/>
              </a:solidFill>
            </a:ln>
            <a:effectLst/>
            <a:sp3d>
              <a:contourClr>
                <a:schemeClr val="accent6"/>
              </a:contourClr>
            </a:sp3d>
          </c:spPr>
          <c:invertIfNegative val="0"/>
          <c:dLbls>
            <c:dLbl>
              <c:idx val="0"/>
              <c:layout>
                <c:manualLayout>
                  <c:x val="-2.3724794624073843E-3"/>
                  <c:y val="-2.64550209442526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Sheet1!$B$7:$F$7</c:f>
              <c:numCache>
                <c:formatCode>General</c:formatCode>
                <c:ptCount val="5"/>
                <c:pt idx="0">
                  <c:v>17</c:v>
                </c:pt>
                <c:pt idx="1">
                  <c:v>1</c:v>
                </c:pt>
                <c:pt idx="2">
                  <c:v>7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Bangladesh</c:v>
                </c:pt>
              </c:strCache>
            </c:strRef>
          </c:tx>
          <c:spPr>
            <a:pattFill prst="ltDnDiag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1">
                  <a:lumMod val="60000"/>
                </a:schemeClr>
              </a:solidFill>
            </a:ln>
            <a:effectLst/>
            <a:sp3d>
              <a:contourClr>
                <a:schemeClr val="accent1">
                  <a:lumMod val="60000"/>
                </a:schemeClr>
              </a:contourClr>
            </a:sp3d>
          </c:spPr>
          <c:invertIfNegative val="0"/>
          <c:dLbls>
            <c:dLbl>
              <c:idx val="3"/>
              <c:layout>
                <c:manualLayout>
                  <c:x val="4.7449589248147244E-3"/>
                  <c:y val="-5.29100418885061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Sheet1!$B$8:$F$8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11</c:v>
                </c:pt>
                <c:pt idx="4">
                  <c:v>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West Indies</c:v>
                </c:pt>
              </c:strCache>
            </c:strRef>
          </c:tx>
          <c:spPr>
            <a:pattFill prst="ltDnDiag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2">
                  <a:lumMod val="60000"/>
                </a:schemeClr>
              </a:solidFill>
            </a:ln>
            <a:effectLst/>
            <a:sp3d>
              <a:contourClr>
                <a:schemeClr val="accent2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Sheet1!$B$9:$F$9</c:f>
              <c:numCache>
                <c:formatCode>General</c:formatCode>
                <c:ptCount val="5"/>
                <c:pt idx="0">
                  <c:v>4</c:v>
                </c:pt>
                <c:pt idx="1">
                  <c:v>2</c:v>
                </c:pt>
                <c:pt idx="2">
                  <c:v>3</c:v>
                </c:pt>
                <c:pt idx="3">
                  <c:v>9</c:v>
                </c:pt>
                <c:pt idx="4">
                  <c:v>3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Srilanka</c:v>
                </c:pt>
              </c:strCache>
            </c:strRef>
          </c:tx>
          <c:spPr>
            <a:pattFill prst="ltDnDiag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solidFill>
                <a:schemeClr val="accent3">
                  <a:lumMod val="60000"/>
                </a:schemeClr>
              </a:solidFill>
            </a:ln>
            <a:effectLst/>
            <a:sp3d>
              <a:contourClr>
                <a:schemeClr val="accent3">
                  <a:lumMod val="60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Year-2018</c:v>
                </c:pt>
                <c:pt idx="1">
                  <c:v>Year-2019</c:v>
                </c:pt>
                <c:pt idx="2">
                  <c:v>Year-2020</c:v>
                </c:pt>
                <c:pt idx="3">
                  <c:v>Year-2021</c:v>
                </c:pt>
                <c:pt idx="4">
                  <c:v>Year-2022</c:v>
                </c:pt>
              </c:strCache>
            </c:strRef>
          </c:cat>
          <c:val>
            <c:numRef>
              <c:f>Sheet1!$B$10:$F$10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0</c:v>
                </c:pt>
                <c:pt idx="3">
                  <c:v>8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gapDepth val="0"/>
        <c:shape val="box"/>
        <c:axId val="233450544"/>
        <c:axId val="233452896"/>
        <c:axId val="0"/>
      </c:bar3DChart>
      <c:catAx>
        <c:axId val="23345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452896"/>
        <c:crosses val="autoZero"/>
        <c:auto val="1"/>
        <c:lblAlgn val="ctr"/>
        <c:lblOffset val="100"/>
        <c:noMultiLvlLbl val="0"/>
      </c:catAx>
      <c:valAx>
        <c:axId val="23345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45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4732918124519477E-3"/>
          <c:y val="7.3412683120300984E-2"/>
          <c:w val="0.97749460377678177"/>
          <c:h val="9.34664222250505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4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2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55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9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23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28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3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5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8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7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8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0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2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61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9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6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756" y="785586"/>
            <a:ext cx="10026488" cy="2605314"/>
          </a:xfrm>
        </p:spPr>
        <p:txBody>
          <a:bodyPr>
            <a:noAutofit/>
          </a:bodyPr>
          <a:lstStyle/>
          <a:p>
            <a:r>
              <a:rPr lang="en-IN" sz="6000" dirty="0" smtClean="0"/>
              <a:t>T20-cricket match </a:t>
            </a:r>
            <a:r>
              <a:rPr lang="en-IN" sz="6000" dirty="0" smtClean="0"/>
              <a:t>   Analysis[2018-2022</a:t>
            </a:r>
            <a:r>
              <a:rPr lang="en-IN" sz="6000" dirty="0" smtClean="0"/>
              <a:t>]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8784" y="3539067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anose="02020603050405020304" pitchFamily="18" charset="0"/>
              </a:rPr>
              <a:t>By,</a:t>
            </a:r>
          </a:p>
          <a:p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latin typeface="+mj-lt"/>
                <a:cs typeface="Times New Roman" panose="02020603050405020304" pitchFamily="18" charset="0"/>
              </a:rPr>
              <a:t>                  B.Balaji</a:t>
            </a:r>
            <a:endParaRPr lang="en-IN" sz="2800" dirty="0" smtClean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	</a:t>
            </a:r>
            <a:r>
              <a:rPr lang="en-IN" sz="2800" dirty="0" smtClean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                                  Batch:2021-7229 DA</a:t>
            </a:r>
            <a:endParaRPr lang="en-IN" sz="2800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9687"/>
              </p:ext>
            </p:extLst>
          </p:nvPr>
        </p:nvGraphicFramePr>
        <p:xfrm>
          <a:off x="769256" y="1352480"/>
          <a:ext cx="10681382" cy="46863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503"/>
                <a:gridCol w="1602647"/>
                <a:gridCol w="1925308"/>
                <a:gridCol w="1925308"/>
                <a:gridCol w="1925308"/>
                <a:gridCol w="1925308"/>
              </a:tblGrid>
              <a:tr h="428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Country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Year-2018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Year-2019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Year-2020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Year-2021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Year-2022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5289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New Zealand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428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Australia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428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India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428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England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5289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South Africa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428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Pakistan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5289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Bangladesh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5289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West Indies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42839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Srilanka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400" b="0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0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0" marR="6820" marT="6820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27917" y="429150"/>
            <a:ext cx="18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058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678"/>
              </p:ext>
            </p:extLst>
          </p:nvPr>
        </p:nvGraphicFramePr>
        <p:xfrm>
          <a:off x="522514" y="522511"/>
          <a:ext cx="11146969" cy="5776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583"/>
                <a:gridCol w="1127464"/>
                <a:gridCol w="1091311"/>
                <a:gridCol w="934979"/>
                <a:gridCol w="1023849"/>
                <a:gridCol w="1283416"/>
                <a:gridCol w="1095950"/>
                <a:gridCol w="1283416"/>
                <a:gridCol w="1254830"/>
                <a:gridCol w="1009171"/>
              </a:tblGrid>
              <a:tr h="119252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IN" sz="3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New Zealand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Australia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India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England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South Africa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Pakistan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Bangladesh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West Indies</a:t>
                      </a:r>
                      <a:endParaRPr lang="en-IN" sz="1800" b="1" i="1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Srilanka</a:t>
                      </a:r>
                      <a:endParaRPr lang="en-IN" sz="1800" b="1" i="1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Mean</a:t>
                      </a:r>
                      <a:endParaRPr lang="en-IN" sz="1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5.4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7.2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9.6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6.4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5.4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4.6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4.2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3.4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Median</a:t>
                      </a:r>
                      <a:endParaRPr lang="en-IN" sz="16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7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3597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Mode</a:t>
                      </a:r>
                      <a:endParaRPr lang="en-IN" sz="1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#N/A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#N/A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#N/A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#N/A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#N/A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5578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Standard Deviation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4.929503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2.774887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2.880972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3.507136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5.813777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9.137833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3.911521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2.774887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3.130495</a:t>
                      </a:r>
                    </a:p>
                  </a:txBody>
                  <a:tcPr marL="9525" marR="9525" marT="9525" marB="0" anchor="b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6215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Kurtosis</a:t>
                      </a:r>
                      <a:endParaRPr lang="en-IN" sz="1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0.9546309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-2.703659976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1.853679779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-0.874479477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2.374041525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-2.727311843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2.100474177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3.772980266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0.002082466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62155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Skewness</a:t>
                      </a:r>
                      <a:endParaRPr lang="en-IN" sz="16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0.93582836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0.009360389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0.664936213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0.025499697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1.453393296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0.324373592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1.376860895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1.881438234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0.606280822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Minimum</a:t>
                      </a:r>
                      <a:endParaRPr lang="en-IN" sz="16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Maximum</a:t>
                      </a:r>
                      <a:endParaRPr lang="en-IN" sz="16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Sum</a:t>
                      </a:r>
                      <a:endParaRPr lang="en-IN" sz="16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27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36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48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32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27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45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23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21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Largest</a:t>
                      </a:r>
                      <a:endParaRPr lang="en-IN" sz="1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  <a:tr h="34961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Smallest</a:t>
                      </a:r>
                      <a:endParaRPr lang="en-IN" sz="16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400" b="1" i="0" u="none" strike="noStrike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en-IN" sz="1400" b="1" i="0" u="none" strike="noStrike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  <a:latin typeface="Bodoni MT" panose="02070603080606020203" pitchFamily="18" charset="0"/>
                      </a:endParaRPr>
                    </a:p>
                  </a:txBody>
                  <a:tcPr marL="7056" marR="7056" marT="7056" marB="0" anchor="ctr">
                    <a:gradFill>
                      <a:gsLst>
                        <a:gs pos="0">
                          <a:schemeClr val="bg2">
                            <a:lumMod val="60000"/>
                            <a:lumOff val="40000"/>
                          </a:schemeClr>
                        </a:gs>
                        <a:gs pos="100000">
                          <a:schemeClr val="bg2">
                            <a:shade val="96000"/>
                            <a:satMod val="120000"/>
                            <a:lumMod val="90000"/>
                          </a:schemeClr>
                        </a:gs>
                      </a:gsLst>
                      <a:lin ang="1800000" scaled="0"/>
                    </a:gra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19519" y="-298378"/>
            <a:ext cx="649583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Descriptive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Statistics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19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343" y="624113"/>
            <a:ext cx="5849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KURTOSIS</a:t>
            </a:r>
          </a:p>
          <a:p>
            <a:r>
              <a:rPr lang="en-IN" sz="4000" b="1" dirty="0"/>
              <a:t>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43086" y="1762886"/>
            <a:ext cx="1565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PLATYURTIC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660572" y="624113"/>
            <a:ext cx="29028" cy="5588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54979"/>
              </p:ext>
            </p:extLst>
          </p:nvPr>
        </p:nvGraphicFramePr>
        <p:xfrm>
          <a:off x="5877152" y="987767"/>
          <a:ext cx="5079999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3333"/>
                <a:gridCol w="1693333"/>
                <a:gridCol w="1693333"/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43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4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706071"/>
              </p:ext>
            </p:extLst>
          </p:nvPr>
        </p:nvGraphicFramePr>
        <p:xfrm>
          <a:off x="800100" y="1244599"/>
          <a:ext cx="10706099" cy="480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3892760" y="411007"/>
            <a:ext cx="4355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Visualization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816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21100" y="2505670"/>
            <a:ext cx="580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349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214</TotalTime>
  <Words>222</Words>
  <Application>Microsoft Office PowerPoint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Bodoni MT</vt:lpstr>
      <vt:lpstr>Calibri</vt:lpstr>
      <vt:lpstr>Garamond</vt:lpstr>
      <vt:lpstr>Times New Roman</vt:lpstr>
      <vt:lpstr>Organic</vt:lpstr>
      <vt:lpstr>T20-cricket match    Analysis[2018-2022]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T20-cricket match analysis[2018-2022]</dc:title>
  <dc:creator>Balaji</dc:creator>
  <cp:lastModifiedBy>Balaji</cp:lastModifiedBy>
  <cp:revision>22</cp:revision>
  <dcterms:created xsi:type="dcterms:W3CDTF">2022-05-13T10:04:09Z</dcterms:created>
  <dcterms:modified xsi:type="dcterms:W3CDTF">2022-05-13T13:58:31Z</dcterms:modified>
</cp:coreProperties>
</file>