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2"/>
  </p:sldMasterIdLst>
  <p:notesMasterIdLst>
    <p:notesMasterId r:id="rId26"/>
  </p:notesMasterIdLst>
  <p:handoutMasterIdLst>
    <p:handoutMasterId r:id="rId27"/>
  </p:handoutMasterIdLst>
  <p:sldIdLst>
    <p:sldId id="277" r:id="rId3"/>
    <p:sldId id="291" r:id="rId4"/>
    <p:sldId id="292" r:id="rId5"/>
    <p:sldId id="267" r:id="rId6"/>
    <p:sldId id="278" r:id="rId7"/>
    <p:sldId id="279" r:id="rId8"/>
    <p:sldId id="284" r:id="rId9"/>
    <p:sldId id="281" r:id="rId10"/>
    <p:sldId id="280" r:id="rId11"/>
    <p:sldId id="268" r:id="rId12"/>
    <p:sldId id="270" r:id="rId13"/>
    <p:sldId id="282" r:id="rId14"/>
    <p:sldId id="283" r:id="rId15"/>
    <p:sldId id="273" r:id="rId16"/>
    <p:sldId id="285" r:id="rId17"/>
    <p:sldId id="286" r:id="rId18"/>
    <p:sldId id="287" r:id="rId19"/>
    <p:sldId id="274" r:id="rId20"/>
    <p:sldId id="275" r:id="rId21"/>
    <p:sldId id="276" r:id="rId22"/>
    <p:sldId id="289" r:id="rId23"/>
    <p:sldId id="28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85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7695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04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424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5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6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398" y="0"/>
            <a:ext cx="6145792" cy="1002836"/>
          </a:xfrm>
        </p:spPr>
        <p:txBody>
          <a:bodyPr/>
          <a:lstStyle/>
          <a:p>
            <a:pPr algn="ctr"/>
            <a:r>
              <a:rPr lang="en-US" sz="2400" dirty="0" smtClean="0"/>
              <a:t>COMMUNITY STRUCTURE IN NETWORKS:</a:t>
            </a:r>
            <a:br>
              <a:rPr lang="en-US" sz="2400" dirty="0" smtClean="0"/>
            </a:br>
            <a:r>
              <a:rPr lang="en-US" sz="2400" dirty="0" smtClean="0"/>
              <a:t>AN IMPROVED GIRVAN-NEWMAN ALGORITHM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32178" y="1144339"/>
            <a:ext cx="4606898" cy="441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Master of Computer Applications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26097" y="1562186"/>
            <a:ext cx="2819060" cy="1021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Submitted by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ABHISHEK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14/CA/638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97540" y="3136234"/>
            <a:ext cx="3679509" cy="972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50"/>
              </a:spcBef>
              <a:spcAft>
                <a:spcPts val="50"/>
              </a:spcAft>
            </a:pPr>
            <a:endParaRPr lang="en-US" sz="2000" dirty="0" smtClean="0">
              <a:solidFill>
                <a:schemeClr val="tx2"/>
              </a:solidFill>
            </a:endParaRPr>
          </a:p>
          <a:p>
            <a:pPr algn="ctr">
              <a:spcBef>
                <a:spcPts val="50"/>
              </a:spcBef>
              <a:spcAft>
                <a:spcPts val="5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Dr. </a:t>
            </a:r>
            <a:r>
              <a:rPr lang="en-US" sz="2000" dirty="0" err="1" smtClean="0">
                <a:solidFill>
                  <a:schemeClr val="tx2"/>
                </a:solidFill>
              </a:rPr>
              <a:t>Prasenjit</a:t>
            </a:r>
            <a:r>
              <a:rPr lang="en-US" sz="2000" dirty="0" smtClean="0">
                <a:solidFill>
                  <a:schemeClr val="tx2"/>
                </a:solidFill>
              </a:rPr>
              <a:t> Choudhury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Associate Professor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NIT DURGAPUR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9149" y="5991726"/>
            <a:ext cx="5372956" cy="866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600" b="1" dirty="0">
                <a:solidFill>
                  <a:schemeClr val="tx2"/>
                </a:solidFill>
              </a:rPr>
              <a:t>Department of Computer </a:t>
            </a:r>
            <a:r>
              <a:rPr lang="en-IN" sz="1600" b="1" dirty="0" smtClean="0">
                <a:solidFill>
                  <a:schemeClr val="tx2"/>
                </a:solidFill>
              </a:rPr>
              <a:t>Science </a:t>
            </a:r>
            <a:r>
              <a:rPr lang="en-IN" sz="1600" b="1" smtClean="0">
                <a:solidFill>
                  <a:schemeClr val="tx2"/>
                </a:solidFill>
              </a:rPr>
              <a:t>and Engineering</a:t>
            </a:r>
            <a:endParaRPr lang="en-IN" sz="1600" dirty="0">
              <a:solidFill>
                <a:schemeClr val="tx2"/>
              </a:solidFill>
            </a:endParaRPr>
          </a:p>
          <a:p>
            <a:pPr algn="ctr"/>
            <a:r>
              <a:rPr lang="en-IN" sz="1600" b="1" dirty="0">
                <a:solidFill>
                  <a:schemeClr val="tx2"/>
                </a:solidFill>
              </a:rPr>
              <a:t>National Institute Of Technology, Durgapur</a:t>
            </a:r>
            <a:endParaRPr lang="en-IN" sz="1600" dirty="0">
              <a:solidFill>
                <a:schemeClr val="tx2"/>
              </a:solidFill>
            </a:endParaRPr>
          </a:p>
          <a:p>
            <a:pPr algn="ctr"/>
            <a:r>
              <a:rPr lang="en-IN" sz="1600" b="1" dirty="0" smtClean="0">
                <a:solidFill>
                  <a:schemeClr val="tx2"/>
                </a:solidFill>
              </a:rPr>
              <a:t>May </a:t>
            </a:r>
            <a:r>
              <a:rPr lang="en-IN" sz="1600" b="1" dirty="0">
                <a:solidFill>
                  <a:schemeClr val="tx2"/>
                </a:solidFill>
              </a:rPr>
              <a:t>2017</a:t>
            </a:r>
            <a:endParaRPr lang="en-IN" sz="16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46690" y="4283550"/>
            <a:ext cx="1581212" cy="1250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8590" y="267101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Under the supervision 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48610"/>
            <a:ext cx="7969361" cy="2507664"/>
          </a:xfrm>
        </p:spPr>
        <p:txBody>
          <a:bodyPr/>
          <a:lstStyle/>
          <a:p>
            <a:r>
              <a:rPr lang="en-IN" dirty="0" smtClean="0"/>
              <a:t>Not really an algorithm.</a:t>
            </a:r>
          </a:p>
          <a:p>
            <a:r>
              <a:rPr lang="en-IN" dirty="0" smtClean="0"/>
              <a:t>Labelling of vertices impacts result.</a:t>
            </a:r>
          </a:p>
          <a:p>
            <a:r>
              <a:rPr lang="en-IN" dirty="0" smtClean="0"/>
              <a:t>For sparse networks it runs very slow. It takes </a:t>
            </a:r>
            <a:r>
              <a:rPr lang="en-IN" i="1" dirty="0"/>
              <a:t>O(n</a:t>
            </a:r>
            <a:r>
              <a:rPr lang="en-IN" i="1" baseline="30000" dirty="0"/>
              <a:t>3</a:t>
            </a:r>
            <a:r>
              <a:rPr lang="en-IN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834273"/>
            <a:ext cx="4263634" cy="914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Disadvantage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i</a:t>
            </a:r>
            <a:r>
              <a:rPr lang="en-US" dirty="0" smtClean="0"/>
              <a:t>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830371" cy="3880772"/>
          </a:xfrm>
        </p:spPr>
        <p:txBody>
          <a:bodyPr/>
          <a:lstStyle/>
          <a:p>
            <a:r>
              <a:rPr lang="en-US" dirty="0" smtClean="0"/>
              <a:t>Divisive method.</a:t>
            </a:r>
          </a:p>
          <a:p>
            <a:r>
              <a:rPr lang="en-US" dirty="0" smtClean="0"/>
              <a:t>Uses Edge-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Modularity tells the optimal decomposition of network</a:t>
            </a:r>
          </a:p>
          <a:p>
            <a:r>
              <a:rPr lang="en-US" dirty="0" smtClean="0"/>
              <a:t>Local maxima of modularity is the decision maker.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926"/>
            <a:ext cx="8596668" cy="1042737"/>
          </a:xfrm>
        </p:spPr>
        <p:txBody>
          <a:bodyPr/>
          <a:lstStyle/>
          <a:p>
            <a:r>
              <a:rPr lang="en-US" dirty="0"/>
              <a:t>Girvan-Newman i</a:t>
            </a:r>
            <a:r>
              <a:rPr lang="en-US" dirty="0" smtClean="0"/>
              <a:t>mproved version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703" y="986590"/>
            <a:ext cx="9368589" cy="526983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78323" y="5853257"/>
            <a:ext cx="4319781" cy="40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 smtClean="0">
                <a:solidFill>
                  <a:schemeClr val="tx2"/>
                </a:solidFill>
              </a:rPr>
              <a:t>Flowchart of Girvan-Newman improved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</a:t>
            </a:r>
            <a:r>
              <a:rPr lang="en-US" dirty="0"/>
              <a:t>i</a:t>
            </a:r>
            <a:r>
              <a:rPr lang="en-US" dirty="0" smtClean="0"/>
              <a:t>mproved version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Introduces the concept of modularity.</a:t>
            </a:r>
          </a:p>
          <a:p>
            <a:r>
              <a:rPr lang="en-IN" dirty="0" smtClean="0"/>
              <a:t>Reduced number of operations.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27810"/>
            <a:ext cx="4945424" cy="1005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Advantage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0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55550" cy="770021"/>
          </a:xfrm>
        </p:spPr>
        <p:txBody>
          <a:bodyPr/>
          <a:lstStyle/>
          <a:p>
            <a:r>
              <a:rPr lang="en-US" dirty="0" smtClean="0"/>
              <a:t>Network characteristics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1548063"/>
            <a:ext cx="5755550" cy="77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Football Network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68" y="1130968"/>
            <a:ext cx="5727032" cy="57270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467182"/>
            <a:ext cx="6028266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American Football College collected by Girvan-Newman</a:t>
            </a:r>
          </a:p>
          <a:p>
            <a:r>
              <a:rPr lang="en-IN" dirty="0" smtClean="0"/>
              <a:t>Nodes represent teams(115 teams).</a:t>
            </a:r>
          </a:p>
          <a:p>
            <a:r>
              <a:rPr lang="en-IN" dirty="0" smtClean="0"/>
              <a:t>Edges represent end-points have disputed a match(613 matches).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55550" cy="77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characteristics cont.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1548063"/>
            <a:ext cx="5755550" cy="77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Zachary’s Karate Club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467182"/>
            <a:ext cx="5547003" cy="35165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Network captures 34 members.</a:t>
            </a:r>
          </a:p>
          <a:p>
            <a:r>
              <a:rPr lang="en-IN" dirty="0" smtClean="0"/>
              <a:t>78 edges represent interaction between members. </a:t>
            </a:r>
          </a:p>
          <a:p>
            <a:r>
              <a:rPr lang="en-IN" dirty="0" smtClean="0"/>
              <a:t>Conflict between administrator led to the split of club.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pic>
        <p:nvPicPr>
          <p:cNvPr id="1026" name="Picture 2" descr="kar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68" y="721768"/>
            <a:ext cx="6136232" cy="61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55550" cy="77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characteristics cont.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1548063"/>
            <a:ext cx="5755550" cy="77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Dolphins Network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467182"/>
            <a:ext cx="5547003" cy="35165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Network captures 62 dolphins in Doubtful Sound, NZ.</a:t>
            </a:r>
          </a:p>
          <a:p>
            <a:r>
              <a:rPr lang="en-IN" dirty="0"/>
              <a:t>E</a:t>
            </a:r>
            <a:r>
              <a:rPr lang="en-IN" dirty="0" smtClean="0"/>
              <a:t>dges represent close association between dolphins. 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pic>
        <p:nvPicPr>
          <p:cNvPr id="2050" name="Picture 2" descr="dolphin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7" y="890337"/>
            <a:ext cx="5967663" cy="59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5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55550" cy="77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characteristics cont.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1548063"/>
            <a:ext cx="5755550" cy="77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Toy Network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467182"/>
            <a:ext cx="5547003" cy="35165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Network has 14 nodes.</a:t>
            </a:r>
          </a:p>
          <a:p>
            <a:r>
              <a:rPr lang="en-IN" dirty="0" smtClean="0"/>
              <a:t>It has 48 edges. 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pic>
        <p:nvPicPr>
          <p:cNvPr id="3074" name="Picture 2" descr="toyNetwor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2" y="850232"/>
            <a:ext cx="6007768" cy="60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6695"/>
          </a:xfrm>
        </p:spPr>
        <p:txBody>
          <a:bodyPr/>
          <a:lstStyle/>
          <a:p>
            <a:r>
              <a:rPr lang="en-IN" dirty="0" smtClean="0"/>
              <a:t>Community detection using seven CDAs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 community detection algorithm on above networks.</a:t>
            </a:r>
          </a:p>
          <a:p>
            <a:r>
              <a:rPr lang="en-IN" dirty="0" smtClean="0"/>
              <a:t>We find there is slight deviation between number of communities discovered and actual communities.</a:t>
            </a:r>
          </a:p>
          <a:p>
            <a:r>
              <a:rPr lang="en-IN" dirty="0" smtClean="0"/>
              <a:t>The reason is all CDAs are unique in terms of parameter they are using to get the communities discovered.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65185"/>
              </p:ext>
            </p:extLst>
          </p:nvPr>
        </p:nvGraphicFramePr>
        <p:xfrm>
          <a:off x="802105" y="1117853"/>
          <a:ext cx="8983579" cy="4555957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302068"/>
                <a:gridCol w="3314310"/>
                <a:gridCol w="3367201"/>
              </a:tblGrid>
              <a:tr h="908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Real Networks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Number of  Nodes/Edges/Real Communities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Number of communities detected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by the seven algorithms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4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      Football network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115/613/12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10/6/12/10/12/10/13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4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    Zachary’s network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34/78/2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5/3/3/4/3/4/2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4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    Dolphin’s network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62/159/2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5/4/5/5/6/5/4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67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Simple Network 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14/48/3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3/3/3/3/3/3/3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67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Simple Network II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13/22/2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4/4/3/2/2/4/3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67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Simple Network III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14/17/4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6/4/6/6/4/6/6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457453"/>
            <a:ext cx="9653782" cy="1320800"/>
          </a:xfrm>
        </p:spPr>
        <p:txBody>
          <a:bodyPr/>
          <a:lstStyle/>
          <a:p>
            <a:r>
              <a:rPr lang="en-IN" dirty="0" smtClean="0"/>
              <a:t>Community detection using seven CDAs cont.</a:t>
            </a:r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5703221"/>
            <a:ext cx="9613677" cy="946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600" b="1" i="1" dirty="0">
                <a:solidFill>
                  <a:schemeClr val="tx2"/>
                </a:solidFill>
              </a:rPr>
              <a:t>SUMMARY OF NETWORK DATASETS AND THE NUMBER OF COMMUNITIES DETECTED BY GIRVAN-NEWMAN, FAST GREEDY, LABEL PROPAGATION, LOUVAIN, INFOMAP, WALKTRAP AND IMPROVED GN ALGORITHM</a:t>
            </a:r>
          </a:p>
          <a:p>
            <a:endParaRPr lang="en-IN" sz="3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Motivation</a:t>
            </a:r>
          </a:p>
          <a:p>
            <a:r>
              <a:rPr lang="en-IN" dirty="0" smtClean="0"/>
              <a:t>Structural Property</a:t>
            </a:r>
          </a:p>
          <a:p>
            <a:r>
              <a:rPr lang="en-IN" dirty="0" smtClean="0"/>
              <a:t>Algorithm and work</a:t>
            </a:r>
          </a:p>
          <a:p>
            <a:r>
              <a:rPr lang="en-IN" dirty="0" smtClean="0"/>
              <a:t>Network Characteristics</a:t>
            </a:r>
          </a:p>
          <a:p>
            <a:r>
              <a:rPr lang="en-IN" dirty="0" smtClean="0"/>
              <a:t>Result</a:t>
            </a:r>
          </a:p>
          <a:p>
            <a:r>
              <a:rPr lang="en-IN" dirty="0" smtClean="0"/>
              <a:t>Conclusion and 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7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4857192" cy="657726"/>
          </a:xfrm>
        </p:spPr>
        <p:txBody>
          <a:bodyPr/>
          <a:lstStyle/>
          <a:p>
            <a:r>
              <a:rPr lang="en-IN" dirty="0" smtClean="0"/>
              <a:t>Constant community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51340" cy="3823115"/>
          </a:xfrm>
        </p:spPr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group of vertices that remain invariant as constant communities</a:t>
            </a:r>
            <a:r>
              <a:rPr lang="en-IN" dirty="0" smtClean="0"/>
              <a:t>.</a:t>
            </a:r>
          </a:p>
          <a:p>
            <a:r>
              <a:rPr lang="en-IN" dirty="0"/>
              <a:t>We performed analysis on football network with six </a:t>
            </a:r>
            <a:r>
              <a:rPr lang="en-IN" dirty="0" smtClean="0"/>
              <a:t>CDAs</a:t>
            </a:r>
            <a:endParaRPr lang="en-IN" dirty="0"/>
          </a:p>
          <a:p>
            <a:r>
              <a:rPr lang="en-IN" dirty="0"/>
              <a:t>GIRVAN-NEWMAN, FAST GREEDY, LABEL PROPAGATION, LOUVAIN, INFOMAP AND WALKTRAP</a:t>
            </a:r>
          </a:p>
          <a:p>
            <a:endParaRPr lang="en-IN" dirty="0"/>
          </a:p>
        </p:txBody>
      </p:sp>
      <p:pic>
        <p:nvPicPr>
          <p:cNvPr id="9" name="Picture 8" descr="C:\Users\Gagan Brar\AppData\Local\Microsoft\Windows\INetCache\Content.Word\Constant Communit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11" y="1267326"/>
            <a:ext cx="7234989" cy="5590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23003" cy="3742905"/>
          </a:xfrm>
        </p:spPr>
        <p:txBody>
          <a:bodyPr/>
          <a:lstStyle/>
          <a:p>
            <a:r>
              <a:rPr lang="en-IN" dirty="0" smtClean="0"/>
              <a:t>Discovered communities successfully and efficiently.</a:t>
            </a:r>
          </a:p>
          <a:p>
            <a:r>
              <a:rPr lang="en-IN" dirty="0" smtClean="0"/>
              <a:t>Our algorithm’s deviation from actual communities is less in comparison to GN’s result.</a:t>
            </a:r>
          </a:p>
          <a:p>
            <a:r>
              <a:rPr lang="en-IN" dirty="0" smtClean="0"/>
              <a:t>Our algorithm runs with reduced number of operations but retains same computational complexity as Girvan-Newman.</a:t>
            </a:r>
          </a:p>
          <a:p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59356"/>
              </p:ext>
            </p:extLst>
          </p:nvPr>
        </p:nvGraphicFramePr>
        <p:xfrm>
          <a:off x="4371706" y="1690022"/>
          <a:ext cx="7980714" cy="283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3" imgW="6405252" imgH="2273060" progId="Word.Document.12">
                  <p:embed/>
                </p:oleObj>
              </mc:Choice>
              <mc:Fallback>
                <p:oleObj name="Document" r:id="rId3" imgW="6405252" imgH="2273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1706" y="1690022"/>
                        <a:ext cx="7980714" cy="283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Girvan-Newman suffers from “childhood diseases” and number of operation is proportional to </a:t>
            </a:r>
            <a:r>
              <a:rPr lang="en-IN" dirty="0"/>
              <a:t>m</a:t>
            </a:r>
            <a:r>
              <a:rPr lang="en-IN" baseline="30000" dirty="0"/>
              <a:t>2</a:t>
            </a:r>
            <a:r>
              <a:rPr lang="en-IN" dirty="0"/>
              <a:t>n, or n</a:t>
            </a:r>
            <a:r>
              <a:rPr lang="en-IN" baseline="30000" dirty="0"/>
              <a:t>3</a:t>
            </a:r>
            <a:r>
              <a:rPr lang="en-IN" dirty="0"/>
              <a:t> for sparse networks. </a:t>
            </a:r>
            <a:endParaRPr lang="en-IN" dirty="0" smtClean="0"/>
          </a:p>
          <a:p>
            <a:r>
              <a:rPr lang="en-IN" dirty="0"/>
              <a:t>Our improved algorithm runs with reduced number of operation but retains the same time complexity.</a:t>
            </a:r>
          </a:p>
          <a:p>
            <a:pPr lvl="0"/>
            <a:r>
              <a:rPr lang="en-IN" dirty="0"/>
              <a:t>We need to tailor our algorithm to </a:t>
            </a:r>
            <a:r>
              <a:rPr lang="en-IN" dirty="0" smtClean="0"/>
              <a:t>analyse </a:t>
            </a:r>
            <a:r>
              <a:rPr lang="en-IN" dirty="0"/>
              <a:t>some type of biological networks.</a:t>
            </a:r>
          </a:p>
          <a:p>
            <a:pPr lvl="0"/>
            <a:r>
              <a:rPr lang="en-IN" dirty="0"/>
              <a:t>We need to test the reliability by using large dataset with 10000 or more number of nodes and edges.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3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198" y="3080084"/>
            <a:ext cx="2851929" cy="80210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You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7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Significant advances to our understanding of complex networks.</a:t>
            </a:r>
          </a:p>
          <a:p>
            <a:r>
              <a:rPr lang="en-IN" dirty="0" smtClean="0"/>
              <a:t>Most relevant feature of graphs is community structure.</a:t>
            </a:r>
          </a:p>
          <a:p>
            <a:r>
              <a:rPr lang="en-IN" dirty="0" smtClean="0"/>
              <a:t>Detecting communities is of great importance.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Community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universal definition.</a:t>
            </a:r>
          </a:p>
          <a:p>
            <a:r>
              <a:rPr lang="en-IN" dirty="0" smtClean="0"/>
              <a:t>Group of vertices sharing common properties.</a:t>
            </a:r>
          </a:p>
          <a:p>
            <a:r>
              <a:rPr lang="en-IN" dirty="0" smtClean="0"/>
              <a:t>Groups of nodes with dense connections internally and sparse connections between groups.</a:t>
            </a:r>
            <a:endParaRPr lang="en-IN" dirty="0"/>
          </a:p>
          <a:p>
            <a:r>
              <a:rPr lang="en-IN" dirty="0" smtClean="0"/>
              <a:t>In case of Social Networking sites, e.g. Facebook, community might represent people with common interest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Community Detection : Finding the communities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It’s the process of finding community structure in a network.</a:t>
            </a:r>
          </a:p>
          <a:p>
            <a:r>
              <a:rPr lang="en-IN" dirty="0" smtClean="0"/>
              <a:t>The first community detection algorithm that dealt efficiently is Girvan-Newman.</a:t>
            </a:r>
          </a:p>
          <a:p>
            <a:r>
              <a:rPr lang="en-IN" dirty="0" smtClean="0"/>
              <a:t>Others are </a:t>
            </a:r>
            <a:r>
              <a:rPr lang="en-IN" dirty="0" err="1" smtClean="0"/>
              <a:t>ScaleFreeCDA</a:t>
            </a:r>
            <a:r>
              <a:rPr lang="en-IN" dirty="0" smtClean="0"/>
              <a:t>, </a:t>
            </a:r>
            <a:r>
              <a:rPr lang="en-IN" dirty="0" err="1" smtClean="0"/>
              <a:t>Louvian</a:t>
            </a:r>
            <a:r>
              <a:rPr lang="en-IN" dirty="0" smtClean="0"/>
              <a:t> Algorithm.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it important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set up efficient recommendation systems.</a:t>
            </a:r>
          </a:p>
          <a:p>
            <a:r>
              <a:rPr lang="en-IN" dirty="0" smtClean="0"/>
              <a:t>In social network, a good CDA helps in connecting people.</a:t>
            </a:r>
          </a:p>
          <a:p>
            <a:r>
              <a:rPr lang="en-IN" dirty="0" smtClean="0"/>
              <a:t>Detection of vulnerable nodes and links of a communication network.</a:t>
            </a:r>
          </a:p>
          <a:p>
            <a:r>
              <a:rPr lang="en-IN" dirty="0" smtClean="0"/>
              <a:t>In transport network, identifying key transport hubs.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properties of a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Degree Centrality gives measure of node importance.</a:t>
            </a:r>
          </a:p>
          <a:p>
            <a:r>
              <a:rPr lang="en-IN" dirty="0" err="1" smtClean="0"/>
              <a:t>Betweenness</a:t>
            </a:r>
            <a:r>
              <a:rPr lang="en-IN" dirty="0" smtClean="0"/>
              <a:t> Centrality is the number </a:t>
            </a:r>
            <a:r>
              <a:rPr lang="en-IN" dirty="0"/>
              <a:t>of shortest paths between pairs of nodes that run along </a:t>
            </a:r>
            <a:r>
              <a:rPr lang="en-IN" dirty="0" smtClean="0"/>
              <a:t>it.</a:t>
            </a:r>
          </a:p>
          <a:p>
            <a:r>
              <a:rPr lang="en-IN" dirty="0" smtClean="0"/>
              <a:t>Closeness Centrality is the measure of the degree to which an individual is near all other individuals in network.</a:t>
            </a:r>
          </a:p>
          <a:p>
            <a:r>
              <a:rPr lang="en-IN" dirty="0" smtClean="0"/>
              <a:t>Modularity </a:t>
            </a:r>
            <a:r>
              <a:rPr lang="en-IN" dirty="0"/>
              <a:t>t</a:t>
            </a:r>
            <a:r>
              <a:rPr lang="en-IN" dirty="0" smtClean="0"/>
              <a:t>ells us how good a partition is.</a:t>
            </a:r>
          </a:p>
        </p:txBody>
      </p:sp>
    </p:spTree>
    <p:extLst>
      <p:ext uri="{BB962C8B-B14F-4D97-AF65-F5344CB8AC3E}">
        <p14:creationId xmlns:p14="http://schemas.microsoft.com/office/powerpoint/2010/main" val="6712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Girvan-Newman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6148"/>
            <a:ext cx="7857066" cy="276433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It’s one of the first algorithm to deal with community detection.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It’s divisive method.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Uses Edge-</a:t>
            </a:r>
            <a:r>
              <a:rPr lang="en-IN" dirty="0" err="1" smtClean="0">
                <a:solidFill>
                  <a:schemeClr val="tx2"/>
                </a:solidFill>
              </a:rPr>
              <a:t>Betweenness</a:t>
            </a:r>
            <a:r>
              <a:rPr lang="en-IN" dirty="0" smtClean="0">
                <a:solidFill>
                  <a:schemeClr val="tx2"/>
                </a:solidFill>
              </a:rPr>
              <a:t> Centrality.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Time complexity is </a:t>
            </a:r>
            <a:r>
              <a:rPr lang="en-IN" i="1" dirty="0">
                <a:solidFill>
                  <a:schemeClr val="tx2"/>
                </a:solidFill>
              </a:rPr>
              <a:t>O(m</a:t>
            </a:r>
            <a:r>
              <a:rPr lang="en-IN" i="1" baseline="30000" dirty="0">
                <a:solidFill>
                  <a:schemeClr val="tx2"/>
                </a:solidFill>
              </a:rPr>
              <a:t>2</a:t>
            </a:r>
            <a:r>
              <a:rPr lang="en-IN" i="1" dirty="0">
                <a:solidFill>
                  <a:schemeClr val="tx2"/>
                </a:solidFill>
              </a:rPr>
              <a:t>n</a:t>
            </a:r>
            <a:r>
              <a:rPr lang="en-IN" i="1" dirty="0" smtClean="0">
                <a:solidFill>
                  <a:schemeClr val="tx2"/>
                </a:solidFill>
              </a:rPr>
              <a:t>).</a:t>
            </a:r>
            <a:endParaRPr lang="en-IN" dirty="0" smtClean="0">
              <a:solidFill>
                <a:schemeClr val="tx2"/>
              </a:solidFill>
            </a:endParaRP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263"/>
            <a:ext cx="8578961" cy="994611"/>
          </a:xfrm>
        </p:spPr>
        <p:txBody>
          <a:bodyPr/>
          <a:lstStyle/>
          <a:p>
            <a:r>
              <a:rPr lang="en-IN" dirty="0" smtClean="0"/>
              <a:t>Girvan-Newman Algorithm cont.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09" y="1141663"/>
            <a:ext cx="8970318" cy="50458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78324" y="5853257"/>
            <a:ext cx="3325172" cy="33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 smtClean="0">
                <a:solidFill>
                  <a:schemeClr val="tx2"/>
                </a:solidFill>
              </a:rPr>
              <a:t>Flowchart of Girvan-Newman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05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759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Times New Roman</vt:lpstr>
      <vt:lpstr>Trebuchet MS</vt:lpstr>
      <vt:lpstr>Wingdings 3</vt:lpstr>
      <vt:lpstr>Facet</vt:lpstr>
      <vt:lpstr>Document</vt:lpstr>
      <vt:lpstr>COMMUNITY STRUCTURE IN NETWORKS: AN IMPROVED GIRVAN-NEWMAN ALGORITHM</vt:lpstr>
      <vt:lpstr>Table Content</vt:lpstr>
      <vt:lpstr>Introduction</vt:lpstr>
      <vt:lpstr>What is Community ?</vt:lpstr>
      <vt:lpstr>Community Detection : Finding the communities</vt:lpstr>
      <vt:lpstr>Why is it important ?</vt:lpstr>
      <vt:lpstr>Structural properties of a network</vt:lpstr>
      <vt:lpstr>Girvan-Newman Algorithm</vt:lpstr>
      <vt:lpstr>Girvan-Newman Algorithm cont.</vt:lpstr>
      <vt:lpstr>Girvan-Newman Algorithm cont.</vt:lpstr>
      <vt:lpstr>Girvan-Newman improved version</vt:lpstr>
      <vt:lpstr>Girvan-Newman improved version cont.</vt:lpstr>
      <vt:lpstr>Girvan-Newman improved version cont.</vt:lpstr>
      <vt:lpstr>Network characteristics</vt:lpstr>
      <vt:lpstr>Network characteristics cont.</vt:lpstr>
      <vt:lpstr>Network characteristics cont.</vt:lpstr>
      <vt:lpstr>Network characteristics cont.</vt:lpstr>
      <vt:lpstr>Community detection using seven CDAs</vt:lpstr>
      <vt:lpstr>Community detection using seven CDAs cont.</vt:lpstr>
      <vt:lpstr>Constant community</vt:lpstr>
      <vt:lpstr>Result</vt:lpstr>
      <vt:lpstr>Conclusion and Future Work</vt:lpstr>
      <vt:lpstr>Thank You !!!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2017-05-10T06:16:19Z</dcterms:created>
  <dcterms:modified xsi:type="dcterms:W3CDTF">2017-05-11T03:49:21Z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