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3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94" r:id="rId16"/>
    <p:sldId id="295" r:id="rId17"/>
    <p:sldId id="296" r:id="rId18"/>
    <p:sldId id="297" r:id="rId19"/>
    <p:sldId id="268" r:id="rId20"/>
    <p:sldId id="269" r:id="rId21"/>
    <p:sldId id="270" r:id="rId22"/>
    <p:sldId id="267" r:id="rId23"/>
    <p:sldId id="274" r:id="rId24"/>
    <p:sldId id="272" r:id="rId25"/>
    <p:sldId id="273" r:id="rId26"/>
    <p:sldId id="275" r:id="rId27"/>
    <p:sldId id="277" r:id="rId28"/>
    <p:sldId id="276" r:id="rId29"/>
    <p:sldId id="278" r:id="rId30"/>
    <p:sldId id="279" r:id="rId31"/>
    <p:sldId id="280" r:id="rId32"/>
    <p:sldId id="281" r:id="rId33"/>
    <p:sldId id="282" r:id="rId34"/>
    <p:sldId id="285" r:id="rId35"/>
    <p:sldId id="284" r:id="rId36"/>
    <p:sldId id="286" r:id="rId37"/>
    <p:sldId id="283" r:id="rId38"/>
    <p:sldId id="287" r:id="rId39"/>
    <p:sldId id="290" r:id="rId40"/>
    <p:sldId id="288" r:id="rId41"/>
    <p:sldId id="289" r:id="rId42"/>
    <p:sldId id="291" r:id="rId43"/>
    <p:sldId id="292" r:id="rId44"/>
    <p:sldId id="293" r:id="rId45"/>
    <p:sldId id="298" r:id="rId46"/>
    <p:sldId id="271" r:id="rId47"/>
    <p:sldId id="299" r:id="rId48"/>
    <p:sldId id="301" r:id="rId49"/>
    <p:sldId id="306" r:id="rId50"/>
    <p:sldId id="302" r:id="rId51"/>
    <p:sldId id="303" r:id="rId52"/>
    <p:sldId id="305" r:id="rId53"/>
    <p:sldId id="304" r:id="rId54"/>
    <p:sldId id="307" r:id="rId55"/>
    <p:sldId id="308" r:id="rId56"/>
    <p:sldId id="336" r:id="rId57"/>
    <p:sldId id="337" r:id="rId58"/>
    <p:sldId id="359" r:id="rId59"/>
    <p:sldId id="340" r:id="rId60"/>
    <p:sldId id="341" r:id="rId61"/>
    <p:sldId id="342" r:id="rId62"/>
    <p:sldId id="343" r:id="rId63"/>
    <p:sldId id="344" r:id="rId64"/>
    <p:sldId id="346" r:id="rId65"/>
    <p:sldId id="345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00" r:id="rId74"/>
    <p:sldId id="354" r:id="rId75"/>
    <p:sldId id="356" r:id="rId76"/>
    <p:sldId id="357" r:id="rId77"/>
    <p:sldId id="358" r:id="rId78"/>
    <p:sldId id="360" r:id="rId79"/>
    <p:sldId id="361" r:id="rId80"/>
    <p:sldId id="365" r:id="rId81"/>
    <p:sldId id="362" r:id="rId82"/>
    <p:sldId id="363" r:id="rId83"/>
    <p:sldId id="364" r:id="rId84"/>
    <p:sldId id="355" r:id="rId85"/>
    <p:sldId id="386" r:id="rId86"/>
    <p:sldId id="380" r:id="rId87"/>
    <p:sldId id="381" r:id="rId88"/>
    <p:sldId id="382" r:id="rId89"/>
    <p:sldId id="383" r:id="rId90"/>
    <p:sldId id="384" r:id="rId91"/>
    <p:sldId id="385" r:id="rId92"/>
    <p:sldId id="366" r:id="rId93"/>
    <p:sldId id="367" r:id="rId94"/>
    <p:sldId id="368" r:id="rId95"/>
    <p:sldId id="369" r:id="rId96"/>
    <p:sldId id="370" r:id="rId97"/>
    <p:sldId id="371" r:id="rId98"/>
    <p:sldId id="372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6.xml"/><Relationship Id="rId3" Type="http://schemas.openxmlformats.org/officeDocument/2006/relationships/image" Target="../media/image1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1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tags" Target="../tags/tag59.xml"/><Relationship Id="rId12" Type="http://schemas.openxmlformats.org/officeDocument/2006/relationships/notesSlide" Target="../notesSlides/notesSlide20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tags" Target="../tags/tag71.xml"/><Relationship Id="rId10" Type="http://schemas.openxmlformats.org/officeDocument/2006/relationships/notesSlide" Target="../notesSlides/notesSlide24.xml"/><Relationship Id="rId1" Type="http://schemas.openxmlformats.org/officeDocument/2006/relationships/tags" Target="../tags/tag7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5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2" Type="http://schemas.openxmlformats.org/officeDocument/2006/relationships/tags" Target="../tags/tag77.xml"/><Relationship Id="rId12" Type="http://schemas.openxmlformats.org/officeDocument/2006/relationships/notesSlide" Target="../notesSlides/notesSlide26.xml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2" Type="http://schemas.openxmlformats.org/officeDocument/2006/relationships/tags" Target="../tags/tag80.xml"/><Relationship Id="rId17" Type="http://schemas.openxmlformats.org/officeDocument/2006/relationships/notesSlide" Target="../notesSlides/notesSlide27.xml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81.xml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11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1" Type="http://schemas.openxmlformats.org/officeDocument/2006/relationships/tags" Target="../tags/tag79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4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2" Type="http://schemas.openxmlformats.org/officeDocument/2006/relationships/tags" Target="../tags/tag83.xml"/><Relationship Id="rId10" Type="http://schemas.openxmlformats.org/officeDocument/2006/relationships/notesSlide" Target="../notesSlides/notesSlide28.xml"/><Relationship Id="rId1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7.xml"/><Relationship Id="rId7" Type="http://schemas.openxmlformats.org/officeDocument/2006/relationships/image" Target="../media/image23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png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2" Type="http://schemas.openxmlformats.org/officeDocument/2006/relationships/tags" Target="../tags/tag86.xml"/><Relationship Id="rId11" Type="http://schemas.openxmlformats.org/officeDocument/2006/relationships/notesSlide" Target="../notesSlides/notesSlide29.xml"/><Relationship Id="rId10" Type="http://schemas.openxmlformats.org/officeDocument/2006/relationships/vmlDrawing" Target="../drawings/vmlDrawing11.v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2.xml"/><Relationship Id="rId2" Type="http://schemas.openxmlformats.org/officeDocument/2006/relationships/image" Target="../media/image24.png"/><Relationship Id="rId1" Type="http://schemas.openxmlformats.org/officeDocument/2006/relationships/tags" Target="../tags/tag9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27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Relationship Id="rId3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3" Type="http://schemas.openxmlformats.org/officeDocument/2006/relationships/notesSlide" Target="../notesSlides/notesSlide33.xml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6.xml"/><Relationship Id="rId2" Type="http://schemas.openxmlformats.org/officeDocument/2006/relationships/image" Target="../media/image24.png"/><Relationship Id="rId1" Type="http://schemas.openxmlformats.org/officeDocument/2006/relationships/tags" Target="../tags/tag105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31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29.wmf"/><Relationship Id="rId21" Type="http://schemas.openxmlformats.org/officeDocument/2006/relationships/notesSlide" Target="../notesSlides/notesSlide38.xml"/><Relationship Id="rId20" Type="http://schemas.openxmlformats.org/officeDocument/2006/relationships/vmlDrawing" Target="../drawings/vmlDrawing13.vml"/><Relationship Id="rId2" Type="http://schemas.openxmlformats.org/officeDocument/2006/relationships/oleObject" Target="../embeddings/oleObject28.bin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8.xml"/><Relationship Id="rId17" Type="http://schemas.openxmlformats.org/officeDocument/2006/relationships/image" Target="../media/image36.wmf"/><Relationship Id="rId16" Type="http://schemas.openxmlformats.org/officeDocument/2006/relationships/oleObject" Target="../embeddings/oleObject35.bin"/><Relationship Id="rId15" Type="http://schemas.openxmlformats.org/officeDocument/2006/relationships/image" Target="../media/image35.wmf"/><Relationship Id="rId14" Type="http://schemas.openxmlformats.org/officeDocument/2006/relationships/oleObject" Target="../embeddings/oleObject34.bin"/><Relationship Id="rId13" Type="http://schemas.openxmlformats.org/officeDocument/2006/relationships/image" Target="../media/image34.wmf"/><Relationship Id="rId12" Type="http://schemas.openxmlformats.org/officeDocument/2006/relationships/oleObject" Target="../embeddings/oleObject33.bin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1" Type="http://schemas.openxmlformats.org/officeDocument/2006/relationships/tags" Target="../tags/tag107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6.xml"/><Relationship Id="rId4" Type="http://schemas.openxmlformats.org/officeDocument/2006/relationships/image" Target="../media/image38.png"/><Relationship Id="rId3" Type="http://schemas.openxmlformats.org/officeDocument/2006/relationships/image" Target="../media/image37.wmf"/><Relationship Id="rId2" Type="http://schemas.openxmlformats.org/officeDocument/2006/relationships/oleObject" Target="../embeddings/oleObject36.bin"/><Relationship Id="rId1" Type="http://schemas.openxmlformats.org/officeDocument/2006/relationships/tags" Target="../tags/tag115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9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8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4.xml"/><Relationship Id="rId3" Type="http://schemas.openxmlformats.org/officeDocument/2006/relationships/image" Target="../media/image46.png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0.xml"/><Relationship Id="rId3" Type="http://schemas.openxmlformats.org/officeDocument/2006/relationships/image" Target="../media/image42.png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8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4.xml"/><Relationship Id="rId3" Type="http://schemas.openxmlformats.org/officeDocument/2006/relationships/image" Target="../media/image49.png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7.xml"/><Relationship Id="rId3" Type="http://schemas.openxmlformats.org/officeDocument/2006/relationships/image" Target="../media/image50.png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2.xml"/><Relationship Id="rId3" Type="http://schemas.openxmlformats.org/officeDocument/2006/relationships/image" Target="../media/image51.png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3.xml"/><Relationship Id="rId1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4.xml"/><Relationship Id="rId1" Type="http://schemas.openxmlformats.org/officeDocument/2006/relationships/image" Target="../media/image52.jpe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5.xml"/><Relationship Id="rId1" Type="http://schemas.openxmlformats.org/officeDocument/2006/relationships/image" Target="../media/image52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组合数学、概率期望</a:t>
            </a:r>
            <a:endParaRPr lang="zh-CN" altLang="en-US" sz="40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05610" y="1017905"/>
            <a:ext cx="8780145" cy="3996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  <a:p>
            <a:pPr algn="l"/>
            <a:r>
              <a:rPr sz="2400" dirty="0"/>
              <a:t>51Nod - 1383</a:t>
            </a:r>
            <a:endParaRPr sz="2400" dirty="0"/>
          </a:p>
          <a:p>
            <a:pPr algn="l"/>
            <a:r>
              <a:rPr lang="en-US" altLang="zh-CN" sz="2400" dirty="0"/>
              <a:t>	任何正整数都能分解成2的幂，给定整数N，求N的此类划分方法的数量！由于方案数量较大，输出Mod 1000000007的结果。 </a:t>
            </a:r>
            <a:endParaRPr lang="en-US" altLang="zh-CN" sz="2400" dirty="0"/>
          </a:p>
          <a:p>
            <a:pPr algn="l"/>
            <a:r>
              <a:rPr lang="en-US" altLang="zh-CN" sz="2400" dirty="0"/>
              <a:t>比如N = 7时，共有6种划分方法。 </a:t>
            </a:r>
            <a:endParaRPr lang="en-US" altLang="zh-CN" sz="2400" dirty="0"/>
          </a:p>
          <a:p>
            <a:pPr algn="l"/>
            <a:r>
              <a:rPr lang="en-US" altLang="zh-CN" sz="2400" dirty="0"/>
              <a:t>7=1+1+1+1+1+1+1 </a:t>
            </a:r>
            <a:endParaRPr lang="en-US" altLang="zh-CN" sz="2400" dirty="0"/>
          </a:p>
          <a:p>
            <a:pPr algn="l"/>
            <a:r>
              <a:rPr lang="en-US" altLang="zh-CN" sz="2400" dirty="0"/>
              <a:t>  =1+1+1+1+1+2 </a:t>
            </a:r>
            <a:endParaRPr lang="en-US" altLang="zh-CN" sz="2400" dirty="0"/>
          </a:p>
          <a:p>
            <a:pPr algn="l"/>
            <a:r>
              <a:rPr lang="en-US" altLang="zh-CN" sz="2400" dirty="0"/>
              <a:t>  =1+1+1+2+2 </a:t>
            </a:r>
            <a:endParaRPr lang="en-US" altLang="zh-CN" sz="2400" dirty="0"/>
          </a:p>
          <a:p>
            <a:pPr algn="l"/>
            <a:r>
              <a:rPr lang="en-US" altLang="zh-CN" sz="2400" dirty="0"/>
              <a:t>  =1+2+2+2 </a:t>
            </a:r>
            <a:endParaRPr lang="en-US" altLang="zh-CN" sz="2400" dirty="0"/>
          </a:p>
          <a:p>
            <a:pPr algn="l"/>
            <a:r>
              <a:rPr lang="en-US" altLang="zh-CN" sz="2400" dirty="0"/>
              <a:t>  =1+1+1+4 </a:t>
            </a:r>
            <a:endParaRPr lang="en-US" altLang="zh-CN" sz="2400" dirty="0"/>
          </a:p>
          <a:p>
            <a:pPr algn="l"/>
            <a:r>
              <a:rPr lang="en-US" altLang="zh-CN" sz="2400" dirty="0"/>
              <a:t>  =1+2+4 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05610" y="1312545"/>
            <a:ext cx="8780145" cy="5082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/>
              <a:t>考虑</a:t>
            </a:r>
            <a:r>
              <a:rPr lang="en-US" altLang="zh-CN" sz="2400" dirty="0"/>
              <a:t>n</a:t>
            </a:r>
            <a:r>
              <a:rPr lang="zh-CN" altLang="en-US" sz="2400" dirty="0"/>
              <a:t>可以划分成</a:t>
            </a:r>
            <a:r>
              <a:rPr lang="en-US" altLang="zh-CN" sz="2400" dirty="0"/>
              <a:t>1</a:t>
            </a:r>
            <a:r>
              <a:rPr lang="zh-CN" altLang="en-US" sz="2400" dirty="0"/>
              <a:t>和其他</a:t>
            </a:r>
            <a:r>
              <a:rPr lang="en-US" altLang="zh-CN" sz="2400" dirty="0"/>
              <a:t>2</a:t>
            </a:r>
            <a:r>
              <a:rPr lang="zh-CN" altLang="en-US" sz="2400" dirty="0"/>
              <a:t>次幂，而其他</a:t>
            </a:r>
            <a:r>
              <a:rPr lang="en-US" altLang="zh-CN" sz="2400" dirty="0"/>
              <a:t>2</a:t>
            </a:r>
            <a:r>
              <a:rPr lang="zh-CN" altLang="en-US" sz="2400" dirty="0"/>
              <a:t>次幂提出因子</a:t>
            </a:r>
            <a:r>
              <a:rPr lang="en-US" altLang="zh-CN" sz="2400" dirty="0"/>
              <a:t>2</a:t>
            </a:r>
            <a:r>
              <a:rPr lang="zh-CN" altLang="en-US" sz="2400" dirty="0"/>
              <a:t>，又变成</a:t>
            </a:r>
            <a:r>
              <a:rPr lang="en-US" altLang="zh-CN" sz="2400" dirty="0"/>
              <a:t>1</a:t>
            </a:r>
            <a:r>
              <a:rPr lang="zh-CN" altLang="en-US" sz="2400" dirty="0"/>
              <a:t>和其他</a:t>
            </a:r>
            <a:r>
              <a:rPr lang="en-US" altLang="zh-CN" sz="2400" dirty="0"/>
              <a:t>2</a:t>
            </a:r>
            <a:r>
              <a:rPr lang="zh-CN" altLang="en-US" sz="2400" dirty="0"/>
              <a:t>次幂的子问题。</a:t>
            </a:r>
            <a:endParaRPr lang="zh-CN" altLang="en-US" sz="2400" dirty="0"/>
          </a:p>
          <a:p>
            <a:pPr algn="l"/>
            <a:r>
              <a:rPr lang="en-US" altLang="zh-CN" sz="2400" dirty="0"/>
              <a:t>	//7 = 1+2+4 = 1+2*(1+2)</a:t>
            </a:r>
            <a:endParaRPr lang="en-US" altLang="zh-CN" sz="2400" dirty="0"/>
          </a:p>
          <a:p>
            <a:pPr algn="l"/>
            <a:r>
              <a:rPr lang="zh-CN" altLang="en-US" sz="2400" dirty="0"/>
              <a:t>因此可以</a:t>
            </a:r>
            <a:r>
              <a:rPr lang="en-US" altLang="zh-CN" sz="2400" dirty="0"/>
              <a:t>dp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05610" y="1312545"/>
            <a:ext cx="8780145" cy="5082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935" y="556895"/>
            <a:ext cx="4513580" cy="57442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05610" y="1595120"/>
            <a:ext cx="9726295" cy="3996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  <a:p>
            <a:pPr algn="l"/>
            <a:r>
              <a:rPr lang="en-US" altLang="zh-CN" sz="2400" dirty="0"/>
              <a:t>	N</a:t>
            </a:r>
            <a:r>
              <a:rPr lang="zh-CN" altLang="en-US" sz="2400" dirty="0"/>
              <a:t>个从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开始标号的球，划分成</a:t>
            </a:r>
            <a:r>
              <a:rPr lang="en-US" altLang="zh-CN" sz="2400" dirty="0"/>
              <a:t>t</a:t>
            </a:r>
            <a:r>
              <a:rPr lang="zh-CN" altLang="en-US" sz="2400" dirty="0"/>
              <a:t>组，组内为轮换（这里可以只用性质：一个轮换有 </a:t>
            </a:r>
            <a:r>
              <a:rPr lang="en-US" altLang="zh-CN" sz="2400" dirty="0"/>
              <a:t>f(m) </a:t>
            </a:r>
            <a:r>
              <a:rPr lang="zh-CN" altLang="en-US" sz="2400" dirty="0"/>
              <a:t>种情况，</a:t>
            </a:r>
            <a:r>
              <a:rPr lang="en-US" altLang="zh-CN" sz="2400" dirty="0"/>
              <a:t>m</a:t>
            </a:r>
            <a:r>
              <a:rPr lang="zh-CN" altLang="en-US" sz="2400" dirty="0"/>
              <a:t>为组大小，</a:t>
            </a:r>
            <a:r>
              <a:rPr lang="en-US" altLang="zh-CN" sz="2400" dirty="0"/>
              <a:t>f(1)=f(2)=1,f(k)=k-1(k&gt;=2),</a:t>
            </a:r>
            <a:r>
              <a:rPr lang="zh-CN" altLang="en-US" sz="2400" dirty="0"/>
              <a:t>不要求具体掌握轮换），组间无序，问方案数目：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94180" y="1017905"/>
            <a:ext cx="8780145" cy="3996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  <a:p>
            <a:pPr algn="l"/>
            <a:r>
              <a:rPr lang="zh-CN" sz="2400" dirty="0"/>
              <a:t>（</a:t>
            </a:r>
            <a:r>
              <a:rPr lang="en-US" altLang="zh-CN" sz="2400" dirty="0"/>
              <a:t>1</a:t>
            </a:r>
            <a:r>
              <a:rPr lang="zh-CN" sz="2400" dirty="0"/>
              <a:t>） </a:t>
            </a:r>
            <a:r>
              <a:rPr lang="en-US" altLang="zh-CN" sz="2400" dirty="0"/>
              <a:t>dp[n][j] : </a:t>
            </a:r>
            <a:r>
              <a:rPr lang="zh-CN" altLang="en-US" sz="2400" dirty="0"/>
              <a:t>当前</a:t>
            </a:r>
            <a:r>
              <a:rPr lang="en-US" altLang="zh-CN" sz="2400" dirty="0"/>
              <a:t>n</a:t>
            </a:r>
            <a:r>
              <a:rPr lang="zh-CN" altLang="en-US" sz="2400" dirty="0"/>
              <a:t>个球，已经构成</a:t>
            </a:r>
            <a:r>
              <a:rPr lang="en-US" altLang="zh-CN" sz="2400" dirty="0"/>
              <a:t>j</a:t>
            </a:r>
            <a:r>
              <a:rPr lang="zh-CN" altLang="en-US" sz="2400" dirty="0"/>
              <a:t>组。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dp[n][j] = sum</a:t>
            </a:r>
            <a:r>
              <a:rPr lang="en-US" altLang="zh-CN" sz="1400" dirty="0"/>
              <a:t> k </a:t>
            </a:r>
            <a:r>
              <a:rPr lang="en-US" altLang="zh-CN" sz="2400" dirty="0"/>
              <a:t>{ dp[n-k][j-1]*C(n-1,k-1)*f(k) }	 //O(n^3)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15" y="3361055"/>
            <a:ext cx="7737475" cy="32080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94180" y="1017905"/>
            <a:ext cx="10060305" cy="3996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  <a:p>
            <a:pPr algn="l"/>
            <a:r>
              <a:rPr lang="zh-CN" sz="2400" dirty="0"/>
              <a:t>（</a:t>
            </a:r>
            <a:r>
              <a:rPr lang="en-US" altLang="zh-CN" sz="2400" dirty="0"/>
              <a:t>1</a:t>
            </a:r>
            <a:r>
              <a:rPr lang="zh-CN" sz="2400" dirty="0"/>
              <a:t>） </a:t>
            </a:r>
            <a:r>
              <a:rPr lang="en-US" altLang="zh-CN" sz="2400" dirty="0"/>
              <a:t>dp[n][j] : </a:t>
            </a:r>
            <a:r>
              <a:rPr lang="zh-CN" altLang="en-US" sz="2400" dirty="0"/>
              <a:t>当前</a:t>
            </a:r>
            <a:r>
              <a:rPr lang="en-US" altLang="zh-CN" sz="2400" dirty="0"/>
              <a:t>n</a:t>
            </a:r>
            <a:r>
              <a:rPr lang="zh-CN" altLang="en-US" sz="2400" dirty="0"/>
              <a:t>个球，已经构成</a:t>
            </a:r>
            <a:r>
              <a:rPr lang="en-US" altLang="zh-CN" sz="2400" dirty="0"/>
              <a:t>j</a:t>
            </a:r>
            <a:r>
              <a:rPr lang="zh-CN" altLang="en-US" sz="2400" dirty="0"/>
              <a:t>组。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dp[n][j] = dp[n-1][j-1] + </a:t>
            </a:r>
            <a:r>
              <a:rPr lang="en-US" altLang="zh-CN" sz="2400" dirty="0">
                <a:sym typeface="+mn-ea"/>
              </a:rPr>
              <a:t>sum </a:t>
            </a:r>
            <a:r>
              <a:rPr lang="en-US" altLang="zh-CN" sz="2400" baseline="-25000" dirty="0">
                <a:sym typeface="+mn-ea"/>
              </a:rPr>
              <a:t>k</a:t>
            </a:r>
            <a:r>
              <a:rPr lang="en-US" altLang="zh-CN" sz="2400" dirty="0">
                <a:sym typeface="+mn-ea"/>
              </a:rPr>
              <a:t> { dp[n-1-k][j-1]*C(n-1,k)*k }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/>
              <a:t>		 = </a:t>
            </a:r>
            <a:r>
              <a:rPr lang="en-US" altLang="zh-CN" sz="2400" dirty="0">
                <a:sym typeface="+mn-ea"/>
              </a:rPr>
              <a:t>dp[n-1][j-1] + (n-1) * sum </a:t>
            </a:r>
            <a:r>
              <a:rPr lang="en-US" altLang="zh-CN" sz="2400" baseline="-25000" dirty="0">
                <a:sym typeface="+mn-ea"/>
              </a:rPr>
              <a:t>k</a:t>
            </a:r>
            <a:r>
              <a:rPr lang="en-US" altLang="zh-CN" sz="2400" dirty="0">
                <a:sym typeface="+mn-ea"/>
              </a:rPr>
              <a:t> { dp[n-1-k][j-1]*C(n-2,k-1) }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/>
              <a:t>		 =</a:t>
            </a:r>
            <a:r>
              <a:rPr lang="en-US" altLang="zh-CN" sz="2400" dirty="0">
                <a:sym typeface="+mn-ea"/>
              </a:rPr>
              <a:t> dp[n-1][j-1] +  (n-1) * dp[n-1][j] </a:t>
            </a:r>
            <a:r>
              <a:rPr lang="en-US" altLang="zh-CN" sz="2400" dirty="0"/>
              <a:t> 		//O(n^2)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//</a:t>
            </a:r>
            <a:r>
              <a:rPr lang="zh-CN" altLang="en-US" sz="2400" dirty="0"/>
              <a:t>利用组合数性质 </a:t>
            </a:r>
            <a:r>
              <a:rPr lang="en-US" altLang="zh-CN" sz="2400" dirty="0"/>
              <a:t>C(n,r)*r == C(n-1,r-1)*n </a:t>
            </a:r>
            <a:r>
              <a:rPr lang="zh-CN" altLang="en-US" sz="2400" dirty="0"/>
              <a:t>优化</a:t>
            </a:r>
            <a:r>
              <a:rPr lang="en-US" altLang="zh-CN" sz="2400" dirty="0"/>
              <a:t>dp</a:t>
            </a:r>
            <a:r>
              <a:rPr lang="zh-CN" altLang="en-US" sz="2400" dirty="0"/>
              <a:t>方程。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94180" y="1017905"/>
            <a:ext cx="10060305" cy="3996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  <a:p>
            <a:pPr algn="l"/>
            <a:r>
              <a:rPr lang="zh-CN" sz="2400" dirty="0"/>
              <a:t>（</a:t>
            </a:r>
            <a:r>
              <a:rPr lang="en-US" altLang="zh-CN" sz="2400" dirty="0"/>
              <a:t>2</a:t>
            </a:r>
            <a:r>
              <a:rPr lang="zh-CN" sz="2400" dirty="0"/>
              <a:t>） </a:t>
            </a:r>
            <a:r>
              <a:rPr lang="en-US" altLang="zh-CN" sz="2400" dirty="0"/>
              <a:t>dp[n][j] : </a:t>
            </a:r>
            <a:r>
              <a:rPr lang="zh-CN" altLang="en-US" sz="2400" dirty="0"/>
              <a:t>当前</a:t>
            </a:r>
            <a:r>
              <a:rPr lang="en-US" altLang="zh-CN" sz="2400" dirty="0"/>
              <a:t>n</a:t>
            </a:r>
            <a:r>
              <a:rPr lang="zh-CN" altLang="en-US" sz="2400" dirty="0"/>
              <a:t>个球，已经构成</a:t>
            </a:r>
            <a:r>
              <a:rPr lang="en-US" altLang="zh-CN" sz="2400" dirty="0"/>
              <a:t>j</a:t>
            </a:r>
            <a:r>
              <a:rPr lang="zh-CN" altLang="en-US" sz="2400" dirty="0"/>
              <a:t>组。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直接考虑第</a:t>
            </a:r>
            <a:r>
              <a:rPr lang="en-US" altLang="zh-CN" sz="2400" dirty="0"/>
              <a:t>n</a:t>
            </a:r>
            <a:r>
              <a:rPr lang="zh-CN" altLang="en-US" sz="2400" dirty="0"/>
              <a:t>个球可以放在前方任意一个组中，有 </a:t>
            </a:r>
            <a:r>
              <a:rPr lang="en-US" altLang="zh-CN" sz="2400" dirty="0"/>
              <a:t>(n-1) </a:t>
            </a:r>
            <a:r>
              <a:rPr lang="zh-CN" altLang="en-US" sz="2400" dirty="0"/>
              <a:t>种放法。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或者自己成为新的一组。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dp[n][j] =</a:t>
            </a:r>
            <a:r>
              <a:rPr lang="en-US" altLang="zh-CN" sz="2400" dirty="0">
                <a:sym typeface="+mn-ea"/>
              </a:rPr>
              <a:t> dp[n-1][j-1] +  (n-1) * dp[n-1][j] </a:t>
            </a:r>
            <a:r>
              <a:rPr lang="en-US" altLang="zh-CN" sz="2400" dirty="0"/>
              <a:t> 		//O(n^2)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930910"/>
            <a:ext cx="8689340" cy="4968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pPr algn="l"/>
            <a:r>
              <a:rPr lang="zh-CN" altLang="en-US" sz="2400" dirty="0"/>
              <a:t>求组合数的方法：</a:t>
            </a:r>
            <a:endParaRPr lang="zh-CN" altLang="en-US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拆成阶乘，一般有取模操作，故预处理阶乘及其逆元。 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公式 </a:t>
            </a:r>
            <a:r>
              <a:rPr lang="en-US" altLang="zh-CN" sz="2400" dirty="0" err="1" smtClean="0">
                <a:sym typeface="+mn-ea"/>
              </a:rPr>
              <a:t>dp</a:t>
            </a:r>
            <a:r>
              <a:rPr lang="en-US" altLang="zh-CN" sz="2400" dirty="0" smtClean="0">
                <a:sym typeface="+mn-ea"/>
              </a:rPr>
              <a:t>[</a:t>
            </a:r>
            <a:r>
              <a:rPr lang="en-US" altLang="zh-CN" sz="24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][j]=</a:t>
            </a:r>
            <a:r>
              <a:rPr lang="en-US" altLang="zh-CN" sz="2400" dirty="0" err="1" smtClean="0">
                <a:sym typeface="+mn-ea"/>
              </a:rPr>
              <a:t>dp</a:t>
            </a:r>
            <a:r>
              <a:rPr lang="en-US" altLang="zh-CN" sz="2400" dirty="0" smtClean="0">
                <a:sym typeface="+mn-ea"/>
              </a:rPr>
              <a:t>[i-1][j-1]+</a:t>
            </a:r>
            <a:r>
              <a:rPr lang="en-US" altLang="zh-CN" sz="2400" dirty="0" err="1" smtClean="0">
                <a:sym typeface="+mn-ea"/>
              </a:rPr>
              <a:t>dp</a:t>
            </a:r>
            <a:r>
              <a:rPr lang="en-US" altLang="zh-CN" sz="2400" dirty="0" smtClean="0">
                <a:sym typeface="+mn-ea"/>
              </a:rPr>
              <a:t>[i-1][j] </a:t>
            </a:r>
            <a:r>
              <a:rPr lang="zh-CN" altLang="en-US" sz="2400" dirty="0" smtClean="0">
                <a:sym typeface="+mn-ea"/>
              </a:rPr>
              <a:t>预处理。 （空间要求）</a:t>
            </a:r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r>
              <a:rPr lang="en-US" altLang="zh-CN" sz="2400" dirty="0" smtClean="0">
                <a:sym typeface="+mn-ea"/>
              </a:rPr>
              <a:t>3. lucas</a:t>
            </a:r>
            <a:r>
              <a:rPr lang="zh-CN" altLang="en-US" sz="2400" dirty="0" smtClean="0">
                <a:sym typeface="+mn-ea"/>
              </a:rPr>
              <a:t>定理：</a:t>
            </a:r>
            <a:r>
              <a:rPr lang="en-US" altLang="zh-CN" sz="2400" dirty="0" smtClean="0">
                <a:sym typeface="+mn-ea"/>
              </a:rPr>
              <a:t>(p</a:t>
            </a:r>
            <a:r>
              <a:rPr lang="zh-CN" altLang="en-US" sz="2400" dirty="0" smtClean="0">
                <a:sym typeface="+mn-ea"/>
              </a:rPr>
              <a:t>是质数</a:t>
            </a:r>
            <a:r>
              <a:rPr lang="en-US" altLang="zh-CN" sz="2400" dirty="0" smtClean="0">
                <a:sym typeface="+mn-ea"/>
              </a:rPr>
              <a:t>) </a:t>
            </a:r>
            <a:r>
              <a:rPr lang="zh-CN" altLang="en-US" sz="2400" dirty="0" smtClean="0">
                <a:sym typeface="+mn-ea"/>
              </a:rPr>
              <a:t>（时间：</a:t>
            </a:r>
            <a:r>
              <a:rPr lang="en-US" altLang="zh-CN" sz="2400" dirty="0" smtClean="0">
                <a:sym typeface="+mn-ea"/>
              </a:rPr>
              <a:t>O(plogn) </a:t>
            </a:r>
            <a:r>
              <a:rPr lang="zh-CN" altLang="en-US" sz="2400" dirty="0" smtClean="0">
                <a:sym typeface="+mn-ea"/>
              </a:rPr>
              <a:t>最大处理能力</a:t>
            </a:r>
            <a:r>
              <a:rPr lang="en-US" altLang="zh-CN" sz="2400" dirty="0" smtClean="0">
                <a:sym typeface="+mn-ea"/>
              </a:rPr>
              <a:t>1e5</a:t>
            </a:r>
            <a:r>
              <a:rPr lang="zh-CN" altLang="en-US" sz="2400" dirty="0" smtClean="0">
                <a:sym typeface="+mn-ea"/>
              </a:rPr>
              <a:t>）</a:t>
            </a:r>
            <a:endParaRPr lang="zh-CN" altLang="en-US" sz="2400" dirty="0" smtClean="0">
              <a:sym typeface="+mn-ea"/>
            </a:endParaRPr>
          </a:p>
          <a:p>
            <a:pPr algn="l"/>
            <a:endParaRPr lang="en-US" altLang="zh-CN" sz="2400" dirty="0" smtClean="0">
              <a:sym typeface="+mn-ea"/>
            </a:endParaRPr>
          </a:p>
          <a:p>
            <a:pPr algn="l"/>
            <a:endParaRPr lang="en-US" altLang="zh-CN" sz="2400" dirty="0" smtClean="0">
              <a:sym typeface="+mn-ea"/>
            </a:endParaRPr>
          </a:p>
          <a:p>
            <a:pPr algn="l"/>
            <a:endParaRPr lang="en-US" altLang="zh-CN" sz="2400" dirty="0" smtClean="0">
              <a:sym typeface="+mn-ea"/>
            </a:endParaRPr>
          </a:p>
          <a:p>
            <a:pPr algn="l"/>
            <a:r>
              <a:rPr lang="en-US" altLang="zh-CN" sz="2400" dirty="0" smtClean="0">
                <a:sym typeface="+mn-ea"/>
              </a:rPr>
              <a:t>3'. </a:t>
            </a:r>
            <a:r>
              <a:rPr lang="zh-CN" altLang="en-US" sz="2400" dirty="0" smtClean="0">
                <a:sym typeface="+mn-ea"/>
              </a:rPr>
              <a:t>若</a:t>
            </a:r>
            <a:r>
              <a:rPr lang="en-US" altLang="zh-CN" sz="2400" dirty="0" smtClean="0">
                <a:sym typeface="+mn-ea"/>
              </a:rPr>
              <a:t>p</a:t>
            </a:r>
            <a:r>
              <a:rPr lang="zh-CN" altLang="en-US" sz="2400" dirty="0" smtClean="0">
                <a:sym typeface="+mn-ea"/>
              </a:rPr>
              <a:t>非质数（中国剩余定理）</a:t>
            </a:r>
            <a:br>
              <a:rPr lang="en-US" altLang="zh-CN" sz="2400" dirty="0" smtClean="0">
                <a:sym typeface="+mn-ea"/>
              </a:rPr>
            </a:b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93080" y="4062859"/>
          <a:ext cx="6640405" cy="11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Unknown" r:id="rId3" imgW="35661600" imgH="6096000" progId="Equation.KSEE3">
                  <p:embed/>
                </p:oleObj>
              </mc:Choice>
              <mc:Fallback>
                <p:oleObj name="Unknown" r:id="rId3" imgW="35661600" imgH="6096000" progId="Equation.KSEE3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3080" y="4062859"/>
                        <a:ext cx="6640405" cy="1135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930910"/>
            <a:ext cx="8689340" cy="5464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/>
              <a:t>卡特兰数：</a:t>
            </a:r>
            <a:endParaRPr lang="zh-CN" altLang="en-US" sz="2400" dirty="0"/>
          </a:p>
          <a:p>
            <a:pPr algn="l"/>
            <a:br>
              <a:rPr lang="en-US" altLang="zh-CN" sz="2400" dirty="0" smtClean="0">
                <a:sym typeface="+mn-ea"/>
              </a:rPr>
            </a:br>
            <a:r>
              <a:rPr lang="en-US" altLang="zh-CN" sz="2400" dirty="0"/>
              <a:t>1. </a:t>
            </a:r>
            <a:r>
              <a:rPr lang="zh-CN" altLang="en-US" sz="2400" dirty="0"/>
              <a:t>括号化方案数。（</a:t>
            </a:r>
            <a:r>
              <a:rPr lang="en-US" altLang="zh-CN" sz="2400" dirty="0"/>
              <a:t>h(</a:t>
            </a:r>
            <a:r>
              <a:rPr lang="zh-CN" altLang="en-US" sz="2400" dirty="0">
                <a:solidFill>
                  <a:srgbClr val="FF0000"/>
                </a:solidFill>
              </a:rPr>
              <a:t>总序列长度</a:t>
            </a:r>
            <a:r>
              <a:rPr lang="en-US" altLang="zh-CN" sz="2400" dirty="0">
                <a:solidFill>
                  <a:srgbClr val="FF0000"/>
                </a:solidFill>
              </a:rPr>
              <a:t>/2</a:t>
            </a:r>
            <a:r>
              <a:rPr lang="en-US" altLang="zh-CN" sz="2400" dirty="0"/>
              <a:t>)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进出栈次序数。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凸多边形三角划分数。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定节点二叉树个数。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5. </a:t>
            </a:r>
            <a:r>
              <a:rPr lang="zh-CN" altLang="en-US" sz="2400" dirty="0"/>
              <a:t>从方阵左下角走到右上角，只能右、上移动，不能越过斜对角线，问方案数。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930910"/>
            <a:ext cx="8689340" cy="4968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/>
              <a:t>卡特兰数：</a:t>
            </a:r>
            <a:br>
              <a:rPr lang="en-US" altLang="zh-CN" sz="2400" dirty="0" smtClean="0">
                <a:sym typeface="+mn-ea"/>
              </a:rPr>
            </a:br>
            <a:endParaRPr lang="en-US" altLang="zh-CN" sz="2400" dirty="0" smtClean="0">
              <a:sym typeface="+mn-ea"/>
            </a:endParaRPr>
          </a:p>
          <a:p>
            <a:pPr algn="l"/>
            <a:r>
              <a:rPr lang="zh-CN" altLang="en-US" sz="2400" dirty="0"/>
              <a:t>h(0)=1,h(1)=1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h(n)= h(0)*h(n-1)+h(1)*h(n-2) + ... + h(n-1)*h(0) (n&gt;=2)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h(n)=h(n-1)*(4*n-2)/(n+1)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h(n)=C(2n,n)/(n+1) (n=0,1,2,...)</a:t>
            </a:r>
            <a:endParaRPr lang="zh-CN" altLang="en-US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没进</a:t>
            </a:r>
            <a:r>
              <a:rPr lang="en-US" altLang="zh-CN" sz="3200" dirty="0"/>
              <a:t>vjudge group</a:t>
            </a:r>
            <a:r>
              <a:rPr lang="zh-CN" altLang="en-US" sz="3200" dirty="0"/>
              <a:t>的同学要确认一下进入</a:t>
            </a:r>
            <a:r>
              <a:rPr lang="en-US" altLang="zh-CN" sz="3200" dirty="0"/>
              <a:t>group</a:t>
            </a:r>
            <a:endParaRPr lang="en-US" altLang="zh-CN" sz="3200" dirty="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742950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置换： 表示</a:t>
            </a:r>
            <a:r>
              <a:rPr lang="en-US" altLang="zh-CN" sz="2400" dirty="0"/>
              <a:t>1~n</a:t>
            </a:r>
            <a:r>
              <a:rPr lang="zh-CN" altLang="en-US" sz="2400" dirty="0"/>
              <a:t>的自然排列，对应到</a:t>
            </a:r>
            <a:r>
              <a:rPr lang="en-US" altLang="zh-CN" sz="2400" dirty="0"/>
              <a:t>1~n</a:t>
            </a:r>
            <a:r>
              <a:rPr lang="zh-CN" altLang="en-US" sz="2400" dirty="0"/>
              <a:t>的其他排列。 如图，有对元素运算方法：    </a:t>
            </a:r>
            <a:r>
              <a:rPr lang="en-US" altLang="zh-CN" dirty="0"/>
              <a:t>1</a:t>
            </a:r>
            <a:r>
              <a:rPr lang="en-US" altLang="zh-CN" sz="2400" dirty="0"/>
              <a:t>( 5 ) = 6 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81250" y="2430780"/>
          <a:ext cx="632777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Unknown" r:id="rId3" imgW="55473600" imgH="11582400" progId="Equation.KSEE3">
                  <p:embed/>
                </p:oleObj>
              </mc:Choice>
              <mc:Fallback>
                <p:oleObj name="Unknown" r:id="rId3" imgW="55473600" imgH="11582400" progId="Equation.KSEE3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250" y="2430780"/>
                        <a:ext cx="6327775" cy="1322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65400" y="3978275"/>
          <a:ext cx="6008370" cy="147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Unknown" r:id="rId5" imgW="44805600" imgH="10972800" progId="Equation.KSEE3">
                  <p:embed/>
                </p:oleObj>
              </mc:Choice>
              <mc:Fallback>
                <p:oleObj name="Unknown" r:id="rId5" imgW="44805600" imgH="10972800" progId="Equation.KSEE3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5400" y="3978275"/>
                        <a:ext cx="6008370" cy="14719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27520" y="1914525"/>
          <a:ext cx="405765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52400" imgH="139700" progId="Equation.KSEE3">
                  <p:embed/>
                </p:oleObj>
              </mc:Choice>
              <mc:Fallback>
                <p:oleObj name="" r:id="rId7" imgW="1524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7520" y="1914525"/>
                        <a:ext cx="405765" cy="37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36220" y="106045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742950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合成运算：置换后，再置换一次。（不满足交换律）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  <p:graphicFrame>
        <p:nvGraphicFramePr>
          <p:cNvPr id="4103" name="Object 2"/>
          <p:cNvGraphicFramePr>
            <a:graphicFrameLocks noChangeAspect="1"/>
          </p:cNvGraphicFramePr>
          <p:nvPr/>
        </p:nvGraphicFramePr>
        <p:xfrm>
          <a:off x="2381250" y="2232025"/>
          <a:ext cx="6180138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Unknown" r:id="rId3" imgW="66141600" imgH="28346400" progId="Equation.KSEE3">
                  <p:embed/>
                </p:oleObj>
              </mc:Choice>
              <mc:Fallback>
                <p:oleObj name="Unknown" r:id="rId3" imgW="66141600" imgH="28346400" progId="Equation.KSEE3">
                  <p:embed/>
                  <p:pic>
                    <p:nvPicPr>
                      <p:cNvPr id="0" name="图片 1638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250" y="2232025"/>
                        <a:ext cx="6180138" cy="2651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742950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幺置换： 单位元：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56878" y="2803843"/>
          <a:ext cx="4175125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Unknown" r:id="rId3" imgW="38709600" imgH="11582400" progId="Equation.KSEE3">
                  <p:embed/>
                </p:oleObj>
              </mc:Choice>
              <mc:Fallback>
                <p:oleObj name="Unknown" r:id="rId3" imgW="38709600" imgH="11582400" progId="Equation.KSEE3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6878" y="2803843"/>
                        <a:ext cx="4175125" cy="1249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742950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逆元：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626553" y="2410778"/>
          <a:ext cx="9220200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Unknown" r:id="rId3" imgW="90220800" imgH="28956000" progId="Equation.KSEE3">
                  <p:embed/>
                </p:oleObj>
              </mc:Choice>
              <mc:Fallback>
                <p:oleObj name="Unknown" r:id="rId3" imgW="90220800" imgH="28956000" progId="Equation.KSEE3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6553" y="2410778"/>
                        <a:ext cx="9220200" cy="2960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742950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5. </a:t>
            </a:r>
            <a:r>
              <a:rPr lang="zh-CN" altLang="en-US" sz="2400" dirty="0"/>
              <a:t>轮换（循环）： 转一圈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定理： 任何置换可表示成轮换积。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798003" y="1928495"/>
          <a:ext cx="72009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Unknown" r:id="rId3" imgW="66751200" imgH="11582400" progId="Equation.KSEE3">
                  <p:embed/>
                </p:oleObj>
              </mc:Choice>
              <mc:Fallback>
                <p:oleObj name="Unknown" r:id="rId3" imgW="66751200" imgH="11582400" progId="Equation.KSEE3">
                  <p:embed/>
                  <p:pic>
                    <p:nvPicPr>
                      <p:cNvPr id="0" name="图片 2150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003" y="1928495"/>
                        <a:ext cx="7200900" cy="1249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"/>
          <p:cNvGraphicFramePr>
            <a:graphicFrameLocks noChangeAspect="1"/>
          </p:cNvGraphicFramePr>
          <p:nvPr/>
        </p:nvGraphicFramePr>
        <p:xfrm>
          <a:off x="1535743" y="3961993"/>
          <a:ext cx="8553451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Unknown" r:id="rId5" imgW="74980800" imgH="10972800" progId="Equation.KSEE3">
                  <p:embed/>
                </p:oleObj>
              </mc:Choice>
              <mc:Fallback>
                <p:oleObj name="Unknown" r:id="rId5" imgW="74980800" imgH="10972800" progId="Equation.KSEE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5743" y="3961993"/>
                        <a:ext cx="8553451" cy="1252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8884285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5. </a:t>
            </a:r>
            <a:r>
              <a:rPr lang="zh-CN" altLang="en-US" sz="2400" dirty="0"/>
              <a:t>置换群：</a:t>
            </a:r>
            <a:endParaRPr lang="en-US" altLang="zh-CN" sz="2400" dirty="0" smtClean="0"/>
          </a:p>
          <a:p>
            <a:pPr algn="l"/>
            <a:r>
              <a:rPr lang="en-US" altLang="zh-CN" sz="2400" dirty="0" smtClean="0">
                <a:sym typeface="+mn-ea"/>
              </a:rPr>
              <a:t>	</a:t>
            </a:r>
            <a:r>
              <a:rPr lang="zh-CN" altLang="en-US" sz="2400" dirty="0" smtClean="0">
                <a:sym typeface="+mn-ea"/>
              </a:rPr>
              <a:t>置换构成一个群。（满足群的性质的置换及其运算的集合）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85493" y="2600434"/>
          <a:ext cx="4192926" cy="53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Unknown" r:id="rId3" imgW="40233600" imgH="5181600" progId="Equation.KSEE3">
                  <p:embed/>
                </p:oleObj>
              </mc:Choice>
              <mc:Fallback>
                <p:oleObj name="Unknown" r:id="rId3" imgW="40233600" imgH="5181600" progId="Equation.KSEE3">
                  <p:embed/>
                  <p:pic>
                    <p:nvPicPr>
                      <p:cNvPr id="0" name="图片 225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5493" y="2600434"/>
                        <a:ext cx="4192926" cy="5399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812165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6. k</a:t>
            </a:r>
            <a:r>
              <a:rPr lang="zh-CN" altLang="en-US" sz="2400" dirty="0"/>
              <a:t>不动置换类： </a:t>
            </a:r>
            <a:r>
              <a:rPr lang="en-US" altLang="zh-CN" sz="2400" dirty="0"/>
              <a:t>Zk (</a:t>
            </a:r>
            <a:r>
              <a:rPr lang="en-US" altLang="zh-CN" sz="2400" dirty="0" smtClean="0">
                <a:sym typeface="+mn-ea"/>
              </a:rPr>
              <a:t>1&lt;=k&lt;=n)</a:t>
            </a:r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 smtClean="0">
                <a:sym typeface="+mn-ea"/>
              </a:rPr>
              <a:t>G</a:t>
            </a:r>
            <a:r>
              <a:rPr lang="zh-CN" altLang="en-US" sz="2400" dirty="0" smtClean="0">
                <a:sym typeface="+mn-ea"/>
              </a:rPr>
              <a:t>是</a:t>
            </a:r>
            <a:r>
              <a:rPr lang="en-US" altLang="zh-CN" sz="2400" dirty="0" smtClean="0">
                <a:sym typeface="+mn-ea"/>
              </a:rPr>
              <a:t>{1,2,…,n}</a:t>
            </a:r>
            <a:r>
              <a:rPr lang="zh-CN" altLang="en-US" sz="2400" dirty="0" smtClean="0">
                <a:sym typeface="+mn-ea"/>
              </a:rPr>
              <a:t>的一个置换群。</a:t>
            </a:r>
            <a:r>
              <a:rPr lang="en-US" altLang="zh-CN" sz="2400" dirty="0" smtClean="0">
                <a:sym typeface="+mn-ea"/>
              </a:rPr>
              <a:t>G</a:t>
            </a:r>
            <a:r>
              <a:rPr lang="zh-CN" altLang="en-US" sz="2400" dirty="0" smtClean="0">
                <a:sym typeface="+mn-ea"/>
              </a:rPr>
              <a:t>中使 元素</a:t>
            </a:r>
            <a:r>
              <a:rPr lang="en-US" altLang="zh-CN" sz="2400" dirty="0" smtClean="0">
                <a:sym typeface="+mn-ea"/>
              </a:rPr>
              <a:t>k </a:t>
            </a:r>
            <a:r>
              <a:rPr lang="zh-CN" altLang="en-US" sz="2400" dirty="0" smtClean="0">
                <a:sym typeface="+mn-ea"/>
              </a:rPr>
              <a:t>保持位置不变的置换全体，叫做 </a:t>
            </a:r>
            <a:r>
              <a:rPr lang="en-US" altLang="zh-CN" sz="2400" dirty="0" smtClean="0">
                <a:sym typeface="+mn-ea"/>
              </a:rPr>
              <a:t>k</a:t>
            </a:r>
            <a:r>
              <a:rPr lang="zh-CN" altLang="en-US" sz="2400" dirty="0" smtClean="0">
                <a:sym typeface="+mn-ea"/>
              </a:rPr>
              <a:t>不动置换类，记作 </a:t>
            </a:r>
            <a:r>
              <a:rPr lang="en-US" altLang="zh-CN" sz="2400" dirty="0" smtClean="0">
                <a:sym typeface="+mn-ea"/>
              </a:rPr>
              <a:t>Zk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49578" y="3420219"/>
          <a:ext cx="4192926" cy="53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Unknown" r:id="rId3" imgW="40233600" imgH="5181600" progId="Equation.KSEE3">
                  <p:embed/>
                </p:oleObj>
              </mc:Choice>
              <mc:Fallback>
                <p:oleObj name="Unknown" r:id="rId3" imgW="40233600" imgH="5181600" progId="Equation.KSEE3">
                  <p:embed/>
                  <p:pic>
                    <p:nvPicPr>
                      <p:cNvPr id="0" name="图片 225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9578" y="3420219"/>
                        <a:ext cx="4192926" cy="5399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33738" y="4197985"/>
          <a:ext cx="28590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Unknown" r:id="rId5" imgW="27432000" imgH="5181600" progId="Equation.KSEE3">
                  <p:embed/>
                </p:oleObj>
              </mc:Choice>
              <mc:Fallback>
                <p:oleObj name="Unknown" r:id="rId5" imgW="27432000" imgH="5181600" progId="Equation.KSEE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3738" y="4197985"/>
                        <a:ext cx="2859087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33743" y="4979670"/>
          <a:ext cx="28273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Unknown" r:id="rId7" imgW="27127200" imgH="5486400" progId="Equation.KSEE3">
                  <p:embed/>
                </p:oleObj>
              </mc:Choice>
              <mc:Fallback>
                <p:oleObj name="Unknown" r:id="rId7" imgW="27127200" imgH="5486400" progId="Equation.KSEE3">
                  <p:embed/>
                  <p:pic>
                    <p:nvPicPr>
                      <p:cNvPr id="0" name="图片 2253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3743" y="4979670"/>
                        <a:ext cx="2827337" cy="57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812165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7. k</a:t>
            </a:r>
            <a:r>
              <a:rPr lang="zh-CN" altLang="en-US" sz="2400" dirty="0"/>
              <a:t>等价类（轨道）： </a:t>
            </a:r>
            <a:r>
              <a:rPr lang="en-US" altLang="zh-CN" sz="2400" dirty="0"/>
              <a:t>Ek (</a:t>
            </a:r>
            <a:r>
              <a:rPr lang="en-US" altLang="zh-CN" sz="2400" dirty="0" smtClean="0">
                <a:sym typeface="+mn-ea"/>
              </a:rPr>
              <a:t>1&lt;=k&lt;=n)</a:t>
            </a:r>
            <a:endParaRPr lang="en-US" altLang="zh-CN" sz="2400" dirty="0" smtClean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 smtClean="0">
                <a:sym typeface="+mn-ea"/>
              </a:rPr>
              <a:t>G</a:t>
            </a:r>
            <a:r>
              <a:rPr lang="zh-CN" altLang="en-US" sz="2400" dirty="0" smtClean="0">
                <a:sym typeface="+mn-ea"/>
              </a:rPr>
              <a:t>是</a:t>
            </a:r>
            <a:r>
              <a:rPr lang="en-US" altLang="zh-CN" sz="2400" dirty="0" smtClean="0">
                <a:sym typeface="+mn-ea"/>
              </a:rPr>
              <a:t>{1,2,…,n}</a:t>
            </a:r>
            <a:r>
              <a:rPr lang="zh-CN" altLang="en-US" sz="2400" dirty="0" smtClean="0">
                <a:sym typeface="+mn-ea"/>
              </a:rPr>
              <a:t>的一个置换群。   </a:t>
            </a:r>
            <a:r>
              <a:rPr lang="en-US" altLang="zh-CN" sz="2400" dirty="0" smtClean="0">
                <a:sym typeface="+mn-ea"/>
              </a:rPr>
              <a:t>k,l    G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en-US" altLang="zh-CN" sz="2400" dirty="0" smtClean="0">
                <a:sym typeface="+mn-ea"/>
              </a:rPr>
              <a:t>    p     G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lang="en-US" altLang="zh-CN" sz="2400" dirty="0" smtClean="0">
                <a:sym typeface="+mn-ea"/>
              </a:rPr>
              <a:t>p(k) = l</a:t>
            </a:r>
            <a:r>
              <a:rPr lang="zh-CN" altLang="en-US" sz="2400" dirty="0" smtClean="0">
                <a:sym typeface="+mn-ea"/>
              </a:rPr>
              <a:t>，</a:t>
            </a:r>
            <a:endParaRPr lang="zh-CN" altLang="en-US" sz="2400" dirty="0" smtClean="0">
              <a:sym typeface="+mn-ea"/>
            </a:endParaRPr>
          </a:p>
          <a:p>
            <a:pPr algn="l"/>
            <a:r>
              <a:rPr lang="zh-CN" altLang="en-US" sz="2400" dirty="0" smtClean="0">
                <a:sym typeface="+mn-ea"/>
              </a:rPr>
              <a:t>则</a:t>
            </a:r>
            <a:r>
              <a:rPr lang="en-US" altLang="zh-CN" sz="2400" dirty="0" smtClean="0">
                <a:sym typeface="+mn-ea"/>
              </a:rPr>
              <a:t>k</a:t>
            </a:r>
            <a:r>
              <a:rPr lang="zh-CN" altLang="en-US" sz="2400" dirty="0" smtClean="0">
                <a:sym typeface="+mn-ea"/>
              </a:rPr>
              <a:t>与</a:t>
            </a:r>
            <a:r>
              <a:rPr lang="en-US" altLang="zh-CN" sz="2400" dirty="0" smtClean="0">
                <a:sym typeface="+mn-ea"/>
              </a:rPr>
              <a:t>l</a:t>
            </a:r>
            <a:r>
              <a:rPr lang="zh-CN" altLang="en-US" sz="2400" dirty="0" smtClean="0">
                <a:sym typeface="+mn-ea"/>
              </a:rPr>
              <a:t>等价。等价的元素组成集合，等价类。</a:t>
            </a:r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49578" y="3420219"/>
          <a:ext cx="4192926" cy="53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Unknown" r:id="rId3" imgW="40233600" imgH="5181600" progId="Equation.KSEE3">
                  <p:embed/>
                </p:oleObj>
              </mc:Choice>
              <mc:Fallback>
                <p:oleObj name="Unknown" r:id="rId3" imgW="40233600" imgH="5181600" progId="Equation.KSEE3">
                  <p:embed/>
                  <p:pic>
                    <p:nvPicPr>
                      <p:cNvPr id="0" name="图片 225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9578" y="3420219"/>
                        <a:ext cx="4192926" cy="5399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261735" y="2348230"/>
          <a:ext cx="50609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681355" imgH="499745" progId="Equation.KSEE3">
                  <p:embed/>
                </p:oleObj>
              </mc:Choice>
              <mc:Fallback>
                <p:oleObj name="" r:id="rId5" imgW="681355" imgH="49974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735" y="2348230"/>
                        <a:ext cx="50609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6977380" y="2484755"/>
          <a:ext cx="354330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344170" imgH="325755" progId="Equation.KSEE3">
                  <p:embed/>
                </p:oleObj>
              </mc:Choice>
              <mc:Fallback>
                <p:oleObj name="" r:id="rId7" imgW="344170" imgH="32575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77380" y="2484755"/>
                        <a:ext cx="354330" cy="327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8443595" y="2439035"/>
          <a:ext cx="354330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344170" imgH="325755" progId="Equation.KSEE3">
                  <p:embed/>
                </p:oleObj>
              </mc:Choice>
              <mc:Fallback>
                <p:oleObj name="" r:id="rId9" imgW="344170" imgH="32575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43595" y="2439035"/>
                        <a:ext cx="354330" cy="327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9545" y="2334895"/>
          <a:ext cx="39751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0" imgW="127000" imgH="152400" progId="Equation.KSEE3">
                  <p:embed/>
                </p:oleObj>
              </mc:Choice>
              <mc:Fallback>
                <p:oleObj name="" r:id="rId10" imgW="127000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89545" y="2334895"/>
                        <a:ext cx="39751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049449" y="4167475"/>
          <a:ext cx="4540251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Unknown" r:id="rId12" imgW="43586400" imgH="5486400" progId="Equation.KSEE3">
                  <p:embed/>
                </p:oleObj>
              </mc:Choice>
              <mc:Fallback>
                <p:oleObj name="Unknown" r:id="rId12" imgW="43586400" imgH="5486400" progId="Equation.KSEE3">
                  <p:embed/>
                  <p:pic>
                    <p:nvPicPr>
                      <p:cNvPr id="0" name="图片 23553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49449" y="4167475"/>
                        <a:ext cx="4540251" cy="576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812165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8. </a:t>
            </a:r>
            <a:r>
              <a:rPr lang="zh-CN" altLang="en-US" sz="2400" dirty="0"/>
              <a:t>定理：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(1) |Ek||Zk| = |G|</a:t>
            </a:r>
            <a:endParaRPr lang="en-US" altLang="zh-CN" sz="2400" dirty="0"/>
          </a:p>
          <a:p>
            <a:pPr algn="l"/>
            <a:r>
              <a:rPr lang="en-US" altLang="zh-CN" sz="2400" dirty="0"/>
              <a:t>(2) |Zk||Pj| = |Zk|</a:t>
            </a:r>
            <a:endParaRPr lang="en-US" altLang="zh-CN" sz="2400" dirty="0"/>
          </a:p>
          <a:p>
            <a:pPr algn="l"/>
            <a:r>
              <a:rPr lang="en-US" altLang="zh-CN" sz="2400" dirty="0"/>
              <a:t>(3) ZkPi       ZkPj =       ( pi != pj )</a:t>
            </a:r>
            <a:endParaRPr lang="en-US" altLang="zh-CN" sz="2400" dirty="0"/>
          </a:p>
          <a:p>
            <a:pPr algn="l"/>
            <a:r>
              <a:rPr lang="en-US" altLang="zh-CN" sz="2400" dirty="0"/>
              <a:t>(4) G = (Zkp1+Zkp2+......+Zkpl)  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0450" y="3329940"/>
          <a:ext cx="46545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65100" imgH="127000" progId="Equation.KSEE3">
                  <p:embed/>
                </p:oleObj>
              </mc:Choice>
              <mc:Fallback>
                <p:oleObj name="" r:id="rId3" imgW="165100" imgH="127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0450" y="3329940"/>
                        <a:ext cx="46545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89525" y="3278505"/>
          <a:ext cx="49974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165100" imgH="152400" progId="Equation.KSEE3">
                  <p:embed/>
                </p:oleObj>
              </mc:Choice>
              <mc:Fallback>
                <p:oleObj name="" r:id="rId5" imgW="165100" imgH="1524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9525" y="3278505"/>
                        <a:ext cx="499745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812165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9. </a:t>
            </a:r>
            <a:r>
              <a:rPr lang="zh-CN" altLang="en-US" sz="2400" dirty="0"/>
              <a:t>不变元素：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94154" y="3122687"/>
          <a:ext cx="1008010" cy="6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Unknown" r:id="rId3" imgW="8534400" imgH="5181600" progId="Equation.KSEE3">
                  <p:embed/>
                </p:oleObj>
              </mc:Choice>
              <mc:Fallback>
                <p:oleObj name="Unknown" r:id="rId3" imgW="8534400" imgH="5181600" progId="Equation.KSEE3">
                  <p:embed/>
                  <p:pic>
                    <p:nvPicPr>
                      <p:cNvPr id="0" name="图片 2560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4154" y="3122687"/>
                        <a:ext cx="1008010" cy="61200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365" y="4197985"/>
            <a:ext cx="4504055" cy="137160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3708564" y="3122687"/>
            <a:ext cx="6534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 smtClean="0"/>
              <a:t>表示在置换</a:t>
            </a:r>
            <a:r>
              <a:rPr lang="en-US" altLang="zh-CN" sz="3200" dirty="0" smtClean="0"/>
              <a:t>g</a:t>
            </a:r>
            <a:r>
              <a:rPr lang="zh-CN" altLang="en-US" sz="3200" dirty="0" smtClean="0"/>
              <a:t>下位置不变的元素个数</a:t>
            </a:r>
            <a:endParaRPr lang="zh-CN" altLang="en-US" sz="32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61923" y="2116991"/>
          <a:ext cx="1391816" cy="71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Unknown" r:id="rId6" imgW="9448800" imgH="4876800" progId="Equation.KSEE3">
                  <p:embed/>
                </p:oleObj>
              </mc:Choice>
              <mc:Fallback>
                <p:oleObj name="Unknown" r:id="rId6" imgW="9448800" imgH="4876800" progId="Equation.KSEE3">
                  <p:embed/>
                  <p:pic>
                    <p:nvPicPr>
                      <p:cNvPr id="0" name="内容占位符 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61923" y="2116991"/>
                        <a:ext cx="1391816" cy="7183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"/>
          <p:cNvSpPr txBox="1"/>
          <p:nvPr/>
        </p:nvSpPr>
        <p:spPr>
          <a:xfrm>
            <a:off x="4366930" y="2183666"/>
            <a:ext cx="20345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 smtClean="0"/>
              <a:t>一个置换</a:t>
            </a:r>
            <a:r>
              <a:rPr lang="en-US" altLang="zh-CN" sz="3200" dirty="0" smtClean="0"/>
              <a:t>g</a:t>
            </a:r>
            <a:endParaRPr lang="en-US" altLang="zh-CN" sz="3200" dirty="0" smtClean="0"/>
          </a:p>
        </p:txBody>
      </p:sp>
      <p:sp>
        <p:nvSpPr>
          <p:cNvPr id="11" name="TextBox 6"/>
          <p:cNvSpPr txBox="1"/>
          <p:nvPr/>
        </p:nvSpPr>
        <p:spPr>
          <a:xfrm>
            <a:off x="7379970" y="4591685"/>
            <a:ext cx="4040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/>
              <a:t>= D((15)(24)(</a:t>
            </a:r>
            <a:r>
              <a:rPr lang="en-US" altLang="zh-CN" sz="3200" dirty="0">
                <a:solidFill>
                  <a:srgbClr val="FF0000"/>
                </a:solidFill>
              </a:rPr>
              <a:t>3</a:t>
            </a:r>
            <a:r>
              <a:rPr lang="en-US" altLang="zh-CN" sz="3200" dirty="0"/>
              <a:t>))</a:t>
            </a:r>
            <a:endParaRPr lang="zh-CN" altLang="en-US" sz="3200" dirty="0"/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381250" y="1402715"/>
            <a:ext cx="7429500" cy="375983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置换群理论</a:t>
            </a:r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容斥原理以及反演</a:t>
            </a:r>
            <a:endParaRPr lang="zh-CN" altLang="en-US" sz="2400" dirty="0"/>
          </a:p>
          <a:p>
            <a:pPr algn="l"/>
            <a:r>
              <a:rPr lang="en-US" altLang="zh-CN" sz="2400" dirty="0">
                <a:sym typeface="+mn-ea"/>
              </a:rPr>
              <a:t>4. </a:t>
            </a:r>
            <a:r>
              <a:rPr lang="zh-CN" altLang="en-US" sz="2400" dirty="0">
                <a:sym typeface="+mn-ea"/>
              </a:rPr>
              <a:t>概率、期望</a:t>
            </a:r>
            <a:endParaRPr lang="en-US" altLang="zh-CN" sz="2400" dirty="0"/>
          </a:p>
          <a:p>
            <a:pPr algn="l"/>
            <a:r>
              <a:rPr lang="en-US" altLang="zh-CN" sz="2400" dirty="0"/>
              <a:t>*5. FFT/NTT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812165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10. B</a:t>
            </a:r>
            <a:r>
              <a:rPr lang="en-US" altLang="zh-CN" sz="2400" dirty="0"/>
              <a:t>urnside</a:t>
            </a:r>
            <a:r>
              <a:rPr lang="zh-CN" altLang="en-US" sz="2400" dirty="0"/>
              <a:t>定理：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G = {p1,p2,...,pg} </a:t>
            </a:r>
            <a:r>
              <a:rPr lang="zh-CN" altLang="en-US" sz="2400" dirty="0"/>
              <a:t>为 </a:t>
            </a:r>
            <a:r>
              <a:rPr lang="en-US" altLang="zh-CN" sz="2400" dirty="0"/>
              <a:t>Sn = {1,2,...,n} </a:t>
            </a:r>
            <a:r>
              <a:rPr lang="zh-CN" altLang="en-US" sz="2400" dirty="0"/>
              <a:t>上的置换群，</a:t>
            </a:r>
            <a:r>
              <a:rPr lang="en-US" altLang="zh-CN" sz="2400" dirty="0"/>
              <a:t>D(pi)</a:t>
            </a:r>
            <a:r>
              <a:rPr lang="zh-CN" altLang="en-US" sz="2400" dirty="0"/>
              <a:t>为在</a:t>
            </a:r>
            <a:r>
              <a:rPr lang="en-US" altLang="zh-CN" sz="2400" dirty="0"/>
              <a:t>pi</a:t>
            </a:r>
            <a:r>
              <a:rPr lang="zh-CN" altLang="en-US" sz="2400" dirty="0"/>
              <a:t>作用下</a:t>
            </a:r>
            <a:r>
              <a:rPr lang="en-US" altLang="zh-CN" sz="2400" dirty="0"/>
              <a:t>Sn</a:t>
            </a:r>
            <a:r>
              <a:rPr lang="zh-CN" altLang="en-US" sz="2400" dirty="0"/>
              <a:t>中 不变元素 的个数，则</a:t>
            </a:r>
            <a:r>
              <a:rPr lang="en-US" altLang="zh-CN" sz="2400" dirty="0"/>
              <a:t>G</a:t>
            </a:r>
            <a:r>
              <a:rPr lang="zh-CN" altLang="en-US" sz="2400" dirty="0"/>
              <a:t>诱导出的等价类个数</a:t>
            </a:r>
            <a:r>
              <a:rPr lang="en-US" altLang="zh-CN" sz="2400" dirty="0"/>
              <a:t>l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l = (D(p1)+D(p2)+......+D(pg)) / |G|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等价类即本质不同的结果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65555" y="12769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的方阵，用黑白两种颜色进行染色，通过旋转重合的方案算是同一种方案，问有多少种不同的方案。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739" y="2891919"/>
            <a:ext cx="838228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65555" y="12769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方阵的旋转置换，有四种：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g1 </a:t>
            </a:r>
            <a:r>
              <a:rPr lang="zh-CN" altLang="en-US" dirty="0" smtClean="0"/>
              <a:t>旋转 </a:t>
            </a:r>
            <a:r>
              <a:rPr lang="en-US" altLang="zh-CN" dirty="0" smtClean="0"/>
              <a:t>0</a:t>
            </a:r>
            <a:r>
              <a:rPr lang="zh-CN" altLang="en-US" dirty="0" smtClean="0"/>
              <a:t>°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g2 </a:t>
            </a:r>
            <a:r>
              <a:rPr lang="zh-CN" altLang="en-US" dirty="0" smtClean="0">
                <a:sym typeface="+mn-ea"/>
              </a:rPr>
              <a:t>旋转 </a:t>
            </a:r>
            <a:r>
              <a:rPr lang="en-US" altLang="zh-CN" dirty="0" smtClean="0">
                <a:sym typeface="+mn-ea"/>
              </a:rPr>
              <a:t>90</a:t>
            </a:r>
            <a:r>
              <a:rPr lang="zh-CN" altLang="en-US" dirty="0" smtClean="0">
                <a:sym typeface="+mn-ea"/>
              </a:rPr>
              <a:t>°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g3 </a:t>
            </a:r>
            <a:r>
              <a:rPr lang="zh-CN" altLang="en-US" dirty="0" smtClean="0">
                <a:sym typeface="+mn-ea"/>
              </a:rPr>
              <a:t>旋转 </a:t>
            </a:r>
            <a:r>
              <a:rPr lang="en-US" altLang="zh-CN" dirty="0" smtClean="0">
                <a:sym typeface="+mn-ea"/>
              </a:rPr>
              <a:t>180</a:t>
            </a:r>
            <a:r>
              <a:rPr lang="zh-CN" altLang="en-US" dirty="0" smtClean="0">
                <a:sym typeface="+mn-ea"/>
              </a:rPr>
              <a:t>°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g4 </a:t>
            </a:r>
            <a:r>
              <a:rPr lang="zh-CN" altLang="en-US" dirty="0" smtClean="0">
                <a:sym typeface="+mn-ea"/>
              </a:rPr>
              <a:t>旋转 </a:t>
            </a:r>
            <a:r>
              <a:rPr lang="en-US" altLang="zh-CN" dirty="0" smtClean="0">
                <a:sym typeface="+mn-ea"/>
              </a:rPr>
              <a:t>270</a:t>
            </a:r>
            <a:r>
              <a:rPr lang="zh-CN" altLang="en-US" dirty="0" smtClean="0">
                <a:sym typeface="+mn-ea"/>
              </a:rPr>
              <a:t>°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785620" y="1527175"/>
            <a:ext cx="8289925" cy="4404995"/>
            <a:chOff x="830" y="2678"/>
            <a:chExt cx="13055" cy="6937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983" y="2678"/>
            <a:ext cx="12615" cy="1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49" name="Unknown" r:id="rId2" imgW="100279200" imgH="10972800" progId="Equation.KSEE3">
                    <p:embed/>
                  </p:oleObj>
                </mc:Choice>
                <mc:Fallback>
                  <p:oleObj name="Unknown" r:id="rId2" imgW="100279200" imgH="10972800" progId="Equation.KSEE3">
                    <p:embed/>
                    <p:pic>
                      <p:nvPicPr>
                        <p:cNvPr id="0" name="图片 276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83" y="2678"/>
                          <a:ext cx="12615" cy="138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923" y="4493"/>
            <a:ext cx="12962" cy="1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0" name="Unknown" r:id="rId4" imgW="103022400" imgH="10972800" progId="Equation.KSEE3">
                    <p:embed/>
                  </p:oleObj>
                </mc:Choice>
                <mc:Fallback>
                  <p:oleObj name="Unknown" r:id="rId4" imgW="103022400" imgH="10972800" progId="Equation.KSEE3">
                    <p:embed/>
                    <p:pic>
                      <p:nvPicPr>
                        <p:cNvPr id="0" name="Object 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23" y="4493"/>
                          <a:ext cx="12962" cy="13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905" y="6308"/>
            <a:ext cx="12885" cy="1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1" name="Unknown" r:id="rId6" imgW="102412800" imgH="10972800" progId="Equation.KSEE3">
                    <p:embed/>
                  </p:oleObj>
                </mc:Choice>
                <mc:Fallback>
                  <p:oleObj name="Unknown" r:id="rId6" imgW="102412800" imgH="10972800" progId="Equation.KSEE3">
                    <p:embed/>
                    <p:pic>
                      <p:nvPicPr>
                        <p:cNvPr id="0" name="图片 2765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05" y="6308"/>
                          <a:ext cx="12885" cy="13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830" y="8235"/>
            <a:ext cx="12963" cy="1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2" name="Unknown" r:id="rId8" imgW="103022400" imgH="10972800" progId="Equation.KSEE3">
                    <p:embed/>
                  </p:oleObj>
                </mc:Choice>
                <mc:Fallback>
                  <p:oleObj name="Unknown" r:id="rId8" imgW="103022400" imgH="10972800" progId="Equation.KSEE3">
                    <p:embed/>
                    <p:pic>
                      <p:nvPicPr>
                        <p:cNvPr id="0" name="图片 2765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30" y="8235"/>
                          <a:ext cx="12963" cy="13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/>
          <p:nvPr/>
        </p:nvSpPr>
        <p:spPr>
          <a:xfrm>
            <a:off x="2480945" y="2633345"/>
            <a:ext cx="78549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80945" y="1366520"/>
            <a:ext cx="741235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0945" y="3809365"/>
            <a:ext cx="78549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91655" y="3832225"/>
            <a:ext cx="92329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80945" y="5010150"/>
            <a:ext cx="78549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65555" y="12769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ans = (16+2+4+2)/4 = 6 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812165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10. B</a:t>
            </a:r>
            <a:r>
              <a:rPr lang="en-US" altLang="zh-CN" sz="2400" dirty="0"/>
              <a:t>urnside</a:t>
            </a:r>
            <a:r>
              <a:rPr lang="zh-CN" altLang="en-US" sz="2400" dirty="0"/>
              <a:t>定理：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G = {p1,p2,...,pg} </a:t>
            </a:r>
            <a:r>
              <a:rPr lang="zh-CN" altLang="en-US" sz="2400" dirty="0"/>
              <a:t>为 </a:t>
            </a:r>
            <a:r>
              <a:rPr lang="en-US" altLang="zh-CN" sz="2400" dirty="0"/>
              <a:t>Sn = {1,2,...,n} </a:t>
            </a:r>
            <a:r>
              <a:rPr lang="zh-CN" altLang="en-US" sz="2400" dirty="0"/>
              <a:t>上的置换群，</a:t>
            </a:r>
            <a:r>
              <a:rPr lang="en-US" altLang="zh-CN" sz="2400" dirty="0"/>
              <a:t>D(pi)</a:t>
            </a:r>
            <a:r>
              <a:rPr lang="zh-CN" altLang="en-US" sz="2400" dirty="0"/>
              <a:t>为在</a:t>
            </a:r>
            <a:r>
              <a:rPr lang="en-US" altLang="zh-CN" sz="2400" dirty="0"/>
              <a:t>pi</a:t>
            </a:r>
            <a:r>
              <a:rPr lang="zh-CN" altLang="en-US" sz="2400" dirty="0"/>
              <a:t>作用下</a:t>
            </a:r>
            <a:r>
              <a:rPr lang="en-US" altLang="zh-CN" sz="2400" dirty="0"/>
              <a:t>Sn</a:t>
            </a:r>
            <a:r>
              <a:rPr lang="zh-CN" altLang="en-US" sz="2400" dirty="0"/>
              <a:t>中 不变元素 的个数，则</a:t>
            </a:r>
            <a:r>
              <a:rPr lang="en-US" altLang="zh-CN" sz="2400" dirty="0"/>
              <a:t>G</a:t>
            </a:r>
            <a:r>
              <a:rPr lang="zh-CN" altLang="en-US" sz="2400" dirty="0"/>
              <a:t>诱导出的等价类个数</a:t>
            </a:r>
            <a:r>
              <a:rPr lang="en-US" altLang="zh-CN" sz="2400" dirty="0"/>
              <a:t>l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l = (D(p1)+D(p2)+......+D(pg)) / |G|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等价类即本质不同的结果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8121650" cy="4019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11. Polya</a:t>
            </a:r>
            <a:r>
              <a:rPr lang="zh-CN" altLang="en-US" sz="2400" dirty="0"/>
              <a:t>定理：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G = {p1,p2,...,pg} </a:t>
            </a:r>
            <a:r>
              <a:rPr lang="zh-CN" altLang="en-US" sz="2400" dirty="0"/>
              <a:t>为 </a:t>
            </a:r>
            <a:r>
              <a:rPr lang="en-US" altLang="zh-CN" sz="2400" dirty="0"/>
              <a:t>Sn = {1,2,...,n} </a:t>
            </a:r>
            <a:r>
              <a:rPr lang="zh-CN" altLang="en-US" sz="2400" dirty="0"/>
              <a:t>上的置换群，用</a:t>
            </a:r>
            <a:r>
              <a:rPr lang="en-US" altLang="zh-CN" sz="2400" dirty="0"/>
              <a:t>m</a:t>
            </a:r>
            <a:r>
              <a:rPr lang="zh-CN" altLang="en-US" sz="2400" dirty="0"/>
              <a:t>种颜色对</a:t>
            </a:r>
            <a:r>
              <a:rPr lang="en-US" altLang="zh-CN" sz="2400" dirty="0"/>
              <a:t>{1,2,......,n}</a:t>
            </a:r>
            <a:r>
              <a:rPr lang="zh-CN" altLang="en-US" sz="2400" dirty="0"/>
              <a:t>染色。则染色方案数</a:t>
            </a:r>
            <a:r>
              <a:rPr lang="en-US" altLang="zh-CN" sz="2400" dirty="0"/>
              <a:t>l</a:t>
            </a:r>
            <a:r>
              <a:rPr lang="zh-CN" altLang="en-US" sz="2400" dirty="0"/>
              <a:t>（等价类个数）：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l = (m^c(p1) + m^c(p2) +......+ m^c(pg)) / |G|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其中，</a:t>
            </a:r>
            <a:r>
              <a:rPr lang="en-US" altLang="zh-CN" sz="2400" dirty="0"/>
              <a:t>c(pi)</a:t>
            </a:r>
            <a:r>
              <a:rPr lang="zh-CN" altLang="en-US" sz="2400" dirty="0"/>
              <a:t>为</a:t>
            </a:r>
            <a:r>
              <a:rPr lang="en-US" altLang="zh-CN" sz="2400" dirty="0"/>
              <a:t>pi</a:t>
            </a:r>
            <a:r>
              <a:rPr lang="zh-CN" altLang="en-US" sz="2400" dirty="0"/>
              <a:t>循环节 </a:t>
            </a:r>
            <a:r>
              <a:rPr lang="en-US" altLang="zh-CN" sz="2400" dirty="0"/>
              <a:t>( </a:t>
            </a:r>
            <a:r>
              <a:rPr lang="zh-CN" altLang="en-US" sz="2400" dirty="0"/>
              <a:t>轮换</a:t>
            </a:r>
            <a:r>
              <a:rPr lang="en-US" altLang="zh-CN" sz="2400" dirty="0"/>
              <a:t> ) </a:t>
            </a:r>
            <a:r>
              <a:rPr lang="zh-CN" altLang="en-US" sz="2400" dirty="0"/>
              <a:t>的个数。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 smtClean="0">
              <a:sym typeface="+mn-ea"/>
            </a:endParaRPr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65555" y="12769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处理成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个球排成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个环的黑白染色</a:t>
            </a:r>
            <a:r>
              <a:rPr lang="en-US" altLang="zh-CN" dirty="0" smtClean="0"/>
              <a:t>+</a:t>
            </a:r>
            <a:r>
              <a:rPr lang="zh-CN" altLang="en-US" dirty="0" smtClean="0"/>
              <a:t>旋转置换：</a:t>
            </a:r>
            <a:endParaRPr lang="zh-CN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674" y="2580769"/>
            <a:ext cx="838228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428920" y="1133793"/>
          <a:ext cx="374808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Unknown" r:id="rId2" imgW="46939200" imgH="10972800" progId="Equation.KSEE3">
                  <p:embed/>
                </p:oleObj>
              </mc:Choice>
              <mc:Fallback>
                <p:oleObj name="Unknown" r:id="rId2" imgW="46939200" imgH="10972800" progId="Equation.KSEE3">
                  <p:embed/>
                  <p:pic>
                    <p:nvPicPr>
                      <p:cNvPr id="0" name="图片 307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28920" y="1133793"/>
                        <a:ext cx="3748088" cy="8778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3300333" y="2286318"/>
          <a:ext cx="41433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Unknown" r:id="rId4" imgW="51816000" imgH="10972800" progId="Equation.KSEE3">
                  <p:embed/>
                </p:oleObj>
              </mc:Choice>
              <mc:Fallback>
                <p:oleObj name="Unknown" r:id="rId4" imgW="51816000" imgH="10972800" progId="Equation.KSEE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333" y="2286318"/>
                        <a:ext cx="4143375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316208" y="3438843"/>
          <a:ext cx="40465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Unknown" r:id="rId6" imgW="50596800" imgH="10972800" progId="Equation.KSEE3">
                  <p:embed/>
                </p:oleObj>
              </mc:Choice>
              <mc:Fallback>
                <p:oleObj name="Unknown" r:id="rId6" imgW="50596800" imgH="10972800" progId="Equation.KSEE3">
                  <p:embed/>
                  <p:pic>
                    <p:nvPicPr>
                      <p:cNvPr id="0" name="图片 3072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6208" y="3438843"/>
                        <a:ext cx="4046537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246358" y="4662805"/>
          <a:ext cx="4140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Unknown" r:id="rId8" imgW="51816000" imgH="10972800" progId="Equation.KSEE3">
                  <p:embed/>
                </p:oleObj>
              </mc:Choice>
              <mc:Fallback>
                <p:oleObj name="Unknown" r:id="rId8" imgW="51816000" imgH="10972800" progId="Equation.KSEE3">
                  <p:embed/>
                  <p:pic>
                    <p:nvPicPr>
                      <p:cNvPr id="0" name="图片 3072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46358" y="4662805"/>
                        <a:ext cx="4140200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15116" y="990372"/>
          <a:ext cx="97282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10"/>
                <a:gridCol w="486410"/>
              </a:tblGrid>
              <a:tr h="403932">
                <a:tc>
                  <a:txBody>
                    <a:bodyPr/>
                    <a:p>
                      <a:r>
                        <a:rPr lang="en-US" altLang="zh-CN" sz="3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32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932">
                <a:tc>
                  <a:txBody>
                    <a:bodyPr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15116" y="2286516"/>
          <a:ext cx="972924" cy="112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2"/>
                <a:gridCol w="486462"/>
              </a:tblGrid>
              <a:tr h="403932">
                <a:tc>
                  <a:txBody>
                    <a:bodyPr/>
                    <a:p>
                      <a:r>
                        <a:rPr lang="en-US" altLang="zh-CN" sz="32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32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932">
                <a:tc>
                  <a:txBody>
                    <a:bodyPr/>
                    <a:p>
                      <a:r>
                        <a:rPr lang="en-US" altLang="zh-CN" sz="3200" dirty="0" smtClean="0"/>
                        <a:t>4</a:t>
                      </a:r>
                      <a:endParaRPr lang="zh-CN" altLang="en-US" sz="3200" dirty="0"/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15116" y="3582660"/>
          <a:ext cx="972924" cy="112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2"/>
                <a:gridCol w="486462"/>
              </a:tblGrid>
              <a:tr h="403932">
                <a:tc>
                  <a:txBody>
                    <a:bodyPr/>
                    <a:p>
                      <a:r>
                        <a:rPr lang="en-US" altLang="zh-CN" sz="32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32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932">
                <a:tc>
                  <a:txBody>
                    <a:bodyPr/>
                    <a:p>
                      <a:r>
                        <a:rPr lang="en-US" altLang="zh-CN" sz="3200" dirty="0" smtClean="0"/>
                        <a:t>2</a:t>
                      </a:r>
                      <a:endParaRPr lang="zh-CN" altLang="en-US" sz="3200" dirty="0"/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115116" y="4878804"/>
          <a:ext cx="972924" cy="112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2"/>
                <a:gridCol w="486462"/>
              </a:tblGrid>
              <a:tr h="403932">
                <a:tc>
                  <a:txBody>
                    <a:bodyPr/>
                    <a:p>
                      <a:r>
                        <a:rPr lang="en-US" altLang="zh-CN" sz="32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32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932">
                <a:tc>
                  <a:txBody>
                    <a:bodyPr/>
                    <a:p>
                      <a:r>
                        <a:rPr lang="en-US" altLang="zh-CN" sz="3200" dirty="0" smtClean="0"/>
                        <a:t>1</a:t>
                      </a:r>
                      <a:endParaRPr lang="zh-CN" altLang="en-US" sz="3200" dirty="0"/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3200" dirty="0" smtClean="0"/>
                        <a:t>3</a:t>
                      </a:r>
                      <a:endParaRPr lang="zh-CN" altLang="en-US" sz="3200" dirty="0"/>
                    </a:p>
                  </a:txBody>
                  <a:tcPr marL="73422" marR="73422" marT="36712" marB="36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947764" y="1278404"/>
          <a:ext cx="133426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Unknown" r:id="rId10" imgW="13716000" imgH="5181600" progId="Equation.KSEE3">
                  <p:embed/>
                </p:oleObj>
              </mc:Choice>
              <mc:Fallback>
                <p:oleObj name="Unknown" r:id="rId10" imgW="13716000" imgH="5181600" progId="Equation.KSEE3">
                  <p:embed/>
                  <p:pic>
                    <p:nvPicPr>
                      <p:cNvPr id="0" name="图片 30724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47764" y="1278404"/>
                        <a:ext cx="1334266" cy="504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961630" y="2430780"/>
          <a:ext cx="1304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Unknown" r:id="rId12" imgW="13411200" imgH="5181600" progId="Equation.KSEE3">
                  <p:embed/>
                </p:oleObj>
              </mc:Choice>
              <mc:Fallback>
                <p:oleObj name="Unknown" r:id="rId12" imgW="13411200" imgH="5181600" progId="Equation.KSEE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61630" y="2430780"/>
                        <a:ext cx="1304925" cy="503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950666" y="3569018"/>
          <a:ext cx="1365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Unknown" r:id="rId14" imgW="14020800" imgH="5486400" progId="Equation.KSEE3">
                  <p:embed/>
                </p:oleObj>
              </mc:Choice>
              <mc:Fallback>
                <p:oleObj name="Unknown" r:id="rId14" imgW="14020800" imgH="5486400" progId="Equation.KSEE3">
                  <p:embed/>
                  <p:pic>
                    <p:nvPicPr>
                      <p:cNvPr id="0" name="图片 30726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50666" y="3569018"/>
                        <a:ext cx="1365250" cy="5318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947764" y="4806796"/>
          <a:ext cx="13065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Unknown" r:id="rId16" imgW="13411200" imgH="5181600" progId="Equation.KSEE3">
                  <p:embed/>
                </p:oleObj>
              </mc:Choice>
              <mc:Fallback>
                <p:oleObj name="Unknown" r:id="rId16" imgW="13411200" imgH="5181600" progId="Equation.KSEE3">
                  <p:embed/>
                  <p:pic>
                    <p:nvPicPr>
                      <p:cNvPr id="0" name="图片 30727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47764" y="4806796"/>
                        <a:ext cx="1306512" cy="501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8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65555" y="127698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ans = (2^4+2^1+2^2+2^1)/4 = 6 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7429500" cy="3373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pPr algn="l"/>
            <a:r>
              <a:rPr lang="en-US" sz="2400" dirty="0"/>
              <a:t>(1). </a:t>
            </a:r>
            <a:r>
              <a:rPr lang="zh-CN" altLang="en-US" sz="2400" dirty="0"/>
              <a:t>加法原理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集合划分： </a:t>
            </a:r>
            <a:r>
              <a:rPr lang="en-US" altLang="zh-CN" sz="2400" dirty="0"/>
              <a:t>A = A1 + A2 + ... + An</a:t>
            </a:r>
            <a:endParaRPr lang="en-US" altLang="zh-CN" sz="2400" dirty="0"/>
          </a:p>
          <a:p>
            <a:pPr algn="l"/>
            <a:r>
              <a:rPr lang="en-US" altLang="zh-CN" sz="2400" dirty="0"/>
              <a:t>		// </a:t>
            </a:r>
            <a:r>
              <a:rPr lang="zh-CN" altLang="en-US" sz="2400" dirty="0"/>
              <a:t>所有情况的汇总</a:t>
            </a:r>
            <a:endParaRPr lang="zh-CN" altLang="en-US" sz="2400" dirty="0"/>
          </a:p>
          <a:p>
            <a:pPr algn="l"/>
            <a:r>
              <a:rPr lang="en-US" altLang="zh-CN" sz="2400" dirty="0"/>
              <a:t>(2). </a:t>
            </a:r>
            <a:r>
              <a:rPr lang="zh-CN" altLang="en-US" sz="2400" dirty="0"/>
              <a:t>乘法原理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条件： 在</a:t>
            </a:r>
            <a:r>
              <a:rPr lang="en-US" altLang="zh-CN" sz="2400" dirty="0"/>
              <a:t>A</a:t>
            </a:r>
            <a:r>
              <a:rPr lang="zh-CN" altLang="en-US" sz="2400" dirty="0"/>
              <a:t>事件发生的条件下对</a:t>
            </a:r>
            <a:r>
              <a:rPr lang="en-US" altLang="zh-CN" sz="2400" dirty="0"/>
              <a:t>B</a:t>
            </a:r>
            <a:r>
              <a:rPr lang="zh-CN" altLang="en-US" sz="2400" dirty="0"/>
              <a:t>事件的计算</a:t>
            </a:r>
            <a:endParaRPr lang="zh-CN" altLang="en-US" sz="2400" dirty="0"/>
          </a:p>
          <a:p>
            <a:pPr algn="l"/>
            <a:r>
              <a:rPr lang="en-US" altLang="zh-CN" sz="2400" dirty="0"/>
              <a:t>		// </a:t>
            </a:r>
            <a:r>
              <a:rPr lang="zh-CN" altLang="en-US" sz="2400" dirty="0"/>
              <a:t>分步的计算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76985" y="937895"/>
            <a:ext cx="9799320" cy="5408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1. </a:t>
            </a:r>
            <a:r>
              <a:rPr lang="zh-CN" altLang="en-US" dirty="0" smtClean="0"/>
              <a:t>旋转置换：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个球排成一个环，旋转操作：旋转到后面第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位置。对任意编号为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的球，最少旋转</a:t>
            </a:r>
            <a:r>
              <a:rPr lang="en-US" altLang="zh-CN" dirty="0" smtClean="0"/>
              <a:t>t (t&gt;0) </a:t>
            </a:r>
            <a:r>
              <a:rPr lang="zh-CN" altLang="en-US" dirty="0" smtClean="0"/>
              <a:t>次后重合。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故： </a:t>
            </a:r>
            <a:r>
              <a:rPr lang="en-US" altLang="zh-CN" dirty="0" smtClean="0">
                <a:sym typeface="+mn-ea"/>
              </a:rPr>
              <a:t>x=(</a:t>
            </a:r>
            <a:r>
              <a:rPr lang="en-US" altLang="zh-CN" dirty="0" err="1" smtClean="0">
                <a:sym typeface="+mn-ea"/>
              </a:rPr>
              <a:t>x+t</a:t>
            </a:r>
            <a:r>
              <a:rPr lang="en-US" altLang="zh-CN" dirty="0" smtClean="0">
                <a:sym typeface="+mn-ea"/>
              </a:rPr>
              <a:t>*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 (mod n) 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则： </a:t>
            </a:r>
            <a:r>
              <a:rPr lang="en-US" altLang="zh-CN" dirty="0" smtClean="0">
                <a:sym typeface="+mn-ea"/>
              </a:rPr>
              <a:t>t*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=0  (mod n) 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则： </a:t>
            </a:r>
            <a:r>
              <a:rPr lang="en-US" altLang="zh-CN" dirty="0" smtClean="0">
                <a:sym typeface="+mn-ea"/>
              </a:rPr>
              <a:t>t = n*k/i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则： </a:t>
            </a:r>
            <a:r>
              <a:rPr lang="en-US" altLang="zh-CN" dirty="0" smtClean="0">
                <a:sym typeface="+mn-ea"/>
              </a:rPr>
              <a:t>t = n/gcd(n,i)*k/(i/gcd(n,i))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由 </a:t>
            </a:r>
            <a:r>
              <a:rPr lang="en-US" altLang="zh-CN" dirty="0" smtClean="0">
                <a:sym typeface="+mn-ea"/>
              </a:rPr>
              <a:t>gcd(n/gcd(n,i),i/gcd(n,i)) == 1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故：  </a:t>
            </a:r>
            <a:r>
              <a:rPr lang="en-US" altLang="zh-CN" dirty="0" smtClean="0">
                <a:sym typeface="+mn-ea"/>
              </a:rPr>
              <a:t>k = i/gcd(n,i)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	t= n/</a:t>
            </a:r>
            <a:r>
              <a:rPr lang="en-US" altLang="zh-CN" dirty="0" err="1" smtClean="0">
                <a:sym typeface="+mn-ea"/>
              </a:rPr>
              <a:t>gcd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n,i</a:t>
            </a:r>
            <a:r>
              <a:rPr lang="en-US" altLang="zh-CN" dirty="0" smtClean="0">
                <a:sym typeface="+mn-ea"/>
              </a:rPr>
              <a:t>)	//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>
                <a:sym typeface="+mn-ea"/>
              </a:rPr>
              <a:t>x</a:t>
            </a:r>
            <a:r>
              <a:rPr lang="zh-CN" altLang="en-US" dirty="0" smtClean="0">
                <a:sym typeface="+mn-ea"/>
              </a:rPr>
              <a:t>无关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		       	      </a:t>
            </a:r>
            <a:r>
              <a:rPr lang="zh-CN" altLang="en-US" dirty="0" smtClean="0">
                <a:sym typeface="+mn-ea"/>
              </a:rPr>
              <a:t>故每个球贡献，循环节数</a:t>
            </a:r>
            <a:r>
              <a:rPr lang="en-US" altLang="zh-CN" dirty="0" smtClean="0">
                <a:sym typeface="+mn-ea"/>
              </a:rPr>
              <a:t>: n/t=</a:t>
            </a:r>
            <a:r>
              <a:rPr lang="en-US" altLang="zh-CN" dirty="0" err="1" smtClean="0">
                <a:sym typeface="+mn-ea"/>
              </a:rPr>
              <a:t>gcd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n,i</a:t>
            </a:r>
            <a:r>
              <a:rPr lang="en-US" altLang="zh-CN" dirty="0" smtClean="0">
                <a:sym typeface="+mn-ea"/>
              </a:rPr>
              <a:t>)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76985" y="937895"/>
            <a:ext cx="10549255" cy="540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2. </a:t>
            </a:r>
            <a:r>
              <a:rPr lang="zh-CN" altLang="en-US" dirty="0" smtClean="0"/>
              <a:t>翻折置换：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个球排成一个环，翻折操作：找一个轴，可能过球可能不过球，进行翻折。（方法：计算轴的个数）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(1). n</a:t>
            </a:r>
            <a:r>
              <a:rPr lang="zh-CN" altLang="en-US" dirty="0" smtClean="0">
                <a:sym typeface="+mn-ea"/>
              </a:rPr>
              <a:t>为奇数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第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个珠子不变，其余两两交换。</a:t>
            </a:r>
            <a:endParaRPr lang="zh-CN" altLang="en-US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循环节数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en-US" altLang="zh-CN" dirty="0" smtClean="0">
                <a:sym typeface="+mn-ea"/>
              </a:rPr>
              <a:t>n-1)/2+1=(n+1)/2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(2). n</a:t>
            </a:r>
            <a:r>
              <a:rPr lang="zh-CN" altLang="en-US" dirty="0" smtClean="0">
                <a:sym typeface="+mn-ea"/>
              </a:rPr>
              <a:t>为偶数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若对称轴穿过珠子</a:t>
            </a:r>
            <a:r>
              <a:rPr lang="en-US" altLang="zh-CN" dirty="0" smtClean="0">
                <a:sym typeface="+mn-ea"/>
              </a:rPr>
              <a:t>: (n-2)/2+2=(n+2)/2</a:t>
            </a:r>
            <a:br>
              <a:rPr lang="en-US" altLang="zh-CN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若对称轴没穿过珠子</a:t>
            </a:r>
            <a:r>
              <a:rPr lang="en-US" altLang="zh-CN" dirty="0" smtClean="0">
                <a:sym typeface="+mn-ea"/>
              </a:rPr>
              <a:t>: n/2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置换群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276985" y="937895"/>
            <a:ext cx="10549255" cy="5822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3. </a:t>
            </a:r>
            <a:r>
              <a:rPr lang="zh-CN" altLang="en-US" dirty="0" smtClean="0"/>
              <a:t>旋转</a:t>
            </a:r>
            <a:r>
              <a:rPr lang="en-US" dirty="0" smtClean="0"/>
              <a:t>+</a:t>
            </a:r>
            <a:r>
              <a:rPr lang="zh-CN" altLang="en-US" dirty="0" smtClean="0"/>
              <a:t>翻折置换：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题中即允许旋转也允许翻折，则把两种置换放一个置换群中，有性质：</a:t>
            </a:r>
            <a:r>
              <a:rPr lang="en-US" altLang="zh-CN" dirty="0" smtClean="0"/>
              <a:t>|G| = 2*N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为球的个数）。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n</a:t>
            </a:r>
            <a:r>
              <a:rPr lang="zh-CN" altLang="en-US" dirty="0" smtClean="0"/>
              <a:t>奇：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n</a:t>
            </a:r>
            <a:r>
              <a:rPr lang="zh-CN" altLang="en-US" dirty="0" smtClean="0"/>
              <a:t>偶：</a:t>
            </a:r>
            <a:endParaRPr lang="zh-CN" altLang="en-US" dirty="0" smtClean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679191" y="2710180"/>
          <a:ext cx="5232896" cy="166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Unknown" r:id="rId2" imgW="50596800" imgH="16154400" progId="Equation.KSEE3">
                  <p:embed/>
                </p:oleObj>
              </mc:Choice>
              <mc:Fallback>
                <p:oleObj name="Unknown" r:id="rId2" imgW="50596800" imgH="16154400" progId="Equation.KSEE3">
                  <p:embed/>
                  <p:pic>
                    <p:nvPicPr>
                      <p:cNvPr id="0" name="图片 327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9191" y="2710180"/>
                        <a:ext cx="5232896" cy="16691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190" y="4580890"/>
            <a:ext cx="6904355" cy="16687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94180" y="1017905"/>
            <a:ext cx="8780145" cy="3996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1774190"/>
            <a:ext cx="10310495" cy="14859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85" y="4460240"/>
            <a:ext cx="6134735" cy="7315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94180" y="1017905"/>
            <a:ext cx="8780145" cy="512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因子容斥：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一个数</a:t>
            </a:r>
            <a:r>
              <a:rPr lang="en-US" altLang="zh-CN" sz="2400" dirty="0"/>
              <a:t>N</a:t>
            </a:r>
            <a:r>
              <a:rPr lang="zh-CN" altLang="en-US" sz="2400" dirty="0"/>
              <a:t>，因子</a:t>
            </a:r>
            <a:r>
              <a:rPr lang="en-US" altLang="zh-CN" sz="2400" dirty="0"/>
              <a:t>A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做出贡献</a:t>
            </a:r>
            <a:r>
              <a:rPr lang="en-US" altLang="zh-CN" sz="2400" dirty="0"/>
              <a:t>f(A)</a:t>
            </a:r>
            <a:r>
              <a:rPr lang="zh-CN" altLang="en-US" sz="2400" dirty="0"/>
              <a:t>，因子</a:t>
            </a:r>
            <a:r>
              <a:rPr lang="en-US" altLang="zh-CN" sz="2400" dirty="0"/>
              <a:t>B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做出贡献</a:t>
            </a:r>
            <a:r>
              <a:rPr lang="en-US" altLang="zh-CN" sz="2400" dirty="0"/>
              <a:t>f(B)</a:t>
            </a:r>
            <a:r>
              <a:rPr lang="zh-CN" altLang="en-US" sz="2400" dirty="0"/>
              <a:t>，则对因子</a:t>
            </a:r>
            <a:r>
              <a:rPr lang="en-US" altLang="zh-CN" sz="2400" dirty="0"/>
              <a:t>C</a:t>
            </a:r>
            <a:r>
              <a:rPr lang="zh-CN" altLang="en-US" sz="2400" dirty="0"/>
              <a:t>， </a:t>
            </a:r>
            <a:r>
              <a:rPr lang="en-US" altLang="zh-CN" sz="2400" dirty="0"/>
              <a:t>A|C</a:t>
            </a:r>
            <a:r>
              <a:rPr lang="zh-CN" altLang="en-US" sz="2400" dirty="0"/>
              <a:t>，</a:t>
            </a:r>
            <a:r>
              <a:rPr lang="en-US" altLang="zh-CN" sz="2400" dirty="0"/>
              <a:t>B|C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相当于多用一次，要记下累计，之后消去。（例如：</a:t>
            </a:r>
            <a:r>
              <a:rPr lang="en-US" altLang="zh-CN" sz="2400" dirty="0"/>
              <a:t>N</a:t>
            </a:r>
            <a:r>
              <a:rPr lang="zh-CN" altLang="en-US" sz="2400" dirty="0"/>
              <a:t>的</a:t>
            </a:r>
            <a:r>
              <a:rPr lang="en-US" altLang="zh-CN" sz="2400" dirty="0"/>
              <a:t>2</a:t>
            </a:r>
            <a:r>
              <a:rPr lang="zh-CN" altLang="en-US" sz="2400" dirty="0"/>
              <a:t>次幂因子，每个不同的幂次贡献不同的权值，可以容斥计算总权值）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2. mobius</a:t>
            </a:r>
            <a:r>
              <a:rPr lang="zh-CN" altLang="en-US" sz="2400" dirty="0"/>
              <a:t>函数作容斥系数：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同理因子容斥。所有非</a:t>
            </a:r>
            <a:r>
              <a:rPr lang="en-US" altLang="zh-CN" sz="2400" dirty="0"/>
              <a:t>1</a:t>
            </a:r>
            <a:r>
              <a:rPr lang="zh-CN" altLang="en-US" sz="2400" dirty="0"/>
              <a:t>的数可以分解成素数的乘积，如果题目能转化成有关纯素数计数的问题，可以用此划分。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3. ......</a:t>
            </a:r>
            <a:r>
              <a:rPr lang="zh-CN" altLang="en-US" sz="2400" dirty="0"/>
              <a:t>其余各种能看出来相互影响但影响可以通过减法消除的性质。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94180" y="1017905"/>
            <a:ext cx="8780145" cy="5784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mobius</a:t>
            </a:r>
            <a:r>
              <a:rPr lang="zh-CN" altLang="en-US" sz="2400" dirty="0"/>
              <a:t>函数：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性质：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					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80" y="508000"/>
            <a:ext cx="4953635" cy="1546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75" y="3070225"/>
            <a:ext cx="5324475" cy="1618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585" y="4688840"/>
            <a:ext cx="4752340" cy="17424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94180" y="1017905"/>
            <a:ext cx="8780145" cy="512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mobius</a:t>
            </a:r>
            <a:r>
              <a:rPr lang="zh-CN" altLang="en-US" sz="2400" dirty="0"/>
              <a:t>反演：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//</a:t>
            </a:r>
            <a:r>
              <a:rPr lang="zh-CN" altLang="en-US" sz="2400" dirty="0"/>
              <a:t>其中第</a:t>
            </a:r>
            <a:r>
              <a:rPr lang="en-US" altLang="zh-CN" sz="2400" dirty="0"/>
              <a:t>2</a:t>
            </a:r>
            <a:r>
              <a:rPr lang="zh-CN" altLang="en-US" sz="2400" dirty="0"/>
              <a:t>个形式常用。容易对要求结果进行优化。</a:t>
            </a:r>
            <a:endParaRPr lang="zh-CN" altLang="en-US" sz="2400" dirty="0"/>
          </a:p>
          <a:p>
            <a:pPr algn="l"/>
            <a:r>
              <a:rPr lang="en-US" altLang="zh-CN" sz="2400" dirty="0"/>
              <a:t>//</a:t>
            </a:r>
            <a:r>
              <a:rPr lang="zh-CN" altLang="en-US" sz="2400" dirty="0"/>
              <a:t>其实很多这样的题目都会用 性质</a:t>
            </a:r>
            <a:r>
              <a:rPr lang="en-US" altLang="zh-CN" sz="2400" dirty="0"/>
              <a:t>1 + </a:t>
            </a:r>
            <a:r>
              <a:rPr lang="zh-CN" altLang="en-US" sz="2400" dirty="0"/>
              <a:t>等价代换 解决，并非直接套用公式。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30" y="1539875"/>
            <a:ext cx="5067935" cy="822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95" y="2458720"/>
            <a:ext cx="5380355" cy="8534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215370" cy="512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mobius</a:t>
            </a:r>
            <a:r>
              <a:rPr lang="zh-CN" altLang="en-US" sz="2400" dirty="0"/>
              <a:t>反演举例：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计算，在</a:t>
            </a:r>
            <a:r>
              <a:rPr lang="en-US" altLang="zh-CN" sz="2400" dirty="0"/>
              <a:t>[1,n]</a:t>
            </a:r>
            <a:r>
              <a:rPr lang="zh-CN" altLang="en-US" sz="2400" dirty="0"/>
              <a:t>和</a:t>
            </a:r>
            <a:r>
              <a:rPr lang="en-US" altLang="zh-CN" sz="2400" dirty="0"/>
              <a:t>[1,m]</a:t>
            </a:r>
            <a:r>
              <a:rPr lang="zh-CN" altLang="en-US" sz="2400" dirty="0"/>
              <a:t>中分别选</a:t>
            </a:r>
            <a:r>
              <a:rPr lang="en-US" altLang="zh-CN" sz="2400" dirty="0"/>
              <a:t>2</a:t>
            </a:r>
            <a:r>
              <a:rPr lang="zh-CN" altLang="en-US" sz="2400" dirty="0"/>
              <a:t>个数，</a:t>
            </a:r>
            <a:r>
              <a:rPr lang="en-US" altLang="zh-CN" sz="2400" dirty="0"/>
              <a:t>gcd</a:t>
            </a:r>
            <a:r>
              <a:rPr lang="zh-CN" altLang="en-US" sz="2400" dirty="0"/>
              <a:t>为平方数的二元组对数。 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即：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sum</a:t>
            </a:r>
            <a:r>
              <a:rPr lang="en-US" altLang="zh-CN" sz="2400" baseline="-25000" dirty="0"/>
              <a:t>(1&lt;=i&lt;=n)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(1&lt;=j&lt;=m)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(1&lt;=p&lt;=min(√n,√m))</a:t>
            </a:r>
            <a:r>
              <a:rPr lang="en-US" altLang="zh-CN" sz="2400" dirty="0"/>
              <a:t>{gcd(i,j)==p*p}}}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  a==b </a:t>
            </a:r>
            <a:r>
              <a:rPr lang="zh-CN" altLang="en-US" sz="2400" dirty="0">
                <a:sym typeface="+mn-ea"/>
              </a:rPr>
              <a:t>表示当 </a:t>
            </a:r>
            <a:r>
              <a:rPr lang="en-US" altLang="zh-CN" sz="2400" dirty="0">
                <a:sym typeface="+mn-ea"/>
              </a:rPr>
              <a:t>a==b </a:t>
            </a:r>
            <a:r>
              <a:rPr lang="zh-CN" altLang="en-US" sz="2400" dirty="0">
                <a:sym typeface="+mn-ea"/>
              </a:rPr>
              <a:t>时，返回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，否则返回</a:t>
            </a:r>
            <a:r>
              <a:rPr lang="en-US" altLang="zh-CN" sz="2400" dirty="0">
                <a:sym typeface="+mn-ea"/>
              </a:rPr>
              <a:t>0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 </a:t>
            </a:r>
            <a:r>
              <a:rPr lang="zh-CN" altLang="en-US" sz="2400" dirty="0">
                <a:sym typeface="+mn-ea"/>
              </a:rPr>
              <a:t>暴力：</a:t>
            </a:r>
            <a:r>
              <a:rPr lang="en-US" altLang="zh-CN" sz="2400" dirty="0">
                <a:sym typeface="+mn-ea"/>
              </a:rPr>
              <a:t>O(n*n*√n)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215370" cy="512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mobius</a:t>
            </a:r>
            <a:r>
              <a:rPr lang="zh-CN" altLang="en-US" sz="2400" dirty="0"/>
              <a:t>反演举例：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计算，在</a:t>
            </a:r>
            <a:r>
              <a:rPr lang="en-US" altLang="zh-CN" sz="2400" dirty="0"/>
              <a:t>[1,n]</a:t>
            </a:r>
            <a:r>
              <a:rPr lang="zh-CN" altLang="en-US" sz="2400" dirty="0"/>
              <a:t>和</a:t>
            </a:r>
            <a:r>
              <a:rPr lang="en-US" altLang="zh-CN" sz="2400" dirty="0"/>
              <a:t>[1,m]</a:t>
            </a:r>
            <a:r>
              <a:rPr lang="zh-CN" altLang="en-US" sz="2400" dirty="0"/>
              <a:t>中分别选</a:t>
            </a:r>
            <a:r>
              <a:rPr lang="en-US" altLang="zh-CN" sz="2400" dirty="0"/>
              <a:t>2</a:t>
            </a:r>
            <a:r>
              <a:rPr lang="zh-CN" altLang="en-US" sz="2400" dirty="0"/>
              <a:t>个数，</a:t>
            </a:r>
            <a:r>
              <a:rPr lang="en-US" altLang="zh-CN" sz="2400" dirty="0"/>
              <a:t>gcd</a:t>
            </a:r>
            <a:r>
              <a:rPr lang="zh-CN" altLang="en-US" sz="2400" dirty="0"/>
              <a:t>为平方数的二元组对数。 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即：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sum</a:t>
            </a:r>
            <a:r>
              <a:rPr lang="en-US" altLang="zh-CN" sz="2400" baseline="-25000" dirty="0"/>
              <a:t>(1&lt;=i&lt;=n)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(1&lt;=j&lt;=m)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(1&lt;=p&lt;=min(√n,√m))</a:t>
            </a:r>
            <a:r>
              <a:rPr lang="en-US" altLang="zh-CN" sz="2400" dirty="0"/>
              <a:t>{gcd(i,j)==p*p}}}</a:t>
            </a:r>
            <a:endParaRPr lang="en-US" altLang="zh-CN" sz="2400" dirty="0"/>
          </a:p>
          <a:p>
            <a:pPr algn="l"/>
            <a:r>
              <a:rPr lang="en-US" altLang="zh-CN" sz="2400" dirty="0"/>
              <a:t> =  </a:t>
            </a:r>
            <a:r>
              <a:rPr lang="en-US" altLang="zh-CN" sz="2400" dirty="0">
                <a:sym typeface="+mn-ea"/>
              </a:rPr>
              <a:t>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(1&lt;=i&lt;=n)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(1&lt;=j&lt;=m)</a:t>
            </a:r>
            <a:r>
              <a:rPr lang="en-US" altLang="zh-CN" sz="2400" dirty="0">
                <a:sym typeface="+mn-ea"/>
              </a:rPr>
              <a:t>{gcd(i,j)==p*p}}}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如图，类似于交换积分限，由于</a:t>
            </a:r>
            <a:r>
              <a:rPr lang="en-US" altLang="zh-CN" sz="2400" dirty="0">
                <a:sym typeface="+mn-ea"/>
              </a:rPr>
              <a:t>p</a:t>
            </a: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i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j</a:t>
            </a:r>
            <a:r>
              <a:rPr lang="zh-CN" altLang="en-US" sz="2400" dirty="0">
                <a:sym typeface="+mn-ea"/>
              </a:rPr>
              <a:t>不相关</a:t>
            </a:r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可以交换循环次序将</a:t>
            </a:r>
            <a:r>
              <a:rPr lang="en-US" altLang="zh-CN" sz="2400" dirty="0">
                <a:sym typeface="+mn-ea"/>
              </a:rPr>
              <a:t>p</a:t>
            </a:r>
            <a:r>
              <a:rPr lang="zh-CN" altLang="en-US" sz="2400" dirty="0">
                <a:sym typeface="+mn-ea"/>
              </a:rPr>
              <a:t>放到最外面枚举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140" y="3646170"/>
            <a:ext cx="3143885" cy="2305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215370" cy="512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mobius</a:t>
            </a:r>
            <a:r>
              <a:rPr lang="zh-CN" altLang="en-US" sz="2400" dirty="0"/>
              <a:t>反演举例：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计算，在</a:t>
            </a:r>
            <a:r>
              <a:rPr lang="en-US" altLang="zh-CN" sz="2400" dirty="0"/>
              <a:t>[1,n]</a:t>
            </a:r>
            <a:r>
              <a:rPr lang="zh-CN" altLang="en-US" sz="2400" dirty="0"/>
              <a:t>和</a:t>
            </a:r>
            <a:r>
              <a:rPr lang="en-US" altLang="zh-CN" sz="2400" dirty="0"/>
              <a:t>[1,m]</a:t>
            </a:r>
            <a:r>
              <a:rPr lang="zh-CN" altLang="en-US" sz="2400" dirty="0"/>
              <a:t>中分别选</a:t>
            </a:r>
            <a:r>
              <a:rPr lang="en-US" altLang="zh-CN" sz="2400" dirty="0"/>
              <a:t>2</a:t>
            </a:r>
            <a:r>
              <a:rPr lang="zh-CN" altLang="en-US" sz="2400" dirty="0"/>
              <a:t>个数，</a:t>
            </a:r>
            <a:r>
              <a:rPr lang="en-US" altLang="zh-CN" sz="2400" dirty="0"/>
              <a:t>gcd</a:t>
            </a:r>
            <a:r>
              <a:rPr lang="zh-CN" altLang="en-US" sz="2400" dirty="0"/>
              <a:t>为平方数的二元组对数。 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即：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sum</a:t>
            </a:r>
            <a:r>
              <a:rPr lang="en-US" altLang="zh-CN" sz="2400" baseline="-25000" dirty="0"/>
              <a:t>(1&lt;=i&lt;=n)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(1&lt;=j&lt;=m)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(1&lt;=p&lt;=min(√n,√m))</a:t>
            </a:r>
            <a:r>
              <a:rPr lang="en-US" altLang="zh-CN" sz="2400" dirty="0"/>
              <a:t>{gcd(i,j)==p*p}}}</a:t>
            </a:r>
            <a:endParaRPr lang="en-US" altLang="zh-CN" sz="2400" dirty="0"/>
          </a:p>
          <a:p>
            <a:pPr algn="l"/>
            <a:r>
              <a:rPr lang="en-US" altLang="zh-CN" sz="2400" dirty="0"/>
              <a:t> =  </a:t>
            </a:r>
            <a:r>
              <a:rPr lang="en-US" altLang="zh-CN" sz="2400" dirty="0">
                <a:sym typeface="+mn-ea"/>
              </a:rPr>
              <a:t>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(1&lt;=i&lt;=n)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(1&lt;=j&lt;=m)</a:t>
            </a:r>
            <a:r>
              <a:rPr lang="en-US" altLang="zh-CN" sz="2400" dirty="0">
                <a:sym typeface="+mn-ea"/>
              </a:rPr>
              <a:t>{gcd(i,j)==p*p}}}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 =  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(1&lt;=i&lt;=n/p/p)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(1&lt;=j&lt;=m/p/p)</a:t>
            </a:r>
            <a:r>
              <a:rPr lang="en-US" altLang="zh-CN" sz="2400" dirty="0">
                <a:sym typeface="+mn-ea"/>
              </a:rPr>
              <a:t>{gcd(i,j)==1}}}</a:t>
            </a:r>
            <a:endParaRPr lang="en-US" altLang="zh-CN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数论的技巧： </a:t>
            </a:r>
            <a:r>
              <a:rPr lang="en-US" altLang="zh-CN" sz="2400" dirty="0">
                <a:sym typeface="+mn-ea"/>
              </a:rPr>
              <a:t>gcd(i,j) == b    &lt;==&gt;    gcd(i/b,j/b) == 1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同时将</a:t>
            </a:r>
            <a:r>
              <a:rPr lang="en-US" altLang="zh-CN" sz="2400" dirty="0">
                <a:sym typeface="+mn-ea"/>
              </a:rPr>
              <a:t>i,j</a:t>
            </a:r>
            <a:r>
              <a:rPr lang="zh-CN" altLang="en-US" sz="2400" dirty="0">
                <a:sym typeface="+mn-ea"/>
              </a:rPr>
              <a:t>换元，获得新的范围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510030"/>
            <a:ext cx="7429500" cy="3656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  <a:p>
            <a:pPr algn="l"/>
            <a:r>
              <a:rPr lang="en-US" sz="2400" dirty="0"/>
              <a:t>(1). </a:t>
            </a:r>
            <a:r>
              <a:rPr lang="zh-CN" altLang="en-US" sz="2400" dirty="0"/>
              <a:t>排列</a:t>
            </a:r>
            <a:endParaRPr lang="zh-CN" altLang="en-US" sz="2400" dirty="0"/>
          </a:p>
          <a:p>
            <a:pPr algn="l"/>
            <a:r>
              <a:rPr lang="en-US" altLang="zh-CN" sz="2400" dirty="0"/>
              <a:t>	n</a:t>
            </a:r>
            <a:r>
              <a:rPr lang="zh-CN" altLang="en-US" sz="2400" dirty="0"/>
              <a:t>元组 </a:t>
            </a:r>
            <a:r>
              <a:rPr lang="en-US" altLang="zh-CN" sz="2400" dirty="0"/>
              <a:t>&lt;a1,a2,a3...&gt;	</a:t>
            </a:r>
            <a:endParaRPr lang="en-US" altLang="zh-CN" sz="2400" dirty="0"/>
          </a:p>
          <a:p>
            <a:pPr algn="l"/>
            <a:r>
              <a:rPr lang="en-US" altLang="zh-CN" sz="2400" dirty="0"/>
              <a:t>	// </a:t>
            </a:r>
            <a:r>
              <a:rPr lang="zh-CN" altLang="en-US" sz="2400" dirty="0"/>
              <a:t>有序，乘法原理</a:t>
            </a:r>
            <a:endParaRPr lang="zh-CN" altLang="en-US" sz="2400" dirty="0"/>
          </a:p>
          <a:p>
            <a:pPr algn="l"/>
            <a:r>
              <a:rPr lang="en-US" altLang="zh-CN" sz="2400" dirty="0"/>
              <a:t>(2). </a:t>
            </a:r>
            <a:r>
              <a:rPr lang="zh-CN" altLang="en-US" sz="2400" dirty="0"/>
              <a:t>组合</a:t>
            </a:r>
            <a:endParaRPr lang="zh-CN" altLang="en-US" sz="2400" dirty="0"/>
          </a:p>
          <a:p>
            <a:pPr algn="l"/>
            <a:r>
              <a:rPr lang="en-US" altLang="zh-CN" sz="2400" dirty="0"/>
              <a:t>	(</a:t>
            </a:r>
            <a:r>
              <a:rPr lang="zh-CN" altLang="en-US" sz="2400" dirty="0"/>
              <a:t>多重</a:t>
            </a:r>
            <a:r>
              <a:rPr lang="en-US" altLang="zh-CN" sz="2400" dirty="0"/>
              <a:t>)</a:t>
            </a:r>
            <a:r>
              <a:rPr lang="zh-CN" altLang="en-US" sz="2400" dirty="0"/>
              <a:t>集合 </a:t>
            </a:r>
            <a:r>
              <a:rPr lang="en-US" altLang="zh-CN" sz="2400" dirty="0"/>
              <a:t>{a1,a2,a3,...}</a:t>
            </a:r>
            <a:endParaRPr lang="en-US" altLang="zh-CN" sz="2400" dirty="0"/>
          </a:p>
          <a:p>
            <a:pPr algn="l"/>
            <a:r>
              <a:rPr lang="en-US" altLang="zh-CN" sz="2400" dirty="0"/>
              <a:t>	// </a:t>
            </a:r>
            <a:r>
              <a:rPr lang="zh-CN" altLang="en-US" sz="2400" dirty="0"/>
              <a:t>无序</a:t>
            </a:r>
            <a:endParaRPr lang="zh-CN" altLang="en-US" sz="2400" dirty="0"/>
          </a:p>
          <a:p>
            <a:pPr algn="l"/>
            <a:r>
              <a:rPr lang="en-US" altLang="zh-CN" sz="2400" dirty="0"/>
              <a:t>(3). </a:t>
            </a:r>
            <a:r>
              <a:rPr lang="zh-CN" altLang="en-US" sz="2400" dirty="0"/>
              <a:t>转换方式：除以全排列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215370" cy="512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mobius</a:t>
            </a:r>
            <a:r>
              <a:rPr lang="zh-CN" altLang="en-US" sz="2400" dirty="0"/>
              <a:t>反演举例：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计算，在</a:t>
            </a:r>
            <a:r>
              <a:rPr lang="en-US" altLang="zh-CN" sz="2400" dirty="0"/>
              <a:t>[1,n]</a:t>
            </a:r>
            <a:r>
              <a:rPr lang="zh-CN" altLang="en-US" sz="2400" dirty="0"/>
              <a:t>和</a:t>
            </a:r>
            <a:r>
              <a:rPr lang="en-US" altLang="zh-CN" sz="2400" dirty="0"/>
              <a:t>[1,m]</a:t>
            </a:r>
            <a:r>
              <a:rPr lang="zh-CN" altLang="en-US" sz="2400" dirty="0"/>
              <a:t>中分别选</a:t>
            </a:r>
            <a:r>
              <a:rPr lang="en-US" altLang="zh-CN" sz="2400" dirty="0"/>
              <a:t>2</a:t>
            </a:r>
            <a:r>
              <a:rPr lang="zh-CN" altLang="en-US" sz="2400" dirty="0"/>
              <a:t>个数，</a:t>
            </a:r>
            <a:r>
              <a:rPr lang="en-US" altLang="zh-CN" sz="2400" dirty="0"/>
              <a:t>gcd</a:t>
            </a:r>
            <a:r>
              <a:rPr lang="zh-CN" altLang="en-US" sz="2400" dirty="0"/>
              <a:t>为平方数的二元组对数。 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即：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sum</a:t>
            </a:r>
            <a:r>
              <a:rPr lang="en-US" altLang="zh-CN" sz="2400" baseline="-25000" dirty="0"/>
              <a:t>(1&lt;=i&lt;=n)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(1&lt;=j&lt;=m)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(1&lt;=p&lt;=min(√n,√m))</a:t>
            </a:r>
            <a:r>
              <a:rPr lang="en-US" altLang="zh-CN" sz="2400" dirty="0"/>
              <a:t>{gcd(i,j)==p*p}}}</a:t>
            </a:r>
            <a:endParaRPr lang="en-US" altLang="zh-CN" sz="2400" dirty="0"/>
          </a:p>
          <a:p>
            <a:pPr algn="l"/>
            <a:r>
              <a:rPr lang="en-US" altLang="zh-CN" sz="2400" dirty="0"/>
              <a:t> =  </a:t>
            </a:r>
            <a:r>
              <a:rPr lang="en-US" altLang="zh-CN" sz="2400" dirty="0">
                <a:sym typeface="+mn-ea"/>
              </a:rPr>
              <a:t>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(1&lt;=i&lt;=n)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(1&lt;=j&lt;=m)</a:t>
            </a:r>
            <a:r>
              <a:rPr lang="en-US" altLang="zh-CN" sz="2400" dirty="0">
                <a:sym typeface="+mn-ea"/>
              </a:rPr>
              <a:t>{gcd(i,j)==p*p}}}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 =  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(1&lt;=i&lt;=n/p/p)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(1&lt;=j&lt;=m/p/p)</a:t>
            </a:r>
            <a:r>
              <a:rPr lang="en-US" altLang="zh-CN" sz="2400" dirty="0">
                <a:sym typeface="+mn-ea"/>
              </a:rPr>
              <a:t>{gcd(i,j)==1}}}</a:t>
            </a:r>
            <a:endParaRPr lang="en-US" altLang="zh-CN" sz="2400" dirty="0"/>
          </a:p>
          <a:p>
            <a:pPr algn="l"/>
            <a:r>
              <a:rPr lang="en-US" altLang="zh-CN" sz="2400" dirty="0"/>
              <a:t> =  </a:t>
            </a:r>
            <a:r>
              <a:rPr lang="en-US" altLang="zh-CN" sz="2400" dirty="0">
                <a:sym typeface="+mn-ea"/>
              </a:rPr>
              <a:t>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(1&lt;=i&lt;=n/p/p)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(1&lt;=j&lt;=m/p/p)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(e|gcd(i,j))</a:t>
            </a:r>
            <a:r>
              <a:rPr lang="en-US" altLang="zh-CN" sz="2400" dirty="0">
                <a:sym typeface="+mn-ea"/>
              </a:rPr>
              <a:t>{u(e)}}}}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运用</a:t>
            </a:r>
            <a:r>
              <a:rPr lang="en-US" altLang="zh-CN" sz="2400" dirty="0">
                <a:sym typeface="+mn-ea"/>
              </a:rPr>
              <a:t>mobius</a:t>
            </a:r>
            <a:r>
              <a:rPr lang="zh-CN" altLang="en-US" sz="2400" dirty="0">
                <a:sym typeface="+mn-ea"/>
              </a:rPr>
              <a:t>函数的性质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，</a:t>
            </a:r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再次进行换元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当前复杂度：</a:t>
            </a:r>
            <a:r>
              <a:rPr lang="en-US" altLang="zh-CN" sz="2400" dirty="0">
                <a:sym typeface="+mn-ea"/>
              </a:rPr>
              <a:t>O(n*n*n√n*logn)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4434205"/>
            <a:ext cx="3272155" cy="9944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215370" cy="512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mobius</a:t>
            </a:r>
            <a:r>
              <a:rPr lang="zh-CN" altLang="en-US" sz="2400" dirty="0"/>
              <a:t>反演举例：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sum</a:t>
            </a:r>
            <a:r>
              <a:rPr lang="en-US" altLang="zh-CN" sz="2400" baseline="-25000" dirty="0"/>
              <a:t>(1&lt;=i&lt;=n)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(1&lt;=j&lt;=m)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(1&lt;=p&lt;=min(√n,√m))</a:t>
            </a:r>
            <a:r>
              <a:rPr lang="en-US" altLang="zh-CN" sz="2400" dirty="0"/>
              <a:t>{gcd(i,j)==p*p}}}</a:t>
            </a:r>
            <a:endParaRPr lang="en-US" altLang="zh-CN" sz="2400" dirty="0"/>
          </a:p>
          <a:p>
            <a:pPr algn="l"/>
            <a:r>
              <a:rPr lang="en-US" altLang="zh-CN" sz="2400" dirty="0"/>
              <a:t> =  </a:t>
            </a:r>
            <a:r>
              <a:rPr lang="en-US" altLang="zh-CN" sz="2400" dirty="0">
                <a:sym typeface="+mn-ea"/>
              </a:rPr>
              <a:t>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(1&lt;=i&lt;=n/p/p)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(1&lt;=j&lt;=m/p/p)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(e|gcd(i,j))</a:t>
            </a:r>
            <a:r>
              <a:rPr lang="en-US" altLang="zh-CN" sz="2400" dirty="0">
                <a:sym typeface="+mn-ea"/>
              </a:rPr>
              <a:t>{u(e)}}}}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 =  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(1&lt;=e&lt;=min(n,m)/(p*p))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(1&lt;=i&lt;=n/(e*p*p))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(1&lt;=j&lt;=m/(e*p*p))</a:t>
            </a:r>
            <a:r>
              <a:rPr lang="en-US" altLang="zh-CN" sz="2400" dirty="0">
                <a:sym typeface="+mn-ea"/>
              </a:rPr>
              <a:t>{u(e)}}}}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最精髓的一步：将</a:t>
            </a:r>
            <a:r>
              <a:rPr lang="en-US" altLang="zh-CN" sz="2400" dirty="0">
                <a:sym typeface="+mn-ea"/>
              </a:rPr>
              <a:t>e</a:t>
            </a:r>
            <a:r>
              <a:rPr lang="zh-CN" altLang="en-US" sz="2400" dirty="0">
                <a:sym typeface="+mn-ea"/>
              </a:rPr>
              <a:t>放到外层。并对枚举内容进行改造：</a:t>
            </a:r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 e|gcd(i,j) &lt;==&gt; e|i &amp;&amp; e|j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 </a:t>
            </a:r>
            <a:r>
              <a:rPr lang="zh-CN" altLang="en-US" sz="2400" dirty="0">
                <a:sym typeface="+mn-ea"/>
              </a:rPr>
              <a:t>因此只需要循环枚举</a:t>
            </a:r>
            <a:r>
              <a:rPr lang="en-US" altLang="zh-CN" sz="2400" dirty="0">
                <a:sym typeface="+mn-ea"/>
              </a:rPr>
              <a:t>e</a:t>
            </a:r>
            <a:r>
              <a:rPr lang="zh-CN" altLang="en-US" sz="2400" dirty="0">
                <a:sym typeface="+mn-ea"/>
              </a:rPr>
              <a:t>的倍数，</a:t>
            </a:r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 </a:t>
            </a:r>
            <a:r>
              <a:rPr lang="zh-CN" altLang="en-US" sz="2400" dirty="0">
                <a:sym typeface="+mn-ea"/>
              </a:rPr>
              <a:t>故设 </a:t>
            </a:r>
            <a:r>
              <a:rPr lang="en-US" altLang="zh-CN" sz="2400" dirty="0">
                <a:sym typeface="+mn-ea"/>
              </a:rPr>
              <a:t>i' = i*e , j' = j*e</a:t>
            </a:r>
            <a:r>
              <a:rPr lang="zh-CN" altLang="en-US" sz="2400" dirty="0">
                <a:sym typeface="+mn-ea"/>
              </a:rPr>
              <a:t>， </a:t>
            </a:r>
            <a:r>
              <a:rPr lang="en-US" altLang="zh-CN" sz="2400" dirty="0">
                <a:sym typeface="+mn-ea"/>
              </a:rPr>
              <a:t>1&lt;=i'&lt;=n/(p*p*e)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1&lt;=j'&lt;=m/(p*p*e)</a:t>
            </a:r>
            <a:r>
              <a:rPr lang="zh-CN" altLang="en-US" sz="2400" dirty="0">
                <a:sym typeface="+mn-ea"/>
              </a:rPr>
              <a:t>，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349990" cy="512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mobius</a:t>
            </a:r>
            <a:r>
              <a:rPr lang="zh-CN" altLang="en-US" sz="2400" dirty="0"/>
              <a:t>反演举例：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计算，在</a:t>
            </a:r>
            <a:r>
              <a:rPr lang="en-US" altLang="zh-CN" sz="2400" dirty="0"/>
              <a:t>[1,n]</a:t>
            </a:r>
            <a:r>
              <a:rPr lang="zh-CN" altLang="en-US" sz="2400" dirty="0"/>
              <a:t>和</a:t>
            </a:r>
            <a:r>
              <a:rPr lang="en-US" altLang="zh-CN" sz="2400" dirty="0"/>
              <a:t>[1,m]</a:t>
            </a:r>
            <a:r>
              <a:rPr lang="zh-CN" altLang="en-US" sz="2400" dirty="0"/>
              <a:t>中分别选</a:t>
            </a:r>
            <a:r>
              <a:rPr lang="en-US" altLang="zh-CN" sz="2400" dirty="0"/>
              <a:t>2</a:t>
            </a:r>
            <a:r>
              <a:rPr lang="zh-CN" altLang="en-US" sz="2400" dirty="0"/>
              <a:t>个数，</a:t>
            </a:r>
            <a:r>
              <a:rPr lang="en-US" altLang="zh-CN" sz="2400" dirty="0"/>
              <a:t>gcd</a:t>
            </a:r>
            <a:r>
              <a:rPr lang="zh-CN" altLang="en-US" sz="2400" dirty="0"/>
              <a:t>为平方数的二元组对数。 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即：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sum</a:t>
            </a:r>
            <a:r>
              <a:rPr lang="en-US" altLang="zh-CN" sz="2400" baseline="-25000" dirty="0"/>
              <a:t>(1&lt;=i&lt;=n)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(1&lt;=j&lt;=m)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(1&lt;=p&lt;=min(√n,√m))</a:t>
            </a:r>
            <a:r>
              <a:rPr lang="en-US" altLang="zh-CN" sz="2400" dirty="0"/>
              <a:t>{gcd(i,j)==p*p}}}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 =  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(1&lt;=e&lt;=min(n,m)/p/p)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(1&lt;=j&lt;=n/(e*p*p))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(1&lt;=i&lt;=m/(e*p*p))</a:t>
            </a:r>
            <a:r>
              <a:rPr lang="en-US" altLang="zh-CN" sz="2400" dirty="0">
                <a:sym typeface="+mn-ea"/>
              </a:rPr>
              <a:t>{u(e)}}}}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 =  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(1&lt;=e&lt;=min(n,m)/p/p)</a:t>
            </a:r>
            <a:r>
              <a:rPr lang="en-US" altLang="zh-CN" sz="2400" dirty="0">
                <a:sym typeface="+mn-ea"/>
              </a:rPr>
              <a:t>{u(e)*(n/(e*p*p))*(m/(e*p*p))}} 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 </a:t>
            </a:r>
            <a:r>
              <a:rPr lang="zh-CN" altLang="en-US" sz="2400" dirty="0">
                <a:sym typeface="+mn-ea"/>
              </a:rPr>
              <a:t>由于枚举的内容与</a:t>
            </a:r>
            <a:r>
              <a:rPr lang="en-US" altLang="zh-CN" sz="2400" dirty="0">
                <a:sym typeface="+mn-ea"/>
              </a:rPr>
              <a:t>i,j</a:t>
            </a:r>
            <a:r>
              <a:rPr lang="zh-CN" altLang="en-US" sz="2400" dirty="0">
                <a:sym typeface="+mn-ea"/>
              </a:rPr>
              <a:t>无关，因此可以直接计算，</a:t>
            </a:r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值为</a:t>
            </a:r>
            <a:r>
              <a:rPr lang="en-US" altLang="zh-CN" sz="2400" dirty="0">
                <a:sym typeface="+mn-ea"/>
              </a:rPr>
              <a:t>(n/(e*p*p))*(m/(e*p*p))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当前复杂度：</a:t>
            </a:r>
            <a:r>
              <a:rPr lang="en-US" altLang="zh-CN" sz="2400" dirty="0">
                <a:sym typeface="+mn-ea"/>
              </a:rPr>
              <a:t>O(n)	       					//</a:t>
            </a:r>
            <a:r>
              <a:rPr lang="zh-CN" altLang="en-US" sz="2400" dirty="0">
                <a:sym typeface="+mn-ea"/>
              </a:rPr>
              <a:t>证明：级数收敛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215370" cy="5126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mobius</a:t>
            </a:r>
            <a:r>
              <a:rPr lang="zh-CN" altLang="en-US" sz="2400" dirty="0"/>
              <a:t>反演举例：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计算，在</a:t>
            </a:r>
            <a:r>
              <a:rPr lang="en-US" altLang="zh-CN" sz="2400" dirty="0"/>
              <a:t>[1,n]</a:t>
            </a:r>
            <a:r>
              <a:rPr lang="zh-CN" altLang="en-US" sz="2400" dirty="0"/>
              <a:t>和</a:t>
            </a:r>
            <a:r>
              <a:rPr lang="en-US" altLang="zh-CN" sz="2400" dirty="0"/>
              <a:t>[1,m]</a:t>
            </a:r>
            <a:r>
              <a:rPr lang="zh-CN" altLang="en-US" sz="2400" dirty="0"/>
              <a:t>中分别选</a:t>
            </a:r>
            <a:r>
              <a:rPr lang="en-US" altLang="zh-CN" sz="2400" dirty="0"/>
              <a:t>2</a:t>
            </a:r>
            <a:r>
              <a:rPr lang="zh-CN" altLang="en-US" sz="2400" dirty="0"/>
              <a:t>个数，</a:t>
            </a:r>
            <a:r>
              <a:rPr lang="en-US" altLang="zh-CN" sz="2400" dirty="0"/>
              <a:t>gcd</a:t>
            </a:r>
            <a:r>
              <a:rPr lang="zh-CN" altLang="en-US" sz="2400" dirty="0"/>
              <a:t>为平方数的二元组对数。 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即：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sum</a:t>
            </a:r>
            <a:r>
              <a:rPr lang="en-US" altLang="zh-CN" sz="2400" baseline="-25000" dirty="0"/>
              <a:t>(1&lt;=i&lt;=n)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(1&lt;=j&lt;=m)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(1&lt;=p&lt;=min(√n,√m))</a:t>
            </a:r>
            <a:r>
              <a:rPr lang="en-US" altLang="zh-CN" sz="2400" dirty="0"/>
              <a:t>{gcd(i,j)==p*p}}}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 =  sum</a:t>
            </a:r>
            <a:r>
              <a:rPr lang="en-US" altLang="zh-CN" sz="2400" baseline="-25000" dirty="0">
                <a:sym typeface="+mn-ea"/>
              </a:rPr>
              <a:t>(1&lt;=p&lt;=min(√n,√m))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(1&lt;=e&lt;=min(n,m)/p/p)</a:t>
            </a:r>
            <a:r>
              <a:rPr lang="en-US" altLang="zh-CN" sz="2400" dirty="0">
                <a:sym typeface="+mn-ea"/>
              </a:rPr>
              <a:t>{u(e)*(n/(e*p*p))*(m/(e*p*p))}} 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 =  sum</a:t>
            </a:r>
            <a:r>
              <a:rPr lang="en-US" altLang="zh-CN" sz="2400" baseline="-25000" dirty="0">
                <a:sym typeface="+mn-ea"/>
              </a:rPr>
              <a:t>(1&lt;=p &lt;=min(√n,√m)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((p*p)|k)</a:t>
            </a:r>
            <a:r>
              <a:rPr lang="en-US" altLang="zh-CN" sz="2400" dirty="0">
                <a:sym typeface="+mn-ea"/>
              </a:rPr>
              <a:t>{u(k/(p*p))*(n/k)*(m/k)}} 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 </a:t>
            </a:r>
            <a:r>
              <a:rPr lang="zh-CN" altLang="en-US" sz="2400" dirty="0">
                <a:sym typeface="+mn-ea"/>
              </a:rPr>
              <a:t>换元 </a:t>
            </a:r>
            <a:r>
              <a:rPr lang="en-US" altLang="zh-CN" sz="2400" dirty="0">
                <a:sym typeface="+mn-ea"/>
              </a:rPr>
              <a:t>k = e*p*p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 </a:t>
            </a:r>
            <a:r>
              <a:rPr lang="zh-CN" altLang="en-US" sz="2400" dirty="0">
                <a:sym typeface="+mn-ea"/>
              </a:rPr>
              <a:t>复杂度：</a:t>
            </a:r>
            <a:r>
              <a:rPr lang="en-US" altLang="zh-CN" sz="2400" dirty="0">
                <a:sym typeface="+mn-ea"/>
              </a:rPr>
              <a:t>O(√n)				//</a:t>
            </a:r>
            <a:r>
              <a:rPr lang="zh-CN" altLang="en-US" sz="2400" dirty="0">
                <a:sym typeface="+mn-ea"/>
              </a:rPr>
              <a:t>证明：级数收敛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215370" cy="561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1. mobius</a:t>
            </a:r>
            <a:r>
              <a:rPr lang="zh-CN" altLang="en-US" sz="2400" dirty="0"/>
              <a:t>反演举例：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计算，在</a:t>
            </a:r>
            <a:r>
              <a:rPr lang="en-US" altLang="zh-CN" sz="2400" dirty="0"/>
              <a:t>[1,n]</a:t>
            </a:r>
            <a:r>
              <a:rPr lang="zh-CN" altLang="en-US" sz="2400" dirty="0"/>
              <a:t>和</a:t>
            </a:r>
            <a:r>
              <a:rPr lang="en-US" altLang="zh-CN" sz="2400" dirty="0"/>
              <a:t>[1,m]</a:t>
            </a:r>
            <a:r>
              <a:rPr lang="zh-CN" altLang="en-US" sz="2400" dirty="0"/>
              <a:t>中分别选</a:t>
            </a:r>
            <a:r>
              <a:rPr lang="en-US" altLang="zh-CN" sz="2400" dirty="0"/>
              <a:t>2</a:t>
            </a:r>
            <a:r>
              <a:rPr lang="zh-CN" altLang="en-US" sz="2400" dirty="0"/>
              <a:t>个数，</a:t>
            </a:r>
            <a:r>
              <a:rPr lang="en-US" altLang="zh-CN" sz="2400" dirty="0"/>
              <a:t>gcd</a:t>
            </a:r>
            <a:r>
              <a:rPr lang="zh-CN" altLang="en-US" sz="2400" dirty="0"/>
              <a:t>为平方数的二元组对数。 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即：</a:t>
            </a:r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sum</a:t>
            </a:r>
            <a:r>
              <a:rPr lang="en-US" altLang="zh-CN" sz="2400" baseline="-25000" dirty="0"/>
              <a:t>(1&lt;=i&lt;=n)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(1&lt;=j&lt;=m)</a:t>
            </a:r>
            <a:r>
              <a:rPr lang="en-US" altLang="zh-CN" sz="2400" dirty="0"/>
              <a:t>{sum</a:t>
            </a:r>
            <a:r>
              <a:rPr lang="en-US" altLang="zh-CN" sz="2400" baseline="-25000" dirty="0"/>
              <a:t>(1&lt;=p&lt;=min(√n,√m))</a:t>
            </a:r>
            <a:r>
              <a:rPr lang="en-US" altLang="zh-CN" sz="2400" dirty="0"/>
              <a:t>{gcd(i,j)==p*p}}}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 =  sum</a:t>
            </a:r>
            <a:r>
              <a:rPr lang="en-US" altLang="zh-CN" sz="2400" baseline="-25000" dirty="0">
                <a:sym typeface="+mn-ea"/>
              </a:rPr>
              <a:t>(1&lt;=p &lt;=min(√n,√m))</a:t>
            </a:r>
            <a:r>
              <a:rPr lang="en-US" altLang="zh-CN" sz="2400" dirty="0">
                <a:sym typeface="+mn-ea"/>
              </a:rPr>
              <a:t>{sum</a:t>
            </a:r>
            <a:r>
              <a:rPr lang="en-US" altLang="zh-CN" sz="2400" baseline="-25000" dirty="0">
                <a:sym typeface="+mn-ea"/>
              </a:rPr>
              <a:t>((p*p)|k)</a:t>
            </a:r>
            <a:r>
              <a:rPr lang="en-US" altLang="zh-CN" sz="2400" dirty="0">
                <a:sym typeface="+mn-ea"/>
              </a:rPr>
              <a:t>{u(k/(p*p))*(n/k)*(m/k)}} 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再次交换循环次序</a:t>
            </a:r>
            <a:endParaRPr lang="zh-CN" altLang="en-US" sz="2400" dirty="0">
              <a:sym typeface="+mn-ea"/>
            </a:endParaRPr>
          </a:p>
          <a:p>
            <a:pPr algn="l"/>
            <a:r>
              <a:rPr lang="zh-CN" altLang="en-US" sz="2400" dirty="0">
                <a:sym typeface="+mn-ea"/>
              </a:rPr>
              <a:t> </a:t>
            </a:r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= sum</a:t>
            </a:r>
            <a:r>
              <a:rPr lang="en-US" altLang="zh-CN" sz="2400" baseline="-25000" dirty="0">
                <a:sym typeface="+mn-ea"/>
              </a:rPr>
              <a:t>(1&lt;=k &lt;=min(n,m))</a:t>
            </a:r>
            <a:r>
              <a:rPr lang="en-US" altLang="zh-CN" sz="2400" dirty="0">
                <a:sym typeface="+mn-ea"/>
              </a:rPr>
              <a:t>(n/k)*(m/k)*{sum</a:t>
            </a:r>
            <a:r>
              <a:rPr lang="en-US" altLang="zh-CN" sz="2400" baseline="-25000" dirty="0">
                <a:sym typeface="+mn-ea"/>
              </a:rPr>
              <a:t>((p*p)|k)</a:t>
            </a:r>
            <a:r>
              <a:rPr lang="en-US" altLang="zh-CN" sz="2400" dirty="0">
                <a:sym typeface="+mn-ea"/>
              </a:rPr>
              <a:t>{u(k/(p*p))}} 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可以预处理这种特殊的前缀和 </a:t>
            </a:r>
            <a:r>
              <a:rPr lang="en-US" altLang="zh-CN" sz="2400" dirty="0">
                <a:sym typeface="+mn-ea"/>
              </a:rPr>
              <a:t>sum</a:t>
            </a:r>
            <a:r>
              <a:rPr lang="en-US" altLang="zh-CN" sz="2400" baseline="-25000" dirty="0">
                <a:sym typeface="+mn-ea"/>
              </a:rPr>
              <a:t>((p*p)|k)</a:t>
            </a:r>
            <a:r>
              <a:rPr lang="en-US" altLang="zh-CN" sz="2400" dirty="0">
                <a:sym typeface="+mn-ea"/>
              </a:rPr>
              <a:t>{u(k/(p*p))} </a:t>
            </a:r>
            <a:r>
              <a:rPr lang="zh-CN" altLang="en-US" sz="2400" dirty="0">
                <a:sym typeface="+mn-ea"/>
              </a:rPr>
              <a:t>， 但这题好像没必要。</a:t>
            </a:r>
            <a:r>
              <a:rPr lang="en-US" altLang="zh-CN" sz="2400" dirty="0">
                <a:sym typeface="+mn-ea"/>
              </a:rPr>
              <a:t>	//</a:t>
            </a:r>
            <a:r>
              <a:rPr lang="zh-CN" altLang="en-US" sz="2400" dirty="0">
                <a:sym typeface="+mn-ea"/>
              </a:rPr>
              <a:t>因为复杂度会上升。但很多题都要通过这种方法进行优化。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215370" cy="561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含</a:t>
            </a:r>
            <a:r>
              <a:rPr lang="en-US" altLang="zh-CN" sz="2400" dirty="0">
                <a:sym typeface="+mn-ea"/>
              </a:rPr>
              <a:t>[k/i]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/>
              <a:t>mobius</a:t>
            </a:r>
            <a:r>
              <a:rPr lang="zh-CN" altLang="en-US" sz="2400" dirty="0"/>
              <a:t>反演分块优化：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设 </a:t>
            </a:r>
            <a:r>
              <a:rPr lang="en-US" altLang="zh-CN" sz="2400" dirty="0"/>
              <a:t>g(x) = [k/[k/x]] 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显然 </a:t>
            </a:r>
            <a:r>
              <a:rPr lang="en-US" altLang="zh-CN" sz="2400" dirty="0"/>
              <a:t>g(x) &gt;= [k/(k/x)] = x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故 </a:t>
            </a:r>
            <a:r>
              <a:rPr lang="en-US" altLang="zh-CN" sz="2400" dirty="0"/>
              <a:t>[k/g(x)] &lt;= [k/x]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又 </a:t>
            </a:r>
            <a:r>
              <a:rPr lang="en-US" altLang="zh-CN" sz="2400" dirty="0"/>
              <a:t>[k/g(x)] &gt;= [k/(k/[k/x])] = [k/x]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因此 </a:t>
            </a:r>
            <a:r>
              <a:rPr lang="en-US" altLang="zh-CN" sz="2400" dirty="0"/>
              <a:t>[k/g(x)] = [k/x]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故 当 </a:t>
            </a:r>
            <a:r>
              <a:rPr lang="en-US" altLang="zh-CN" sz="2400" dirty="0"/>
              <a:t>x&lt;=i&lt;=[k/[k/x]] </a:t>
            </a:r>
            <a:r>
              <a:rPr lang="zh-CN" altLang="en-US" sz="2400" dirty="0"/>
              <a:t>时， </a:t>
            </a:r>
            <a:r>
              <a:rPr lang="en-US" altLang="zh-CN" sz="2400" dirty="0"/>
              <a:t>[k/i]</a:t>
            </a:r>
            <a:r>
              <a:rPr lang="zh-CN" altLang="en-US" sz="2400" dirty="0"/>
              <a:t>都相等。</a:t>
            </a:r>
            <a:endParaRPr lang="zh-CN" altLang="en-US" sz="2400" dirty="0"/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由于，</a:t>
            </a:r>
            <a:r>
              <a:rPr lang="en-US" altLang="zh-CN" sz="2400" dirty="0">
                <a:sym typeface="+mn-ea"/>
              </a:rPr>
              <a:t>[k/i]</a:t>
            </a:r>
            <a:r>
              <a:rPr lang="zh-CN" altLang="en-US" sz="2400" dirty="0">
                <a:sym typeface="+mn-ea"/>
              </a:rPr>
              <a:t>至多 </a:t>
            </a:r>
            <a:r>
              <a:rPr lang="en-US" altLang="zh-CN" sz="2400" dirty="0">
                <a:sym typeface="+mn-ea"/>
              </a:rPr>
              <a:t>2√n </a:t>
            </a:r>
            <a:r>
              <a:rPr lang="zh-CN" altLang="en-US" sz="2400" dirty="0">
                <a:sym typeface="+mn-ea"/>
              </a:rPr>
              <a:t>个不同值，划分区间到</a:t>
            </a:r>
            <a:r>
              <a:rPr lang="en-US" altLang="zh-CN" sz="2400" dirty="0">
                <a:sym typeface="+mn-ea"/>
              </a:rPr>
              <a:t>√n</a:t>
            </a:r>
            <a:r>
              <a:rPr lang="zh-CN" altLang="en-US" sz="2400" dirty="0">
                <a:sym typeface="+mn-ea"/>
              </a:rPr>
              <a:t>块。每块</a:t>
            </a:r>
            <a:r>
              <a:rPr lang="en-US" altLang="zh-CN" sz="2400" dirty="0">
                <a:sym typeface="+mn-ea"/>
              </a:rPr>
              <a:t>[k/i]</a:t>
            </a:r>
            <a:r>
              <a:rPr lang="zh-CN" altLang="en-US" sz="2400" dirty="0">
                <a:sym typeface="+mn-ea"/>
              </a:rPr>
              <a:t>相同，</a:t>
            </a:r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可推出</a:t>
            </a:r>
            <a:r>
              <a:rPr lang="en-US" altLang="zh-CN" sz="2400" dirty="0">
                <a:sym typeface="+mn-ea"/>
              </a:rPr>
              <a:t>O(√n)</a:t>
            </a:r>
            <a:r>
              <a:rPr lang="zh-CN" altLang="en-US" sz="2400" dirty="0">
                <a:sym typeface="+mn-ea"/>
              </a:rPr>
              <a:t>级的复杂度。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容斥原理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215370" cy="561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二项式反演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70" y="1863725"/>
            <a:ext cx="6185535" cy="1091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870" y="3242945"/>
            <a:ext cx="6678930" cy="12395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215370" cy="561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1. </a:t>
            </a:r>
            <a:r>
              <a:rPr lang="zh-CN" altLang="en-US" sz="2400" dirty="0"/>
              <a:t>概率定义</a:t>
            </a:r>
            <a:endParaRPr lang="zh-CN" altLang="en-US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条件概率 </a:t>
            </a:r>
            <a:endParaRPr lang="zh-CN" altLang="en-US" sz="2400" dirty="0"/>
          </a:p>
          <a:p>
            <a:pPr algn="l"/>
            <a:r>
              <a:rPr lang="en-US" altLang="zh-CN" sz="2400" dirty="0"/>
              <a:t>(1) </a:t>
            </a:r>
            <a:r>
              <a:rPr lang="zh-CN" altLang="en-US" sz="2400" dirty="0"/>
              <a:t>定义：</a:t>
            </a:r>
            <a:r>
              <a:rPr lang="en-US" altLang="zh-CN" sz="2400" dirty="0"/>
              <a:t>P(A|B) = P(A)/P(B) , </a:t>
            </a:r>
            <a:r>
              <a:rPr lang="en-US" altLang="zh-CN" sz="2400" dirty="0">
                <a:sym typeface="+mn-ea"/>
              </a:rPr>
              <a:t>P(B) &gt; 0</a:t>
            </a:r>
            <a:endParaRPr lang="en-US" altLang="zh-CN" sz="2400" dirty="0"/>
          </a:p>
          <a:p>
            <a:pPr algn="l"/>
            <a:r>
              <a:rPr lang="en-US" altLang="zh-CN" sz="2400" dirty="0"/>
              <a:t>(2) </a:t>
            </a:r>
            <a:r>
              <a:rPr lang="zh-CN" altLang="en-US" sz="2400" dirty="0"/>
              <a:t>乘法公式：</a:t>
            </a:r>
            <a:r>
              <a:rPr lang="en-US" altLang="zh-CN" sz="2400" dirty="0"/>
              <a:t>P(A1A2...An-1An)=P(A1)P(A2|A1)P(A3|A1A2)...P(An|A1A2...An-1)</a:t>
            </a:r>
            <a:endParaRPr lang="en-US" altLang="zh-CN" sz="2400" dirty="0"/>
          </a:p>
          <a:p>
            <a:pPr algn="l"/>
            <a:r>
              <a:rPr lang="en-US" altLang="zh-CN" sz="2400" dirty="0"/>
              <a:t>	//</a:t>
            </a:r>
            <a:r>
              <a:rPr lang="zh-CN" altLang="en-US" sz="2400" dirty="0"/>
              <a:t>乘法原理的应用？！</a:t>
            </a:r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en-US" sz="2400" dirty="0"/>
              <a:t> 数学期望 ： </a:t>
            </a:r>
            <a:endParaRPr lang="en-US" altLang="zh-CN" sz="2400" dirty="0"/>
          </a:p>
          <a:p>
            <a:pPr algn="l"/>
            <a:r>
              <a:rPr lang="en-US" altLang="zh-CN" sz="2400" dirty="0"/>
              <a:t>(1).设X是随机变量，A,B是常数，则E（AX+B）=A*E（X）+B</a:t>
            </a:r>
            <a:endParaRPr lang="en-US" altLang="zh-CN" sz="2400" dirty="0"/>
          </a:p>
          <a:p>
            <a:pPr algn="l"/>
            <a:r>
              <a:rPr lang="en-US" altLang="zh-CN" sz="2400" dirty="0"/>
              <a:t>(2).设X，Y是任意两个随机变量，则有E（X+Y）=E（X）+E（Y）.</a:t>
            </a:r>
            <a:endParaRPr lang="en-US" altLang="zh-CN" sz="2400" dirty="0"/>
          </a:p>
          <a:p>
            <a:pPr algn="l"/>
            <a:r>
              <a:rPr lang="en-US" altLang="zh-CN" sz="2400" dirty="0"/>
              <a:t>(3).设X,Y是相互独立的随机变量，则有E（XY）=E（X）E（Y）</a:t>
            </a:r>
            <a:endParaRPr lang="en-US" altLang="zh-CN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619230" cy="5236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4. </a:t>
            </a:r>
            <a:r>
              <a:rPr lang="zh-CN" altLang="en-US" sz="2400" dirty="0"/>
              <a:t>全概率公式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如果事件组B1，B2，.... 满足</a:t>
            </a:r>
            <a:endParaRPr lang="zh-CN" altLang="en-US" sz="2400" dirty="0"/>
          </a:p>
          <a:p>
            <a:pPr algn="l"/>
            <a:r>
              <a:rPr lang="zh-CN" altLang="en-US" sz="2400" dirty="0"/>
              <a:t>               1.B1，B2....两两互斥，即 Bi ∩ Bj = ∅</a:t>
            </a:r>
            <a:r>
              <a:rPr lang="en-US" altLang="zh-CN" sz="2400" dirty="0"/>
              <a:t>,</a:t>
            </a:r>
            <a:r>
              <a:rPr lang="zh-CN" altLang="en-US" sz="2400" dirty="0"/>
              <a:t>i≠j</a:t>
            </a:r>
            <a:r>
              <a:rPr lang="en-US" altLang="zh-CN" sz="2400" dirty="0"/>
              <a:t>,</a:t>
            </a:r>
            <a:r>
              <a:rPr lang="zh-CN" altLang="en-US" sz="2400" dirty="0"/>
              <a:t>i,j=1，2，....，且 P(Bi) &gt; 0;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               2.B1∪B2∪....=Ω ，则称事件组 B1,B2,...是样本空间Ω的一个</a:t>
            </a:r>
            <a:r>
              <a:rPr lang="zh-CN" altLang="en-US" sz="2400" dirty="0">
                <a:solidFill>
                  <a:srgbClr val="FF0000"/>
                </a:solidFill>
              </a:rPr>
              <a:t>划分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          设 B1,B2,...是样本空间Ω的一个划分，A为任一事件，则：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 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60" y="4999990"/>
            <a:ext cx="3787775" cy="594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619230" cy="5236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5. </a:t>
            </a:r>
            <a:r>
              <a:rPr lang="zh-CN" altLang="en-US" sz="2400" dirty="0"/>
              <a:t>贝叶斯公式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在条件概率的基础上寻找事件发生的原因（即大事件A已经发生的条件下，分割中的小事件Bi的概率），设B1,B2,...是样本空间Ω的一个划分，则对任一事件A（P(A)&gt;0),有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20" y="3402330"/>
            <a:ext cx="5708015" cy="24460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017905"/>
            <a:ext cx="8780145" cy="453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  <a:p>
            <a:pPr algn="l"/>
            <a:r>
              <a:rPr lang="zh-CN" altLang="en-US" sz="2400" dirty="0"/>
              <a:t>有重复元素的全排列数：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例：</a:t>
            </a:r>
            <a:r>
              <a:rPr lang="en-US" altLang="zh-CN" sz="2400" dirty="0"/>
              <a:t>(a,a,b,a,a,c)</a:t>
            </a:r>
            <a:r>
              <a:rPr lang="zh-CN" altLang="en-US" sz="2400" dirty="0"/>
              <a:t>有多少种排列？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6!/4!/1!/1! = 30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619230" cy="5236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6. </a:t>
            </a:r>
            <a:r>
              <a:rPr lang="zh-CN" altLang="en-US" sz="2400" dirty="0"/>
              <a:t>条件期望： 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    </a:t>
            </a:r>
            <a:r>
              <a:rPr lang="zh-CN" altLang="en-US" sz="2400" dirty="0"/>
              <a:t>定义：</a:t>
            </a:r>
            <a:r>
              <a:rPr lang="en-US" altLang="zh-CN" sz="2400" dirty="0"/>
              <a:t>E(X|Y=y) = ∑xf(x|y)  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E(X|Y=y)是局限在ω∈{ω:Y(ω)=y}时，X(ω)取值局部的加权平均。按照Y的不同取值，整个样本空间Ω被划分为n个互不相容的事件（Ω=∑B(j)）。因此E(X|Y=y)是在某一个{B(j)，j∈N}上X(ω)的局部加权平均。不同于数值</a:t>
            </a:r>
            <a:r>
              <a:rPr lang="en-US" altLang="zh-CN" sz="2400" dirty="0"/>
              <a:t>EX</a:t>
            </a:r>
            <a:r>
              <a:rPr lang="zh-CN" altLang="en-US" sz="2400" dirty="0"/>
              <a:t>，E(X|Y=y)是一个关于y的函数。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619230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6. </a:t>
            </a:r>
            <a:r>
              <a:rPr lang="zh-CN" altLang="en-US" sz="2400" dirty="0"/>
              <a:t>条件期望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>
                <a:sym typeface="+mn-ea"/>
              </a:rPr>
              <a:t>举个例子，如果我们要计算某个年级学生的平均分，有两种方法：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    1.可以把该年级每个学生的成绩∑起来，然后再除以总人数，这是极为常规的方法。该方法对应于计算EX；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    2.我们还可以先计算每个班级的平均分（第一次平均），然后在把每个班级的平均分</a:t>
            </a:r>
            <a:r>
              <a:rPr lang="zh-CN" altLang="en-US" sz="2400" dirty="0">
                <a:sym typeface="+mn-ea"/>
              </a:rPr>
              <a:t>乘以相应大小的权值，</a:t>
            </a:r>
            <a:r>
              <a:rPr lang="en-US" altLang="zh-CN" sz="2400" dirty="0">
                <a:sym typeface="+mn-ea"/>
              </a:rPr>
              <a:t>加起来除以班级数（第二次平均）。这便是E(E(X|Y))。这个例子里面，每个班级相当于Y，计算每个班级的平均分相当于固定一个Y=y去求E(X|Y=y)，最后再对班级做平均。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    很显然，用1和2的方法得到的结果是一致的。即E(E(X|Y))=EX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619230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6. </a:t>
            </a:r>
            <a:r>
              <a:rPr lang="zh-CN" altLang="en-US" sz="2400" dirty="0"/>
              <a:t>条件期望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>
                <a:sym typeface="+mn-ea"/>
              </a:rPr>
              <a:t>例如：</a:t>
            </a:r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{1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2} {3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5} {6} </a:t>
            </a:r>
            <a:r>
              <a:rPr lang="zh-CN" altLang="en-US" sz="2400" dirty="0">
                <a:sym typeface="+mn-ea"/>
              </a:rPr>
              <a:t>的均值。</a:t>
            </a:r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(1+2)/2 = 1.5 ; (3+4+5)/3 = 4 ; 6/1 = 6;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1.5*2 / 6 + 4*3 / 6 + 6*1 / 6 = (1+...+6) / 6 = 3.5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619230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6. </a:t>
            </a:r>
            <a:r>
              <a:rPr lang="zh-CN" altLang="en-US" sz="2400" dirty="0"/>
              <a:t>条件期望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思想：先局部平均，再整体平均。</a:t>
            </a:r>
            <a:r>
              <a:rPr lang="zh-CN" altLang="en-US" sz="2400" dirty="0">
                <a:sym typeface="+mn-ea"/>
              </a:rPr>
              <a:t>（一种递推的思想）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619230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7. </a:t>
            </a:r>
            <a:r>
              <a:rPr lang="zh-CN" altLang="en-US" sz="2400" dirty="0"/>
              <a:t>全期望公式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// </a:t>
            </a:r>
            <a:r>
              <a:rPr lang="zh-CN" altLang="en-US" sz="2400" dirty="0"/>
              <a:t>暴力拆开就可证明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70" y="2131695"/>
            <a:ext cx="6645275" cy="441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619230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8. </a:t>
            </a:r>
            <a:r>
              <a:rPr lang="zh-CN" altLang="en-US" sz="2400" dirty="0"/>
              <a:t>递推法计算期望</a:t>
            </a:r>
            <a:endParaRPr lang="zh-CN" alt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	</a:t>
            </a:r>
            <a:r>
              <a:rPr lang="zh-CN" altLang="en-US" sz="2400" dirty="0"/>
              <a:t>根据</a:t>
            </a:r>
            <a:r>
              <a:rPr lang="en-US" sz="2400" dirty="0"/>
              <a:t>期望的“线性”性质和全概率、全期望公式，一步步地</a:t>
            </a:r>
            <a:r>
              <a:rPr lang="zh-CN" altLang="en-US" sz="2400" dirty="0"/>
              <a:t>递推</a:t>
            </a:r>
            <a:r>
              <a:rPr lang="en-US" sz="2400" dirty="0"/>
              <a:t>。</a:t>
            </a:r>
            <a:endParaRPr 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619230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8. </a:t>
            </a:r>
            <a:r>
              <a:rPr lang="zh-CN" altLang="en-US" sz="2400" dirty="0"/>
              <a:t>递推法计算期望</a:t>
            </a:r>
            <a:endParaRPr lang="zh-CN" alt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	</a:t>
            </a:r>
            <a:r>
              <a:rPr lang="zh-CN" altLang="en-US" sz="2400" dirty="0"/>
              <a:t>经典入门例题：有n个不同的球星名字，每个瓶盖上都会有一个百事球星的名字。每个名字出现的概率相同，平均需要买几瓶饮料才能凑齐所有的名字。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7675" y="1017905"/>
            <a:ext cx="11619230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8. </a:t>
            </a:r>
            <a:r>
              <a:rPr lang="zh-CN" altLang="en-US" sz="2400" dirty="0"/>
              <a:t>递推法计算期望</a:t>
            </a:r>
            <a:endParaRPr lang="zh-CN" alt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	</a:t>
            </a:r>
            <a:r>
              <a:rPr lang="zh-CN" altLang="en-US" sz="2400" dirty="0"/>
              <a:t>设 </a:t>
            </a:r>
            <a:r>
              <a:rPr lang="en-US" altLang="zh-CN" sz="2400" dirty="0"/>
              <a:t>dp[n][k]</a:t>
            </a:r>
            <a:r>
              <a:rPr lang="zh-CN" altLang="en-US" sz="2400" dirty="0"/>
              <a:t>为一共</a:t>
            </a:r>
            <a:r>
              <a:rPr lang="en-US" altLang="zh-CN" sz="2400" dirty="0"/>
              <a:t>n</a:t>
            </a:r>
            <a:r>
              <a:rPr lang="zh-CN" altLang="en-US" sz="2400" dirty="0"/>
              <a:t>个球星，有</a:t>
            </a:r>
            <a:r>
              <a:rPr lang="en-US" altLang="zh-CN" sz="2400" dirty="0"/>
              <a:t>k</a:t>
            </a:r>
            <a:r>
              <a:rPr lang="zh-CN" altLang="en-US" sz="2400" dirty="0"/>
              <a:t>个没收到，</a:t>
            </a:r>
            <a:r>
              <a:rPr lang="zh-CN" altLang="en-US" sz="2400" dirty="0">
                <a:solidFill>
                  <a:srgbClr val="FF0000"/>
                </a:solidFill>
              </a:rPr>
              <a:t>还要买饮料的平均次数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dp[n][k] = (1-k/n)*(dp[n][k]+1) + (k/n)*(dp[n][k-1]+1)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递推，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可得：</a:t>
            </a:r>
            <a:r>
              <a:rPr lang="en-US" altLang="zh-CN" sz="2400" dirty="0"/>
              <a:t>dp[n][n] = n*(1/1 + 1/2 + ...... + 1/n )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概率及数学期望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01775" y="1017905"/>
            <a:ext cx="9253855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更加困难的概率</a:t>
            </a:r>
            <a:r>
              <a:rPr lang="en-US" altLang="zh-CN" sz="2400" dirty="0"/>
              <a:t>dp</a:t>
            </a:r>
            <a:r>
              <a:rPr lang="zh-CN" altLang="en-US" sz="2400" dirty="0"/>
              <a:t>和计数</a:t>
            </a:r>
            <a:r>
              <a:rPr lang="en-US" altLang="zh-CN" sz="2400" dirty="0"/>
              <a:t>dp</a:t>
            </a:r>
            <a:r>
              <a:rPr lang="zh-CN" altLang="en-US" sz="2400" dirty="0"/>
              <a:t>、数论部分相信 聚佬们 会在日后向大家讲解，这里进行基本知识的铺垫，故不细说了。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5. FFT/NTT</a:t>
            </a:r>
            <a:endParaRPr lang="en-US" altLang="zh-CN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46480" y="1017905"/>
            <a:ext cx="10335895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离散卷积：多项式相乘：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f  </a:t>
            </a:r>
            <a:r>
              <a:rPr lang="zh-CN" altLang="en-US" sz="2400" dirty="0">
                <a:sym typeface="+mn-ea"/>
              </a:rPr>
              <a:t>∗</a:t>
            </a:r>
            <a:r>
              <a:rPr lang="en-US" altLang="zh-CN" sz="2400" dirty="0"/>
              <a:t>g(t) = sum</a:t>
            </a:r>
            <a:r>
              <a:rPr lang="en-US" altLang="zh-CN" sz="2400" baseline="-25000" dirty="0"/>
              <a:t>u</a:t>
            </a:r>
            <a:r>
              <a:rPr lang="en-US" altLang="zh-CN" sz="2400" dirty="0"/>
              <a:t>{ f(t-u)g(u) }</a:t>
            </a:r>
            <a:endParaRPr lang="en-US" altLang="zh-CN" sz="2400" dirty="0"/>
          </a:p>
          <a:p>
            <a:pPr algn="l"/>
            <a:endParaRPr lang="en-US" altLang="zh-CN" sz="2400" baseline="-250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多项式相乘：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每项系数部分对应卷积，指数部分对应加和。</a:t>
            </a:r>
            <a:endParaRPr lang="zh-CN" altLang="en-US" sz="2400" dirty="0"/>
          </a:p>
          <a:p>
            <a:pPr algn="l"/>
            <a:endParaRPr lang="zh-CN" altLang="en-US" sz="2400" baseline="-25000" dirty="0"/>
          </a:p>
          <a:p>
            <a:pPr algn="l"/>
            <a:endParaRPr lang="zh-CN" altLang="en-US" sz="2400" baseline="-250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017905"/>
            <a:ext cx="8780145" cy="5621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  <a:p>
            <a:pPr algn="l"/>
            <a:r>
              <a:rPr lang="zh-CN" altLang="en-US" sz="2400" dirty="0"/>
              <a:t>有重复元素的全排列数：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假设都不同： </a:t>
            </a:r>
            <a:r>
              <a:rPr lang="en-US" altLang="zh-CN" sz="2400" dirty="0"/>
              <a:t>n! </a:t>
            </a:r>
            <a:r>
              <a:rPr lang="zh-CN" altLang="en-US" sz="2400" dirty="0"/>
              <a:t>种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设有</a:t>
            </a:r>
            <a:r>
              <a:rPr lang="en-US" altLang="zh-CN" sz="2400" dirty="0"/>
              <a:t>na</a:t>
            </a:r>
            <a:r>
              <a:rPr lang="zh-CN" altLang="en-US" sz="2400" dirty="0"/>
              <a:t>个</a:t>
            </a:r>
            <a:r>
              <a:rPr lang="en-US" altLang="zh-CN" sz="2400" dirty="0"/>
              <a:t>a</a:t>
            </a:r>
            <a:r>
              <a:rPr lang="zh-CN" altLang="en-US" sz="2400" dirty="0"/>
              <a:t>，考虑 </a:t>
            </a:r>
            <a:r>
              <a:rPr lang="en-US" altLang="zh-CN" sz="2400" dirty="0"/>
              <a:t>a</a:t>
            </a:r>
            <a:r>
              <a:rPr lang="zh-CN" altLang="en-US" sz="2400" dirty="0"/>
              <a:t>： </a:t>
            </a:r>
            <a:r>
              <a:rPr lang="en-US" altLang="zh-CN" sz="2400" dirty="0"/>
              <a:t>&lt;...,a1,...a2,....,a3,.....&gt; 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则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en-US" altLang="zh-CN" sz="2400" dirty="0"/>
              <a:t>“</a:t>
            </a:r>
            <a:r>
              <a:rPr lang="zh-CN" altLang="en-US" sz="2400" dirty="0"/>
              <a:t>全排列</a:t>
            </a:r>
            <a:r>
              <a:rPr lang="en-US" altLang="zh-CN" sz="2400" dirty="0"/>
              <a:t>”</a:t>
            </a:r>
            <a:r>
              <a:rPr lang="zh-CN" altLang="en-US" sz="2400" dirty="0"/>
              <a:t>对问题的贡献为 </a:t>
            </a:r>
            <a:r>
              <a:rPr lang="en-US" altLang="zh-CN" sz="2400" dirty="0"/>
              <a:t>na!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故 </a:t>
            </a:r>
            <a:r>
              <a:rPr lang="en-US" altLang="zh-CN" sz="2400" dirty="0">
                <a:sym typeface="+mn-ea"/>
              </a:rPr>
              <a:t>&lt;...,a,...a,....,a,.....&gt;</a:t>
            </a:r>
            <a:r>
              <a:rPr lang="zh-CN" altLang="en-US" sz="2400" dirty="0">
                <a:sym typeface="+mn-ea"/>
              </a:rPr>
              <a:t>的情况有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n!/na! </a:t>
            </a:r>
            <a:r>
              <a:rPr lang="zh-CN" altLang="en-US" sz="2400" dirty="0"/>
              <a:t>种。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再考虑</a:t>
            </a:r>
            <a:r>
              <a:rPr lang="en-US" altLang="zh-CN" sz="2400" dirty="0"/>
              <a:t>nb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zh-CN" altLang="en-US" sz="2400" dirty="0"/>
              <a:t>，在确定</a:t>
            </a:r>
            <a:r>
              <a:rPr lang="en-US" altLang="zh-CN" sz="2400" dirty="0"/>
              <a:t>a</a:t>
            </a:r>
            <a:r>
              <a:rPr lang="zh-CN" altLang="en-US" sz="2400" dirty="0"/>
              <a:t>后，同理， </a:t>
            </a:r>
            <a:r>
              <a:rPr lang="en-US" altLang="zh-CN" sz="2400" dirty="0"/>
              <a:t>n!/na!/nb!</a:t>
            </a:r>
            <a:endParaRPr lang="en-US" altLang="zh-CN" sz="2400" dirty="0"/>
          </a:p>
          <a:p>
            <a:pPr algn="l"/>
            <a:r>
              <a:rPr lang="en-US" altLang="zh-CN" sz="2400" dirty="0"/>
              <a:t>	......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故全排列数为： </a:t>
            </a:r>
            <a:r>
              <a:rPr lang="en-US" altLang="zh-CN" sz="2400" dirty="0"/>
              <a:t>n!/(na!nb!nc!....)	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5. FFT/NTT</a:t>
            </a:r>
            <a:endParaRPr lang="en-US" altLang="zh-CN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16125" y="1017905"/>
            <a:ext cx="9366250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(1+2x+3x^2)(1+2x) </a:t>
            </a:r>
            <a:endParaRPr lang="en-US" altLang="zh-CN" sz="2400" dirty="0"/>
          </a:p>
          <a:p>
            <a:pPr algn="l"/>
            <a:r>
              <a:rPr lang="en-US" altLang="zh-CN" sz="2400" dirty="0"/>
              <a:t>= 1 + (1</a:t>
            </a:r>
            <a:r>
              <a:rPr lang="zh-CN" altLang="en-US" sz="2400" dirty="0"/>
              <a:t>×</a:t>
            </a:r>
            <a:r>
              <a:rPr lang="en-US" altLang="zh-CN" sz="2400" dirty="0"/>
              <a:t>2+2</a:t>
            </a:r>
            <a:r>
              <a:rPr lang="zh-CN" altLang="en-US" sz="2400" dirty="0"/>
              <a:t>×</a:t>
            </a:r>
            <a:r>
              <a:rPr lang="en-US" altLang="zh-CN" sz="2400" dirty="0"/>
              <a:t>1) x + (2</a:t>
            </a:r>
            <a:r>
              <a:rPr lang="zh-CN" altLang="en-US" sz="2400" dirty="0"/>
              <a:t>×</a:t>
            </a:r>
            <a:r>
              <a:rPr lang="en-US" altLang="zh-CN" sz="2400" dirty="0"/>
              <a:t>2 + 3</a:t>
            </a:r>
            <a:r>
              <a:rPr lang="zh-CN" altLang="en-US" sz="2400" dirty="0"/>
              <a:t>×</a:t>
            </a:r>
            <a:r>
              <a:rPr lang="en-US" altLang="zh-CN" sz="2400" dirty="0"/>
              <a:t>1)x^2 + (3</a:t>
            </a:r>
            <a:r>
              <a:rPr lang="zh-CN" altLang="en-US" sz="2400" dirty="0"/>
              <a:t>×</a:t>
            </a:r>
            <a:r>
              <a:rPr lang="en-US" altLang="zh-CN" sz="2400" dirty="0"/>
              <a:t>2) x^3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&lt;==&gt;</a:t>
            </a:r>
            <a:endParaRPr lang="en-US" altLang="zh-CN" sz="2400" dirty="0"/>
          </a:p>
          <a:p>
            <a:pPr algn="l"/>
            <a:r>
              <a:rPr lang="en-US" altLang="zh-CN" sz="2400" dirty="0"/>
              <a:t>	 </a:t>
            </a:r>
            <a:r>
              <a:rPr lang="en-US" altLang="zh-CN" sz="2400" dirty="0">
                <a:sym typeface="+mn-ea"/>
              </a:rPr>
              <a:t>(1+2x+3x^2)(1+2x+0x^2) 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= 1 + (1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2+2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1) x + (1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0 + 2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2 + 3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1)x^2 + (2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0 + 3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2) x^3 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+ (3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0) x^4</a:t>
            </a:r>
            <a:endParaRPr lang="zh-CN" altLang="en-US" sz="2400" baseline="-25000" dirty="0"/>
          </a:p>
          <a:p>
            <a:pPr algn="l"/>
            <a:endParaRPr lang="zh-CN" altLang="en-US" sz="2400" baseline="-250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5. FFT/NTT</a:t>
            </a:r>
            <a:endParaRPr lang="en-US" altLang="zh-CN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16125" y="1017905"/>
            <a:ext cx="9366250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多项式乘积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暴力计算 </a:t>
            </a:r>
            <a:r>
              <a:rPr lang="en-US" altLang="zh-CN" sz="2400" dirty="0"/>
              <a:t>O(n*n)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FFT/NTT O(nlogn)</a:t>
            </a:r>
            <a:endParaRPr lang="zh-CN" altLang="en-US" sz="2400" baseline="-25000" dirty="0"/>
          </a:p>
          <a:p>
            <a:pPr algn="l"/>
            <a:endParaRPr lang="zh-CN" altLang="en-US" sz="2400" baseline="-25000" dirty="0"/>
          </a:p>
          <a:p>
            <a:pPr algn="l"/>
            <a:r>
              <a:rPr lang="zh-CN" altLang="en-US" sz="2400" dirty="0"/>
              <a:t>而且都是一次性算出所有项的结果</a:t>
            </a:r>
            <a:endParaRPr lang="zh-CN" altLang="en-US" sz="2400" baseline="-250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5. FFT/NTT</a:t>
            </a:r>
            <a:endParaRPr lang="en-US" altLang="zh-CN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46480" y="1017905"/>
            <a:ext cx="10335895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r>
              <a:rPr lang="en-US" sz="2400" dirty="0"/>
              <a:t>3. </a:t>
            </a:r>
            <a:r>
              <a:rPr lang="zh-CN" altLang="en-US" sz="2400" dirty="0"/>
              <a:t>应用</a:t>
            </a:r>
            <a:endParaRPr lang="zh-CN" altLang="en-US" sz="2400" dirty="0"/>
          </a:p>
          <a:p>
            <a:pPr algn="l"/>
            <a:r>
              <a:rPr lang="en-US" altLang="zh-CN" sz="2400" dirty="0"/>
              <a:t>(1) +</a:t>
            </a:r>
            <a:r>
              <a:rPr lang="zh-CN" altLang="en-US" sz="2400" dirty="0"/>
              <a:t>母函数 </a:t>
            </a:r>
            <a:r>
              <a:rPr lang="en-US" altLang="zh-CN" sz="2400" dirty="0"/>
              <a:t>-&gt; </a:t>
            </a:r>
            <a:r>
              <a:rPr lang="zh-CN" altLang="en-US" sz="2400" dirty="0"/>
              <a:t>计数问题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母函数：多项式，指数 表示 所有情况的值，系数表示 这种值由多少种情况。 </a:t>
            </a:r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两个母函数多项式相乘： 乘法原理。</a:t>
            </a:r>
            <a:endParaRPr lang="zh-CN" altLang="en-US" sz="2400" dirty="0"/>
          </a:p>
          <a:p>
            <a:pPr algn="l"/>
            <a:endParaRPr lang="zh-CN" altLang="en-US" sz="2400" baseline="-25000" dirty="0"/>
          </a:p>
          <a:p>
            <a:pPr algn="l"/>
            <a:endParaRPr lang="zh-CN" altLang="en-US" sz="2400" baseline="-250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5. FFT/NTT</a:t>
            </a:r>
            <a:endParaRPr lang="en-US" altLang="zh-CN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89330" y="1017905"/>
            <a:ext cx="10393045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/>
              <a:t>假设</a:t>
            </a:r>
            <a:r>
              <a:rPr lang="en-US" altLang="zh-CN" sz="2400" dirty="0"/>
              <a:t>2</a:t>
            </a:r>
            <a:r>
              <a:rPr lang="zh-CN" altLang="en-US" sz="2400" dirty="0"/>
              <a:t>堆火柴，每堆火柴本质不同。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号堆中，长度</a:t>
            </a:r>
            <a:r>
              <a:rPr lang="en-US" altLang="zh-CN" sz="2400" dirty="0"/>
              <a:t>0</a:t>
            </a:r>
            <a:r>
              <a:rPr lang="zh-CN" altLang="en-US" sz="2400" dirty="0"/>
              <a:t>的火柴</a:t>
            </a:r>
            <a:r>
              <a:rPr lang="en-US" altLang="zh-CN" sz="2400" dirty="0"/>
              <a:t>1</a:t>
            </a:r>
            <a:r>
              <a:rPr lang="zh-CN" altLang="en-US" sz="2400" dirty="0"/>
              <a:t>个（姑且有</a:t>
            </a:r>
            <a:r>
              <a:rPr lang="en-US" altLang="zh-CN" sz="2400" dirty="0"/>
              <a:t>0</a:t>
            </a:r>
            <a:r>
              <a:rPr lang="zh-CN" altLang="en-US" sz="2400" dirty="0"/>
              <a:t>存在，虽然现实不可能），</a:t>
            </a:r>
            <a:r>
              <a:rPr lang="zh-CN" altLang="en-US" sz="2400" dirty="0">
                <a:sym typeface="+mn-ea"/>
              </a:rPr>
              <a:t>长度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的火柴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个，长度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的火柴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个；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号堆中，长度</a:t>
            </a:r>
            <a:r>
              <a:rPr lang="en-US" altLang="zh-CN" sz="2400" dirty="0">
                <a:sym typeface="+mn-ea"/>
              </a:rPr>
              <a:t>0</a:t>
            </a:r>
            <a:r>
              <a:rPr lang="zh-CN" altLang="en-US" sz="2400" dirty="0">
                <a:sym typeface="+mn-ea"/>
              </a:rPr>
              <a:t>的火柴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个，长度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的火柴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个；</a:t>
            </a:r>
            <a:endParaRPr lang="zh-CN" altLang="en-US" sz="2400" dirty="0">
              <a:sym typeface="+mn-ea"/>
            </a:endParaRPr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现在</a:t>
            </a:r>
            <a:r>
              <a:rPr lang="zh-CN" altLang="en-US" sz="2400" dirty="0">
                <a:solidFill>
                  <a:srgbClr val="FF0000"/>
                </a:solidFill>
              </a:rPr>
              <a:t>先后分别</a:t>
            </a:r>
            <a:r>
              <a:rPr lang="zh-CN" altLang="en-US" sz="2400" dirty="0"/>
              <a:t>取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堆的火柴，拼在一起，问各个长度的火柴多少个。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 </a:t>
            </a:r>
            <a:r>
              <a:rPr lang="en-US" altLang="zh-CN" sz="2400" dirty="0">
                <a:sym typeface="+mn-ea"/>
              </a:rPr>
              <a:t>(1+2x+3x^2)(1+2x+0x^2) 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= 1 + (1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2+2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1) x + (1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0 + 2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2 + 3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1)x^2 + (2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0 + 3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2) x^3 + (3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0) x^4</a:t>
            </a:r>
            <a:endParaRPr lang="zh-CN" altLang="en-US" sz="2400" baseline="-25000" dirty="0"/>
          </a:p>
          <a:p>
            <a:pPr algn="l"/>
            <a:endParaRPr lang="zh-CN" altLang="en-US" sz="2400" baseline="-250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5. FFT/NTT</a:t>
            </a:r>
            <a:endParaRPr lang="en-US" altLang="zh-CN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89330" y="1017905"/>
            <a:ext cx="10393045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 </a:t>
            </a:r>
            <a:r>
              <a:rPr lang="en-US" altLang="zh-CN" sz="2400" dirty="0">
                <a:sym typeface="+mn-ea"/>
              </a:rPr>
              <a:t>(1+2x+3x^2)(1+2x+0x^2) 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= 1 + (1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2+2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1) x + (1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0 + 2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2 + 3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1)x^2 + (2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0 + 3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2) x^3 + (3</a:t>
            </a:r>
            <a:r>
              <a:rPr lang="zh-CN" altLang="en-US" sz="2400" dirty="0">
                <a:sym typeface="+mn-ea"/>
              </a:rPr>
              <a:t>×</a:t>
            </a:r>
            <a:r>
              <a:rPr lang="en-US" altLang="zh-CN" sz="2400" dirty="0">
                <a:sym typeface="+mn-ea"/>
              </a:rPr>
              <a:t>0) x^4</a:t>
            </a:r>
            <a:endParaRPr lang="zh-CN" altLang="en-US" sz="2400" baseline="-25000" dirty="0"/>
          </a:p>
          <a:p>
            <a:pPr algn="l"/>
            <a:endParaRPr lang="zh-CN" altLang="en-US" sz="2400" baseline="-25000" dirty="0"/>
          </a:p>
          <a:p>
            <a:pPr algn="l"/>
            <a:r>
              <a:rPr lang="zh-CN" altLang="en-US" sz="2400" dirty="0"/>
              <a:t>因此，最终，</a:t>
            </a:r>
            <a:endParaRPr lang="zh-CN" altLang="en-US" sz="2400" dirty="0"/>
          </a:p>
          <a:p>
            <a:pPr algn="l"/>
            <a:r>
              <a:rPr lang="zh-CN" altLang="en-US" sz="2400" dirty="0"/>
              <a:t>长</a:t>
            </a:r>
            <a:r>
              <a:rPr lang="en-US" altLang="zh-CN" sz="2400" dirty="0"/>
              <a:t>0</a:t>
            </a:r>
            <a:r>
              <a:rPr lang="zh-CN" altLang="en-US" sz="2400" dirty="0"/>
              <a:t>的有</a:t>
            </a:r>
            <a:r>
              <a:rPr lang="en-US" altLang="zh-CN" sz="2400" dirty="0"/>
              <a:t>1</a:t>
            </a:r>
            <a:r>
              <a:rPr lang="zh-CN" altLang="en-US" sz="2400" dirty="0"/>
              <a:t>种情况；</a:t>
            </a:r>
            <a:endParaRPr lang="zh-CN" altLang="en-US" sz="2400" dirty="0"/>
          </a:p>
          <a:p>
            <a:pPr algn="l"/>
            <a:r>
              <a:rPr lang="zh-CN" altLang="en-US" sz="2400" dirty="0">
                <a:sym typeface="+mn-ea"/>
              </a:rPr>
              <a:t>长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的有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种情况；</a:t>
            </a:r>
            <a:endParaRPr lang="zh-CN" altLang="en-US" sz="2400" dirty="0">
              <a:sym typeface="+mn-ea"/>
            </a:endParaRPr>
          </a:p>
          <a:p>
            <a:pPr algn="l"/>
            <a:r>
              <a:rPr lang="zh-CN" altLang="en-US" sz="2400" dirty="0">
                <a:sym typeface="+mn-ea"/>
              </a:rPr>
              <a:t>长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的有</a:t>
            </a:r>
            <a:r>
              <a:rPr lang="en-US" altLang="zh-CN" sz="2400" dirty="0">
                <a:sym typeface="+mn-ea"/>
              </a:rPr>
              <a:t>7</a:t>
            </a:r>
            <a:r>
              <a:rPr lang="zh-CN" altLang="en-US" sz="2400" dirty="0">
                <a:sym typeface="+mn-ea"/>
              </a:rPr>
              <a:t>种情况；</a:t>
            </a:r>
            <a:endParaRPr lang="zh-CN" altLang="en-US" sz="2400" dirty="0">
              <a:sym typeface="+mn-ea"/>
            </a:endParaRPr>
          </a:p>
          <a:p>
            <a:pPr algn="l"/>
            <a:r>
              <a:rPr lang="zh-CN" altLang="en-US" sz="2400" dirty="0">
                <a:sym typeface="+mn-ea"/>
              </a:rPr>
              <a:t>长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的有</a:t>
            </a:r>
            <a:r>
              <a:rPr lang="en-US" altLang="zh-CN" sz="2400" dirty="0">
                <a:sym typeface="+mn-ea"/>
              </a:rPr>
              <a:t>6</a:t>
            </a:r>
            <a:r>
              <a:rPr lang="zh-CN" altLang="en-US" sz="2400" dirty="0">
                <a:sym typeface="+mn-ea"/>
              </a:rPr>
              <a:t>种情况；</a:t>
            </a:r>
            <a:endParaRPr lang="zh-CN" altLang="en-US" sz="2400" dirty="0">
              <a:sym typeface="+mn-ea"/>
            </a:endParaRPr>
          </a:p>
          <a:p>
            <a:pPr algn="l"/>
            <a:r>
              <a:rPr lang="zh-CN" altLang="en-US" sz="2400" dirty="0">
                <a:sym typeface="+mn-ea"/>
              </a:rPr>
              <a:t>长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的有</a:t>
            </a:r>
            <a:r>
              <a:rPr lang="en-US" altLang="zh-CN" sz="2400" dirty="0">
                <a:sym typeface="+mn-ea"/>
              </a:rPr>
              <a:t>0</a:t>
            </a:r>
            <a:r>
              <a:rPr lang="zh-CN" altLang="en-US" sz="2400" dirty="0">
                <a:sym typeface="+mn-ea"/>
              </a:rPr>
              <a:t>种情况；</a:t>
            </a:r>
            <a:endParaRPr lang="zh-CN" altLang="en-US" sz="2400" dirty="0">
              <a:sym typeface="+mn-ea"/>
            </a:endParaRPr>
          </a:p>
          <a:p>
            <a:pPr algn="l"/>
            <a:endParaRPr lang="zh-CN" altLang="en-US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......</a:t>
            </a:r>
            <a:r>
              <a:rPr lang="zh-CN" altLang="en-US" sz="2400" dirty="0">
                <a:sym typeface="+mn-ea"/>
              </a:rPr>
              <a:t>其余都是</a:t>
            </a:r>
            <a:r>
              <a:rPr lang="en-US" altLang="zh-CN" sz="2400" dirty="0">
                <a:sym typeface="+mn-ea"/>
              </a:rPr>
              <a:t>0	//</a:t>
            </a:r>
            <a:r>
              <a:rPr lang="zh-CN" altLang="en-US" sz="2400" dirty="0">
                <a:sym typeface="+mn-ea"/>
              </a:rPr>
              <a:t>求得是排列，非组合；乘法原理的可视化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5. FFT/NTT</a:t>
            </a:r>
            <a:endParaRPr lang="en-US" altLang="zh-CN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89330" y="1017905"/>
            <a:ext cx="10393045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(2) </a:t>
            </a:r>
            <a:r>
              <a:rPr lang="zh-CN" altLang="en-US" sz="2400" dirty="0"/>
              <a:t>优化方程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若就要求 </a:t>
            </a:r>
            <a:r>
              <a:rPr lang="en-US" altLang="zh-CN" sz="2400" dirty="0">
                <a:sym typeface="+mn-ea"/>
              </a:rPr>
              <a:t>s(t) = sum</a:t>
            </a:r>
            <a:r>
              <a:rPr lang="en-US" altLang="zh-CN" sz="2400" baseline="-25000" dirty="0">
                <a:sym typeface="+mn-ea"/>
              </a:rPr>
              <a:t>(0&lt;=u&lt;=N)</a:t>
            </a:r>
            <a:r>
              <a:rPr lang="en-US" altLang="zh-CN" sz="2400" dirty="0">
                <a:sym typeface="+mn-ea"/>
              </a:rPr>
              <a:t>{ f(t-u)g(u) }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直接上</a:t>
            </a:r>
            <a:r>
              <a:rPr lang="en-US" altLang="zh-CN" sz="2400" dirty="0">
                <a:sym typeface="+mn-ea"/>
              </a:rPr>
              <a:t>FFT/NTT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5. FFT/NTT</a:t>
            </a:r>
            <a:endParaRPr lang="en-US" altLang="zh-CN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89330" y="1017905"/>
            <a:ext cx="10393045" cy="539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4. </a:t>
            </a:r>
            <a:r>
              <a:rPr lang="zh-CN" altLang="en-US" sz="2400" dirty="0"/>
              <a:t>注意事项</a:t>
            </a:r>
            <a:endParaRPr lang="zh-CN" altLang="en-US" sz="2400" dirty="0"/>
          </a:p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</a:t>
            </a:r>
            <a:r>
              <a:rPr lang="en-US" altLang="zh-CN" sz="2400" dirty="0"/>
              <a:t>FFT </a:t>
            </a:r>
            <a:r>
              <a:rPr lang="zh-CN" altLang="en-US" sz="2400" dirty="0"/>
              <a:t>涉及浮点运算，常数会大</a:t>
            </a:r>
            <a:endParaRPr lang="zh-CN" altLang="en-US" sz="2400" dirty="0"/>
          </a:p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 </a:t>
            </a:r>
            <a:r>
              <a:rPr lang="en-US" altLang="zh-CN" sz="2400" dirty="0"/>
              <a:t>NTT </a:t>
            </a:r>
            <a:r>
              <a:rPr lang="zh-CN" altLang="en-US" sz="2400" dirty="0"/>
              <a:t>不涉及浮点，但取模次数多，可能比</a:t>
            </a:r>
            <a:r>
              <a:rPr lang="en-US" altLang="zh-CN" sz="2400" dirty="0"/>
              <a:t>FFT</a:t>
            </a:r>
            <a:r>
              <a:rPr lang="zh-CN" altLang="en-US" sz="2400" dirty="0"/>
              <a:t>还慢</a:t>
            </a:r>
            <a:endParaRPr lang="zh-CN" altLang="en-US" sz="2400" dirty="0"/>
          </a:p>
          <a:p>
            <a:pPr algn="l"/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 能进行</a:t>
            </a:r>
            <a:r>
              <a:rPr lang="en-US" altLang="zh-CN" sz="2400" dirty="0"/>
              <a:t>NTT</a:t>
            </a:r>
            <a:r>
              <a:rPr lang="zh-CN" altLang="en-US" sz="2400" dirty="0"/>
              <a:t>的模数要求有原根，一般题目中的原根都是</a:t>
            </a:r>
            <a:r>
              <a:rPr lang="en-US" altLang="zh-CN" sz="2400" dirty="0"/>
              <a:t>3</a:t>
            </a:r>
            <a:r>
              <a:rPr lang="zh-CN" altLang="en-US" sz="2400" dirty="0"/>
              <a:t>，但不一定。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89330" y="2453640"/>
            <a:ext cx="10393045" cy="396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各位好好刷题吧，前面几题很简单，后面几题可能对同学</a:t>
            </a:r>
            <a:r>
              <a:rPr lang="zh-CN" altLang="en-US" sz="2400" dirty="0"/>
              <a:t>会有不小的难度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160" y="1840230"/>
            <a:ext cx="10393045" cy="396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5400" dirty="0"/>
          </a:p>
          <a:p>
            <a:pPr algn="ctr"/>
            <a:r>
              <a:rPr lang="zh-CN" altLang="en-US" sz="5400" dirty="0"/>
              <a:t>谢谢</a:t>
            </a:r>
            <a:endParaRPr lang="zh-CN" altLang="en-US" sz="5400" dirty="0"/>
          </a:p>
          <a:p>
            <a:pPr algn="ctr"/>
            <a:endParaRPr lang="zh-CN" altLang="en-US" sz="5400" dirty="0"/>
          </a:p>
          <a:p>
            <a:pPr algn="ctr"/>
            <a:endParaRPr lang="zh-CN" altLang="en-US" sz="5400" dirty="0"/>
          </a:p>
          <a:p>
            <a:pPr algn="ctr"/>
            <a:endParaRPr lang="en-US" altLang="zh-CN" sz="5400" dirty="0">
              <a:sym typeface="+mn-ea"/>
            </a:endParaRPr>
          </a:p>
          <a:p>
            <a:pPr algn="ctr"/>
            <a:endParaRPr lang="en-US" altLang="zh-CN" sz="5400" dirty="0"/>
          </a:p>
          <a:p>
            <a:pPr algn="ctr"/>
            <a:endParaRPr lang="en-US" altLang="zh-CN" sz="5400" dirty="0"/>
          </a:p>
          <a:p>
            <a:pPr algn="ctr"/>
            <a:endParaRPr lang="en-US" altLang="zh-CN" sz="5400" dirty="0"/>
          </a:p>
          <a:p>
            <a:pPr algn="ctr"/>
            <a:endParaRPr lang="en-US" altLang="zh-CN" sz="5400" dirty="0"/>
          </a:p>
          <a:p>
            <a:pPr algn="ctr"/>
            <a:endParaRPr lang="zh-CN" altLang="en-US" sz="5400" dirty="0"/>
          </a:p>
        </p:txBody>
      </p:sp>
    </p:spTree>
    <p:custDataLst>
      <p:tags r:id="rId2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tile tx="12763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017905"/>
            <a:ext cx="9613265" cy="5621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  <a:p>
            <a:pPr algn="l"/>
            <a:r>
              <a:rPr lang="zh-CN" altLang="en-US" sz="2400" dirty="0"/>
              <a:t>有重复元素的全排列数：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假设都不同： </a:t>
            </a:r>
            <a:r>
              <a:rPr lang="en-US" altLang="zh-CN" sz="2400" dirty="0"/>
              <a:t>n! </a:t>
            </a:r>
            <a:r>
              <a:rPr lang="zh-CN" altLang="en-US" sz="2400" dirty="0"/>
              <a:t>种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设有</a:t>
            </a:r>
            <a:r>
              <a:rPr lang="en-US" altLang="zh-CN" sz="2400" dirty="0"/>
              <a:t>na</a:t>
            </a:r>
            <a:r>
              <a:rPr lang="zh-CN" altLang="en-US" sz="2400" dirty="0"/>
              <a:t>个</a:t>
            </a:r>
            <a:r>
              <a:rPr lang="en-US" altLang="zh-CN" sz="2400" dirty="0"/>
              <a:t>a</a:t>
            </a:r>
            <a:r>
              <a:rPr lang="zh-CN" altLang="en-US" sz="2400" dirty="0"/>
              <a:t>，进行标记，考虑 </a:t>
            </a:r>
            <a:r>
              <a:rPr lang="en-US" altLang="zh-CN" sz="2400" dirty="0"/>
              <a:t>a</a:t>
            </a:r>
            <a:r>
              <a:rPr lang="zh-CN" altLang="en-US" sz="2400" dirty="0"/>
              <a:t>： </a:t>
            </a:r>
            <a:r>
              <a:rPr lang="en-US" altLang="zh-CN" sz="2400" dirty="0"/>
              <a:t>&lt;...,a1,...a2,....,a3,.....&gt; 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则无论</a:t>
            </a:r>
            <a:r>
              <a:rPr lang="en-US" altLang="zh-CN" sz="2400" dirty="0"/>
              <a:t>a</a:t>
            </a:r>
            <a:r>
              <a:rPr lang="zh-CN" altLang="en-US" sz="2400" dirty="0"/>
              <a:t>如何在哪些位置出现，都是不对</a:t>
            </a:r>
            <a:r>
              <a:rPr lang="en-US" altLang="zh-CN" sz="2400" dirty="0"/>
              <a:t>a</a:t>
            </a:r>
            <a:r>
              <a:rPr lang="zh-CN" altLang="en-US" sz="2400" dirty="0"/>
              <a:t>进行标记的</a:t>
            </a:r>
            <a:r>
              <a:rPr lang="en-US" altLang="zh-CN" sz="2400" dirty="0"/>
              <a:t>na!</a:t>
            </a:r>
            <a:r>
              <a:rPr lang="zh-CN" altLang="en-US" sz="2400" dirty="0"/>
              <a:t>倍。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故 </a:t>
            </a:r>
            <a:r>
              <a:rPr lang="en-US" altLang="zh-CN" sz="2400" dirty="0">
                <a:sym typeface="+mn-ea"/>
              </a:rPr>
              <a:t>&lt;...,a,...a,....,a,.....&gt;</a:t>
            </a:r>
            <a:r>
              <a:rPr lang="zh-CN" altLang="en-US" sz="2400" dirty="0">
                <a:sym typeface="+mn-ea"/>
              </a:rPr>
              <a:t>的情况有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n!/na! </a:t>
            </a:r>
            <a:r>
              <a:rPr lang="zh-CN" altLang="en-US" sz="2400" dirty="0"/>
              <a:t>种。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再考虑</a:t>
            </a:r>
            <a:r>
              <a:rPr lang="en-US" altLang="zh-CN" sz="2400" dirty="0"/>
              <a:t>nb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zh-CN" altLang="en-US" sz="2400" dirty="0"/>
              <a:t>，在确定</a:t>
            </a:r>
            <a:r>
              <a:rPr lang="en-US" altLang="zh-CN" sz="2400" dirty="0"/>
              <a:t>a</a:t>
            </a:r>
            <a:r>
              <a:rPr lang="zh-CN" altLang="en-US" sz="2400" dirty="0"/>
              <a:t>后，同理， </a:t>
            </a:r>
            <a:r>
              <a:rPr lang="en-US" altLang="zh-CN" sz="2400" dirty="0"/>
              <a:t>n!/na!/nb!</a:t>
            </a:r>
            <a:endParaRPr lang="en-US" altLang="zh-CN" sz="2400" dirty="0"/>
          </a:p>
          <a:p>
            <a:pPr algn="l"/>
            <a:r>
              <a:rPr lang="en-US" altLang="zh-CN" sz="2400" dirty="0"/>
              <a:t>	......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zh-CN" altLang="en-US" sz="2400" dirty="0"/>
              <a:t>故全排列数为： </a:t>
            </a:r>
            <a:r>
              <a:rPr lang="en-US" altLang="zh-CN" sz="2400" dirty="0"/>
              <a:t>n!/(na!nb!nc!....)	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2763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2763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521970"/>
            <a:ext cx="10393045" cy="629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UVALive - 7040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二项式反演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......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等下说一个综合题目，再思考这题。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521970"/>
            <a:ext cx="10926445" cy="629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UVALive - 7040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zh-CN" altLang="en-US" sz="2400" dirty="0"/>
              <a:t>大意:给n朵花上色，从m种颜色里面选择恰好k种颜色，求总数MOD 1e9+7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首先如果用k种颜色给花上色的话，肯定是k</a:t>
            </a:r>
            <a:r>
              <a:rPr lang="en-US" altLang="zh-CN" sz="2400" dirty="0"/>
              <a:t>*</a:t>
            </a:r>
            <a:r>
              <a:rPr lang="zh-CN" altLang="en-US" sz="2400" dirty="0"/>
              <a:t>(k−1)</a:t>
            </a:r>
            <a:r>
              <a:rPr lang="zh-CN" altLang="en-US" sz="2400" baseline="30000" dirty="0"/>
              <a:t>n−1</a:t>
            </a:r>
            <a:r>
              <a:rPr lang="zh-CN" altLang="en-US" sz="2400" dirty="0"/>
              <a:t>种方案，但是要求的是恰好k种，很容易想到用容斥原理解决这个问题。</a:t>
            </a:r>
            <a:endParaRPr lang="zh-CN" altLang="en-US" sz="2400" dirty="0"/>
          </a:p>
          <a:p>
            <a:pPr algn="l"/>
            <a:r>
              <a:rPr lang="zh-CN" altLang="en-US" sz="2400" dirty="0"/>
              <a:t> </a:t>
            </a:r>
            <a:endParaRPr lang="zh-CN" altLang="en-US" sz="2400" dirty="0"/>
          </a:p>
          <a:p>
            <a:pPr algn="l"/>
            <a:r>
              <a:rPr lang="zh-CN" altLang="en-US" sz="2400" dirty="0"/>
              <a:t>上述计算方法中包含了只含有2、3、…、(k-1)种颜色的情况，需要通过容斥原理去除。假设出现p (2 &lt;= p &lt;= k-1)种颜色，从k种颜色中选取p种进行涂色，方案数为C(k,p) × p × (p-1)^(n-1)；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公式: C(m,k)*(k*(k-1)^(n-1) – C(k,k-1)*(k-1)*(k-2)^(n-1) + C(k,k-2)*(k-2)*(k-3)^(n-1)……. );</a:t>
            </a:r>
            <a:endParaRPr lang="zh-CN" altLang="en-US" sz="2400" dirty="0"/>
          </a:p>
          <a:p>
            <a:pPr algn="l"/>
            <a:r>
              <a:rPr lang="zh-CN" altLang="en-US" sz="2400" dirty="0"/>
              <a:t>解释: C(m,k):m种颜色中选k种。k*(k-1)^(n-1): 至多有不超过k中颜色且相邻两种颜色不同的填法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521970"/>
            <a:ext cx="10393045" cy="629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bzoj - 4318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首先考虑没有概率的情况</a:t>
            </a:r>
            <a:endParaRPr lang="zh-CN" altLang="en-US" sz="2400" dirty="0"/>
          </a:p>
          <a:p>
            <a:pPr algn="l"/>
            <a:r>
              <a:rPr lang="en-US" altLang="zh-CN" sz="2400" dirty="0"/>
              <a:t>(1) a[i] = 1 , pi = pi-1 + 1 , dp[i] = dp[i-1] + pi ^ 3 - pi-1 ^ 3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(2) a[i] = 0 ,  pi = 0 , dp[i] = dp[i-1] 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521970"/>
            <a:ext cx="10393045" cy="629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bzoj - 4318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2. </a:t>
            </a:r>
            <a:r>
              <a:rPr lang="zh-CN" altLang="en-US" sz="2400" dirty="0"/>
              <a:t>考虑概率形式</a:t>
            </a:r>
            <a:endParaRPr lang="zh-CN" altLang="en-US" sz="2400" dirty="0"/>
          </a:p>
          <a:p>
            <a:pPr algn="l"/>
            <a:r>
              <a:rPr lang="en-US" altLang="zh-CN" sz="2400" dirty="0"/>
              <a:t>	dp[i] = dp[i-1] + 3x</a:t>
            </a:r>
            <a:r>
              <a:rPr lang="en-US" altLang="zh-CN" sz="2400" dirty="0">
                <a:sym typeface="+mn-ea"/>
              </a:rPr>
              <a:t>^2</a:t>
            </a:r>
            <a:r>
              <a:rPr lang="en-US" altLang="zh-CN" sz="2400" dirty="0"/>
              <a:t>[i-1]+3x[i-1]+1 (p</a:t>
            </a:r>
            <a:r>
              <a:rPr lang="zh-CN" altLang="en-US" sz="2400" dirty="0"/>
              <a:t>发生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>
                <a:sym typeface="+mn-ea"/>
              </a:rPr>
              <a:t>dp[i] = dp[i-1]			        (1-p</a:t>
            </a:r>
            <a:r>
              <a:rPr lang="zh-CN" altLang="en-US" sz="2400" dirty="0">
                <a:sym typeface="+mn-ea"/>
              </a:rPr>
              <a:t>发生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x[i] = x[i-1] + 1 (p</a:t>
            </a:r>
            <a:r>
              <a:rPr lang="zh-CN" altLang="en-US" sz="2400" dirty="0">
                <a:sym typeface="+mn-ea"/>
              </a:rPr>
              <a:t>发生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	x[i] = 0	  (1-p</a:t>
            </a:r>
            <a:r>
              <a:rPr lang="zh-CN" altLang="en-US" sz="2400" dirty="0">
                <a:sym typeface="+mn-ea"/>
              </a:rPr>
              <a:t>发生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x^2[i] = x^2[i-1] + 2x[i-1] + 1 (p</a:t>
            </a:r>
            <a:r>
              <a:rPr lang="zh-CN" altLang="en-US" sz="2400" dirty="0">
                <a:sym typeface="+mn-ea"/>
              </a:rPr>
              <a:t>发生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	x^2[i] = 0	  (1-p</a:t>
            </a:r>
            <a:r>
              <a:rPr lang="zh-CN" altLang="en-US" sz="2400" dirty="0">
                <a:sym typeface="+mn-ea"/>
              </a:rPr>
              <a:t>发生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>
                <a:sym typeface="+mn-ea"/>
              </a:rPr>
              <a:t>x^3[i] = x^3[i-1]+3x^2[i-1]+3x[i-1]+1 (p</a:t>
            </a:r>
            <a:r>
              <a:rPr lang="zh-CN" altLang="en-US" sz="2400" dirty="0">
                <a:sym typeface="+mn-ea"/>
              </a:rPr>
              <a:t>发生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	x^3[i] = 0	  (1-p</a:t>
            </a:r>
            <a:r>
              <a:rPr lang="zh-CN" altLang="en-US" sz="2400" dirty="0">
                <a:sym typeface="+mn-ea"/>
              </a:rPr>
              <a:t>发生</a:t>
            </a:r>
            <a:r>
              <a:rPr lang="en-US" altLang="zh-CN" sz="2400" dirty="0">
                <a:sym typeface="+mn-ea"/>
              </a:rPr>
              <a:t>)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521970"/>
            <a:ext cx="10393045" cy="629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bzoj - 4318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3. </a:t>
            </a:r>
            <a:r>
              <a:rPr lang="zh-CN" altLang="en-US" sz="2400" dirty="0"/>
              <a:t>加期望运算符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/>
              <a:t>	Edp[i] = ( dp[i-1] + 3EX</a:t>
            </a:r>
            <a:r>
              <a:rPr lang="en-US" altLang="zh-CN" sz="2400" dirty="0">
                <a:sym typeface="+mn-ea"/>
              </a:rPr>
              <a:t>^2</a:t>
            </a:r>
            <a:r>
              <a:rPr lang="en-US" altLang="zh-CN" sz="2400" dirty="0"/>
              <a:t>[i-1]+3EX[i-1]+1 )*p + E</a:t>
            </a:r>
            <a:r>
              <a:rPr lang="en-US" altLang="zh-CN" sz="2400" dirty="0">
                <a:sym typeface="+mn-ea"/>
              </a:rPr>
              <a:t>dp[i-1]*(1-p)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EX[i] = ( EX[i-1] + 1)*p</a:t>
            </a:r>
            <a:endParaRPr lang="en-US" altLang="zh-CN" sz="2400" dirty="0"/>
          </a:p>
          <a:p>
            <a:pPr algn="l"/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algn="l"/>
            <a:r>
              <a:rPr lang="en-US" altLang="zh-CN" sz="2400" dirty="0">
                <a:sym typeface="+mn-ea"/>
              </a:rPr>
              <a:t>	EX2[i] = ( EX2[i-1] + 2EX[i-1] + 1 )*p</a:t>
            </a:r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160" y="1017270"/>
            <a:ext cx="10393045" cy="5544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HDU - 4810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n个数，求从这n个数取k个数异或，所有情况得到的值（Cnk个值（可能有些相同））全加起来的值是多少。输出这n个数。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en-US" altLang="zh-CN" sz="2400" dirty="0">
                <a:sym typeface="+mn-ea"/>
              </a:rPr>
              <a:t>将n个数拆成30位2进制，由于每个二进制位异或后相加和原来的数异或相加是一样的，所以只需要对每一位累加计算，用组合数学取数就行了，奇数个异或得1，偶数个异或得0，再乘以自己的二进制位值，复杂度O（30*n*n）</a:t>
            </a:r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521970"/>
            <a:ext cx="10393045" cy="5814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HDU - 4810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就样例来说，把四个数1，2，10，1拆开，当前是取k个数</a:t>
            </a:r>
            <a:endParaRPr lang="zh-CN" altLang="en-US" sz="2400" dirty="0"/>
          </a:p>
          <a:p>
            <a:pPr algn="l"/>
            <a:r>
              <a:rPr lang="zh-CN" altLang="en-US" sz="2400" dirty="0"/>
              <a:t>0001</a:t>
            </a:r>
            <a:endParaRPr lang="zh-CN" altLang="en-US" sz="2400" dirty="0"/>
          </a:p>
          <a:p>
            <a:pPr algn="l"/>
            <a:r>
              <a:rPr lang="zh-CN" altLang="en-US" sz="2400" dirty="0"/>
              <a:t>0010</a:t>
            </a:r>
            <a:endParaRPr lang="zh-CN" altLang="en-US" sz="2400" dirty="0"/>
          </a:p>
          <a:p>
            <a:pPr algn="l"/>
            <a:r>
              <a:rPr lang="zh-CN" altLang="en-US" sz="2400" dirty="0"/>
              <a:t>1010</a:t>
            </a:r>
            <a:endParaRPr lang="zh-CN" altLang="en-US" sz="2400" dirty="0"/>
          </a:p>
          <a:p>
            <a:pPr algn="l"/>
            <a:r>
              <a:rPr lang="zh-CN" altLang="en-US" sz="2400" dirty="0"/>
              <a:t>0001</a:t>
            </a:r>
            <a:endParaRPr lang="zh-CN" altLang="en-US" sz="2400" dirty="0"/>
          </a:p>
          <a:p>
            <a:pPr algn="l"/>
            <a:r>
              <a:rPr lang="zh-CN" altLang="en-US" sz="2400" dirty="0"/>
              <a:t>对第四位来说，如果某些方案是取k个数异或后为0，那么等于 0*方案数。</a:t>
            </a:r>
            <a:endParaRPr lang="zh-CN" altLang="en-US" sz="2400" dirty="0"/>
          </a:p>
          <a:p>
            <a:pPr algn="l"/>
            <a:r>
              <a:rPr lang="zh-CN" altLang="en-US" sz="2400" dirty="0"/>
              <a:t>如果某些方案是取2个数异或后为1，那么等于1*方案数。</a:t>
            </a:r>
            <a:endParaRPr lang="zh-CN" altLang="en-US" sz="2400" dirty="0"/>
          </a:p>
          <a:p>
            <a:pPr algn="l"/>
            <a:r>
              <a:rPr lang="zh-CN" altLang="en-US" sz="2400" dirty="0"/>
              <a:t>可以看到第四位有1个1，那么异或为1的方案数就是C31*C11，同理，第二位有2个1，那么就是C21*C21。</a:t>
            </a:r>
            <a:endParaRPr lang="zh-CN" altLang="en-US" sz="2400" dirty="0"/>
          </a:p>
          <a:p>
            <a:pPr algn="l"/>
            <a:r>
              <a:rPr lang="zh-CN" altLang="en-US" sz="2400" dirty="0"/>
              <a:t>答案也就是(1&lt;&lt;3)*C31*C11 + (1&lt;&lt;1)C21*C21 +(1&lt;&lt;0)C21*C21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521970"/>
            <a:ext cx="10393045" cy="629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HDU - 4609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从之前讲的母函数方法构造多项式，</a:t>
            </a:r>
            <a:r>
              <a:rPr lang="en-US" altLang="zh-CN" sz="2400" dirty="0"/>
              <a:t>FFT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细节：</a:t>
            </a:r>
            <a:endParaRPr lang="zh-CN" altLang="en-US" sz="2400" dirty="0"/>
          </a:p>
          <a:p>
            <a:pPr algn="l"/>
            <a:r>
              <a:rPr lang="en-US" altLang="zh-CN" sz="2400" dirty="0"/>
              <a:t>1. 这个问题求组合，所以第一个选t1,第二个选t2,和第一个选t2,第二个选t1,我们认为是一样的。</a:t>
            </a:r>
            <a:r>
              <a:rPr lang="zh-CN" altLang="en-US" sz="2400" dirty="0"/>
              <a:t>数值整体除于2。</a:t>
            </a:r>
            <a:endParaRPr lang="zh-CN" altLang="en-US" sz="2400" dirty="0"/>
          </a:p>
          <a:p>
            <a:pPr algn="l"/>
            <a:r>
              <a:rPr lang="en-US" altLang="zh-CN" sz="2400" dirty="0"/>
              <a:t>2. 首先题目给了a数组，</a:t>
            </a:r>
            <a:r>
              <a:rPr lang="zh-CN" altLang="en-US" sz="2400" dirty="0"/>
              <a:t>对数组排序。然后对卷积后的数组求前缀和。长度和大于a[i]的取两个的取法是sum[len]-sum[a[i]].</a:t>
            </a:r>
            <a:endParaRPr lang="zh-CN" altLang="en-US" sz="2400" dirty="0"/>
          </a:p>
          <a:p>
            <a:pPr algn="l"/>
            <a:r>
              <a:rPr lang="zh-CN" altLang="en-US" sz="2400" dirty="0"/>
              <a:t>但是这里面有不符合的。</a:t>
            </a:r>
            <a:endParaRPr lang="zh-CN" altLang="en-US" sz="2400" dirty="0"/>
          </a:p>
          <a:p>
            <a:pPr algn="l"/>
            <a:r>
              <a:rPr lang="zh-CN" altLang="en-US" sz="2400" dirty="0"/>
              <a:t>一个是包含了取一大一小的：cnt -= (long long)(n-1-i)*i;</a:t>
            </a:r>
            <a:endParaRPr lang="zh-CN" altLang="en-US" sz="2400" dirty="0"/>
          </a:p>
          <a:p>
            <a:pPr algn="l"/>
            <a:r>
              <a:rPr lang="zh-CN" altLang="en-US" sz="2400" dirty="0"/>
              <a:t>一个是包含了取一个本身i,然后取其它的：cnt -= (n-1);</a:t>
            </a:r>
            <a:endParaRPr lang="zh-CN" altLang="en-US" sz="2400" dirty="0"/>
          </a:p>
          <a:p>
            <a:pPr algn="l"/>
            <a:r>
              <a:rPr lang="zh-CN" altLang="en-US" sz="2400" dirty="0"/>
              <a:t>还有就是取两个都大于的了：cnt -= (long long)(n-1-i)*(n-i-2)/2;</a:t>
            </a:r>
            <a:endParaRPr lang="zh-CN" altLang="en-US" sz="2400" dirty="0"/>
          </a:p>
          <a:p>
            <a:pPr algn="l"/>
            <a:r>
              <a:rPr lang="zh-CN" altLang="en-US" sz="2400" dirty="0"/>
              <a:t>这样把i从0~n-1累加，就答案了。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7650" y="82550"/>
            <a:ext cx="7429500" cy="935355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排列组合</a:t>
            </a:r>
            <a:endParaRPr lang="zh-CN" altLang="en-US" sz="2400" dirty="0"/>
          </a:p>
        </p:txBody>
      </p:sp>
      <p:sp>
        <p:nvSpPr>
          <p:cNvPr id="2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81250" y="1942465"/>
            <a:ext cx="8780145" cy="1456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  <a:p>
            <a:pPr algn="l"/>
            <a:r>
              <a:rPr lang="zh-CN" altLang="en-US" sz="2400" dirty="0"/>
              <a:t>加法乘法原理的划分性质</a:t>
            </a:r>
            <a:r>
              <a:rPr lang="en-US" altLang="zh-CN" sz="2400" dirty="0"/>
              <a:t>-----&gt; </a:t>
            </a:r>
            <a:r>
              <a:rPr lang="zh-CN" altLang="en-US" sz="2400" dirty="0"/>
              <a:t>计数</a:t>
            </a:r>
            <a:r>
              <a:rPr lang="en-US" altLang="zh-CN" sz="2400" dirty="0"/>
              <a:t>dp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en-US" altLang="zh-CN" sz="2400" dirty="0"/>
          </a:p>
          <a:p>
            <a:pPr algn="l"/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972820"/>
            <a:ext cx="10393045" cy="396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poj 2369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题目大意：求将一个排列p(n)还原成En(1,2,3,4...)的最小置换次数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题目分析：计算置换中每个循环节内元素的个数，答案就是这个数的最小公倍数。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972820"/>
            <a:ext cx="10393045" cy="396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HDU - 3923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题目大意：m种元素，现在选n个元素围成一圈组成一个技能(元素选择可以重复)，其中n个元素通过旋转或者翻转得到的一种已知排列，记为重复。问有多少种不重复组合方案。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题目分析：polya定理题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160" y="1017270"/>
            <a:ext cx="10393045" cy="396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HDU - 4405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求期望DP，都是逆着推，从结束状态往初始状态（初始状态往往是此类题要求的状态）推，所以先得到（或者说先已知）的是靠近结束状态的状态，所以想要求的当前状态是由此状态对应接下来的N可能个状态推过来的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160" y="1017270"/>
            <a:ext cx="10393045" cy="5401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HDU - 4405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本题题意：数轴上有N+1个点（编号0~N），一个人玩游戏，从0出发，当到达N或大于N的点则游戏结束。每次行动掷骰子一次，骰子编号1-6，掷到多少就向前走几步，这个数轴上还有些特殊点，这些点类似飞行棋中的飞行点，只要到达这些点就可以直接飞到给定点。求总共投掷骰子次数的期望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例如本题，倒着过来分析。用dp[i]表示在i位置时，距离游戏结束还要投掷次数的期望。显然dp[n]为0，需要求的是dp[0]。对于直接飞过去的点。</a:t>
            </a:r>
            <a:endParaRPr lang="zh-CN" altLang="en-US" sz="2400" dirty="0"/>
          </a:p>
          <a:p>
            <a:pPr algn="l"/>
            <a:r>
              <a:rPr lang="zh-CN" altLang="en-US" sz="2400" dirty="0"/>
              <a:t>倒着推，dp[i]的下面一个状态有6种可能（即对应6种可能的骰子数），每种都是1/6的概率。注意最后加玩每种可能性的期望后要+1，因为这6种可能性加起来只是下一个状态的期望，当前状态是他们的前一个状态，所以期望（直接理解为投掷骰子的次数）要+1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160" y="1017270"/>
            <a:ext cx="10393045" cy="5401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BZOJ1485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找规律，卡特兰数。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160" y="1017270"/>
            <a:ext cx="10393045" cy="5544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SPOJ - SQFREE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求出1~n(n &lt;= 10^14)内不被任意一个完全平方数整除的数的个数。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所以可以枚举i( 2 &lt;= i &lt;= sqrt(n) )，i*i是一个完全平方数，那么能被i*i整除的数的个数为 n / (i*i)。显然里面有重复的，例如4,9,和36，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36就被多计算的一次，所以减掉，就是容斥。 和上题类似，看i的质因子数是奇数还是偶数，是奇数就加上，偶数就减掉，注意i的质因子不能有重复的。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每个数的质因子个数我们可以提前dfs预处理出来。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160" y="1017270"/>
            <a:ext cx="10393045" cy="5544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/>
              <a:t>POJ - 3904</a:t>
            </a:r>
            <a:endParaRPr lang="en-US" altLang="zh-CN" sz="2400" dirty="0"/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莫比乌斯反演，用之前介绍的方法。加上组合数学知识即可。</a:t>
            </a:r>
            <a:r>
              <a:rPr lang="zh-CN" altLang="en-US" sz="2400" u="heavy" dirty="0"/>
              <a:t> </a:t>
            </a:r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zh-CN" altLang="en-US" sz="2400" dirty="0"/>
          </a:p>
          <a:p>
            <a:pPr algn="l"/>
            <a:endParaRPr lang="en-US" altLang="zh-CN" sz="2400" dirty="0">
              <a:sym typeface="+mn-ea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endParaRPr lang="zh-CN" altLang="en-US" sz="2400" dirty="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0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0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0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0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0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0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0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0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1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1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1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1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1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2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2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2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2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2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2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3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3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3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3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3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3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3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3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3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3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4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4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4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4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4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4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4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4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4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4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5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5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5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5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5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5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5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5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5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5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6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6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6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6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6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6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6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6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6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6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7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7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7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7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7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7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7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7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7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7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8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8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8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8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8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8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8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8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8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8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9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9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9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9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9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9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9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9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9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19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0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0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0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0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0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0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0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1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1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1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1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1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1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1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1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1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2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2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2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2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2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2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2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2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2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2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3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3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3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3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3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3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3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3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3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3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4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4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4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4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4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4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4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4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4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4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5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5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5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5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5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5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2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3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3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3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3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3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3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4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4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4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4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4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4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5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5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5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5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5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5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4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80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8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2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8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8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8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8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8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8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1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9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3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9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9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9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12449</Words>
  <Application>WPS 演示</Application>
  <PresentationFormat>宽屏</PresentationFormat>
  <Paragraphs>1247</Paragraphs>
  <Slides>96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96</vt:i4>
      </vt:variant>
    </vt:vector>
  </HeadingPairs>
  <TitlesOfParts>
    <vt:vector size="14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组合数学、概率期望</vt:lpstr>
      <vt:lpstr>组合数学、概率期望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hypoxia</cp:lastModifiedBy>
  <cp:revision>701</cp:revision>
  <dcterms:created xsi:type="dcterms:W3CDTF">2018-03-01T02:03:00Z</dcterms:created>
  <dcterms:modified xsi:type="dcterms:W3CDTF">2018-07-31T19:29:04Z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