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20"/>
  </p:notesMasterIdLst>
  <p:handoutMasterIdLst>
    <p:handoutMasterId r:id="rId21"/>
  </p:handoutMasterIdLst>
  <p:sldIdLst>
    <p:sldId id="361" r:id="rId3"/>
    <p:sldId id="432" r:id="rId4"/>
    <p:sldId id="363" r:id="rId5"/>
    <p:sldId id="434" r:id="rId6"/>
    <p:sldId id="454" r:id="rId7"/>
    <p:sldId id="435" r:id="rId8"/>
    <p:sldId id="455" r:id="rId9"/>
    <p:sldId id="436" r:id="rId10"/>
    <p:sldId id="453" r:id="rId11"/>
    <p:sldId id="456" r:id="rId12"/>
    <p:sldId id="293" r:id="rId13"/>
    <p:sldId id="458" r:id="rId14"/>
    <p:sldId id="459" r:id="rId15"/>
    <p:sldId id="460" r:id="rId16"/>
    <p:sldId id="461" r:id="rId17"/>
    <p:sldId id="462" r:id="rId18"/>
    <p:sldId id="463" r:id="rId19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4">
          <p15:clr>
            <a:srgbClr val="A4A3A4"/>
          </p15:clr>
        </p15:guide>
        <p15:guide id="2" pos="317">
          <p15:clr>
            <a:srgbClr val="A4A3A4"/>
          </p15:clr>
        </p15:guide>
        <p15:guide id="3" orient="horz" pos="146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 xieyang" initials="sx" lastIdx="1" clrIdx="0">
    <p:extLst>
      <p:ext uri="{19B8F6BF-5375-455C-9EA6-DF929625EA0E}">
        <p15:presenceInfo xmlns:p15="http://schemas.microsoft.com/office/powerpoint/2012/main" userId="856cd6b4e5191d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EFEFEF"/>
    <a:srgbClr val="2E4864"/>
    <a:srgbClr val="10327B"/>
    <a:srgbClr val="000000"/>
    <a:srgbClr val="FAFAFA"/>
    <a:srgbClr val="FDFDFD"/>
    <a:srgbClr val="838E63"/>
    <a:srgbClr val="27506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303" autoAdjust="0"/>
  </p:normalViewPr>
  <p:slideViewPr>
    <p:cSldViewPr snapToGrid="0" showGuides="1">
      <p:cViewPr varScale="1">
        <p:scale>
          <a:sx n="116" d="100"/>
          <a:sy n="116" d="100"/>
        </p:scale>
        <p:origin x="384" y="77"/>
      </p:cViewPr>
      <p:guideLst>
        <p:guide orient="horz" pos="3094"/>
        <p:guide pos="317"/>
        <p:guide orient="horz" pos="146"/>
        <p:guide pos="2880"/>
        <p:guide orient="horz" pos="1620"/>
        <p:guide pos="54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3T15:38:41.79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1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901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839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503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20" name="椭圆 19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slow">
    <p:wip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7005-9383-42C0-A374-E507AD6B23EE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1173142" y="1114910"/>
            <a:ext cx="70338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800" b="1" dirty="0"/>
              <a:t>基于</a:t>
            </a:r>
            <a:r>
              <a:rPr lang="en-US" altLang="zh-CN" sz="2800" b="1" dirty="0"/>
              <a:t>Python-flask</a:t>
            </a:r>
            <a:r>
              <a:rPr lang="zh-CN" altLang="zh-CN" sz="2800" b="1" dirty="0"/>
              <a:t>框架开发的</a:t>
            </a:r>
            <a:r>
              <a:rPr lang="en-US" altLang="zh-CN" sz="2800" b="1" dirty="0"/>
              <a:t>Web</a:t>
            </a:r>
            <a:r>
              <a:rPr lang="zh-CN" altLang="zh-CN" sz="2800" b="1" dirty="0"/>
              <a:t>端解密游戏</a:t>
            </a:r>
            <a:endParaRPr lang="zh-CN" altLang="en-US" sz="2800" b="1" dirty="0">
              <a:solidFill>
                <a:srgbClr val="2E4864"/>
              </a:solidFill>
              <a:latin typeface="+mn-ea"/>
              <a:ea typeface="+mn-ea"/>
            </a:endParaRPr>
          </a:p>
        </p:txBody>
      </p:sp>
      <p:sp>
        <p:nvSpPr>
          <p:cNvPr id="6" name="文本框 6"/>
          <p:cNvSpPr txBox="1">
            <a:spLocks noChangeArrowheads="1"/>
          </p:cNvSpPr>
          <p:nvPr/>
        </p:nvSpPr>
        <p:spPr bwMode="auto">
          <a:xfrm>
            <a:off x="3755651" y="1839199"/>
            <a:ext cx="15303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dirty="0" err="1">
                <a:solidFill>
                  <a:schemeClr val="accent1"/>
                </a:solidFill>
                <a:latin typeface="+mn-lt"/>
                <a:ea typeface="方正兰亭黑_GBK"/>
              </a:rPr>
              <a:t>Nazo_BB-sund</a:t>
            </a:r>
            <a:endParaRPr lang="en-US" altLang="zh-CN" sz="1800" dirty="0">
              <a:solidFill>
                <a:schemeClr val="accent1"/>
              </a:solidFill>
              <a:latin typeface="+mn-lt"/>
              <a:ea typeface="方正兰亭黑_GBK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87042" y="3432517"/>
            <a:ext cx="3267574" cy="792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前端</a:t>
            </a: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+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题目：孙燮阳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后端：孙博远</a:t>
            </a:r>
            <a:endParaRPr lang="zh-CN" altLang="en-US" sz="1600" dirty="0"/>
          </a:p>
        </p:txBody>
      </p:sp>
      <p:grpSp>
        <p:nvGrpSpPr>
          <p:cNvPr id="45" name="组合 44"/>
          <p:cNvGrpSpPr/>
          <p:nvPr/>
        </p:nvGrpSpPr>
        <p:grpSpPr>
          <a:xfrm>
            <a:off x="4312403" y="4794930"/>
            <a:ext cx="519193" cy="94600"/>
            <a:chOff x="3510366" y="-2733"/>
            <a:chExt cx="1300959" cy="237042"/>
          </a:xfrm>
        </p:grpSpPr>
        <p:sp>
          <p:nvSpPr>
            <p:cNvPr id="46" name="椭圆 45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491775" y="193366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686851" y="211829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2076963" y="2356549"/>
            <a:ext cx="4956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>
                <a:solidFill>
                  <a:schemeClr val="bg1"/>
                </a:solidFill>
                <a:latin typeface="方正兰亭黑_GBK"/>
                <a:ea typeface="方正兰亭黑_GBK"/>
              </a:rPr>
              <a:t>3</a:t>
            </a:r>
            <a:endParaRPr lang="zh-CN" altLang="en-US" sz="4800" b="1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3500261" y="1943644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方正兰亭黑_GBK"/>
                <a:ea typeface="方正兰亭黑_GBK"/>
              </a:rPr>
              <a:t>流程设计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605703" y="259794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579497" y="3175021"/>
            <a:ext cx="1111558" cy="30561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PART FOUR</a:t>
            </a:r>
            <a:endParaRPr lang="zh-CN" altLang="en-US" sz="1200" dirty="0">
              <a:latin typeface="+mj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772931" y="194459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417110" y="226139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273719" y="364727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686851" y="330820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016329" y="297924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839822" y="359949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252338" y="297924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523956"/>
      </p:ext>
    </p:extLst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2695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marL="109537">
              <a:spcBef>
                <a:spcPts val="1200"/>
              </a:spcBef>
              <a:buClr>
                <a:srgbClr val="A04DA3"/>
              </a:buClr>
              <a:defRPr/>
            </a:pP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3.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</a:rPr>
              <a:t>流程设计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541491"/>
              </p:ext>
            </p:extLst>
          </p:nvPr>
        </p:nvGraphicFramePr>
        <p:xfrm>
          <a:off x="0" y="670272"/>
          <a:ext cx="9174878" cy="4176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4" imgW="11788105" imgH="5059712" progId="Visio.Drawing.15">
                  <p:embed/>
                </p:oleObj>
              </mc:Choice>
              <mc:Fallback>
                <p:oleObj name="Visio" r:id="rId4" imgW="11788105" imgH="505971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670272"/>
                        <a:ext cx="9174878" cy="4176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491775" y="193366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686851" y="211829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2076963" y="2356549"/>
            <a:ext cx="4956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>
                <a:solidFill>
                  <a:schemeClr val="bg1"/>
                </a:solidFill>
                <a:latin typeface="方正兰亭黑_GBK"/>
                <a:ea typeface="方正兰亭黑_GBK"/>
              </a:rPr>
              <a:t>4</a:t>
            </a:r>
            <a:endParaRPr lang="zh-CN" altLang="en-US" sz="4800" b="1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3500261" y="1943644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方正兰亭黑_GBK"/>
                <a:ea typeface="方正兰亭黑_GBK"/>
              </a:rPr>
              <a:t>详细设计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605703" y="259794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579497" y="3175021"/>
            <a:ext cx="1111558" cy="30561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PART FIVE</a:t>
            </a:r>
            <a:endParaRPr lang="zh-CN" altLang="en-US" sz="1200" dirty="0">
              <a:latin typeface="+mj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772931" y="194459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417110" y="226139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273719" y="364727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686851" y="330820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016329" y="297924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839822" y="359949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252338" y="297924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540485"/>
      </p:ext>
    </p:extLst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934511" y="148495"/>
            <a:ext cx="24173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marL="109537">
              <a:spcBef>
                <a:spcPts val="1200"/>
              </a:spcBef>
              <a:buClr>
                <a:srgbClr val="A04DA3"/>
              </a:buClr>
              <a:defRPr/>
            </a:pP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4.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</a:rPr>
              <a:t>详细设计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</a:rPr>
              <a:t>数据库结构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493477" y="522218"/>
            <a:ext cx="197729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/>
              <a:t>UserData.db</a:t>
            </a:r>
            <a:endParaRPr lang="zh-CN" altLang="zh-CN" sz="1600" b="1" dirty="0"/>
          </a:p>
        </p:txBody>
      </p:sp>
      <p:cxnSp>
        <p:nvCxnSpPr>
          <p:cNvPr id="11" name="直接箭头连接符 10"/>
          <p:cNvCxnSpPr>
            <a:stCxn id="7" idx="2"/>
          </p:cNvCxnSpPr>
          <p:nvPr/>
        </p:nvCxnSpPr>
        <p:spPr>
          <a:xfrm flipH="1">
            <a:off x="2204089" y="860772"/>
            <a:ext cx="2278034" cy="889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</p:cNvCxnSpPr>
          <p:nvPr/>
        </p:nvCxnSpPr>
        <p:spPr>
          <a:xfrm>
            <a:off x="4482123" y="860772"/>
            <a:ext cx="2160954" cy="889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719384" y="1750646"/>
            <a:ext cx="1156677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UserData</a:t>
            </a:r>
            <a:endParaRPr lang="zh-CN" altLang="en-US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5970954" y="1750646"/>
            <a:ext cx="1344246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Correct.ans</a:t>
            </a:r>
            <a:endParaRPr lang="zh-CN" altLang="en-US" b="1" dirty="0"/>
          </a:p>
        </p:txBody>
      </p:sp>
      <p:cxnSp>
        <p:nvCxnSpPr>
          <p:cNvPr id="23" name="直接箭头连接符 22"/>
          <p:cNvCxnSpPr>
            <a:stCxn id="20" idx="2"/>
          </p:cNvCxnSpPr>
          <p:nvPr/>
        </p:nvCxnSpPr>
        <p:spPr>
          <a:xfrm flipH="1">
            <a:off x="2297722" y="2050728"/>
            <a:ext cx="1" cy="723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1" idx="2"/>
          </p:cNvCxnSpPr>
          <p:nvPr/>
        </p:nvCxnSpPr>
        <p:spPr>
          <a:xfrm>
            <a:off x="6643077" y="2050728"/>
            <a:ext cx="0" cy="73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338169"/>
              </p:ext>
            </p:extLst>
          </p:nvPr>
        </p:nvGraphicFramePr>
        <p:xfrm>
          <a:off x="522728" y="2782277"/>
          <a:ext cx="354998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569">
                  <a:extLst>
                    <a:ext uri="{9D8B030D-6E8A-4147-A177-3AD203B41FA5}">
                      <a16:colId xmlns:a16="http://schemas.microsoft.com/office/drawing/2014/main" val="2873532333"/>
                    </a:ext>
                  </a:extLst>
                </a:gridCol>
                <a:gridCol w="1020972">
                  <a:extLst>
                    <a:ext uri="{9D8B030D-6E8A-4147-A177-3AD203B41FA5}">
                      <a16:colId xmlns:a16="http://schemas.microsoft.com/office/drawing/2014/main" val="68933832"/>
                    </a:ext>
                  </a:extLst>
                </a:gridCol>
                <a:gridCol w="930031">
                  <a:extLst>
                    <a:ext uri="{9D8B030D-6E8A-4147-A177-3AD203B41FA5}">
                      <a16:colId xmlns:a16="http://schemas.microsoft.com/office/drawing/2014/main" val="767708047"/>
                    </a:ext>
                  </a:extLst>
                </a:gridCol>
                <a:gridCol w="1125416">
                  <a:extLst>
                    <a:ext uri="{9D8B030D-6E8A-4147-A177-3AD203B41FA5}">
                      <a16:colId xmlns:a16="http://schemas.microsoft.com/office/drawing/2014/main" val="3285276361"/>
                    </a:ext>
                  </a:extLst>
                </a:gridCol>
              </a:tblGrid>
              <a:tr h="233902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Username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Password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Current_level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604165"/>
                  </a:ext>
                </a:extLst>
              </a:tr>
              <a:tr h="233902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425418"/>
                  </a:ext>
                </a:extLst>
              </a:tr>
              <a:tr h="233902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140444"/>
                  </a:ext>
                </a:extLst>
              </a:tr>
              <a:tr h="233902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48558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112720"/>
              </p:ext>
            </p:extLst>
          </p:nvPr>
        </p:nvGraphicFramePr>
        <p:xfrm>
          <a:off x="4872892" y="2782277"/>
          <a:ext cx="354037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185">
                  <a:extLst>
                    <a:ext uri="{9D8B030D-6E8A-4147-A177-3AD203B41FA5}">
                      <a16:colId xmlns:a16="http://schemas.microsoft.com/office/drawing/2014/main" val="3590576282"/>
                    </a:ext>
                  </a:extLst>
                </a:gridCol>
                <a:gridCol w="1770185">
                  <a:extLst>
                    <a:ext uri="{9D8B030D-6E8A-4147-A177-3AD203B41FA5}">
                      <a16:colId xmlns:a16="http://schemas.microsoft.com/office/drawing/2014/main" val="442163821"/>
                    </a:ext>
                  </a:extLst>
                </a:gridCol>
              </a:tblGrid>
              <a:tr h="288860">
                <a:tc>
                  <a:txBody>
                    <a:bodyPr/>
                    <a:lstStyle/>
                    <a:p>
                      <a:r>
                        <a:rPr lang="en-US" altLang="zh-CN" dirty="0"/>
                        <a:t>Level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Correct_ans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042846"/>
                  </a:ext>
                </a:extLst>
              </a:tr>
              <a:tr h="2888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072570"/>
                  </a:ext>
                </a:extLst>
              </a:tr>
              <a:tr h="2888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582982"/>
                  </a:ext>
                </a:extLst>
              </a:tr>
              <a:tr h="2888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80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16427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>
            <a:extLst>
              <a:ext uri="{FF2B5EF4-FFF2-40B4-BE49-F238E27FC236}">
                <a16:creationId xmlns:a16="http://schemas.microsoft.com/office/drawing/2014/main" id="{30F09E1F-1DB6-487D-888A-CA722A137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511" y="148495"/>
            <a:ext cx="17312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marL="109537">
              <a:spcBef>
                <a:spcPts val="1200"/>
              </a:spcBef>
              <a:buClr>
                <a:srgbClr val="A04DA3"/>
              </a:buClr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</a:rPr>
              <a:t>部分页面展示：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75" name="图片 1">
            <a:extLst>
              <a:ext uri="{FF2B5EF4-FFF2-40B4-BE49-F238E27FC236}">
                <a16:creationId xmlns:a16="http://schemas.microsoft.com/office/drawing/2014/main" id="{2963B3CE-B642-4B85-9334-FC1A6E689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11" y="847236"/>
            <a:ext cx="6119813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1">
            <a:extLst>
              <a:ext uri="{FF2B5EF4-FFF2-40B4-BE49-F238E27FC236}">
                <a16:creationId xmlns:a16="http://schemas.microsoft.com/office/drawing/2014/main" id="{9DE88CFA-DB91-4B0A-A702-A9C413EB9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10" y="2571750"/>
            <a:ext cx="6119813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516742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>
            <a:extLst>
              <a:ext uri="{FF2B5EF4-FFF2-40B4-BE49-F238E27FC236}">
                <a16:creationId xmlns:a16="http://schemas.microsoft.com/office/drawing/2014/main" id="{30F09E1F-1DB6-487D-888A-CA722A137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511" y="148495"/>
            <a:ext cx="17312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marL="109537">
              <a:spcBef>
                <a:spcPts val="1200"/>
              </a:spcBef>
              <a:buClr>
                <a:srgbClr val="A04DA3"/>
              </a:buClr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</a:rPr>
              <a:t>部分页面展示：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098" name="图片 1">
            <a:extLst>
              <a:ext uri="{FF2B5EF4-FFF2-40B4-BE49-F238E27FC236}">
                <a16:creationId xmlns:a16="http://schemas.microsoft.com/office/drawing/2014/main" id="{773D1456-8976-470E-866F-2C48F6B14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11" y="601052"/>
            <a:ext cx="6119813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1">
            <a:extLst>
              <a:ext uri="{FF2B5EF4-FFF2-40B4-BE49-F238E27FC236}">
                <a16:creationId xmlns:a16="http://schemas.microsoft.com/office/drawing/2014/main" id="{73CE5E07-5F92-4B3D-84B4-EB4B691EA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11" y="3004230"/>
            <a:ext cx="6096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916515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>
            <a:extLst>
              <a:ext uri="{FF2B5EF4-FFF2-40B4-BE49-F238E27FC236}">
                <a16:creationId xmlns:a16="http://schemas.microsoft.com/office/drawing/2014/main" id="{30F09E1F-1DB6-487D-888A-CA722A137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511" y="148495"/>
            <a:ext cx="17312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marL="109537">
              <a:spcBef>
                <a:spcPts val="1200"/>
              </a:spcBef>
              <a:buClr>
                <a:srgbClr val="A04DA3"/>
              </a:buClr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</a:rPr>
              <a:t>部分页面展示：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122" name="图片 1">
            <a:extLst>
              <a:ext uri="{FF2B5EF4-FFF2-40B4-BE49-F238E27FC236}">
                <a16:creationId xmlns:a16="http://schemas.microsoft.com/office/drawing/2014/main" id="{CFCE99D6-ADC1-4A79-AEAC-5F28BB1F1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11" y="487049"/>
            <a:ext cx="6119813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1">
            <a:extLst>
              <a:ext uri="{FF2B5EF4-FFF2-40B4-BE49-F238E27FC236}">
                <a16:creationId xmlns:a16="http://schemas.microsoft.com/office/drawing/2014/main" id="{8930D336-1FFF-4721-917B-4FC4A3C23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11" y="2189476"/>
            <a:ext cx="6119813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352520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E120FB4-18B4-45B1-9E82-F07BF744488A}"/>
              </a:ext>
            </a:extLst>
          </p:cNvPr>
          <p:cNvSpPr/>
          <p:nvPr/>
        </p:nvSpPr>
        <p:spPr>
          <a:xfrm>
            <a:off x="2829087" y="2110085"/>
            <a:ext cx="34858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863603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892459" y="2131132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方正兰亭黑_GBK"/>
                <a:ea typeface="方正兰亭黑_GBK"/>
              </a:rPr>
              <a:t>项目简介</a:t>
            </a:r>
          </a:p>
        </p:txBody>
      </p:sp>
      <p:sp>
        <p:nvSpPr>
          <p:cNvPr id="29" name="矩形 28"/>
          <p:cNvSpPr/>
          <p:nvPr/>
        </p:nvSpPr>
        <p:spPr>
          <a:xfrm>
            <a:off x="582275" y="2642294"/>
            <a:ext cx="3374000" cy="32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100" dirty="0"/>
          </a:p>
        </p:txBody>
      </p:sp>
      <p:sp>
        <p:nvSpPr>
          <p:cNvPr id="21" name="椭圆 20"/>
          <p:cNvSpPr/>
          <p:nvPr/>
        </p:nvSpPr>
        <p:spPr>
          <a:xfrm>
            <a:off x="5227110" y="1813399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227111" y="2483982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447845" y="1763638"/>
            <a:ext cx="11477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7">
              <a:spcBef>
                <a:spcPts val="1200"/>
              </a:spcBef>
              <a:buClr>
                <a:srgbClr val="A04DA3"/>
              </a:buClr>
              <a:defRPr/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</a:rPr>
              <a:t>1.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需求分析</a:t>
            </a:r>
            <a:endParaRPr lang="en-US" altLang="zh-CN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459115" y="2454096"/>
            <a:ext cx="11477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7">
              <a:spcBef>
                <a:spcPts val="1200"/>
              </a:spcBef>
              <a:buClr>
                <a:srgbClr val="A04DA3"/>
              </a:buClr>
              <a:defRPr/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</a:rPr>
              <a:t>2.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概念设计</a:t>
            </a:r>
            <a:endParaRPr lang="en-US" altLang="zh-CN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227111" y="3190377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447845" y="3128554"/>
            <a:ext cx="11477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7">
              <a:spcBef>
                <a:spcPts val="1200"/>
              </a:spcBef>
              <a:buClr>
                <a:srgbClr val="A04DA3"/>
              </a:buClr>
              <a:defRPr/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</a:rPr>
              <a:t>3.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流程设计</a:t>
            </a:r>
            <a:endParaRPr lang="en-US" altLang="zh-CN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227111" y="3834949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447845" y="3809015"/>
            <a:ext cx="11477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7">
              <a:spcBef>
                <a:spcPts val="1200"/>
              </a:spcBef>
              <a:buClr>
                <a:srgbClr val="A04DA3"/>
              </a:buClr>
              <a:defRPr/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</a:rPr>
              <a:t>4.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详细设计</a:t>
            </a:r>
            <a:endParaRPr lang="en-US" altLang="zh-CN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227110" y="1095528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459115" y="1064778"/>
            <a:ext cx="1196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7">
              <a:spcBef>
                <a:spcPts val="1200"/>
              </a:spcBef>
              <a:buClr>
                <a:srgbClr val="A04DA3"/>
              </a:buClr>
              <a:defRPr/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</a:rPr>
              <a:t>0.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简要介绍</a:t>
            </a:r>
            <a:endParaRPr lang="en-US" altLang="zh-CN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491775" y="193366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686851" y="211829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2076963" y="2356549"/>
            <a:ext cx="4956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>
                <a:solidFill>
                  <a:schemeClr val="bg1"/>
                </a:solidFill>
                <a:latin typeface="方正兰亭黑_GBK"/>
                <a:ea typeface="方正兰亭黑_GBK"/>
              </a:rPr>
              <a:t>0</a:t>
            </a:r>
            <a:endParaRPr lang="zh-CN" altLang="en-US" sz="4800" b="1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3500261" y="1943644"/>
            <a:ext cx="1217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>
                <a:solidFill>
                  <a:schemeClr val="accent1"/>
                </a:solidFill>
                <a:latin typeface="方正兰亭黑_GBK"/>
                <a:ea typeface="方正兰亭黑_GBK"/>
              </a:rPr>
              <a:t>项目介绍</a:t>
            </a:r>
          </a:p>
        </p:txBody>
      </p:sp>
      <p:sp>
        <p:nvSpPr>
          <p:cNvPr id="20" name="矩形 19"/>
          <p:cNvSpPr/>
          <p:nvPr/>
        </p:nvSpPr>
        <p:spPr>
          <a:xfrm>
            <a:off x="3363608" y="2279235"/>
            <a:ext cx="2654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j-ea"/>
                <a:ea typeface="+mj-ea"/>
              </a:rPr>
              <a:t>PROJECT INTRODUCTION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605703" y="259794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579497" y="3175021"/>
            <a:ext cx="1111558" cy="30561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PART ONE</a:t>
            </a:r>
            <a:endParaRPr lang="zh-CN" altLang="en-US" sz="1200" dirty="0">
              <a:latin typeface="+mj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772931" y="194459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417110" y="226139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273719" y="364727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686851" y="330820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016329" y="297924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839822" y="359949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252338" y="297924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7" b="7817"/>
          <a:stretch>
            <a:fillRect/>
          </a:stretch>
        </p:blipFill>
        <p:spPr>
          <a:xfrm flipH="1">
            <a:off x="-205740" y="0"/>
            <a:ext cx="9144000" cy="5143500"/>
          </a:xfrm>
          <a:prstGeom prst="rect">
            <a:avLst/>
          </a:prstGeom>
        </p:spPr>
      </p:pic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项目简介</a:t>
            </a:r>
          </a:p>
        </p:txBody>
      </p:sp>
      <p:sp>
        <p:nvSpPr>
          <p:cNvPr id="11" name="矩形 10"/>
          <p:cNvSpPr/>
          <p:nvPr/>
        </p:nvSpPr>
        <p:spPr>
          <a:xfrm>
            <a:off x="934511" y="499367"/>
            <a:ext cx="46204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/>
              <a:t>         </a:t>
            </a:r>
            <a:r>
              <a:rPr lang="en-US" altLang="zh-CN" sz="1800" b="1" dirty="0" err="1"/>
              <a:t>nazo</a:t>
            </a:r>
            <a:r>
              <a:rPr lang="zh-CN" altLang="zh-CN" sz="1800" b="1" dirty="0"/>
              <a:t>是一款解密游戏，这款</a:t>
            </a:r>
            <a:r>
              <a:rPr lang="en-US" altLang="zh-CN" sz="1800" b="1" dirty="0" err="1"/>
              <a:t>Nazo_BB-sund</a:t>
            </a:r>
            <a:r>
              <a:rPr lang="zh-CN" altLang="zh-CN" sz="1800" b="1" dirty="0"/>
              <a:t>由孙博远负责后端，孙燮阳负责前端共同开发完成</a:t>
            </a:r>
            <a:r>
              <a:rPr lang="zh-CN" altLang="en-US" sz="1800" b="1" dirty="0"/>
              <a:t>。谜题涉及的知识点有趣而实用，让玩家在游戏的同时熟悉常见加密方式以及隐写术的常见套路。</a:t>
            </a:r>
            <a:endParaRPr lang="zh-CN" altLang="zh-CN" sz="1800" b="1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07367" y="2835168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65886" y="2750820"/>
            <a:ext cx="439191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每一关由题目，题面</a:t>
            </a:r>
            <a:r>
              <a:rPr lang="zh-CN" altLang="en-US" b="1" dirty="0"/>
              <a:t>组成</a:t>
            </a:r>
            <a:r>
              <a:rPr lang="zh-CN" altLang="zh-CN" b="1" dirty="0"/>
              <a:t>，玩家要从</a:t>
            </a:r>
            <a:r>
              <a:rPr lang="zh-CN" altLang="en-US" b="1" dirty="0"/>
              <a:t>题面</a:t>
            </a:r>
            <a:r>
              <a:rPr lang="zh-CN" altLang="zh-CN" b="1" dirty="0"/>
              <a:t>暗示中找到答案。谜题涉及简单脚本编写、密码学、隐写术、脑洞等，需要利用耐心和想象力解决问题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491775" y="193366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686851" y="211829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2076963" y="2356549"/>
            <a:ext cx="4956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>
                <a:solidFill>
                  <a:schemeClr val="bg1"/>
                </a:solidFill>
                <a:latin typeface="方正兰亭黑_GBK"/>
                <a:ea typeface="方正兰亭黑_GBK"/>
              </a:rPr>
              <a:t>1</a:t>
            </a:r>
            <a:endParaRPr lang="zh-CN" altLang="en-US" sz="4800" b="1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3500261" y="1943644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方正兰亭黑_GBK"/>
                <a:ea typeface="方正兰亭黑_GBK"/>
              </a:rPr>
              <a:t>需求分析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605703" y="259794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579497" y="3175021"/>
            <a:ext cx="1111558" cy="30561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PART TWO</a:t>
            </a:r>
            <a:endParaRPr lang="zh-CN" altLang="en-US" sz="1200" dirty="0">
              <a:latin typeface="+mj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772931" y="194459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417110" y="226139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273719" y="364727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686851" y="330820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016329" y="297924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839822" y="359949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252338" y="297924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457652"/>
      </p:ext>
    </p:extLst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需求分析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127760" y="868680"/>
            <a:ext cx="62331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1.</a:t>
            </a:r>
            <a:r>
              <a:rPr lang="zh-CN" altLang="en-US" sz="2400" dirty="0"/>
              <a:t>可以</a:t>
            </a:r>
            <a:r>
              <a:rPr lang="zh-CN" altLang="zh-CN" sz="2400" dirty="0"/>
              <a:t>锻炼</a:t>
            </a:r>
            <a:r>
              <a:rPr lang="zh-CN" altLang="en-US" sz="2400" dirty="0"/>
              <a:t>玩家的</a:t>
            </a:r>
            <a:r>
              <a:rPr lang="zh-CN" altLang="zh-CN" sz="2400" dirty="0"/>
              <a:t>思维能力、探索能力</a:t>
            </a:r>
            <a:r>
              <a:rPr lang="zh-CN" altLang="en-US" sz="2400" dirty="0"/>
              <a:t>、信息检索能力</a:t>
            </a:r>
            <a:r>
              <a:rPr lang="zh-CN" altLang="zh-CN" sz="2400" dirty="0"/>
              <a:t>以及对已经掌握知识的分析和运用能力。也能够在一定程度上检验</a:t>
            </a:r>
            <a:r>
              <a:rPr lang="zh-CN" altLang="en-US" sz="2400" dirty="0"/>
              <a:t>玩家</a:t>
            </a:r>
            <a:r>
              <a:rPr lang="zh-CN" altLang="zh-CN" sz="2400" dirty="0"/>
              <a:t>的代码能力和运用代码解决实际问题的能力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	2.</a:t>
            </a:r>
            <a:r>
              <a:rPr lang="zh-CN" altLang="en-US" sz="2400" dirty="0"/>
              <a:t>对于信息安全爱好者本游戏可以作为一个了解平台，可针对密码学、隐写术等方向出题，提升玩家对相关题目的熟悉程度并可使玩家见到更多的题目套路。</a:t>
            </a:r>
            <a:endParaRPr lang="zh-CN" altLang="zh-CN" sz="2400" dirty="0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491775" y="193366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686851" y="211829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2076963" y="2356549"/>
            <a:ext cx="4956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>
                <a:solidFill>
                  <a:schemeClr val="bg1"/>
                </a:solidFill>
                <a:latin typeface="方正兰亭黑_GBK"/>
                <a:ea typeface="方正兰亭黑_GBK"/>
              </a:rPr>
              <a:t>2</a:t>
            </a:r>
            <a:endParaRPr lang="zh-CN" altLang="en-US" sz="4800" b="1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3500261" y="1943644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方正兰亭黑_GBK"/>
                <a:ea typeface="方正兰亭黑_GBK"/>
              </a:rPr>
              <a:t>概念设计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605703" y="259794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579496" y="3175021"/>
            <a:ext cx="1335403" cy="30561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PART THREE</a:t>
            </a:r>
            <a:endParaRPr lang="zh-CN" altLang="en-US" sz="1200" dirty="0">
              <a:latin typeface="+mj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772931" y="194459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417110" y="226139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273719" y="364727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686851" y="330820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016329" y="297924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839822" y="359949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252338" y="297924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67950"/>
      </p:ext>
    </p:extLst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799881" y="200205"/>
            <a:ext cx="11156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marL="109537">
              <a:spcBef>
                <a:spcPts val="1200"/>
              </a:spcBef>
              <a:buClr>
                <a:srgbClr val="A04DA3"/>
              </a:buClr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</a:rPr>
              <a:t>概念设计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914806"/>
              </p:ext>
            </p:extLst>
          </p:nvPr>
        </p:nvGraphicFramePr>
        <p:xfrm>
          <a:off x="3139758" y="426057"/>
          <a:ext cx="2979102" cy="4421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4" imgW="4244517" imgH="6301827" progId="Visio.Drawing.15">
                  <p:embed/>
                </p:oleObj>
              </mc:Choice>
              <mc:Fallback>
                <p:oleObj name="Visio" r:id="rId4" imgW="4244517" imgH="630182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9758" y="426057"/>
                        <a:ext cx="2979102" cy="44211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37260" y="1005840"/>
            <a:ext cx="71704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n-ea"/>
                <a:cs typeface="Adobe Naskh Medium" panose="01010101010101010101" pitchFamily="50" charset="-78"/>
              </a:rPr>
              <a:t>项目主要包括前端和后端两个部分：</a:t>
            </a:r>
            <a:endParaRPr lang="en-US" altLang="zh-CN" sz="2400" b="1" dirty="0">
              <a:latin typeface="+mn-ea"/>
              <a:cs typeface="Adobe Naskh Medium" panose="01010101010101010101" pitchFamily="50" charset="-78"/>
            </a:endParaRPr>
          </a:p>
          <a:p>
            <a:endParaRPr lang="en-US" altLang="zh-CN" sz="2400" b="1" dirty="0">
              <a:latin typeface="+mn-ea"/>
              <a:cs typeface="Adobe Naskh Medium" panose="01010101010101010101" pitchFamily="50" charset="-78"/>
            </a:endParaRPr>
          </a:p>
          <a:p>
            <a:r>
              <a:rPr lang="zh-CN" altLang="en-US" sz="2400" b="1" dirty="0">
                <a:latin typeface="+mn-ea"/>
                <a:cs typeface="Adobe Naskh Medium" panose="01010101010101010101" pitchFamily="50" charset="-78"/>
              </a:rPr>
              <a:t>前端主要实现页面的样式，获取用户输入并向后端提供表单以供后端处理。</a:t>
            </a:r>
            <a:endParaRPr lang="en-US" altLang="zh-CN" sz="2400" b="1" dirty="0">
              <a:latin typeface="+mn-ea"/>
              <a:cs typeface="Adobe Naskh Medium" panose="01010101010101010101" pitchFamily="50" charset="-78"/>
            </a:endParaRPr>
          </a:p>
          <a:p>
            <a:endParaRPr lang="en-US" altLang="zh-CN" sz="2400" b="1" dirty="0">
              <a:latin typeface="+mn-ea"/>
              <a:cs typeface="Adobe Naskh Medium" panose="01010101010101010101" pitchFamily="50" charset="-78"/>
            </a:endParaRPr>
          </a:p>
          <a:p>
            <a:r>
              <a:rPr lang="zh-CN" altLang="en-US" sz="2400" b="1" dirty="0">
                <a:latin typeface="+mn-ea"/>
                <a:cs typeface="Adobe Naskh Medium" panose="01010101010101010101" pitchFamily="50" charset="-78"/>
              </a:rPr>
              <a:t>后端主要通过路由搭建站点结构，验证前端请求并处理相关数据，如用户名</a:t>
            </a:r>
            <a:r>
              <a:rPr lang="en-US" altLang="zh-CN" sz="2400" b="1" dirty="0">
                <a:latin typeface="+mn-ea"/>
                <a:cs typeface="Adobe Naskh Medium" panose="01010101010101010101" pitchFamily="50" charset="-78"/>
              </a:rPr>
              <a:t>/</a:t>
            </a:r>
            <a:r>
              <a:rPr lang="zh-CN" altLang="en-US" sz="2400" b="1" dirty="0">
                <a:latin typeface="+mn-ea"/>
                <a:cs typeface="Adobe Naskh Medium" panose="01010101010101010101" pitchFamily="50" charset="-78"/>
              </a:rPr>
              <a:t>密码、问题答案等。</a:t>
            </a:r>
          </a:p>
        </p:txBody>
      </p:sp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799881" y="200205"/>
            <a:ext cx="11156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marL="109537">
              <a:spcBef>
                <a:spcPts val="1200"/>
              </a:spcBef>
              <a:buClr>
                <a:srgbClr val="A04DA3"/>
              </a:buClr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</a:rPr>
              <a:t>概念设计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33906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蓝色沉稳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E7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1">
      <a:majorFont>
        <a:latin typeface="Calibri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</TotalTime>
  <Words>283</Words>
  <Application>Microsoft Office PowerPoint</Application>
  <PresentationFormat>全屏显示(16:9)</PresentationFormat>
  <Paragraphs>66</Paragraphs>
  <Slides>17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方正兰亭黑_GBK</vt:lpstr>
      <vt:lpstr>方正宋刻本秀楷简体</vt:lpstr>
      <vt:lpstr>宋体</vt:lpstr>
      <vt:lpstr>微软雅黑</vt:lpstr>
      <vt:lpstr>微软雅黑 Light</vt:lpstr>
      <vt:lpstr>Adobe Naskh Medium</vt:lpstr>
      <vt:lpstr>Arial</vt:lpstr>
      <vt:lpstr>Calibri</vt:lpstr>
      <vt:lpstr>Calibri Light</vt:lpstr>
      <vt:lpstr>Office 主题</vt:lpstr>
      <vt:lpstr>自定义设计方案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熊猫设计</dc:creator>
  <cp:lastModifiedBy>Boyuan Sun</cp:lastModifiedBy>
  <cp:revision>1241</cp:revision>
  <dcterms:created xsi:type="dcterms:W3CDTF">2016-04-24T15:52:00Z</dcterms:created>
  <dcterms:modified xsi:type="dcterms:W3CDTF">2018-06-30T06:38:49Z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