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8" r:id="rId2"/>
    <p:sldId id="259" r:id="rId3"/>
    <p:sldId id="261" r:id="rId4"/>
    <p:sldId id="263" r:id="rId5"/>
    <p:sldId id="264" r:id="rId6"/>
    <p:sldId id="267" r:id="rId7"/>
    <p:sldId id="269" r:id="rId8"/>
    <p:sldId id="265" r:id="rId9"/>
    <p:sldId id="268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4" r:id="rId42"/>
    <p:sldId id="301" r:id="rId43"/>
    <p:sldId id="303" r:id="rId44"/>
    <p:sldId id="305" r:id="rId45"/>
    <p:sldId id="260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牛健平" initials="牛健平" lastIdx="1" clrIdx="0">
    <p:extLst>
      <p:ext uri="{19B8F6BF-5375-455C-9EA6-DF929625EA0E}">
        <p15:presenceInfo xmlns:p15="http://schemas.microsoft.com/office/powerpoint/2012/main" xmlns="" userId="f422acde192d51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84899" autoAdjust="0"/>
  </p:normalViewPr>
  <p:slideViewPr>
    <p:cSldViewPr snapToGrid="0">
      <p:cViewPr varScale="1">
        <p:scale>
          <a:sx n="71" d="100"/>
          <a:sy n="71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96090-58E1-4581-A475-803C6A4FDC72}" type="datetimeFigureOut">
              <a:rPr lang="zh-CN" altLang="en-US" smtClean="0"/>
              <a:t>2015/9/3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1A219-1F6C-45DF-A97D-2A510CE3E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7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4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6361622"/>
            <a:ext cx="9144000" cy="487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31648" y="6434774"/>
            <a:ext cx="360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机构名称   提供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998720" y="6434774"/>
            <a:ext cx="399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机构联系方式（网址、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、电话、邮箱选其一）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07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1" y="426529"/>
            <a:ext cx="1715228" cy="3942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559296"/>
            <a:ext cx="9144000" cy="298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02336" y="1341120"/>
            <a:ext cx="32796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企业服务：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人才服务：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高校俱乐部：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http://student.csdn.net/</a:t>
            </a:r>
          </a:p>
          <a:p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程序员杂志：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http://programmer.csdn.net/</a:t>
            </a:r>
          </a:p>
          <a:p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45024" y="4754880"/>
            <a:ext cx="399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（培训机构名称）提供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培训机构网址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28032" y="2581132"/>
            <a:ext cx="3364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67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3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19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8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562850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46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7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8EB6-5DC7-45FE-A5A5-38E8541519F6}" type="datetimeFigureOut">
              <a:rPr lang="zh-CN" altLang="en-US" smtClean="0"/>
              <a:pPr/>
              <a:t>2015/9/3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work\CSDN学院ppt\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"/>
          <a:stretch/>
        </p:blipFill>
        <p:spPr bwMode="auto">
          <a:xfrm>
            <a:off x="0" y="0"/>
            <a:ext cx="9143961" cy="68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59106" y="695513"/>
            <a:ext cx="6347012" cy="1630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Arcgis for </a:t>
            </a:r>
            <a:r>
              <a:rPr lang="en-US" altLang="zh-CN" sz="5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5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5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发教程</a:t>
            </a:r>
            <a:endParaRPr lang="en-US" altLang="zh-CN" sz="5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1092" y="4221959"/>
            <a:ext cx="4202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博客地址：</a:t>
            </a:r>
            <a:r>
              <a:rPr lang="en-US" altLang="zh-CN" sz="1600" dirty="0"/>
              <a:t>http://blog.csdn.net/gisshixisheng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LZUGIS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1004740957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1076344754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交流群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452117357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91" y="6416743"/>
            <a:ext cx="883793" cy="2031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70215" y="2468466"/>
            <a:ext cx="3167316" cy="156943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65728" y="2629935"/>
            <a:ext cx="2932213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牛健平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—GIS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3450" y="615203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http</a:t>
            </a:r>
            <a:r>
              <a:rPr lang="en-US" altLang="zh-CN" sz="1600"/>
              <a:t>://</a:t>
            </a:r>
            <a:r>
              <a:rPr lang="en-US" altLang="zh-CN" sz="1600" smtClean="0"/>
              <a:t>edu.csdn.net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85725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params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new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ImageServiceParameters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params.noData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=0;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imageServiceLayer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new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ArcGISImageServiceLayer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("http://sampleserver6.arcgisonline.com/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/rest/services/Toronto/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ImageServer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", {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imageServiceParameters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params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opacity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0.75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});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map.addLayer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imageServiceLayer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  <a:endParaRPr lang="en-US" altLang="zh-CN" sz="22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                 });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6)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OpenStreetMap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(OSM)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地图服务。是一个网上地图协作计划，目标是创造一个内容自由且能由所有的人编辑的世界地图。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OpenStreetMapLay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类用来支持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OSM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地图服务。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1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require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(["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/map", </a:t>
            </a:r>
            <a:endParaRPr lang="en-US" altLang="zh-CN" sz="22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"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/layers/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OpenStreetMapLayer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“, </a:t>
            </a:r>
            <a:endParaRPr lang="en-US" altLang="zh-CN" sz="22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"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domReady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!"], </a:t>
            </a:r>
            <a:endParaRPr lang="en-US" altLang="zh-CN" sz="22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function(Map,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OpenStreetMapLayer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){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map=new Map(“map”);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osmLayer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new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OpenStreetMapLayer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Map.addLayer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osmLayer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});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(7)OGC(Open Geospatial Consortium,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开放地理信息联盟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标准服务。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OGC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服务标准有：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WCS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WFC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WMS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WMTS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WPS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WMS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加载示例：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6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require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(["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/map", </a:t>
            </a:r>
            <a:endParaRPr lang="en-US" altLang="zh-CN" sz="22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"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/layers/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OpenStreetMapLayer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“, </a:t>
            </a:r>
            <a:endParaRPr lang="en-US" altLang="zh-CN" sz="22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"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domReady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!"], </a:t>
            </a:r>
            <a:endParaRPr lang="en-US" altLang="zh-CN" sz="22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function(Map,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</a:rPr>
              <a:t>OpenStreetMapLayer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){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map=new Map(“map”);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osmLayer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new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OpenStreetMapLayer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Map.addLayer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osmLayer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});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(7)OGC(Open Geospatial Consortium,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开放地理信息联盟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标准服务。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OGC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服务标准有：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WCS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WFC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WMS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WMTS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WPS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WMS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加载示例：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9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require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(["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/map", 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"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/layers/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WMSLayer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", </a:t>
            </a:r>
            <a:endParaRPr lang="en-US" altLang="zh-CN" sz="22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"dojo/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domReady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!"],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function(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Map,WMSLayer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map=new Map(“map”);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wmsLayer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new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esri.layers.WMSLayer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wmsURL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{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visibleLayers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['1','2']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});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Map.addLayer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wmsLayer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);</a:t>
            </a:r>
            <a:endParaRPr lang="en-US" altLang="zh-CN" sz="22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      });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(8)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GraphicsLayer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。用于在客户端展现各种数据如绘制的图形，查询返回结果等。地图默认的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GraphicsLayer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可通过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map.graphics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获取，经常和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Draw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工具搭配使用。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9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主要方法：                     主要属性：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8" y="1887039"/>
            <a:ext cx="4240348" cy="32766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45" y="1887039"/>
            <a:ext cx="3138827" cy="16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地图操作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地图。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对象是承载图层的对象，用于呈现地图服务影像服务等，还可以监听用户在地图上的各种操作事件，作出响应。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可选参数：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1" y="2620157"/>
            <a:ext cx="3838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21" y="3659268"/>
            <a:ext cx="6761905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地图操作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方法：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39" y="1235771"/>
            <a:ext cx="5555493" cy="48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地图操作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属性：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40" y="1290332"/>
            <a:ext cx="5584122" cy="49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地图操作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事件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83" y="2083625"/>
            <a:ext cx="6752381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地图操作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845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(2)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导航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(Navigation)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。用于控制地图的导航操作，支持平移、缩放、视图回退和前进等操作。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方法：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38" y="2148223"/>
            <a:ext cx="47910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7" y="2859992"/>
            <a:ext cx="8095129" cy="201302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4887962"/>
            <a:ext cx="7705725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5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http</a:t>
            </a:r>
            <a:r>
              <a:rPr lang="en-US" altLang="zh-CN" sz="1600" dirty="0"/>
              <a:t>://blog.csdn.net/gisshixisheng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1385637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04422" y="1621662"/>
            <a:ext cx="6055408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、服务访问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、地图操作</a:t>
            </a:r>
            <a:endParaRPr lang="en-US" altLang="zh-CN" sz="2400" b="1" dirty="0">
              <a:effectLst>
                <a:innerShdw blurRad="63500" dist="50800" dir="16200000">
                  <a:schemeClr val="tx1">
                    <a:alpha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、符号渲染</a:t>
            </a:r>
            <a:endParaRPr lang="en-US" altLang="zh-CN" sz="2400" b="1" dirty="0">
              <a:effectLst>
                <a:innerShdw blurRad="63500" dist="50800" dir="16200000">
                  <a:schemeClr val="tx1">
                    <a:alpha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、任务</a:t>
            </a:r>
            <a:endParaRPr lang="en-US" altLang="zh-CN" sz="2400" b="1" dirty="0" smtClean="0">
              <a:effectLst>
                <a:innerShdw blurRad="63500" dist="50800" dir="16200000">
                  <a:schemeClr val="tx1">
                    <a:alpha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、集合操作</a:t>
            </a:r>
            <a:endParaRPr lang="en-US" altLang="zh-CN" sz="2400" b="1" dirty="0" smtClean="0">
              <a:effectLst>
                <a:innerShdw blurRad="63500" dist="50800" dir="16200000">
                  <a:schemeClr val="tx1">
                    <a:alpha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、关系运算</a:t>
            </a:r>
            <a:endParaRPr lang="en-US" altLang="zh-CN" sz="2400" b="1" dirty="0" smtClean="0">
              <a:effectLst>
                <a:innerShdw blurRad="63500" dist="50800" dir="16200000">
                  <a:schemeClr val="tx1">
                    <a:alpha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、在线编辑</a:t>
            </a:r>
            <a:endParaRPr lang="zh-CN" altLang="en-US" sz="2400" b="1" dirty="0">
              <a:effectLst>
                <a:innerShdw blurRad="63500" dist="50800" dir="16200000">
                  <a:schemeClr val="tx1">
                    <a:alpha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7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地图操作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(3)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绘图。主要借助于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Toolbar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Draw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工具，支持点线面的绘制。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可选参数：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29" y="2100473"/>
            <a:ext cx="53340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73" y="3578946"/>
            <a:ext cx="6628572" cy="14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地图操作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方法：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属性：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64" y="1411354"/>
            <a:ext cx="6095239" cy="22761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39" y="4378793"/>
            <a:ext cx="697142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地图操作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事件：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(4)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图形编辑。是一个帮助编辑的类，提供了移动图形或编辑现有几何对象的功能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  <a:p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可选参数：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26" y="1869145"/>
            <a:ext cx="7819048" cy="590476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35" y="3801036"/>
            <a:ext cx="5553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02" y="5217859"/>
            <a:ext cx="6838096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地图操作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事件：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28" y="1923454"/>
            <a:ext cx="7561713" cy="279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符号渲染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渲染器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(Render)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。定义了一种或多种符号以应用于一个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GraphicsLayer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，完全在客户端实现。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 API for JavaScript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提供了六类渲染器。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7" y="2471239"/>
            <a:ext cx="7962608" cy="34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符号渲染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(2)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简单符号渲染。对所有要素使用同一种符号，只需设置一个符号给简单符号渲染器即可。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(3)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唯一值渲染。只需为每一个特定的值设置一个一个符号即可。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(4)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分级渲染。为特定属性范围内的一组图形指定符号。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查询检索。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&lt;1&gt;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QuaryTask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。是一个可以进行空间和属性查询的类，可以在某个子图层中进行查询。其执行有两个先决条件：需要查询的图层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URL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和查询条件。以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Query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为执行参数，空间查询和属性查询都在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Query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对象上进行。执行成功后可以将结果绘制在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GraphicsLayer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中。在属性查询的时候只需设置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Query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对象的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where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过滤语句，是否返回几何对象等。在进行空间查询时，需传入一个几何对象作为查询参数，并指定空间查询条件。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空间查询类别：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73" y="1557912"/>
            <a:ext cx="7028572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377" y="1290332"/>
            <a:ext cx="77051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&lt;2&gt;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查询统计。对查询结果进行统计，支持求和、最小值、平均值、标准差和查询记录个数。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&lt;3&gt;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FindTask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。是在某个地图服务中进行查询的功能类。以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FindParameters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对象为参数，仅仅用于属性查询，能查询同一个地图服务的一个或者多个图层，并且可以在多个字段中查询。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&lt;4&gt;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IdentifyTask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。与桌面软件中的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Identify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类似，在某个地图服务中进行空间查询，以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IdentifyParameters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对象作为参数，能查询同一个服务的一个或多个图层。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&lt;5&gt;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关联查询。用于从和当前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FeatureLayer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关联的另外图层或表中进行查询，只能用于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FeatureLayer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上，关联的数据可以是关系类，或者是在地图中进行的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join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操作，以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RelationshipQuery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对象作为查询参数。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603" y="1290332"/>
            <a:ext cx="7886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&lt;5&gt;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ImageServiceTask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。用于实现对影像查询检索等操作。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5" y="2353235"/>
            <a:ext cx="8524680" cy="3852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863" y="1863602"/>
            <a:ext cx="1028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总结：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8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http</a:t>
            </a:r>
            <a:r>
              <a:rPr lang="en-US" altLang="zh-CN" sz="1600" dirty="0"/>
              <a:t>://blog.csdn.net/gisshixisheng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4385" y="1245146"/>
            <a:ext cx="759900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(1)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预备知识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常用函数介绍：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Dojo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基本函数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&lt;1&gt;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dojo.require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包的核心，加载除了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dojo.js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以外的功能包。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dojo.require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(“map”);//</a:t>
            </a:r>
            <a:r>
              <a:rPr lang="zh-CN" altLang="en-US" sz="2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加载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/map.js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&lt;2&gt;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dojo.addOnLoad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页面加载完毕调用的函数。一般使用一个自定义函数。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init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fuction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(){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dojo.addOnLoad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init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&lt;3&gt;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dojo.byId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：与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document.getElementsById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功能相同。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mymap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dojo.byId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(“map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”);</a:t>
            </a:r>
            <a:endParaRPr lang="en-US" altLang="zh-CN" sz="22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47913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6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603" y="1290332"/>
            <a:ext cx="7886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(2)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服务器端渲染。是在服务器端产生符号信息的渲染器，并将该渲染信息用于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GraphicsLayer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FeatureLayer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动态图层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中。使用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GenerateRendererTask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类创建一个渲染器对象，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GenerateRendererParameters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为渲染参数。服务器端渲染只能创建唯一值和分类渲染两个渲染器。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9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603" y="1290332"/>
            <a:ext cx="7886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(3)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地址匹配。是将一个地址描述信息映射成地图上对应的空间坐标位置的过程。通过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Locator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对象执行，其参数为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Json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对象。可能用到的方法如下：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3" y="2814440"/>
            <a:ext cx="8525651" cy="270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603" y="1290332"/>
            <a:ext cx="7886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(4)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网络分析。支持网络分析中的最 支持网络分析中的最 支持网络分析中的最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短路径分析、服务区分析和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临近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设置分析，分别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为这三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种分析提供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了不同的执行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对象和参数对象。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2" y="2859992"/>
            <a:ext cx="7616698" cy="33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603" y="1290332"/>
            <a:ext cx="7886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(5)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Geoprocessing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简称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。使用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Geoprocessor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，就可以在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Web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端使用很少的代码实现和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桌面中类似的空间分析功能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对应于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 Server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GP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分同步和异步两种执行模式，分别为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execute(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params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submitJob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params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两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0" y="3229324"/>
            <a:ext cx="8318259" cy="28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4" y="1207312"/>
            <a:ext cx="7853081" cy="49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6" y="1315131"/>
            <a:ext cx="7635039" cy="49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602" y="1290332"/>
            <a:ext cx="8027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(6)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服务器端打印。本质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上是一个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借助于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PrintingTools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工具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实现打印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PrintingTools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工具是一个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预先配置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好的，可部署的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用于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打印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Web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地图。服务器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端打印的执行对象是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PrintTask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打印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的参数是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PrintParameters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通过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设置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打印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模板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对象，可以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 图片的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大小，像素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格式等进行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设置。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602" y="1290332"/>
            <a:ext cx="8027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几何操作借助几何服务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GeometryService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完成，几何服务为几何对象提供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了一系列的操作。几何操作也是一种任务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，如果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要执行一 个几何操作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，那么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我们必须实例化一执 行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对象，设置几何对象与执行成功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和失败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的回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调函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7" y="1330402"/>
            <a:ext cx="7408107" cy="48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601" y="1290332"/>
            <a:ext cx="8155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关系运算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用于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比较两个几何体，并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返回一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oolean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来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说明所要的关系是否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存在，在进行关系运算的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时候，必须指定空间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参考，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RelationParameters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为参数对象。关系类型如下：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42" y="2459689"/>
            <a:ext cx="6335633" cy="391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726" y="1339275"/>
            <a:ext cx="770658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&lt;4&gt;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dojo.creat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：用来创建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DOM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对象，并设置一些操作。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dojo.creat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(“div”,{id:”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mapdiv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”});</a:t>
            </a:r>
          </a:p>
          <a:p>
            <a:pPr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&lt;5&gt;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dojo.query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：返回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DOM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节点列表，以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css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选择器实现。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dojo.query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(“.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bluebnt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”).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(function(){</a:t>
            </a:r>
          </a:p>
          <a:p>
            <a:pPr algn="ctr"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</a:p>
          <a:p>
            <a:pPr algn="ctr"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});</a:t>
            </a:r>
          </a:p>
          <a:p>
            <a:pPr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&lt;6&gt;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dojo.connect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：为指定的元素添加事件。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dojo.connect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(map,”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onLoad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”,function(){</a:t>
            </a:r>
          </a:p>
          <a:p>
            <a:pPr algn="ctr"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</a:p>
          <a:p>
            <a:pPr algn="ctr"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});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&lt;7&gt;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dojo.forEach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：遍历数组的每一个值。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dojo.</a:t>
            </a:r>
            <a:r>
              <a:rPr lang="zh-CN" altLang="en-US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geometrys,function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element,index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lvl="0" algn="ctr">
              <a:defRPr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vl="0" algn="ctr"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  <a:endParaRPr lang="en-US" altLang="zh-CN" sz="22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47913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</a:t>
            </a:r>
          </a:p>
        </p:txBody>
      </p:sp>
    </p:spTree>
    <p:extLst>
      <p:ext uri="{BB962C8B-B14F-4D97-AF65-F5344CB8AC3E}">
        <p14:creationId xmlns:p14="http://schemas.microsoft.com/office/powerpoint/2010/main" val="42472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24" y="1387830"/>
            <a:ext cx="7064499" cy="47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8" y="1301968"/>
            <a:ext cx="7376284" cy="48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3" y="1327524"/>
            <a:ext cx="7648323" cy="47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4" y="1559857"/>
            <a:ext cx="8266160" cy="42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在线编辑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602" y="1290332"/>
            <a:ext cx="802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通过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要素 服务可以实现在线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编辑，完成图形或属性数据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的增删改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操作。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Service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的编辑功能主要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体现在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FeatureLayer.applyEdits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上。说明如下：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99" y="2751604"/>
            <a:ext cx="66865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1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D:\work\CSDN学院ppt\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"/>
          <a:stretch/>
        </p:blipFill>
        <p:spPr bwMode="auto">
          <a:xfrm>
            <a:off x="0" y="0"/>
            <a:ext cx="9143961" cy="68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648390" y="151184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91" y="6416743"/>
            <a:ext cx="883793" cy="2031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4502" y="3499486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4562" y="443234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4804562" y="5189861"/>
            <a:ext cx="420267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博客地址：</a:t>
            </a:r>
            <a:r>
              <a:rPr lang="en-US" altLang="zh-CN" sz="1100" dirty="0"/>
              <a:t>http://blog.csdn.net/gisshixisheng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LZUGIS</a:t>
            </a: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1004740957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1076344754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交流群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452117357</a:t>
            </a:r>
          </a:p>
        </p:txBody>
      </p:sp>
    </p:spTree>
    <p:extLst>
      <p:ext uri="{BB962C8B-B14F-4D97-AF65-F5344CB8AC3E}">
        <p14:creationId xmlns:p14="http://schemas.microsoft.com/office/powerpoint/2010/main" val="150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1961" y="1366169"/>
            <a:ext cx="7599003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(2)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动态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2D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服务加载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动态服务由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ArcGISDynamicMapServiceLayer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承载，动态服务实时生成地图图片。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map;</a:t>
            </a:r>
          </a:p>
          <a:p>
            <a:pPr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require(["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/map",</a:t>
            </a:r>
          </a:p>
          <a:p>
            <a:pPr>
              <a:defRPr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"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/layers/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ArcGISDynamicMapServiceLayer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", </a:t>
            </a:r>
            <a:endParaRPr lang="en-US" altLang="zh-CN" sz="22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"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domReady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!"], </a:t>
            </a:r>
          </a:p>
          <a:p>
            <a:pPr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function (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Map,ArcGISDynamicMapServiceLayer</a:t>
            </a:r>
            <a:r>
              <a:rPr lang="zh-CN" altLang="en-US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map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 new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("map");</a:t>
            </a:r>
          </a:p>
          <a:p>
            <a:pPr>
              <a:defRPr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myDynamicMapLayer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new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ArcGISDynamicMapServiceLayer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("http://localhost:6080/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/rest/services/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SampleWorldCities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MapServer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");</a:t>
            </a:r>
          </a:p>
          <a:p>
            <a:pPr>
              <a:defRPr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map.addLayer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myDynamicMapLayer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})</a:t>
            </a: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47913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1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2167691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386" y="1379616"/>
            <a:ext cx="735079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(3)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切片服务加载（缓存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2D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服务）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ArcGISTiledMapServiceLayer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提供对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缓存文件夹中预先创建好的切片图片的地图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资源的访问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map;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require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(["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/map",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/layers/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ArcGISTiledMapServiceLayer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",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"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domReady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!"],</a:t>
            </a:r>
            <a:endParaRPr lang="en-US" altLang="zh-CN" sz="22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function (Map,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Tiled)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map = new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("map");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tiled =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new Tiled(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http://www.arcgisonline.cn/ArcGIS/rest/services/ChinaOnlineCommunity/MapServer");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map.addLayer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(tiled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);})</a:t>
            </a:r>
            <a:endParaRPr lang="zh-CN" altLang="en-US" sz="22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2167691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174" y="1339275"/>
            <a:ext cx="73507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(4)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要素服务加载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FeatureLayer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继承自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GraphicsLayer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，用来对服务图层中的要素进行显示。其有许多属性和方法，用于对要素服务实现查询、编辑、数据过滤等操作。按照不同的查询显示模式分为：快照模式、选择模式和按需模式。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require([ "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/map",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"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InfoTemplate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",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"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/layers/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",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"dojo/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domReady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!"],</a:t>
            </a: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function(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InfoTemplate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){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map=new Map(“map”);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infoTemplate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new </a:t>
            </a:r>
            <a:endParaRPr lang="en-US" altLang="zh-CN" sz="22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InfoTemplate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("${FIELD_NAME}", content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95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7150" y="1285487"/>
            <a:ext cx="759900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new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(“http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://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localhost:6080/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/rest/services/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SampleWorldCities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MapServer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/0”,{     //</a:t>
            </a:r>
            <a:r>
              <a:rPr lang="zh-CN" altLang="en-US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设置显示模式</a:t>
            </a:r>
            <a:endParaRPr lang="en-US" altLang="zh-CN" sz="22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mode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FeatureLayer.MODE_ONDEMAND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,//</a:t>
            </a:r>
            <a:r>
              <a:rPr lang="zh-CN" altLang="en-US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按需模式</a:t>
            </a:r>
            <a:endParaRPr lang="en-US" altLang="zh-CN" sz="22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infoTemplate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infoTemplate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</a:p>
          <a:p>
            <a:pPr lvl="0"/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outFields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["*"]</a:t>
            </a:r>
          </a:p>
          <a:p>
            <a:pPr lvl="0"/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});</a:t>
            </a:r>
          </a:p>
          <a:p>
            <a:pPr lvl="0"/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Map.addLayer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featureLayer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”);</a:t>
            </a:r>
            <a:endParaRPr lang="en-US" altLang="zh-CN" sz="22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    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...</a:t>
            </a:r>
          </a:p>
          <a:p>
            <a:pPr lvl="0"/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      });</a:t>
            </a: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(5)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影像服务加载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ArcGISImageServiceLayer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对应于影像发布服务。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&lt;1&gt;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影像服务动态处理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mosaicRule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镶嵌规则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定义了镶嵌数据集中单个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47913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9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79" y="1339275"/>
            <a:ext cx="759900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影像如何显示，可用于指定选择集、镶嵌方法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、排序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方式以及覆盖像素分辨率等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renderingRule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渲染规则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。指定了影像的渲染规则（只能对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Sever 10.0 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及之后的版本发布服务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使用）。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var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map;</a:t>
            </a:r>
          </a:p>
          <a:p>
            <a:pPr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require([ "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/map",</a:t>
            </a:r>
          </a:p>
          <a:p>
            <a:pPr>
              <a:defRPr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"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/layers/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ArcGISImageServiceLayer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“,</a:t>
            </a:r>
          </a:p>
          <a:p>
            <a:pPr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"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esri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/layers/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ImageServiceParameters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",</a:t>
            </a:r>
          </a:p>
          <a:p>
            <a:pPr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"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dojo/</a:t>
            </a:r>
            <a:r>
              <a:rPr lang="en-US" altLang="zh-CN" sz="22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domReady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!"],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pPr>
              <a:defRPr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function(Map,</a:t>
            </a:r>
          </a:p>
          <a:p>
            <a:pPr>
              <a:defRPr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ArcGISImageServiceLayer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sz="22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</a:t>
            </a:r>
            <a:r>
              <a:rPr lang="en-US" altLang="zh-CN" sz="22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ImageServiceParameters</a:t>
            </a: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 </a:t>
            </a:r>
            <a:endParaRPr lang="en-US" altLang="zh-CN" sz="22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2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map=new Map(“map”);</a:t>
            </a: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47913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1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2564</TotalTime>
  <Words>2252</Words>
  <Application>Microsoft Office PowerPoint</Application>
  <PresentationFormat>全屏显示(4:3)</PresentationFormat>
  <Paragraphs>314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zangkang</dc:creator>
  <cp:lastModifiedBy>admin</cp:lastModifiedBy>
  <cp:revision>204</cp:revision>
  <dcterms:created xsi:type="dcterms:W3CDTF">2014-10-14T02:34:00Z</dcterms:created>
  <dcterms:modified xsi:type="dcterms:W3CDTF">2015-09-03T09:06:57Z</dcterms:modified>
</cp:coreProperties>
</file>