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E5221-99F5-4B13-9CAB-6801CA1EE517}"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FD9FD-20A2-4D74-90C6-D08356C61CA1}" type="slidenum">
              <a:rPr lang="en-IN" smtClean="0"/>
              <a:t>‹#›</a:t>
            </a:fld>
            <a:endParaRPr lang="en-IN"/>
          </a:p>
        </p:txBody>
      </p:sp>
    </p:spTree>
    <p:extLst>
      <p:ext uri="{BB962C8B-B14F-4D97-AF65-F5344CB8AC3E}">
        <p14:creationId xmlns:p14="http://schemas.microsoft.com/office/powerpoint/2010/main" val="183669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3FDA-BB2F-64B8-BDC1-80896D789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CA3E44-F720-CB16-D6DF-C9932711C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8A53CD-3C58-7B9D-8821-F201AB26C2C6}"/>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9F21375A-BC73-041A-A07E-30EE94CA4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33334-AA87-7363-5EE9-30A079C3897C}"/>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87187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BDA0-8783-8214-E556-BB591059AB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D6DEC-FD32-879D-5AB4-3CBD791FC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60847-FB24-3B99-ADB6-0D8C52CAC09C}"/>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284AA77F-A1B8-2AA5-8E43-D3522C62B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056EA-F0E1-B547-AB05-29C592CAA9AA}"/>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217008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CEE6E0-BA60-BEC6-B04B-BD2AC7315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994DE7-A1CF-E296-63C2-BB65DB3E7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22AA8-E610-48B5-8390-0D8B4E93DF52}"/>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A1F09F1F-7DA5-E511-A780-718F3B3F0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3B322-275A-663E-AF5F-B0C73934EBC6}"/>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866074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32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0E643-D5B3-D7D2-FF08-04379E904F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D0FBB-265D-CB8E-3A0E-A692D15C7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64201-3D5D-CA74-1353-FF582AE07A06}"/>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BD13994F-DD9E-BF2D-9CB2-083E5F77F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FB95E-8900-0DF5-F47F-83C548DA547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98731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E8C5-91F4-1ECE-83BF-398F41618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744398-4449-53CE-F4A4-230120B9E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70DB8-7811-FD61-C16D-392033A1603B}"/>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0996A815-555F-EA96-4D63-AB53CAFFF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0114D2-AF30-DF87-4BD6-B09BA1EFA48E}"/>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23916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33D7-C091-43B7-8B09-BE26ADCB2A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A10C5A-2A00-B52C-1FC4-5E508FB19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B7E126-FB50-A42D-1D5B-44F8F4E39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57C451-9BFF-4BA9-E877-44F0D9508EE9}"/>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6" name="Footer Placeholder 5">
            <a:extLst>
              <a:ext uri="{FF2B5EF4-FFF2-40B4-BE49-F238E27FC236}">
                <a16:creationId xmlns:a16="http://schemas.microsoft.com/office/drawing/2014/main" id="{FC9C1AAF-546E-A020-A0A7-65AD1E6EF2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D686FC-FC46-F46F-8003-57D8DD7B7BFB}"/>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93966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EF12-EF2F-4555-6212-078383D867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EC13C3-C39F-284A-1DF6-DADC29AF7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852CB-5961-A647-5DE0-09ADCF95A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EEE4A6-1804-A31A-A7FC-8A8CE7F61D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0E231-D5D7-49E1-6457-68925929F3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8616F6-15B6-A815-364C-F0EB61A71A6D}"/>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8" name="Footer Placeholder 7">
            <a:extLst>
              <a:ext uri="{FF2B5EF4-FFF2-40B4-BE49-F238E27FC236}">
                <a16:creationId xmlns:a16="http://schemas.microsoft.com/office/drawing/2014/main" id="{BDE7B689-35DE-202B-F273-2CBFF1DB1A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E3CBE8-E6A4-8747-92E4-62045C5E6B90}"/>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0025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31E1-5C72-F855-C2EE-4A85C14825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F6D14C-39B2-FBEE-BFDF-CF9D1DAF6153}"/>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4" name="Footer Placeholder 3">
            <a:extLst>
              <a:ext uri="{FF2B5EF4-FFF2-40B4-BE49-F238E27FC236}">
                <a16:creationId xmlns:a16="http://schemas.microsoft.com/office/drawing/2014/main" id="{F5C1D764-17D5-9E44-AF70-17922E719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9217E5-5D57-520B-E4EB-D261A18320B7}"/>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94605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CDCE9-4BF3-4DCF-238A-337D19984721}"/>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3" name="Footer Placeholder 2">
            <a:extLst>
              <a:ext uri="{FF2B5EF4-FFF2-40B4-BE49-F238E27FC236}">
                <a16:creationId xmlns:a16="http://schemas.microsoft.com/office/drawing/2014/main" id="{A19E29C6-EC00-B94F-EF3B-C599A9B188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FE960D-8FA4-CDC8-F934-11814FB39A2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253935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3994-08F3-A941-C475-77FDFFB5D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5385D9-4302-22FD-95FD-E13C79977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3D6129-7F2A-B30F-E6F6-1CFD30084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5C29E4-C77C-42FF-A7C0-AD5703E4EFED}"/>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6" name="Footer Placeholder 5">
            <a:extLst>
              <a:ext uri="{FF2B5EF4-FFF2-40B4-BE49-F238E27FC236}">
                <a16:creationId xmlns:a16="http://schemas.microsoft.com/office/drawing/2014/main" id="{1DE0953C-41E9-9BDA-B6B3-0A1EBBEAE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5B767-0D39-4F07-D5A2-09F31AA84EBD}"/>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1312038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827B-7EDA-F940-0661-1FDBBCAC5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9E770B-FC9F-18C2-809A-D9FCA74F1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7FD7FF-D58D-4692-4F27-A5DEE1C9E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75ED7-3967-CA8D-3E3D-851AC4941423}"/>
              </a:ext>
            </a:extLst>
          </p:cNvPr>
          <p:cNvSpPr>
            <a:spLocks noGrp="1"/>
          </p:cNvSpPr>
          <p:nvPr>
            <p:ph type="dt" sz="half" idx="10"/>
          </p:nvPr>
        </p:nvSpPr>
        <p:spPr/>
        <p:txBody>
          <a:bodyPr/>
          <a:lstStyle/>
          <a:p>
            <a:fld id="{5985C0BA-3209-46F6-8AE5-B4EF15A163B5}" type="datetimeFigureOut">
              <a:rPr lang="en-IN" smtClean="0"/>
              <a:t>01-06-2023</a:t>
            </a:fld>
            <a:endParaRPr lang="en-IN"/>
          </a:p>
        </p:txBody>
      </p:sp>
      <p:sp>
        <p:nvSpPr>
          <p:cNvPr id="6" name="Footer Placeholder 5">
            <a:extLst>
              <a:ext uri="{FF2B5EF4-FFF2-40B4-BE49-F238E27FC236}">
                <a16:creationId xmlns:a16="http://schemas.microsoft.com/office/drawing/2014/main" id="{486FB2D6-BD5A-31CE-D21A-677727685F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1C37E-A84F-AFD5-EE11-EBC7560DA23C}"/>
              </a:ext>
            </a:extLst>
          </p:cNvPr>
          <p:cNvSpPr>
            <a:spLocks noGrp="1"/>
          </p:cNvSpPr>
          <p:nvPr>
            <p:ph type="sldNum" sz="quarter" idx="12"/>
          </p:nvPr>
        </p:nvSpPr>
        <p:spPr/>
        <p:txBody>
          <a:bodyPr/>
          <a:lstStyle/>
          <a:p>
            <a:fld id="{3A0A30B3-ADD5-40EF-826C-11F235275238}" type="slidenum">
              <a:rPr lang="en-IN" smtClean="0"/>
              <a:t>‹#›</a:t>
            </a:fld>
            <a:endParaRPr lang="en-IN"/>
          </a:p>
        </p:txBody>
      </p:sp>
    </p:spTree>
    <p:extLst>
      <p:ext uri="{BB962C8B-B14F-4D97-AF65-F5344CB8AC3E}">
        <p14:creationId xmlns:p14="http://schemas.microsoft.com/office/powerpoint/2010/main" val="347826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B0EDA-7AB5-8638-81CB-CBC54ECA9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DADBC-738D-1401-6ED2-B17B80E53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3091EF-4C02-8BD4-34EB-7B03396EB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5C0BA-3209-46F6-8AE5-B4EF15A163B5}" type="datetimeFigureOut">
              <a:rPr lang="en-IN" smtClean="0"/>
              <a:t>01-06-2023</a:t>
            </a:fld>
            <a:endParaRPr lang="en-IN"/>
          </a:p>
        </p:txBody>
      </p:sp>
      <p:sp>
        <p:nvSpPr>
          <p:cNvPr id="5" name="Footer Placeholder 4">
            <a:extLst>
              <a:ext uri="{FF2B5EF4-FFF2-40B4-BE49-F238E27FC236}">
                <a16:creationId xmlns:a16="http://schemas.microsoft.com/office/drawing/2014/main" id="{29950018-ACA9-6AD3-0BEE-25FE5947D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6C9BFB-87D8-6D47-7B45-D19816BBB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A30B3-ADD5-40EF-826C-11F235275238}" type="slidenum">
              <a:rPr lang="en-IN" smtClean="0"/>
              <a:t>‹#›</a:t>
            </a:fld>
            <a:endParaRPr lang="en-IN"/>
          </a:p>
        </p:txBody>
      </p:sp>
    </p:spTree>
    <p:extLst>
      <p:ext uri="{BB962C8B-B14F-4D97-AF65-F5344CB8AC3E}">
        <p14:creationId xmlns:p14="http://schemas.microsoft.com/office/powerpoint/2010/main" val="351412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529E-8F6A-C009-E8B5-CFB35D935BB6}"/>
              </a:ext>
            </a:extLst>
          </p:cNvPr>
          <p:cNvSpPr>
            <a:spLocks noGrp="1"/>
          </p:cNvSpPr>
          <p:nvPr>
            <p:ph type="ctrTitle"/>
          </p:nvPr>
        </p:nvSpPr>
        <p:spPr>
          <a:xfrm>
            <a:off x="390437" y="207963"/>
            <a:ext cx="11411126" cy="2387600"/>
          </a:xfrm>
        </p:spPr>
        <p:txBody>
          <a:bodyPr>
            <a:normAutofit/>
          </a:bodyPr>
          <a:lstStyle/>
          <a:p>
            <a:r>
              <a:rPr lang="en-IN" sz="4000" b="1" dirty="0">
                <a:solidFill>
                  <a:schemeClr val="tx2">
                    <a:lumMod val="60000"/>
                    <a:lumOff val="40000"/>
                  </a:schemeClr>
                </a:solidFill>
                <a:latin typeface="Optima"/>
              </a:rPr>
              <a:t>DoS Attack Detection using Machine Learning</a:t>
            </a:r>
          </a:p>
        </p:txBody>
      </p:sp>
      <p:sp>
        <p:nvSpPr>
          <p:cNvPr id="3" name="Subtitle 2">
            <a:extLst>
              <a:ext uri="{FF2B5EF4-FFF2-40B4-BE49-F238E27FC236}">
                <a16:creationId xmlns:a16="http://schemas.microsoft.com/office/drawing/2014/main" id="{ADD50800-B167-C624-F0C6-CE0A44034917}"/>
              </a:ext>
            </a:extLst>
          </p:cNvPr>
          <p:cNvSpPr>
            <a:spLocks noGrp="1"/>
          </p:cNvSpPr>
          <p:nvPr>
            <p:ph type="subTitle" idx="1"/>
          </p:nvPr>
        </p:nvSpPr>
        <p:spPr/>
        <p:txBody>
          <a:bodyPr/>
          <a:lstStyle/>
          <a:p>
            <a:r>
              <a:rPr lang="en-IN" b="1" dirty="0"/>
              <a:t>Minor Project By:</a:t>
            </a:r>
          </a:p>
          <a:p>
            <a:r>
              <a:rPr lang="en-IN" b="1" dirty="0"/>
              <a:t>Rajpurohit Bhavani Singh</a:t>
            </a:r>
          </a:p>
          <a:p>
            <a:r>
              <a:rPr lang="en-IN" b="1" dirty="0"/>
              <a:t>(A217131522045)</a:t>
            </a:r>
          </a:p>
        </p:txBody>
      </p:sp>
    </p:spTree>
    <p:extLst>
      <p:ext uri="{BB962C8B-B14F-4D97-AF65-F5344CB8AC3E}">
        <p14:creationId xmlns:p14="http://schemas.microsoft.com/office/powerpoint/2010/main" val="574955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FCD74D-7434-98FB-1382-0388625DA283}"/>
              </a:ext>
            </a:extLst>
          </p:cNvPr>
          <p:cNvSpPr>
            <a:spLocks noGrp="1"/>
          </p:cNvSpPr>
          <p:nvPr>
            <p:ph idx="1"/>
          </p:nvPr>
        </p:nvSpPr>
        <p:spPr>
          <a:xfrm>
            <a:off x="613611" y="718720"/>
            <a:ext cx="7134726" cy="5601869"/>
          </a:xfrm>
        </p:spPr>
        <p:txBody>
          <a:bodyPr>
            <a:noAutofit/>
          </a:bodyPr>
          <a:lstStyle/>
          <a:p>
            <a:pPr marL="571500" indent="-571500" algn="just">
              <a:buFont typeface="+mj-lt"/>
              <a:buAutoNum type="romanUcPeriod" startAt="3"/>
            </a:pPr>
            <a:r>
              <a:rPr lang="en-US" sz="2600" b="1" i="0" dirty="0">
                <a:solidFill>
                  <a:srgbClr val="333333"/>
                </a:solidFill>
                <a:effectLst/>
                <a:latin typeface="inter-regular"/>
              </a:rPr>
              <a:t>Support Vector Machine:</a:t>
            </a:r>
          </a:p>
          <a:p>
            <a:pPr algn="just"/>
            <a:r>
              <a:rPr lang="en-US" sz="2600" b="0" i="0" dirty="0">
                <a:solidFill>
                  <a:srgbClr val="333333"/>
                </a:solidFill>
                <a:effectLst/>
                <a:latin typeface="inter-regular"/>
              </a:rPr>
              <a:t>Support Vector Machine is one of the most popular Supervised Learning algorithms, which is used for Classification as well as Regression problems.</a:t>
            </a:r>
          </a:p>
          <a:p>
            <a:pPr algn="just"/>
            <a:r>
              <a:rPr lang="en-US" sz="2600"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US" sz="2600" b="0" i="0" dirty="0">
                <a:solidFill>
                  <a:srgbClr val="333333"/>
                </a:solidFill>
                <a:effectLst/>
                <a:latin typeface="inter-regular"/>
              </a:rPr>
              <a:t>SVM chooses the extreme points/vectors that help in creating the hyperplane. These extreme cases are called as support vectors</a:t>
            </a:r>
            <a:r>
              <a:rPr lang="en-US" sz="2600" dirty="0"/>
              <a:t>.</a:t>
            </a:r>
            <a:endParaRPr lang="en-IN" sz="2600" dirty="0"/>
          </a:p>
        </p:txBody>
      </p:sp>
      <p:pic>
        <p:nvPicPr>
          <p:cNvPr id="4098" name="Picture 2" descr="Support Vector Machine Algorithm">
            <a:extLst>
              <a:ext uri="{FF2B5EF4-FFF2-40B4-BE49-F238E27FC236}">
                <a16:creationId xmlns:a16="http://schemas.microsoft.com/office/drawing/2014/main" id="{352AC8F8-E7B1-C557-5B74-8CE64D685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61" t="-957" r="238" b="-478"/>
          <a:stretch/>
        </p:blipFill>
        <p:spPr bwMode="auto">
          <a:xfrm>
            <a:off x="7880759" y="1232568"/>
            <a:ext cx="4311242" cy="36442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9185901-2F3A-7444-D5C6-2392C401583C}"/>
              </a:ext>
            </a:extLst>
          </p:cNvPr>
          <p:cNvPicPr>
            <a:picLocks noChangeAspect="1"/>
          </p:cNvPicPr>
          <p:nvPr/>
        </p:nvPicPr>
        <p:blipFill>
          <a:blip r:embed="rId3"/>
          <a:stretch>
            <a:fillRect/>
          </a:stretch>
        </p:blipFill>
        <p:spPr>
          <a:xfrm>
            <a:off x="8089307" y="1982368"/>
            <a:ext cx="713304" cy="536243"/>
          </a:xfrm>
          <a:prstGeom prst="rect">
            <a:avLst/>
          </a:prstGeom>
        </p:spPr>
      </p:pic>
      <p:pic>
        <p:nvPicPr>
          <p:cNvPr id="7" name="Picture 6">
            <a:extLst>
              <a:ext uri="{FF2B5EF4-FFF2-40B4-BE49-F238E27FC236}">
                <a16:creationId xmlns:a16="http://schemas.microsoft.com/office/drawing/2014/main" id="{5AF2E851-0131-88EF-AA4C-1445B1029098}"/>
              </a:ext>
            </a:extLst>
          </p:cNvPr>
          <p:cNvPicPr>
            <a:picLocks noChangeAspect="1"/>
          </p:cNvPicPr>
          <p:nvPr/>
        </p:nvPicPr>
        <p:blipFill>
          <a:blip r:embed="rId4"/>
          <a:stretch>
            <a:fillRect/>
          </a:stretch>
        </p:blipFill>
        <p:spPr>
          <a:xfrm>
            <a:off x="7880759" y="1124827"/>
            <a:ext cx="465413" cy="365261"/>
          </a:xfrm>
          <a:prstGeom prst="rect">
            <a:avLst/>
          </a:prstGeom>
        </p:spPr>
      </p:pic>
    </p:spTree>
    <p:extLst>
      <p:ext uri="{BB962C8B-B14F-4D97-AF65-F5344CB8AC3E}">
        <p14:creationId xmlns:p14="http://schemas.microsoft.com/office/powerpoint/2010/main" val="3214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9FF4B-D4FF-4F9C-D422-EE73E491EADC}"/>
              </a:ext>
            </a:extLst>
          </p:cNvPr>
          <p:cNvSpPr>
            <a:spLocks noGrp="1"/>
          </p:cNvSpPr>
          <p:nvPr>
            <p:ph idx="1"/>
          </p:nvPr>
        </p:nvSpPr>
        <p:spPr>
          <a:xfrm>
            <a:off x="372979" y="782886"/>
            <a:ext cx="7824537" cy="6075113"/>
          </a:xfrm>
        </p:spPr>
        <p:txBody>
          <a:bodyPr>
            <a:normAutofit/>
          </a:bodyPr>
          <a:lstStyle/>
          <a:p>
            <a:pPr marL="571500" indent="-571500">
              <a:buFont typeface="+mj-lt"/>
              <a:buAutoNum type="romanUcPeriod" startAt="4"/>
            </a:pPr>
            <a:r>
              <a:rPr lang="en-US" sz="2600" b="1" dirty="0"/>
              <a:t>Naive Bayes: </a:t>
            </a:r>
          </a:p>
          <a:p>
            <a:pPr algn="just"/>
            <a:r>
              <a:rPr lang="en-US" sz="2600" dirty="0"/>
              <a:t>Naive Bayes is a simple and powerful algorithm for predictive modeling.</a:t>
            </a:r>
          </a:p>
          <a:p>
            <a:pPr algn="just"/>
            <a:r>
              <a:rPr lang="en-US" sz="2600" dirty="0"/>
              <a:t>The model comprises two types of probabilities that can be calculated directly from the training data: (</a:t>
            </a:r>
            <a:r>
              <a:rPr lang="en-US" sz="2600" dirty="0" err="1"/>
              <a:t>i</a:t>
            </a:r>
            <a:r>
              <a:rPr lang="en-US" sz="2600" dirty="0"/>
              <a:t>) the probability of each class and (ii) the conditional probability for each class given each x value1.</a:t>
            </a:r>
          </a:p>
          <a:p>
            <a:pPr algn="just"/>
            <a:r>
              <a:rPr lang="en-US" sz="2600" dirty="0"/>
              <a:t> Naive Bayes is a classification technique based on an assumption of independence between predictors. </a:t>
            </a:r>
          </a:p>
          <a:p>
            <a:pPr algn="just"/>
            <a:r>
              <a:rPr lang="en-US" sz="2600" dirty="0"/>
              <a:t>Naive Bayes classifiers are a collection of classification algorithms based on Bayes’ Theorem. It is not a single algorithm but a family of algorithms where all of them share a common principle, i.e. every pair of features being classified is independent of each other.</a:t>
            </a:r>
          </a:p>
          <a:p>
            <a:endParaRPr lang="en-US" sz="2600" dirty="0"/>
          </a:p>
          <a:p>
            <a:endParaRPr lang="en-IN" sz="2600" dirty="0"/>
          </a:p>
        </p:txBody>
      </p:sp>
      <p:pic>
        <p:nvPicPr>
          <p:cNvPr id="5122" name="Picture 2" descr="Decision Tree and Naïve Bayes Algorithm for Classification and ...">
            <a:extLst>
              <a:ext uri="{FF2B5EF4-FFF2-40B4-BE49-F238E27FC236}">
                <a16:creationId xmlns:a16="http://schemas.microsoft.com/office/drawing/2014/main" id="{AE0D4F0D-ECE1-17E5-2F02-9E3218C4F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7516" y="782887"/>
            <a:ext cx="3837727" cy="6075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8275E-BBF5-CFC2-759D-7B14D72CC004}"/>
              </a:ext>
            </a:extLst>
          </p:cNvPr>
          <p:cNvSpPr>
            <a:spLocks noGrp="1"/>
          </p:cNvSpPr>
          <p:nvPr>
            <p:ph type="title"/>
          </p:nvPr>
        </p:nvSpPr>
        <p:spPr>
          <a:xfrm>
            <a:off x="838200" y="78254"/>
            <a:ext cx="10515600" cy="1325563"/>
          </a:xfrm>
        </p:spPr>
        <p:txBody>
          <a:bodyPr>
            <a:normAutofit/>
          </a:bodyPr>
          <a:lstStyle/>
          <a:p>
            <a:r>
              <a:rPr lang="en-US" sz="3200" b="1" dirty="0">
                <a:solidFill>
                  <a:srgbClr val="90ACC7"/>
                </a:solidFill>
                <a:latin typeface="Optima" pitchFamily="34" charset="0"/>
                <a:ea typeface="Optima" pitchFamily="34" charset="-122"/>
              </a:rPr>
              <a:t>Accuracy </a:t>
            </a:r>
            <a:endParaRPr lang="en-IN" sz="3200" dirty="0"/>
          </a:p>
        </p:txBody>
      </p:sp>
      <p:sp>
        <p:nvSpPr>
          <p:cNvPr id="3" name="Content Placeholder 2">
            <a:extLst>
              <a:ext uri="{FF2B5EF4-FFF2-40B4-BE49-F238E27FC236}">
                <a16:creationId xmlns:a16="http://schemas.microsoft.com/office/drawing/2014/main" id="{143EF7AC-06B2-5EA4-915B-AB52872546ED}"/>
              </a:ext>
            </a:extLst>
          </p:cNvPr>
          <p:cNvSpPr>
            <a:spLocks noGrp="1"/>
          </p:cNvSpPr>
          <p:nvPr>
            <p:ph idx="1"/>
          </p:nvPr>
        </p:nvSpPr>
        <p:spPr>
          <a:xfrm>
            <a:off x="838200" y="1253331"/>
            <a:ext cx="10515600" cy="4351338"/>
          </a:xfrm>
        </p:spPr>
        <p:txBody>
          <a:bodyPr/>
          <a:lstStyle/>
          <a:p>
            <a:pPr marL="571500" indent="-571500">
              <a:buFont typeface="+mj-lt"/>
              <a:buAutoNum type="romanUcPeriod"/>
            </a:pPr>
            <a:r>
              <a:rPr lang="en-IN" dirty="0"/>
              <a:t>Logistic Regression:</a:t>
            </a:r>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r>
              <a:rPr lang="en-IN" dirty="0"/>
              <a:t>Decision Tree:</a:t>
            </a:r>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0" indent="0">
              <a:buNone/>
            </a:pPr>
            <a:endParaRPr lang="en-IN" dirty="0"/>
          </a:p>
          <a:p>
            <a:pPr marL="571500" indent="-571500">
              <a:buFont typeface="+mj-lt"/>
              <a:buAutoNum type="romanUcPeriod"/>
            </a:pPr>
            <a:endParaRPr lang="en-IN" dirty="0"/>
          </a:p>
        </p:txBody>
      </p:sp>
      <p:pic>
        <p:nvPicPr>
          <p:cNvPr id="4" name="Picture 3">
            <a:extLst>
              <a:ext uri="{FF2B5EF4-FFF2-40B4-BE49-F238E27FC236}">
                <a16:creationId xmlns:a16="http://schemas.microsoft.com/office/drawing/2014/main" id="{B5E88D75-F3C2-2E76-DA2B-11728E1E8715}"/>
              </a:ext>
            </a:extLst>
          </p:cNvPr>
          <p:cNvPicPr>
            <a:picLocks noChangeAspect="1"/>
          </p:cNvPicPr>
          <p:nvPr/>
        </p:nvPicPr>
        <p:blipFill>
          <a:blip r:embed="rId2"/>
          <a:stretch>
            <a:fillRect/>
          </a:stretch>
        </p:blipFill>
        <p:spPr>
          <a:xfrm>
            <a:off x="1428340" y="1931595"/>
            <a:ext cx="5731510" cy="1757680"/>
          </a:xfrm>
          <a:prstGeom prst="rect">
            <a:avLst/>
          </a:prstGeom>
        </p:spPr>
      </p:pic>
      <p:pic>
        <p:nvPicPr>
          <p:cNvPr id="5" name="Picture 4">
            <a:extLst>
              <a:ext uri="{FF2B5EF4-FFF2-40B4-BE49-F238E27FC236}">
                <a16:creationId xmlns:a16="http://schemas.microsoft.com/office/drawing/2014/main" id="{7FE3A47C-A935-3F56-9EB2-1B9EF963B75E}"/>
              </a:ext>
            </a:extLst>
          </p:cNvPr>
          <p:cNvPicPr>
            <a:picLocks noChangeAspect="1"/>
          </p:cNvPicPr>
          <p:nvPr/>
        </p:nvPicPr>
        <p:blipFill>
          <a:blip r:embed="rId3"/>
          <a:stretch>
            <a:fillRect/>
          </a:stretch>
        </p:blipFill>
        <p:spPr>
          <a:xfrm>
            <a:off x="1428340" y="4442030"/>
            <a:ext cx="5731510" cy="1757045"/>
          </a:xfrm>
          <a:prstGeom prst="rect">
            <a:avLst/>
          </a:prstGeom>
        </p:spPr>
      </p:pic>
    </p:spTree>
    <p:extLst>
      <p:ext uri="{BB962C8B-B14F-4D97-AF65-F5344CB8AC3E}">
        <p14:creationId xmlns:p14="http://schemas.microsoft.com/office/powerpoint/2010/main" val="315689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7FF75-3CF9-A5A7-43C9-AEDB8E805CB0}"/>
              </a:ext>
            </a:extLst>
          </p:cNvPr>
          <p:cNvSpPr>
            <a:spLocks noGrp="1"/>
          </p:cNvSpPr>
          <p:nvPr>
            <p:ph idx="1"/>
          </p:nvPr>
        </p:nvSpPr>
        <p:spPr>
          <a:xfrm>
            <a:off x="838200" y="959300"/>
            <a:ext cx="10515600" cy="4351338"/>
          </a:xfrm>
        </p:spPr>
        <p:txBody>
          <a:bodyPr/>
          <a:lstStyle/>
          <a:p>
            <a:pPr marL="571500" indent="-571500">
              <a:buFont typeface="+mj-lt"/>
              <a:buAutoNum type="romanUcPeriod" startAt="3"/>
            </a:pPr>
            <a:r>
              <a:rPr lang="en-US" sz="2800" i="0" dirty="0">
                <a:solidFill>
                  <a:srgbClr val="333333"/>
                </a:solidFill>
                <a:effectLst/>
                <a:latin typeface="inter-regular"/>
              </a:rPr>
              <a:t>Support Vector Machine:</a:t>
            </a:r>
          </a:p>
          <a:p>
            <a:pPr marL="571500" indent="-571500">
              <a:buFont typeface="+mj-lt"/>
              <a:buAutoNum type="romanUcPeriod" startAt="3"/>
            </a:pPr>
            <a:endParaRPr lang="en-US" dirty="0">
              <a:solidFill>
                <a:srgbClr val="333333"/>
              </a:solidFill>
              <a:latin typeface="inter-regular"/>
            </a:endParaRPr>
          </a:p>
          <a:p>
            <a:pPr marL="571500" indent="-571500">
              <a:buFont typeface="+mj-lt"/>
              <a:buAutoNum type="romanUcPeriod" startAt="3"/>
            </a:pPr>
            <a:endParaRPr lang="en-US" sz="2800" i="0" dirty="0">
              <a:solidFill>
                <a:srgbClr val="333333"/>
              </a:solidFill>
              <a:effectLst/>
              <a:latin typeface="inter-regular"/>
            </a:endParaRPr>
          </a:p>
          <a:p>
            <a:pPr marL="571500" indent="-571500">
              <a:buFont typeface="+mj-lt"/>
              <a:buAutoNum type="romanUcPeriod" startAt="3"/>
            </a:pPr>
            <a:endParaRPr lang="en-US" dirty="0">
              <a:solidFill>
                <a:srgbClr val="333333"/>
              </a:solidFill>
              <a:latin typeface="inter-regular"/>
            </a:endParaRPr>
          </a:p>
          <a:p>
            <a:pPr marL="571500" indent="-571500">
              <a:buFont typeface="+mj-lt"/>
              <a:buAutoNum type="romanUcPeriod" startAt="3"/>
            </a:pPr>
            <a:endParaRPr lang="en-US" sz="2800" i="0" dirty="0">
              <a:solidFill>
                <a:srgbClr val="333333"/>
              </a:solidFill>
              <a:effectLst/>
              <a:latin typeface="inter-regular"/>
            </a:endParaRPr>
          </a:p>
          <a:p>
            <a:pPr marL="571500" indent="-571500">
              <a:buFont typeface="+mj-lt"/>
              <a:buAutoNum type="romanUcPeriod" startAt="3"/>
            </a:pPr>
            <a:r>
              <a:rPr lang="en-US" sz="2800" dirty="0"/>
              <a:t>Naive Bayes: </a:t>
            </a:r>
          </a:p>
          <a:p>
            <a:pPr marL="0" indent="0">
              <a:buNone/>
            </a:pPr>
            <a:endParaRPr lang="en-IN" dirty="0"/>
          </a:p>
          <a:p>
            <a:pPr marL="571500" indent="-571500">
              <a:buFont typeface="+mj-lt"/>
              <a:buAutoNum type="romanUcPeriod"/>
            </a:pPr>
            <a:endParaRPr lang="en-IN" dirty="0"/>
          </a:p>
          <a:p>
            <a:pPr marL="571500" indent="-571500">
              <a:buFont typeface="+mj-lt"/>
              <a:buAutoNum type="romanUcPeriod"/>
            </a:pPr>
            <a:endParaRPr lang="en-IN" dirty="0"/>
          </a:p>
          <a:p>
            <a:pPr marL="0" indent="0">
              <a:buNone/>
            </a:pP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761FF96B-2361-0394-956F-D4D390BCCB46}"/>
              </a:ext>
            </a:extLst>
          </p:cNvPr>
          <p:cNvPicPr>
            <a:picLocks noChangeAspect="1"/>
          </p:cNvPicPr>
          <p:nvPr/>
        </p:nvPicPr>
        <p:blipFill>
          <a:blip r:embed="rId2"/>
          <a:stretch>
            <a:fillRect/>
          </a:stretch>
        </p:blipFill>
        <p:spPr>
          <a:xfrm>
            <a:off x="1401446" y="1459204"/>
            <a:ext cx="5731510" cy="1675765"/>
          </a:xfrm>
          <a:prstGeom prst="rect">
            <a:avLst/>
          </a:prstGeom>
        </p:spPr>
      </p:pic>
      <p:pic>
        <p:nvPicPr>
          <p:cNvPr id="6" name="Picture 5">
            <a:extLst>
              <a:ext uri="{FF2B5EF4-FFF2-40B4-BE49-F238E27FC236}">
                <a16:creationId xmlns:a16="http://schemas.microsoft.com/office/drawing/2014/main" id="{1AB59F78-60C0-E22F-D1C4-17BE4F38993C}"/>
              </a:ext>
            </a:extLst>
          </p:cNvPr>
          <p:cNvPicPr>
            <a:picLocks noChangeAspect="1"/>
          </p:cNvPicPr>
          <p:nvPr/>
        </p:nvPicPr>
        <p:blipFill rotWithShape="1">
          <a:blip r:embed="rId3"/>
          <a:srcRect r="7959" b="5776"/>
          <a:stretch/>
        </p:blipFill>
        <p:spPr>
          <a:xfrm>
            <a:off x="1517987" y="3996358"/>
            <a:ext cx="5614969" cy="19023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122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6B97-FD23-7CB5-CE97-808475082C7C}"/>
              </a:ext>
            </a:extLst>
          </p:cNvPr>
          <p:cNvSpPr>
            <a:spLocks noGrp="1"/>
          </p:cNvSpPr>
          <p:nvPr>
            <p:ph type="title"/>
          </p:nvPr>
        </p:nvSpPr>
        <p:spPr>
          <a:xfrm>
            <a:off x="838200" y="167901"/>
            <a:ext cx="10515600" cy="997511"/>
          </a:xfrm>
        </p:spPr>
        <p:txBody>
          <a:bodyPr>
            <a:normAutofit/>
          </a:bodyPr>
          <a:lstStyle/>
          <a:p>
            <a:r>
              <a:rPr lang="en-US" sz="3200" b="1" dirty="0">
                <a:solidFill>
                  <a:srgbClr val="90ACC7"/>
                </a:solidFill>
                <a:latin typeface="Optima" pitchFamily="34" charset="0"/>
                <a:ea typeface="Optima" pitchFamily="34" charset="-122"/>
              </a:rPr>
              <a:t>Result and Conclusion</a:t>
            </a:r>
            <a:endParaRPr lang="en-IN" sz="3200" dirty="0"/>
          </a:p>
        </p:txBody>
      </p:sp>
      <p:sp>
        <p:nvSpPr>
          <p:cNvPr id="18" name="TextBox 17">
            <a:extLst>
              <a:ext uri="{FF2B5EF4-FFF2-40B4-BE49-F238E27FC236}">
                <a16:creationId xmlns:a16="http://schemas.microsoft.com/office/drawing/2014/main" id="{E398837A-600F-4EFF-FBA4-4956ED0A1B6D}"/>
              </a:ext>
            </a:extLst>
          </p:cNvPr>
          <p:cNvSpPr txBox="1"/>
          <p:nvPr/>
        </p:nvSpPr>
        <p:spPr>
          <a:xfrm>
            <a:off x="754828" y="1285928"/>
            <a:ext cx="10987144" cy="2677656"/>
          </a:xfrm>
          <a:prstGeom prst="rect">
            <a:avLst/>
          </a:prstGeom>
          <a:noFill/>
        </p:spPr>
        <p:txBody>
          <a:bodyPr wrap="square" rtlCol="0">
            <a:spAutoFit/>
          </a:bodyPr>
          <a:lstStyle/>
          <a:p>
            <a:pPr algn="just"/>
            <a:r>
              <a:rPr lang="en-US" sz="2400" dirty="0"/>
              <a:t>Upon loading the dataset, visualizing it, splitting the dataset and then training it and testing it against the various pre-existing Machine Learning classifiers as present above. It is possible to conclude that, the dataset is very clean and it is possible for all of these ML classifier algorithms to draw a line and detect if the network log is a DOS Attack or not. The metrics of the algorithms remain unchanged and also playing around with the features has not resulted in any significant change. So now the only way to pick an optimal algorithm is on the basis of run time.</a:t>
            </a:r>
          </a:p>
        </p:txBody>
      </p:sp>
    </p:spTree>
    <p:extLst>
      <p:ext uri="{BB962C8B-B14F-4D97-AF65-F5344CB8AC3E}">
        <p14:creationId xmlns:p14="http://schemas.microsoft.com/office/powerpoint/2010/main" val="279347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16843D26-35AB-14C9-D92A-4785C75957B0}"/>
              </a:ext>
            </a:extLst>
          </p:cNvPr>
          <p:cNvPicPr>
            <a:picLocks noGrp="1" noChangeAspect="1"/>
          </p:cNvPicPr>
          <p:nvPr>
            <p:ph idx="1"/>
          </p:nvPr>
        </p:nvPicPr>
        <p:blipFill>
          <a:blip r:embed="rId2"/>
          <a:stretch>
            <a:fillRect/>
          </a:stretch>
        </p:blipFill>
        <p:spPr>
          <a:xfrm>
            <a:off x="499414" y="941994"/>
            <a:ext cx="5730240" cy="3323844"/>
          </a:xfrm>
          <a:prstGeom prst="rect">
            <a:avLst/>
          </a:prstGeom>
        </p:spPr>
      </p:pic>
      <p:pic>
        <p:nvPicPr>
          <p:cNvPr id="5" name="Picture 4">
            <a:extLst>
              <a:ext uri="{FF2B5EF4-FFF2-40B4-BE49-F238E27FC236}">
                <a16:creationId xmlns:a16="http://schemas.microsoft.com/office/drawing/2014/main" id="{CB85C12D-6F79-D6CB-83C4-E773A687AA5A}"/>
              </a:ext>
            </a:extLst>
          </p:cNvPr>
          <p:cNvPicPr>
            <a:picLocks noChangeAspect="1"/>
          </p:cNvPicPr>
          <p:nvPr/>
        </p:nvPicPr>
        <p:blipFill>
          <a:blip r:embed="rId3"/>
          <a:stretch>
            <a:fillRect/>
          </a:stretch>
        </p:blipFill>
        <p:spPr>
          <a:xfrm>
            <a:off x="3164053" y="941994"/>
            <a:ext cx="5730240" cy="3329940"/>
          </a:xfrm>
          <a:prstGeom prst="rect">
            <a:avLst/>
          </a:prstGeom>
        </p:spPr>
      </p:pic>
      <p:pic>
        <p:nvPicPr>
          <p:cNvPr id="6" name="Picture 5">
            <a:extLst>
              <a:ext uri="{FF2B5EF4-FFF2-40B4-BE49-F238E27FC236}">
                <a16:creationId xmlns:a16="http://schemas.microsoft.com/office/drawing/2014/main" id="{A69F6248-BD39-58B9-A9D4-645155DC2845}"/>
              </a:ext>
            </a:extLst>
          </p:cNvPr>
          <p:cNvPicPr>
            <a:picLocks noChangeAspect="1"/>
          </p:cNvPicPr>
          <p:nvPr/>
        </p:nvPicPr>
        <p:blipFill>
          <a:blip r:embed="rId4"/>
          <a:stretch>
            <a:fillRect/>
          </a:stretch>
        </p:blipFill>
        <p:spPr>
          <a:xfrm>
            <a:off x="5828692" y="935898"/>
            <a:ext cx="5730240" cy="3329940"/>
          </a:xfrm>
          <a:prstGeom prst="rect">
            <a:avLst/>
          </a:prstGeom>
        </p:spPr>
      </p:pic>
      <p:pic>
        <p:nvPicPr>
          <p:cNvPr id="7" name="Picture 6">
            <a:extLst>
              <a:ext uri="{FF2B5EF4-FFF2-40B4-BE49-F238E27FC236}">
                <a16:creationId xmlns:a16="http://schemas.microsoft.com/office/drawing/2014/main" id="{11A1E515-5124-516F-8CAA-4DA88060FDEF}"/>
              </a:ext>
            </a:extLst>
          </p:cNvPr>
          <p:cNvPicPr>
            <a:picLocks noChangeAspect="1"/>
          </p:cNvPicPr>
          <p:nvPr/>
        </p:nvPicPr>
        <p:blipFill>
          <a:blip r:embed="rId5"/>
          <a:stretch>
            <a:fillRect/>
          </a:stretch>
        </p:blipFill>
        <p:spPr>
          <a:xfrm>
            <a:off x="9326880" y="929802"/>
            <a:ext cx="5730240" cy="3323844"/>
          </a:xfrm>
          <a:prstGeom prst="rect">
            <a:avLst/>
          </a:prstGeom>
        </p:spPr>
      </p:pic>
      <p:sp>
        <p:nvSpPr>
          <p:cNvPr id="9" name="TextBox 8">
            <a:extLst>
              <a:ext uri="{FF2B5EF4-FFF2-40B4-BE49-F238E27FC236}">
                <a16:creationId xmlns:a16="http://schemas.microsoft.com/office/drawing/2014/main" id="{9605F919-FA5B-F38B-6E0D-D09E072DDBC1}"/>
              </a:ext>
            </a:extLst>
          </p:cNvPr>
          <p:cNvSpPr txBox="1"/>
          <p:nvPr/>
        </p:nvSpPr>
        <p:spPr>
          <a:xfrm>
            <a:off x="365760" y="4405745"/>
            <a:ext cx="11326826" cy="2369880"/>
          </a:xfrm>
          <a:prstGeom prst="rect">
            <a:avLst/>
          </a:prstGeom>
          <a:noFill/>
        </p:spPr>
        <p:txBody>
          <a:bodyPr wrap="square" rtlCol="0">
            <a:spAutoFit/>
          </a:bodyPr>
          <a:lstStyle/>
          <a:p>
            <a:pPr marL="457200" indent="-457200" algn="just">
              <a:buFont typeface="Arial" panose="020B0604020202020204" pitchFamily="34" charset="0"/>
              <a:buChar char="•"/>
            </a:pPr>
            <a:r>
              <a:rPr lang="en-IN" sz="2600" dirty="0">
                <a:effectLst/>
                <a:ea typeface="Calibri" panose="020F0502020204030204" pitchFamily="34" charset="0"/>
                <a:cs typeface="Times New Roman" panose="02020603050405020304" pitchFamily="18" charset="0"/>
              </a:rPr>
              <a:t>I've calculated the average of 10 run times of each ML classifier as listed below and out of which, the most optimal algorithm is Decision Tree Classifier with an Average run time of 45.76 </a:t>
            </a:r>
            <a:r>
              <a:rPr lang="en-IN" sz="2600" dirty="0" err="1">
                <a:effectLst/>
                <a:ea typeface="Calibri" panose="020F0502020204030204" pitchFamily="34" charset="0"/>
                <a:cs typeface="Times New Roman" panose="02020603050405020304" pitchFamily="18" charset="0"/>
              </a:rPr>
              <a:t>ms</a:t>
            </a:r>
            <a:r>
              <a:rPr lang="en-IN" sz="2600" dirty="0">
                <a:effectLst/>
                <a:ea typeface="Calibri" panose="020F0502020204030204" pitchFamily="34" charset="0"/>
                <a:cs typeface="Times New Roman" panose="02020603050405020304" pitchFamily="18" charset="0"/>
              </a:rPr>
              <a:t>. Hence, I conclude that in the comparative study for finding the optimal algorithm for DOS Detection, in the given scenario and problem statement is the Decision Tree Classifier.</a:t>
            </a:r>
          </a:p>
          <a:p>
            <a:endParaRPr lang="en-IN" dirty="0"/>
          </a:p>
        </p:txBody>
      </p:sp>
    </p:spTree>
    <p:extLst>
      <p:ext uri="{BB962C8B-B14F-4D97-AF65-F5344CB8AC3E}">
        <p14:creationId xmlns:p14="http://schemas.microsoft.com/office/powerpoint/2010/main" val="36258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1D34-3764-628E-5D5E-A430A04EBF4B}"/>
              </a:ext>
            </a:extLst>
          </p:cNvPr>
          <p:cNvSpPr>
            <a:spLocks noGrp="1"/>
          </p:cNvSpPr>
          <p:nvPr>
            <p:ph type="title"/>
          </p:nvPr>
        </p:nvSpPr>
        <p:spPr>
          <a:xfrm>
            <a:off x="640976" y="1718795"/>
            <a:ext cx="10515600" cy="1325563"/>
          </a:xfrm>
        </p:spPr>
        <p:txBody>
          <a:bodyPr>
            <a:normAutofit/>
          </a:bodyPr>
          <a:lstStyle/>
          <a:p>
            <a:r>
              <a:rPr lang="en-IN" sz="6600" dirty="0"/>
              <a:t>Thankyou!</a:t>
            </a:r>
          </a:p>
        </p:txBody>
      </p:sp>
    </p:spTree>
    <p:extLst>
      <p:ext uri="{BB962C8B-B14F-4D97-AF65-F5344CB8AC3E}">
        <p14:creationId xmlns:p14="http://schemas.microsoft.com/office/powerpoint/2010/main" val="110364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3413-8692-E7F8-C68D-6DE70E351262}"/>
              </a:ext>
            </a:extLst>
          </p:cNvPr>
          <p:cNvSpPr>
            <a:spLocks noGrp="1"/>
          </p:cNvSpPr>
          <p:nvPr>
            <p:ph type="title"/>
          </p:nvPr>
        </p:nvSpPr>
        <p:spPr>
          <a:xfrm>
            <a:off x="838200" y="681037"/>
            <a:ext cx="10515600" cy="594099"/>
          </a:xfrm>
        </p:spPr>
        <p:txBody>
          <a:bodyPr>
            <a:normAutofit/>
          </a:bodyPr>
          <a:lstStyle/>
          <a:p>
            <a:r>
              <a:rPr lang="en-US" sz="3600" b="1" dirty="0">
                <a:solidFill>
                  <a:srgbClr val="90ACC7"/>
                </a:solidFill>
                <a:latin typeface="Optima" pitchFamily="34" charset="0"/>
                <a:ea typeface="Optima" pitchFamily="34" charset="-122"/>
              </a:rPr>
              <a:t>What is Denial of Service</a:t>
            </a:r>
            <a:endParaRPr lang="en-US" sz="3600" dirty="0"/>
          </a:p>
        </p:txBody>
      </p:sp>
      <p:sp>
        <p:nvSpPr>
          <p:cNvPr id="3" name="Content Placeholder 2">
            <a:extLst>
              <a:ext uri="{FF2B5EF4-FFF2-40B4-BE49-F238E27FC236}">
                <a16:creationId xmlns:a16="http://schemas.microsoft.com/office/drawing/2014/main" id="{867F40B6-C289-8718-2160-205CF74CA835}"/>
              </a:ext>
            </a:extLst>
          </p:cNvPr>
          <p:cNvSpPr>
            <a:spLocks noGrp="1"/>
          </p:cNvSpPr>
          <p:nvPr>
            <p:ph idx="1"/>
          </p:nvPr>
        </p:nvSpPr>
        <p:spPr>
          <a:xfrm>
            <a:off x="838200" y="1544888"/>
            <a:ext cx="6477000" cy="5313112"/>
          </a:xfrm>
        </p:spPr>
        <p:txBody>
          <a:bodyPr>
            <a:normAutofit/>
          </a:bodyPr>
          <a:lstStyle/>
          <a:p>
            <a:pPr algn="just"/>
            <a:r>
              <a:rPr lang="en-US" sz="2400" dirty="0">
                <a:solidFill>
                  <a:srgbClr val="222222"/>
                </a:solidFill>
                <a:latin typeface="Optima" pitchFamily="34" charset="0"/>
                <a:ea typeface="Optima" pitchFamily="34" charset="-122"/>
                <a:cs typeface="Optima" pitchFamily="34" charset="-120"/>
              </a:rPr>
              <a:t>DoS attack is a type of cyber attack that aims to disrupt the normal functioning of a website or network</a:t>
            </a:r>
          </a:p>
          <a:p>
            <a:pPr algn="just"/>
            <a:r>
              <a:rPr lang="en-US" sz="2400" dirty="0"/>
              <a:t>A Denial-of-Service (DoS) attack is an attack meant to shut down a machine or network, making it inaccessible to its intended users.</a:t>
            </a:r>
          </a:p>
          <a:p>
            <a:pPr algn="just"/>
            <a:r>
              <a:rPr lang="en-US" sz="2400" dirty="0"/>
              <a:t> DoS attacks accomplish this by flooding the target with traffic, or sending it information that triggers a crash. </a:t>
            </a:r>
          </a:p>
          <a:p>
            <a:pPr algn="just"/>
            <a:r>
              <a:rPr lang="en-US" sz="2400" dirty="0"/>
              <a:t>Victims of DoS attacks often target web servers of high-profile organizations such as banking, commerce, and media companies, or government and trade organizations. </a:t>
            </a:r>
          </a:p>
          <a:p>
            <a:pPr marL="0" indent="0">
              <a:buNone/>
            </a:pPr>
            <a:endParaRPr lang="en-IN" sz="2400" dirty="0"/>
          </a:p>
        </p:txBody>
      </p:sp>
      <p:pic>
        <p:nvPicPr>
          <p:cNvPr id="1028" name="Picture 4" descr="What is a DDoS Attack? - Distributed Denial of Service | Radware">
            <a:extLst>
              <a:ext uri="{FF2B5EF4-FFF2-40B4-BE49-F238E27FC236}">
                <a16:creationId xmlns:a16="http://schemas.microsoft.com/office/drawing/2014/main" id="{11BB57B3-7134-393E-6533-A4F530409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2991" y="4241785"/>
            <a:ext cx="4699009" cy="22811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nial of Service (DoS) attack A DDoS (Distributed Denial of Service)... |  Download Scientific Diagram">
            <a:extLst>
              <a:ext uri="{FF2B5EF4-FFF2-40B4-BE49-F238E27FC236}">
                <a16:creationId xmlns:a16="http://schemas.microsoft.com/office/drawing/2014/main" id="{F5E27192-DD30-6230-5C3F-E0D482E34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591751"/>
            <a:ext cx="4699009" cy="276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96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4D69-A440-8ECF-520F-5A91732602AB}"/>
              </a:ext>
            </a:extLst>
          </p:cNvPr>
          <p:cNvSpPr>
            <a:spLocks noGrp="1"/>
          </p:cNvSpPr>
          <p:nvPr>
            <p:ph type="title"/>
          </p:nvPr>
        </p:nvSpPr>
        <p:spPr>
          <a:xfrm>
            <a:off x="838200" y="291181"/>
            <a:ext cx="10515600" cy="1325563"/>
          </a:xfrm>
        </p:spPr>
        <p:txBody>
          <a:bodyPr>
            <a:normAutofit/>
          </a:bodyPr>
          <a:lstStyle/>
          <a:p>
            <a:r>
              <a:rPr lang="en-US" sz="3600" b="1" dirty="0">
                <a:solidFill>
                  <a:srgbClr val="90ACC7"/>
                </a:solidFill>
                <a:latin typeface="Optima" pitchFamily="34" charset="0"/>
                <a:ea typeface="Optima" pitchFamily="34" charset="-122"/>
                <a:cs typeface="Optima" pitchFamily="34" charset="-120"/>
              </a:rPr>
              <a:t>Types of DoS Attacks</a:t>
            </a:r>
            <a:br>
              <a:rPr lang="en-US" sz="3600" dirty="0"/>
            </a:br>
            <a:endParaRPr lang="en-IN" sz="3600" dirty="0"/>
          </a:p>
        </p:txBody>
      </p:sp>
      <p:sp>
        <p:nvSpPr>
          <p:cNvPr id="3" name="Content Placeholder 2">
            <a:extLst>
              <a:ext uri="{FF2B5EF4-FFF2-40B4-BE49-F238E27FC236}">
                <a16:creationId xmlns:a16="http://schemas.microsoft.com/office/drawing/2014/main" id="{D83A2E5C-B8D9-D107-1FB9-ED93B69BE979}"/>
              </a:ext>
            </a:extLst>
          </p:cNvPr>
          <p:cNvSpPr>
            <a:spLocks noGrp="1"/>
          </p:cNvSpPr>
          <p:nvPr>
            <p:ph idx="1"/>
          </p:nvPr>
        </p:nvSpPr>
        <p:spPr>
          <a:xfrm>
            <a:off x="838201" y="1616744"/>
            <a:ext cx="5257800" cy="4351338"/>
          </a:xfrm>
        </p:spPr>
        <p:txBody>
          <a:bodyPr/>
          <a:lstStyle/>
          <a:p>
            <a:pPr algn="just"/>
            <a:r>
              <a:rPr lang="en-US" sz="2800" dirty="0">
                <a:solidFill>
                  <a:srgbClr val="222222"/>
                </a:solidFill>
                <a:latin typeface="Optima" pitchFamily="34" charset="0"/>
                <a:ea typeface="Optima" pitchFamily="34" charset="-122"/>
                <a:cs typeface="Optima" pitchFamily="34" charset="-120"/>
              </a:rPr>
              <a:t>DoS attacks can be classified into different types such as Buffer overflow attacks, TCP SYN flood, and ICMP flood.</a:t>
            </a:r>
          </a:p>
          <a:p>
            <a:pPr algn="just"/>
            <a:r>
              <a:rPr lang="en-US" sz="2800" dirty="0">
                <a:solidFill>
                  <a:srgbClr val="222222"/>
                </a:solidFill>
                <a:latin typeface="Optima" pitchFamily="34" charset="0"/>
                <a:ea typeface="Optima" pitchFamily="34" charset="-122"/>
                <a:cs typeface="Optima" pitchFamily="34" charset="-120"/>
              </a:rPr>
              <a:t>Each type of DoS attack has a unique signature that can be used to identify it.</a:t>
            </a:r>
            <a:endParaRPr lang="en-US" sz="2800" dirty="0"/>
          </a:p>
          <a:p>
            <a:endParaRPr lang="en-US" sz="2800" dirty="0">
              <a:solidFill>
                <a:srgbClr val="222222"/>
              </a:solidFill>
              <a:latin typeface="Optima" pitchFamily="34" charset="0"/>
              <a:ea typeface="Optima" pitchFamily="34" charset="-122"/>
              <a:cs typeface="Optima" pitchFamily="34" charset="-120"/>
            </a:endParaRPr>
          </a:p>
        </p:txBody>
      </p:sp>
      <p:pic>
        <p:nvPicPr>
          <p:cNvPr id="4" name="Picture 3">
            <a:extLst>
              <a:ext uri="{FF2B5EF4-FFF2-40B4-BE49-F238E27FC236}">
                <a16:creationId xmlns:a16="http://schemas.microsoft.com/office/drawing/2014/main" id="{671D0738-9EA5-280F-22B9-7736F6AEFE9F}"/>
              </a:ext>
            </a:extLst>
          </p:cNvPr>
          <p:cNvPicPr>
            <a:picLocks noChangeAspect="1"/>
          </p:cNvPicPr>
          <p:nvPr/>
        </p:nvPicPr>
        <p:blipFill>
          <a:blip r:embed="rId2"/>
          <a:stretch>
            <a:fillRect/>
          </a:stretch>
        </p:blipFill>
        <p:spPr>
          <a:xfrm>
            <a:off x="6609348" y="1881240"/>
            <a:ext cx="5184116" cy="3344853"/>
          </a:xfrm>
          <a:prstGeom prst="rect">
            <a:avLst/>
          </a:prstGeom>
        </p:spPr>
      </p:pic>
    </p:spTree>
    <p:extLst>
      <p:ext uri="{BB962C8B-B14F-4D97-AF65-F5344CB8AC3E}">
        <p14:creationId xmlns:p14="http://schemas.microsoft.com/office/powerpoint/2010/main" val="24114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23AA-5805-6BA2-39ED-35609CB86726}"/>
              </a:ext>
            </a:extLst>
          </p:cNvPr>
          <p:cNvSpPr>
            <a:spLocks noGrp="1"/>
          </p:cNvSpPr>
          <p:nvPr>
            <p:ph type="title"/>
          </p:nvPr>
        </p:nvSpPr>
        <p:spPr>
          <a:xfrm>
            <a:off x="838200" y="365126"/>
            <a:ext cx="10515600" cy="1239086"/>
          </a:xfrm>
        </p:spPr>
        <p:txBody>
          <a:bodyPr>
            <a:normAutofit/>
          </a:bodyPr>
          <a:lstStyle/>
          <a:p>
            <a:r>
              <a:rPr lang="en-US" sz="3600" b="1" dirty="0">
                <a:solidFill>
                  <a:srgbClr val="90ACC7"/>
                </a:solidFill>
                <a:latin typeface="Optima" pitchFamily="34" charset="0"/>
                <a:ea typeface="Optima" pitchFamily="34" charset="-122"/>
                <a:cs typeface="Optima" pitchFamily="34" charset="-120"/>
              </a:rPr>
              <a:t>Signs of Dos attack</a:t>
            </a:r>
            <a:br>
              <a:rPr lang="en-US" sz="3600" dirty="0"/>
            </a:br>
            <a:endParaRPr lang="en-IN" sz="3600" dirty="0"/>
          </a:p>
        </p:txBody>
      </p:sp>
      <p:pic>
        <p:nvPicPr>
          <p:cNvPr id="13" name="Content Placeholder 12">
            <a:extLst>
              <a:ext uri="{FF2B5EF4-FFF2-40B4-BE49-F238E27FC236}">
                <a16:creationId xmlns:a16="http://schemas.microsoft.com/office/drawing/2014/main" id="{25313292-A735-4621-CD87-1C8CECBB2D7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375" b="57101"/>
          <a:stretch/>
        </p:blipFill>
        <p:spPr>
          <a:xfrm>
            <a:off x="195015" y="1291527"/>
            <a:ext cx="11801969" cy="1524000"/>
          </a:xfrm>
        </p:spPr>
      </p:pic>
      <p:sp>
        <p:nvSpPr>
          <p:cNvPr id="14" name="TextBox 13">
            <a:extLst>
              <a:ext uri="{FF2B5EF4-FFF2-40B4-BE49-F238E27FC236}">
                <a16:creationId xmlns:a16="http://schemas.microsoft.com/office/drawing/2014/main" id="{57F0D9C7-D1D7-B932-A11F-0DCC2568C426}"/>
              </a:ext>
            </a:extLst>
          </p:cNvPr>
          <p:cNvSpPr txBox="1"/>
          <p:nvPr/>
        </p:nvSpPr>
        <p:spPr>
          <a:xfrm>
            <a:off x="1026459" y="2815527"/>
            <a:ext cx="2039470" cy="2862322"/>
          </a:xfrm>
          <a:prstGeom prst="rect">
            <a:avLst/>
          </a:prstGeom>
          <a:noFill/>
        </p:spPr>
        <p:txBody>
          <a:bodyPr wrap="square" rtlCol="0">
            <a:spAutoFit/>
          </a:bodyPr>
          <a:lstStyle/>
          <a:p>
            <a:r>
              <a:rPr lang="en-IN" b="1" dirty="0"/>
              <a:t>Degradation</a:t>
            </a:r>
          </a:p>
          <a:p>
            <a:r>
              <a:rPr lang="en-IN" b="1" dirty="0"/>
              <a:t>in Network Performance</a:t>
            </a:r>
          </a:p>
          <a:p>
            <a:endParaRPr lang="en-IN" dirty="0"/>
          </a:p>
          <a:p>
            <a:r>
              <a:rPr lang="en-IN" dirty="0"/>
              <a:t>Especially when attempting</a:t>
            </a:r>
          </a:p>
          <a:p>
            <a:r>
              <a:rPr lang="en-IN" dirty="0"/>
              <a:t>to open files stored on the network or when accessing websites</a:t>
            </a:r>
          </a:p>
        </p:txBody>
      </p:sp>
      <p:sp>
        <p:nvSpPr>
          <p:cNvPr id="15" name="TextBox 14">
            <a:extLst>
              <a:ext uri="{FF2B5EF4-FFF2-40B4-BE49-F238E27FC236}">
                <a16:creationId xmlns:a16="http://schemas.microsoft.com/office/drawing/2014/main" id="{F61BF3C4-2181-E3EB-4D9F-E2EA722FFFFA}"/>
              </a:ext>
            </a:extLst>
          </p:cNvPr>
          <p:cNvSpPr txBox="1"/>
          <p:nvPr/>
        </p:nvSpPr>
        <p:spPr>
          <a:xfrm>
            <a:off x="3868270" y="2815527"/>
            <a:ext cx="2039470" cy="2031325"/>
          </a:xfrm>
          <a:prstGeom prst="rect">
            <a:avLst/>
          </a:prstGeom>
          <a:noFill/>
        </p:spPr>
        <p:txBody>
          <a:bodyPr wrap="square" rtlCol="0">
            <a:spAutoFit/>
          </a:bodyPr>
          <a:lstStyle/>
          <a:p>
            <a:r>
              <a:rPr lang="en-IN" b="1" dirty="0"/>
              <a:t>Specific Website Unavailable</a:t>
            </a:r>
          </a:p>
          <a:p>
            <a:endParaRPr lang="en-IN" dirty="0"/>
          </a:p>
          <a:p>
            <a:endParaRPr lang="en-IN" dirty="0"/>
          </a:p>
          <a:p>
            <a:r>
              <a:rPr lang="en-IN" dirty="0"/>
              <a:t>A particular site does not open or cannot be found</a:t>
            </a:r>
          </a:p>
        </p:txBody>
      </p:sp>
      <p:sp>
        <p:nvSpPr>
          <p:cNvPr id="16" name="TextBox 15">
            <a:extLst>
              <a:ext uri="{FF2B5EF4-FFF2-40B4-BE49-F238E27FC236}">
                <a16:creationId xmlns:a16="http://schemas.microsoft.com/office/drawing/2014/main" id="{8367F8B2-53BB-CF22-B007-D190A1809CC9}"/>
              </a:ext>
            </a:extLst>
          </p:cNvPr>
          <p:cNvSpPr txBox="1"/>
          <p:nvPr/>
        </p:nvSpPr>
        <p:spPr>
          <a:xfrm>
            <a:off x="6710082" y="2815527"/>
            <a:ext cx="2039470" cy="2031325"/>
          </a:xfrm>
          <a:prstGeom prst="rect">
            <a:avLst/>
          </a:prstGeom>
          <a:noFill/>
        </p:spPr>
        <p:txBody>
          <a:bodyPr wrap="square" rtlCol="0">
            <a:spAutoFit/>
          </a:bodyPr>
          <a:lstStyle/>
          <a:p>
            <a:r>
              <a:rPr lang="en-IN" b="1" dirty="0"/>
              <a:t>Inability to Access Any Website</a:t>
            </a:r>
          </a:p>
          <a:p>
            <a:endParaRPr lang="en-IN" b="1" dirty="0"/>
          </a:p>
          <a:p>
            <a:endParaRPr lang="en-IN" b="1" dirty="0"/>
          </a:p>
          <a:p>
            <a:r>
              <a:rPr lang="en-IN" dirty="0"/>
              <a:t>All websites are inaccessible on the network</a:t>
            </a:r>
          </a:p>
        </p:txBody>
      </p:sp>
      <p:sp>
        <p:nvSpPr>
          <p:cNvPr id="17" name="TextBox 16">
            <a:extLst>
              <a:ext uri="{FF2B5EF4-FFF2-40B4-BE49-F238E27FC236}">
                <a16:creationId xmlns:a16="http://schemas.microsoft.com/office/drawing/2014/main" id="{EBE0E2DC-A2B9-5AA8-8236-49F519881E66}"/>
              </a:ext>
            </a:extLst>
          </p:cNvPr>
          <p:cNvSpPr txBox="1"/>
          <p:nvPr/>
        </p:nvSpPr>
        <p:spPr>
          <a:xfrm>
            <a:off x="9353533" y="2815527"/>
            <a:ext cx="2039470" cy="2031325"/>
          </a:xfrm>
          <a:prstGeom prst="rect">
            <a:avLst/>
          </a:prstGeom>
          <a:noFill/>
        </p:spPr>
        <p:txBody>
          <a:bodyPr wrap="square" rtlCol="0">
            <a:spAutoFit/>
          </a:bodyPr>
          <a:lstStyle/>
          <a:p>
            <a:r>
              <a:rPr lang="en-IN" b="1" dirty="0"/>
              <a:t>High Volume of Email Spam</a:t>
            </a:r>
          </a:p>
          <a:p>
            <a:endParaRPr lang="en-IN" dirty="0"/>
          </a:p>
          <a:p>
            <a:endParaRPr lang="en-IN" dirty="0"/>
          </a:p>
          <a:p>
            <a:r>
              <a:rPr lang="en-IN" dirty="0"/>
              <a:t>A higher than usual volume of spam email.</a:t>
            </a:r>
          </a:p>
        </p:txBody>
      </p:sp>
    </p:spTree>
    <p:extLst>
      <p:ext uri="{BB962C8B-B14F-4D97-AF65-F5344CB8AC3E}">
        <p14:creationId xmlns:p14="http://schemas.microsoft.com/office/powerpoint/2010/main" val="55941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F30-A2C2-9BCF-1607-999989CC7DBE}"/>
              </a:ext>
            </a:extLst>
          </p:cNvPr>
          <p:cNvSpPr>
            <a:spLocks noGrp="1"/>
          </p:cNvSpPr>
          <p:nvPr>
            <p:ph type="title"/>
          </p:nvPr>
        </p:nvSpPr>
        <p:spPr/>
        <p:txBody>
          <a:bodyPr>
            <a:normAutofit/>
          </a:bodyPr>
          <a:lstStyle/>
          <a:p>
            <a:r>
              <a:rPr lang="en-US" sz="3600" b="1" dirty="0">
                <a:solidFill>
                  <a:srgbClr val="90ACC7"/>
                </a:solidFill>
                <a:latin typeface="Optima" pitchFamily="34" charset="0"/>
                <a:ea typeface="Optima" pitchFamily="34" charset="-122"/>
              </a:rPr>
              <a:t>How to detect Dos using Machine Learning</a:t>
            </a:r>
            <a:endParaRPr lang="en-IN" sz="3600" dirty="0"/>
          </a:p>
        </p:txBody>
      </p:sp>
      <p:sp>
        <p:nvSpPr>
          <p:cNvPr id="3" name="Content Placeholder 2">
            <a:extLst>
              <a:ext uri="{FF2B5EF4-FFF2-40B4-BE49-F238E27FC236}">
                <a16:creationId xmlns:a16="http://schemas.microsoft.com/office/drawing/2014/main" id="{F9A91DB5-B623-44CF-C820-3B5176B5B04B}"/>
              </a:ext>
            </a:extLst>
          </p:cNvPr>
          <p:cNvSpPr>
            <a:spLocks noGrp="1"/>
          </p:cNvSpPr>
          <p:nvPr>
            <p:ph idx="1"/>
          </p:nvPr>
        </p:nvSpPr>
        <p:spPr>
          <a:xfrm>
            <a:off x="838202" y="1690688"/>
            <a:ext cx="6225986" cy="4802187"/>
          </a:xfrm>
        </p:spPr>
        <p:txBody>
          <a:bodyPr>
            <a:normAutofit lnSpcReduction="10000"/>
          </a:bodyPr>
          <a:lstStyle/>
          <a:p>
            <a:pPr algn="just"/>
            <a:r>
              <a:rPr lang="en-US" dirty="0"/>
              <a:t>A Dataset is considered as the throughput threshold.</a:t>
            </a:r>
          </a:p>
          <a:p>
            <a:pPr algn="just"/>
            <a:r>
              <a:rPr lang="en-US" dirty="0"/>
              <a:t>The original dataset consisting of 29,053 records is categorized into a 80:20 ratio. That is, 80% of the data is considered as training data, and the rest of 20% of the data is test data.</a:t>
            </a:r>
          </a:p>
          <a:p>
            <a:pPr algn="just"/>
            <a:r>
              <a:rPr lang="en-US" dirty="0"/>
              <a:t>machine learning models are built; In general, logistic regression is used for prediction analysis and  Naive Bayes assumes conditional independence for all features.</a:t>
            </a:r>
          </a:p>
          <a:p>
            <a:endParaRPr lang="en-IN" dirty="0"/>
          </a:p>
        </p:txBody>
      </p:sp>
      <p:pic>
        <p:nvPicPr>
          <p:cNvPr id="9" name="Picture 8">
            <a:extLst>
              <a:ext uri="{FF2B5EF4-FFF2-40B4-BE49-F238E27FC236}">
                <a16:creationId xmlns:a16="http://schemas.microsoft.com/office/drawing/2014/main" id="{9DB67A40-412C-0056-15E7-4FE098B44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112" y="1472247"/>
            <a:ext cx="4385123" cy="5239068"/>
          </a:xfrm>
          <a:prstGeom prst="rect">
            <a:avLst/>
          </a:prstGeom>
        </p:spPr>
      </p:pic>
    </p:spTree>
    <p:extLst>
      <p:ext uri="{BB962C8B-B14F-4D97-AF65-F5344CB8AC3E}">
        <p14:creationId xmlns:p14="http://schemas.microsoft.com/office/powerpoint/2010/main" val="109924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1338560" y="6096000"/>
            <a:ext cx="853440" cy="768096"/>
          </a:xfrm>
          <a:prstGeom prst="rect">
            <a:avLst/>
          </a:prstGeom>
          <a:noFill/>
          <a:ln/>
        </p:spPr>
        <p:txBody>
          <a:bodyPr wrap="square" rtlCol="0" anchor="ctr"/>
          <a:lstStyle/>
          <a:p>
            <a:pPr algn="ctr"/>
            <a:endParaRPr lang="en-US" sz="2133" dirty="0"/>
          </a:p>
        </p:txBody>
      </p:sp>
      <p:sp>
        <p:nvSpPr>
          <p:cNvPr id="6" name="Text 3"/>
          <p:cNvSpPr/>
          <p:nvPr/>
        </p:nvSpPr>
        <p:spPr>
          <a:xfrm>
            <a:off x="609600" y="304800"/>
            <a:ext cx="10972800" cy="1097280"/>
          </a:xfrm>
          <a:prstGeom prst="rect">
            <a:avLst/>
          </a:prstGeom>
          <a:noFill/>
          <a:ln/>
        </p:spPr>
        <p:txBody>
          <a:bodyPr wrap="square" rtlCol="0" anchor="ctr"/>
          <a:lstStyle/>
          <a:p>
            <a:r>
              <a:rPr lang="en-US" sz="3200" b="1" dirty="0">
                <a:solidFill>
                  <a:srgbClr val="90ACC7"/>
                </a:solidFill>
                <a:latin typeface="Optima" pitchFamily="34" charset="0"/>
                <a:ea typeface="Optima" pitchFamily="34" charset="-122"/>
                <a:cs typeface="Optima" pitchFamily="34" charset="-120"/>
              </a:rPr>
              <a:t>Feature Extraction</a:t>
            </a:r>
            <a:endParaRPr lang="en-US" sz="3200" dirty="0"/>
          </a:p>
        </p:txBody>
      </p:sp>
      <p:pic>
        <p:nvPicPr>
          <p:cNvPr id="9" name="Picture 8">
            <a:extLst>
              <a:ext uri="{FF2B5EF4-FFF2-40B4-BE49-F238E27FC236}">
                <a16:creationId xmlns:a16="http://schemas.microsoft.com/office/drawing/2014/main" id="{4CADD3D3-A797-FBD0-3212-0EE5E5F8E90E}"/>
              </a:ext>
            </a:extLst>
          </p:cNvPr>
          <p:cNvPicPr>
            <a:picLocks noChangeAspect="1"/>
          </p:cNvPicPr>
          <p:nvPr/>
        </p:nvPicPr>
        <p:blipFill>
          <a:blip r:embed="rId3"/>
          <a:stretch>
            <a:fillRect/>
          </a:stretch>
        </p:blipFill>
        <p:spPr>
          <a:xfrm>
            <a:off x="5779912" y="1918180"/>
            <a:ext cx="6159219" cy="3021640"/>
          </a:xfrm>
          <a:prstGeom prst="rect">
            <a:avLst/>
          </a:prstGeom>
        </p:spPr>
      </p:pic>
      <p:sp>
        <p:nvSpPr>
          <p:cNvPr id="5" name="Content Placeholder 2">
            <a:extLst>
              <a:ext uri="{FF2B5EF4-FFF2-40B4-BE49-F238E27FC236}">
                <a16:creationId xmlns:a16="http://schemas.microsoft.com/office/drawing/2014/main" id="{910AD439-322B-840A-3387-7DA43D1AE54D}"/>
              </a:ext>
            </a:extLst>
          </p:cNvPr>
          <p:cNvSpPr txBox="1">
            <a:spLocks/>
          </p:cNvSpPr>
          <p:nvPr/>
        </p:nvSpPr>
        <p:spPr>
          <a:xfrm>
            <a:off x="609600" y="1599636"/>
            <a:ext cx="5170312" cy="451100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22222"/>
                </a:solidFill>
                <a:latin typeface="Optima" pitchFamily="34" charset="0"/>
                <a:ea typeface="Optima" pitchFamily="34" charset="-122"/>
                <a:cs typeface="Optima" pitchFamily="34" charset="-120"/>
              </a:rPr>
              <a:t>Feature extraction involves selecting the most relevant features from the data.</a:t>
            </a:r>
            <a:endParaRPr lang="en-US" dirty="0"/>
          </a:p>
          <a:p>
            <a:endParaRPr lang="en-US" dirty="0"/>
          </a:p>
          <a:p>
            <a:r>
              <a:rPr lang="en-US" dirty="0">
                <a:solidFill>
                  <a:srgbClr val="222222"/>
                </a:solidFill>
                <a:latin typeface="Optima" pitchFamily="34" charset="0"/>
                <a:ea typeface="Optima" pitchFamily="34" charset="-122"/>
                <a:cs typeface="Optima" pitchFamily="34" charset="-120"/>
              </a:rPr>
              <a:t>The selected features should be able to distinguish between normal and malicious traffic.</a:t>
            </a:r>
            <a:endParaRPr lang="en-US" dirty="0"/>
          </a:p>
          <a:p>
            <a:endParaRPr lang="en-US" dirty="0"/>
          </a:p>
          <a:p>
            <a:r>
              <a:rPr lang="en-US" dirty="0">
                <a:solidFill>
                  <a:srgbClr val="222222"/>
                </a:solidFill>
                <a:latin typeface="Optima" pitchFamily="34" charset="0"/>
                <a:ea typeface="Optima" pitchFamily="34" charset="-122"/>
                <a:cs typeface="Optima" pitchFamily="34" charset="-120"/>
              </a:rPr>
              <a:t>Feature extraction can be done manually or using automated techniques.</a:t>
            </a:r>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17F9-D616-7DE9-5F65-B1AA325CC6C5}"/>
              </a:ext>
            </a:extLst>
          </p:cNvPr>
          <p:cNvSpPr>
            <a:spLocks noGrp="1"/>
          </p:cNvSpPr>
          <p:nvPr>
            <p:ph type="title"/>
          </p:nvPr>
        </p:nvSpPr>
        <p:spPr/>
        <p:txBody>
          <a:bodyPr/>
          <a:lstStyle/>
          <a:p>
            <a:r>
              <a:rPr lang="en-US" sz="3600" b="1" dirty="0">
                <a:solidFill>
                  <a:srgbClr val="90ACC7"/>
                </a:solidFill>
                <a:latin typeface="Optima" pitchFamily="34" charset="0"/>
                <a:ea typeface="Optima" pitchFamily="34" charset="-122"/>
                <a:cs typeface="Optima" pitchFamily="34" charset="-120"/>
              </a:rPr>
              <a:t>Machine Learning Algorithms</a:t>
            </a:r>
            <a:br>
              <a:rPr lang="en-US" sz="4400" dirty="0"/>
            </a:br>
            <a:endParaRPr lang="en-IN" dirty="0"/>
          </a:p>
        </p:txBody>
      </p:sp>
      <p:sp>
        <p:nvSpPr>
          <p:cNvPr id="3" name="Content Placeholder 2">
            <a:extLst>
              <a:ext uri="{FF2B5EF4-FFF2-40B4-BE49-F238E27FC236}">
                <a16:creationId xmlns:a16="http://schemas.microsoft.com/office/drawing/2014/main" id="{8BD174AD-E75A-CED5-6FFB-FEEE39811725}"/>
              </a:ext>
            </a:extLst>
          </p:cNvPr>
          <p:cNvSpPr>
            <a:spLocks noGrp="1"/>
          </p:cNvSpPr>
          <p:nvPr>
            <p:ph idx="1"/>
          </p:nvPr>
        </p:nvSpPr>
        <p:spPr>
          <a:xfrm>
            <a:off x="838200" y="1690688"/>
            <a:ext cx="6485965" cy="4674254"/>
          </a:xfrm>
        </p:spPr>
        <p:txBody>
          <a:bodyPr>
            <a:normAutofit/>
          </a:bodyPr>
          <a:lstStyle/>
          <a:p>
            <a:r>
              <a:rPr lang="en-IN" sz="2600" b="1" dirty="0"/>
              <a:t>Supervised learning: </a:t>
            </a:r>
            <a:r>
              <a:rPr lang="en-IN" sz="2600" dirty="0"/>
              <a:t>In supervised learning the machine learning algorithm learns from labelled data</a:t>
            </a:r>
          </a:p>
          <a:p>
            <a:r>
              <a:rPr lang="en-IN" sz="2600" b="1" dirty="0"/>
              <a:t>Unsupervised Learning: </a:t>
            </a:r>
            <a:r>
              <a:rPr lang="en-IN" sz="2600" dirty="0"/>
              <a:t>In unsupervised learning the machine learning algorithm learns from unlabelled data.</a:t>
            </a:r>
          </a:p>
          <a:p>
            <a:r>
              <a:rPr lang="en-IN" sz="2600" b="1" dirty="0"/>
              <a:t>Reinforcement Learning: </a:t>
            </a:r>
            <a:r>
              <a:rPr lang="en-IN" sz="2600" dirty="0"/>
              <a:t>Reinforcement learning is an area of machine learning concerned with how intelligent agents take action in an environment to maximize its reward.</a:t>
            </a:r>
          </a:p>
        </p:txBody>
      </p:sp>
      <p:pic>
        <p:nvPicPr>
          <p:cNvPr id="4" name="Image 0" descr="https://search-letsfade-com.herokuapp.com/proxy?url=https://media.geeksforgeeks.org/wp-content/cdn-uploads/20190522174744/MachineLearning.png">
            <a:extLst>
              <a:ext uri="{FF2B5EF4-FFF2-40B4-BE49-F238E27FC236}">
                <a16:creationId xmlns:a16="http://schemas.microsoft.com/office/drawing/2014/main" id="{EF047AC0-8605-E438-1FAB-32A212A01019}"/>
              </a:ext>
            </a:extLst>
          </p:cNvPr>
          <p:cNvPicPr>
            <a:picLocks noChangeAspect="1"/>
          </p:cNvPicPr>
          <p:nvPr/>
        </p:nvPicPr>
        <p:blipFill rotWithShape="1">
          <a:blip r:embed="rId2"/>
          <a:srcRect l="2929" t="2928" r="5546" b="3566"/>
          <a:stretch/>
        </p:blipFill>
        <p:spPr>
          <a:xfrm>
            <a:off x="6956730" y="1690688"/>
            <a:ext cx="5160391" cy="4100512"/>
          </a:xfrm>
          <a:prstGeom prst="rect">
            <a:avLst/>
          </a:prstGeom>
        </p:spPr>
      </p:pic>
    </p:spTree>
    <p:extLst>
      <p:ext uri="{BB962C8B-B14F-4D97-AF65-F5344CB8AC3E}">
        <p14:creationId xmlns:p14="http://schemas.microsoft.com/office/powerpoint/2010/main" val="298359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B449-3995-4D53-E241-FC0162AED7CB}"/>
              </a:ext>
            </a:extLst>
          </p:cNvPr>
          <p:cNvSpPr>
            <a:spLocks noGrp="1"/>
          </p:cNvSpPr>
          <p:nvPr>
            <p:ph type="title"/>
          </p:nvPr>
        </p:nvSpPr>
        <p:spPr/>
        <p:txBody>
          <a:bodyPr/>
          <a:lstStyle/>
          <a:p>
            <a:r>
              <a:rPr lang="en-US" sz="3200" b="1" dirty="0">
                <a:solidFill>
                  <a:srgbClr val="90ACC7"/>
                </a:solidFill>
                <a:latin typeface="Optima" pitchFamily="34" charset="0"/>
                <a:ea typeface="Optima" pitchFamily="34" charset="-122"/>
              </a:rPr>
              <a:t>Classifier Used</a:t>
            </a:r>
            <a:br>
              <a:rPr lang="en-US" sz="4400" dirty="0"/>
            </a:br>
            <a:endParaRPr lang="en-IN" dirty="0"/>
          </a:p>
        </p:txBody>
      </p:sp>
      <p:sp>
        <p:nvSpPr>
          <p:cNvPr id="3" name="Content Placeholder 2">
            <a:extLst>
              <a:ext uri="{FF2B5EF4-FFF2-40B4-BE49-F238E27FC236}">
                <a16:creationId xmlns:a16="http://schemas.microsoft.com/office/drawing/2014/main" id="{949BA65E-CC7E-C483-BFCD-ADE8AFA70EE5}"/>
              </a:ext>
            </a:extLst>
          </p:cNvPr>
          <p:cNvSpPr>
            <a:spLocks noGrp="1"/>
          </p:cNvSpPr>
          <p:nvPr>
            <p:ph idx="1"/>
          </p:nvPr>
        </p:nvSpPr>
        <p:spPr>
          <a:xfrm>
            <a:off x="838200" y="1600701"/>
            <a:ext cx="7279105" cy="4892173"/>
          </a:xfrm>
        </p:spPr>
        <p:txBody>
          <a:bodyPr>
            <a:normAutofit/>
          </a:bodyPr>
          <a:lstStyle/>
          <a:p>
            <a:pPr marL="571500" indent="-571500" algn="just">
              <a:buFont typeface="+mj-lt"/>
              <a:buAutoNum type="romanUcPeriod"/>
            </a:pPr>
            <a:r>
              <a:rPr lang="en-US" sz="2600" b="1" dirty="0"/>
              <a:t>Logistic regression:</a:t>
            </a:r>
          </a:p>
          <a:p>
            <a:pPr algn="just"/>
            <a:r>
              <a:rPr lang="en-US" sz="2600" b="1" dirty="0"/>
              <a:t> </a:t>
            </a:r>
            <a:r>
              <a:rPr lang="en-US" sz="2600" dirty="0"/>
              <a:t>Logistic regression is a supervised machine learning algorithm mainly used for classification tasks where the goal is to predict the probability that an instance of belonging to a given class or not. </a:t>
            </a:r>
          </a:p>
          <a:p>
            <a:pPr algn="just"/>
            <a:r>
              <a:rPr lang="en-US" sz="2600" dirty="0"/>
              <a:t>It is a kind of statistical algorithm, which analyze the relationship between a set of independent variables and the dependent binary variables. It is a powerful tool for decision-making.</a:t>
            </a:r>
          </a:p>
          <a:p>
            <a:pPr algn="just"/>
            <a:r>
              <a:rPr lang="en-IN" sz="2600" dirty="0"/>
              <a:t>example email spam</a:t>
            </a:r>
          </a:p>
        </p:txBody>
      </p:sp>
      <p:pic>
        <p:nvPicPr>
          <p:cNvPr id="2050" name="Picture 2" descr="PPT - Logistic Regression PowerPoint Presentation, free download - ID ...">
            <a:extLst>
              <a:ext uri="{FF2B5EF4-FFF2-40B4-BE49-F238E27FC236}">
                <a16:creationId xmlns:a16="http://schemas.microsoft.com/office/drawing/2014/main" id="{84139604-B687-86E2-9173-E62E9848B7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64" t="10502" r="10779"/>
          <a:stretch/>
        </p:blipFill>
        <p:spPr bwMode="auto">
          <a:xfrm>
            <a:off x="8245641" y="1708985"/>
            <a:ext cx="3801980" cy="319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537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949BD-7288-47F5-8070-CEA62E7F532A}"/>
              </a:ext>
            </a:extLst>
          </p:cNvPr>
          <p:cNvSpPr>
            <a:spLocks noGrp="1"/>
          </p:cNvSpPr>
          <p:nvPr>
            <p:ph idx="1"/>
          </p:nvPr>
        </p:nvSpPr>
        <p:spPr>
          <a:xfrm>
            <a:off x="549442" y="471488"/>
            <a:ext cx="10776283" cy="4635167"/>
          </a:xfrm>
        </p:spPr>
        <p:txBody>
          <a:bodyPr>
            <a:normAutofit/>
          </a:bodyPr>
          <a:lstStyle/>
          <a:p>
            <a:pPr marL="571500" indent="-571500">
              <a:buFont typeface="+mj-lt"/>
              <a:buAutoNum type="romanUcPeriod" startAt="2"/>
            </a:pPr>
            <a:r>
              <a:rPr lang="en-US" sz="2600" b="1" dirty="0"/>
              <a:t>Decision Tree: </a:t>
            </a:r>
          </a:p>
          <a:p>
            <a:r>
              <a:rPr lang="en-US" sz="2600" dirty="0"/>
              <a:t>A decision tree is one of the most powerful tools of supervised learning algorithms used for both classification and regression tasks.</a:t>
            </a:r>
          </a:p>
          <a:p>
            <a:r>
              <a:rPr lang="en-US" sz="2600" dirty="0"/>
              <a:t> It builds a flowchart-like tree structure where each internal node denotes a test on an attribute, each branch represents an outcome of the test, and each leaf node (terminal node) holds a class label. </a:t>
            </a:r>
          </a:p>
          <a:p>
            <a:r>
              <a:rPr lang="en-US" sz="2600" dirty="0"/>
              <a:t>The goal is to find the attribute that maximizes the information gain or the reduction in impurity after the split.</a:t>
            </a:r>
            <a:endParaRPr lang="en-IN" sz="2600" dirty="0"/>
          </a:p>
        </p:txBody>
      </p:sp>
      <p:pic>
        <p:nvPicPr>
          <p:cNvPr id="5" name="Picture 4">
            <a:extLst>
              <a:ext uri="{FF2B5EF4-FFF2-40B4-BE49-F238E27FC236}">
                <a16:creationId xmlns:a16="http://schemas.microsoft.com/office/drawing/2014/main" id="{A3D9B06B-F90D-6A31-AE2A-ED68B9AA9837}"/>
              </a:ext>
            </a:extLst>
          </p:cNvPr>
          <p:cNvPicPr>
            <a:picLocks noChangeAspect="1"/>
          </p:cNvPicPr>
          <p:nvPr/>
        </p:nvPicPr>
        <p:blipFill rotWithShape="1">
          <a:blip r:embed="rId2"/>
          <a:srcRect t="5286" b="4999"/>
          <a:stretch/>
        </p:blipFill>
        <p:spPr>
          <a:xfrm>
            <a:off x="5151671" y="3776971"/>
            <a:ext cx="6490887" cy="2911643"/>
          </a:xfrm>
          <a:prstGeom prst="rect">
            <a:avLst/>
          </a:prstGeom>
        </p:spPr>
      </p:pic>
    </p:spTree>
    <p:extLst>
      <p:ext uri="{BB962C8B-B14F-4D97-AF65-F5344CB8AC3E}">
        <p14:creationId xmlns:p14="http://schemas.microsoft.com/office/powerpoint/2010/main" val="142616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982</Words>
  <Application>Microsoft Office PowerPoint</Application>
  <PresentationFormat>Widescreen</PresentationFormat>
  <Paragraphs>90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inter-regular</vt:lpstr>
      <vt:lpstr>Optima</vt:lpstr>
      <vt:lpstr>Office Theme</vt:lpstr>
      <vt:lpstr>DoS Attack Detection using Machine Learning</vt:lpstr>
      <vt:lpstr>What is Denial of Service</vt:lpstr>
      <vt:lpstr>Types of DoS Attacks </vt:lpstr>
      <vt:lpstr>Signs of Dos attack </vt:lpstr>
      <vt:lpstr>How to detect Dos using Machine Learning</vt:lpstr>
      <vt:lpstr>PowerPoint Presentation</vt:lpstr>
      <vt:lpstr>Machine Learning Algorithms </vt:lpstr>
      <vt:lpstr>Classifier Used </vt:lpstr>
      <vt:lpstr>PowerPoint Presentation</vt:lpstr>
      <vt:lpstr>PowerPoint Presentation</vt:lpstr>
      <vt:lpstr>PowerPoint Presentation</vt:lpstr>
      <vt:lpstr>Accuracy </vt:lpstr>
      <vt:lpstr>PowerPoint Presentation</vt:lpstr>
      <vt:lpstr>Result and Conclusion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 Attack Detection using Machine Learning</dc:title>
  <dc:creator>BHAVANI SINGH RAJPUROHIT</dc:creator>
  <cp:lastModifiedBy>BHAVANI SINGH RAJPUROHIT</cp:lastModifiedBy>
  <cp:revision>1</cp:revision>
  <dcterms:created xsi:type="dcterms:W3CDTF">2023-06-01T19:29:35Z</dcterms:created>
  <dcterms:modified xsi:type="dcterms:W3CDTF">2023-06-01T21:33:04Z</dcterms:modified>
</cp:coreProperties>
</file>