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5" r:id="rId4"/>
    <p:sldId id="291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5F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660"/>
  </p:normalViewPr>
  <p:slideViewPr>
    <p:cSldViewPr snapToGrid="0">
      <p:cViewPr varScale="1">
        <p:scale>
          <a:sx n="94" d="100"/>
          <a:sy n="94" d="100"/>
        </p:scale>
        <p:origin x="51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506C4-9E9D-4BA1-A690-E2A5FA68BAE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8FDD-B734-469B-B28C-9A573C89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8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8FDD-B734-469B-B28C-9A573C896C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8FDD-B734-469B-B28C-9A573C896C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1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4EC2-5CA7-4285-9D7A-656F924A3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F228-B264-4F72-9A2D-61A0F9DC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07E14-B390-4219-A59F-D3A036C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0272-E55A-4DC1-A14B-57686F62E6BD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CC06D-E943-4AC1-8124-C82B5F8B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F341D-7234-44BE-9323-9F33EB63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CD9DD-6E24-4BC9-AFE9-2EAD8EF814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8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86A-12AB-4EA3-ADC8-8F53826E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2BC2F-0D37-4B48-A232-F222FD9DD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0D126-475F-47FB-BA48-34DB2E8B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59B0272-E55A-4DC1-A14B-57686F62E6BD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173E-3ECD-4A34-958F-B6CA7257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9A38-F11D-403D-9192-CF9DC42D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8CD9DD-6E24-4BC9-AFE9-2EAD8EF814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1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DE6D2-5865-440A-A54E-B8B2A954B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9EB99-2F9D-4FE9-BE3A-2594199BE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97DD1-0D91-4AD9-B0A1-DBAE0792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59B0272-E55A-4DC1-A14B-57686F62E6BD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BFF8F-726C-479C-AB05-F4F34AD1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2301-0B01-4502-A257-B5E0DF02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8CD9DD-6E24-4BC9-AFE9-2EAD8EF814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BFB6-8166-4F52-A44A-964DB527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363"/>
            <a:ext cx="10896600" cy="6686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2892-115A-425C-9B67-F7DFADD2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0367"/>
            <a:ext cx="10896600" cy="560156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E20772-8E92-4BC6-B6A2-B1F1603B46D2}"/>
              </a:ext>
            </a:extLst>
          </p:cNvPr>
          <p:cNvCxnSpPr/>
          <p:nvPr userDrawn="1"/>
        </p:nvCxnSpPr>
        <p:spPr>
          <a:xfrm>
            <a:off x="457200" y="763009"/>
            <a:ext cx="11211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91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81A6-A5E3-43BA-B080-269D62C3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E3701-2414-4C8E-B710-A59568587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4B60-33C6-4191-9521-77B94B5B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59B0272-E55A-4DC1-A14B-57686F62E6BD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F2903-D41C-4322-8FC5-D7F4AD6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0365-388A-4CE5-ABCB-F530EC1F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8CD9DD-6E24-4BC9-AFE9-2EAD8EF814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5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8A24-E618-4EC9-8F41-993F1176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58B9-A640-451A-94A3-6A0301413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129F2-0FE3-407E-A981-6F62603CB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3125C-0F95-4F4B-9756-76EDC575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59B0272-E55A-4DC1-A14B-57686F62E6BD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D324B-3696-4CEB-BFD3-BFD45FD8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9B040-0795-43BF-99E4-BD9B1276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8CD9DD-6E24-4BC9-AFE9-2EAD8EF814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3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44B2-C218-431F-A5F6-1706383B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06206-2BE7-4BC0-8775-34FB54C3A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CCB55-28F6-46EF-B8C4-9D65FA607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96C90-EE37-4C0A-BBB2-20237657B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1379B-5394-4350-82FA-44C889891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5A873-419A-413F-A182-D2F71F4F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59B0272-E55A-4DC1-A14B-57686F62E6BD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1A484-1DAE-4CDA-91B2-86B7995D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AE610-A71E-4416-B9FE-DBBFB2BA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8CD9DD-6E24-4BC9-AFE9-2EAD8EF814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0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713A-BF9A-4CE7-A0DC-6607F715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047F5-DA48-4F6E-98AF-F11E8452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59B0272-E55A-4DC1-A14B-57686F62E6BD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9DE1F-CD8D-49BA-BF65-009EF507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73E84-8CFB-4ADF-AA22-22FDBE62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8CD9DD-6E24-4BC9-AFE9-2EAD8EF814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2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BBEE0-6A57-4D59-ADC5-F7EC23E8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59B0272-E55A-4DC1-A14B-57686F62E6BD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1C269-9206-417D-89C2-276FFC31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999EE-8294-4140-A9AD-8A5EFCC5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8CD9DD-6E24-4BC9-AFE9-2EAD8EF814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9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D8AD-68A5-4A86-BEB0-AB3FCE15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31BE-93C0-429E-B29F-8C509002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D4C71-0FCC-4E89-AB95-41F401307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7B41B-1694-4DF2-AEF6-2F31996C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59B0272-E55A-4DC1-A14B-57686F62E6BD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96A1A-42EF-472C-A7F8-6C9E4C2A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6782F-9514-4F84-A9F1-D2768708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8CD9DD-6E24-4BC9-AFE9-2EAD8EF814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2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069A-DAB5-4310-AF02-B8382506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73945-B275-44F2-94C2-82883DD16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5B59B-EF91-4ACC-BFD6-EACF4B5EF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FA464-AEBE-43CA-855E-4E30DAAA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59B0272-E55A-4DC1-A14B-57686F62E6BD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2FED8-36DF-4C31-BB33-83CF1B7D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1149B-F339-4CAF-8F80-FD7DA48D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8CD9DD-6E24-4BC9-AFE9-2EAD8EF814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4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D98E9-9088-44F2-9D28-CD3AD9AF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CEFC5-6EEA-46B1-A651-EBC602615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4073A-6E18-46B7-8952-106A0F573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0272-E55A-4DC1-A14B-57686F62E6BD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84328-0ABA-43C9-9928-2393AF588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3BA5-920C-4478-A40D-7A3F10D8B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D9DD-6E24-4BC9-AFE9-2EAD8EF814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6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edscoop.com/facial-recognition-algorithms-getting-lot-better-nist-study-find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volutional_neural_net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4A52-A1E4-4FE9-A8A5-68273BB63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39" y="2699161"/>
            <a:ext cx="6764262" cy="198342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Facial Recognition Neural Network </a:t>
            </a:r>
            <a:br>
              <a:rPr lang="en-US" sz="3600" b="1" dirty="0"/>
            </a:br>
            <a:r>
              <a:rPr lang="en-US" sz="3600" b="1" dirty="0"/>
              <a:t>Algorithm Discussion – Week 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9CA6EC6-A229-4363-BF2E-D84B23185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63" y="4608154"/>
            <a:ext cx="5120113" cy="198342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IST707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Professor Lin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By: Brian Hogan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22326-7278-47A5-AFE1-84965FE0B1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0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774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368A6B-2F12-4BF9-9DE3-91F208390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64996"/>
              </p:ext>
            </p:extLst>
          </p:nvPr>
        </p:nvGraphicFramePr>
        <p:xfrm>
          <a:off x="817880" y="931353"/>
          <a:ext cx="10556240" cy="496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120">
                  <a:extLst>
                    <a:ext uri="{9D8B030D-6E8A-4147-A177-3AD203B41FA5}">
                      <a16:colId xmlns:a16="http://schemas.microsoft.com/office/drawing/2014/main" val="2651675034"/>
                    </a:ext>
                  </a:extLst>
                </a:gridCol>
                <a:gridCol w="5278120">
                  <a:extLst>
                    <a:ext uri="{9D8B030D-6E8A-4147-A177-3AD203B41FA5}">
                      <a16:colId xmlns:a16="http://schemas.microsoft.com/office/drawing/2014/main" val="3455441453"/>
                    </a:ext>
                  </a:extLst>
                </a:gridCol>
              </a:tblGrid>
              <a:tr h="876975">
                <a:tc gridSpan="2">
                  <a:txBody>
                    <a:bodyPr/>
                    <a:lstStyle/>
                    <a:p>
                      <a:pPr marL="457200" indent="-457200"/>
                      <a:r>
                        <a:rPr lang="en-US" dirty="0"/>
                        <a:t>Situation: Deep convolutional neural networks didn’t exist 5 years ago and contribute meaningfully</a:t>
                      </a:r>
                    </a:p>
                    <a:p>
                      <a:pPr marL="457200" indent="-457200"/>
                      <a:r>
                        <a:rPr lang="en-US" dirty="0"/>
                        <a:t>                   in both facial and image recognition technology</a:t>
                      </a:r>
                    </a:p>
                    <a:p>
                      <a:pPr marL="457200" indent="-45720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66074"/>
                  </a:ext>
                </a:extLst>
              </a:tr>
              <a:tr h="522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Advantages**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Disadvantages*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05321"/>
                  </a:ext>
                </a:extLst>
              </a:tr>
              <a:tr h="522304">
                <a:tc>
                  <a:txBody>
                    <a:bodyPr/>
                    <a:lstStyle/>
                    <a:p>
                      <a:r>
                        <a:rPr lang="en-US" dirty="0"/>
                        <a:t>Industrial revolution in accuracy has been achieved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Crime rarer than 1990s; tech. skepticism is growing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532521"/>
                  </a:ext>
                </a:extLst>
              </a:tr>
              <a:tr h="522304">
                <a:tc>
                  <a:txBody>
                    <a:bodyPr/>
                    <a:lstStyle/>
                    <a:p>
                      <a:r>
                        <a:rPr lang="en-US" dirty="0"/>
                        <a:t>20 times faster searching databases &amp; finding 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Algorithms not confirmed across all race &amp; age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31252"/>
                  </a:ext>
                </a:extLst>
              </a:tr>
              <a:tr h="522304">
                <a:tc>
                  <a:txBody>
                    <a:bodyPr/>
                    <a:lstStyle/>
                    <a:p>
                      <a:r>
                        <a:rPr lang="en-US" dirty="0"/>
                        <a:t>0.2% error rate 12.3 million individuals portraits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Weariness of using technology to monitor citizens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78429"/>
                  </a:ext>
                </a:extLst>
              </a:tr>
              <a:tr h="522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Algorithm quality, across applications, not universal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Possess unique threat to civil rights &amp; liberties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01697"/>
                  </a:ext>
                </a:extLst>
              </a:tr>
              <a:tr h="522304">
                <a:tc>
                  <a:txBody>
                    <a:bodyPr/>
                    <a:lstStyle/>
                    <a:p>
                      <a:r>
                        <a:rPr lang="en-US" dirty="0"/>
                        <a:t>Algorithms outperforming 2014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“Technology exists…</a:t>
                      </a:r>
                      <a:r>
                        <a:rPr lang="en-US" i="1" dirty="0"/>
                        <a:t>best thing</a:t>
                      </a:r>
                      <a:r>
                        <a:rPr lang="en-US" dirty="0"/>
                        <a:t>…is to help shape it…”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35292"/>
                  </a:ext>
                </a:extLst>
              </a:tr>
              <a:tr h="522304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Miscellaneous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active development in private industry for sale, such as Amazon’s “</a:t>
                      </a:r>
                      <a:r>
                        <a:rPr lang="en-US" dirty="0" err="1"/>
                        <a:t>Rekognition</a:t>
                      </a:r>
                      <a:r>
                        <a:rPr lang="en-US" dirty="0"/>
                        <a:t>”*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Actively being evaluated by U.S. government for standards, concerns, and cause &amp; effect social research***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31936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100DFDB-F152-48FB-AED2-3829C1BE84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0"/>
          <a:stretch/>
        </p:blipFill>
        <p:spPr>
          <a:xfrm>
            <a:off x="10566816" y="931353"/>
            <a:ext cx="807304" cy="876975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12185A-3AE5-4B8C-94D7-44FB23F5981A}"/>
              </a:ext>
            </a:extLst>
          </p:cNvPr>
          <p:cNvSpPr txBox="1"/>
          <p:nvPr/>
        </p:nvSpPr>
        <p:spPr>
          <a:xfrm>
            <a:off x="0" y="6027003"/>
            <a:ext cx="9743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*References: Editor (2019). Files, Not Faces. The Economist Magazine. May 25</a:t>
            </a:r>
            <a:r>
              <a:rPr lang="en-US" sz="1200" baseline="30000" dirty="0">
                <a:solidFill>
                  <a:schemeClr val="accent1"/>
                </a:solidFill>
              </a:rPr>
              <a:t>th</a:t>
            </a:r>
            <a:r>
              <a:rPr lang="en-US" sz="1200" dirty="0">
                <a:solidFill>
                  <a:schemeClr val="accent1"/>
                </a:solidFill>
              </a:rPr>
              <a:t> 2019, pg27.               (</a:t>
            </a:r>
            <a:r>
              <a:rPr lang="en-US" sz="1200" i="1" dirty="0">
                <a:solidFill>
                  <a:schemeClr val="accent1"/>
                </a:solidFill>
                <a:highlight>
                  <a:srgbClr val="FFFF00"/>
                </a:highlight>
              </a:rPr>
              <a:t>details last slide</a:t>
            </a:r>
            <a:r>
              <a:rPr lang="en-US" sz="1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**</a:t>
            </a:r>
            <a:r>
              <a:rPr lang="en-US" sz="1200" dirty="0" err="1">
                <a:solidFill>
                  <a:schemeClr val="accent1"/>
                </a:solidFill>
              </a:rPr>
              <a:t>Chapellent</a:t>
            </a:r>
            <a:r>
              <a:rPr lang="en-US" sz="1200" dirty="0">
                <a:solidFill>
                  <a:schemeClr val="accent1"/>
                </a:solidFill>
              </a:rPr>
              <a:t>-Lanier, T. (2018). Facial recognition algorithms are getting a lot better, NIST study finds.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Retrieved from: </a:t>
            </a:r>
            <a:r>
              <a:rPr lang="en-US" sz="1200" dirty="0">
                <a:solidFill>
                  <a:schemeClr val="accent1"/>
                </a:solidFill>
                <a:hlinkClick r:id="rId4"/>
              </a:rPr>
              <a:t>https://www.fedscoop.com/facial-recognition-algorithms-getting-lot-better-nist-study-finds/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***</a:t>
            </a:r>
            <a:r>
              <a:rPr lang="en-US" sz="1200" dirty="0" err="1">
                <a:solidFill>
                  <a:schemeClr val="accent1"/>
                </a:solidFill>
              </a:rPr>
              <a:t>Grother</a:t>
            </a:r>
            <a:r>
              <a:rPr lang="en-US" sz="1200" dirty="0">
                <a:solidFill>
                  <a:schemeClr val="accent1"/>
                </a:solidFill>
              </a:rPr>
              <a:t>, P., Ngan, M., Hanaoka, K. Ongoing Face Recognition Vendor Test (FRVT) Part 2: Identiﬁcation. National Institute of Standards and Technology.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19F9ED-194A-415E-BF96-7D9A533CEF60}"/>
              </a:ext>
            </a:extLst>
          </p:cNvPr>
          <p:cNvSpPr txBox="1">
            <a:spLocks/>
          </p:cNvSpPr>
          <p:nvPr/>
        </p:nvSpPr>
        <p:spPr>
          <a:xfrm>
            <a:off x="248011" y="96966"/>
            <a:ext cx="11435658" cy="765497"/>
          </a:xfrm>
          <a:prstGeom prst="rect">
            <a:avLst/>
          </a:prstGeom>
          <a:ln>
            <a:noFill/>
            <a:prstDash val="lgDashDotDot"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“The technology with the greatest potential to change policing is also the least visible to the public”</a:t>
            </a:r>
          </a:p>
          <a:p>
            <a:pPr marL="0" indent="0" algn="r">
              <a:buNone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-The Economist May 25</a:t>
            </a:r>
            <a:r>
              <a:rPr lang="en-US" sz="2600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28709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743BD38-8A49-48EC-9FDA-120A41C4A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65117"/>
              </p:ext>
            </p:extLst>
          </p:nvPr>
        </p:nvGraphicFramePr>
        <p:xfrm>
          <a:off x="57150" y="0"/>
          <a:ext cx="12089130" cy="4888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9130">
                  <a:extLst>
                    <a:ext uri="{9D8B030D-6E8A-4147-A177-3AD203B41FA5}">
                      <a16:colId xmlns:a16="http://schemas.microsoft.com/office/drawing/2014/main" val="2651675034"/>
                    </a:ext>
                  </a:extLst>
                </a:gridCol>
              </a:tblGrid>
              <a:tr h="1088838">
                <a:tc>
                  <a:txBody>
                    <a:bodyPr/>
                    <a:lstStyle/>
                    <a:p>
                      <a:pPr marL="0" indent="0"/>
                      <a:r>
                        <a:rPr lang="en-US" dirty="0"/>
                        <a:t>A convolutional neural network (CNN) is a class of deep neural networks, most commonly applied to analyzing visual imagery. CNNs are regularized versions of multilayer </a:t>
                      </a:r>
                      <a:r>
                        <a:rPr lang="en-US" dirty="0" err="1"/>
                        <a:t>perceptrons</a:t>
                      </a:r>
                      <a:r>
                        <a:rPr lang="en-US" dirty="0"/>
                        <a:t> (input layer, hidden layer, output layer) where neurons in one layer are connected to neurons in the next. Inter-connectedness makes models prone to data overfitting. CNN enables scientists to assemble complex patterns into smaller simpler patterns. Algorithm inspired by animal species visual cortex in 1990s.*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66074"/>
                  </a:ext>
                </a:extLst>
              </a:tr>
              <a:tr h="56684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(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en-US" sz="1200" b="1" i="1" dirty="0">
                          <a:solidFill>
                            <a:srgbClr val="FF0000"/>
                          </a:solidFill>
                        </a:rPr>
                        <a:t>(process below)</a:t>
                      </a:r>
                      <a:r>
                        <a:rPr lang="en-US" dirty="0"/>
                        <a:t>) Convolution layer: tensor inputs (</a:t>
                      </a:r>
                      <a:r>
                        <a:rPr lang="en-US" sz="1400" dirty="0"/>
                        <a:t>i.e. a math array object</a:t>
                      </a:r>
                      <a:r>
                        <a:rPr lang="en-US" dirty="0"/>
                        <a:t>) ==&gt; (image) x (width x height) x (depth). Layers have learning filters called kernels that compute dot producing 2-d maps (</a:t>
                      </a:r>
                      <a:r>
                        <a:rPr lang="en-US" sz="1600" dirty="0"/>
                        <a:t>neurons</a:t>
                      </a:r>
                      <a:r>
                        <a:rPr lang="en-US" dirty="0"/>
                        <a:t>) who iterate and learn features of spatial position inputs.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05321"/>
                  </a:ext>
                </a:extLst>
              </a:tr>
              <a:tr h="809782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dirty="0"/>
                        <a:t>) Neurons (</a:t>
                      </a:r>
                      <a:r>
                        <a:rPr lang="en-US" sz="1600" i="0" dirty="0"/>
                        <a:t>layer outputs</a:t>
                      </a:r>
                      <a:r>
                        <a:rPr lang="en-US" dirty="0"/>
                        <a:t>) are filters along a depth dimension of a small input used to connect between tensor input feature maps. Neuron connectivity between layers becomes a hyperparameter (receptive field) whose (width x height) extend depth wise. The algorithm’s “…architecture ensures learnt filters produce a strong response to spatially local input pattern(s).”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532521"/>
                  </a:ext>
                </a:extLst>
              </a:tr>
              <a:tr h="478418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dirty="0"/>
                        <a:t>) Algorithm iterates… feature maps &amp; convolutions generating: </a:t>
                      </a:r>
                      <a:r>
                        <a:rPr lang="en-US" i="1" dirty="0">
                          <a:solidFill>
                            <a:srgbClr val="0070C0"/>
                          </a:solidFill>
                        </a:rPr>
                        <a:t>depth</a:t>
                      </a:r>
                      <a:r>
                        <a:rPr lang="en-US" dirty="0"/>
                        <a:t>, </a:t>
                      </a:r>
                      <a:r>
                        <a:rPr lang="en-US" i="1" dirty="0">
                          <a:solidFill>
                            <a:srgbClr val="0070C0"/>
                          </a:solidFill>
                        </a:rPr>
                        <a:t>stride</a:t>
                      </a:r>
                      <a:r>
                        <a:rPr lang="en-US" dirty="0"/>
                        <a:t>, and </a:t>
                      </a:r>
                      <a:r>
                        <a:rPr lang="en-US" i="1" dirty="0">
                          <a:solidFill>
                            <a:srgbClr val="0070C0"/>
                          </a:solidFill>
                        </a:rPr>
                        <a:t>zero-padding</a:t>
                      </a:r>
                      <a:r>
                        <a:rPr lang="en-US" dirty="0"/>
                        <a:t>. </a:t>
                      </a:r>
                    </a:p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Depth</a:t>
                      </a:r>
                      <a:r>
                        <a:rPr lang="en-US" dirty="0"/>
                        <a:t> controls # layer neurons connecting a region based on learned edges, such as blobs of color. (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dirty="0"/>
                        <a:t>)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Stride</a:t>
                      </a:r>
                      <a:r>
                        <a:rPr lang="en-US" dirty="0"/>
                        <a:t> controls how depth columns of (width x height) are allocated by adjusting pixels until resulting output volume has smaller spatial dimensions. </a:t>
                      </a:r>
                    </a:p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Zero-padding</a:t>
                      </a:r>
                      <a:r>
                        <a:rPr lang="en-US" dirty="0"/>
                        <a:t> are zero(0) input values applied to input volume borders to help control the output of volume spatial size.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31252"/>
                  </a:ext>
                </a:extLst>
              </a:tr>
              <a:tr h="478418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/>
                        <a:t>) A </a:t>
                      </a:r>
                      <a:r>
                        <a:rPr lang="en-US" i="1" dirty="0"/>
                        <a:t>fully-connected</a:t>
                      </a:r>
                      <a:r>
                        <a:rPr lang="en-US" dirty="0"/>
                        <a:t> state are neurons across layers in a flat matrix adjusted with weights &amp; bias vectors from learning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78429"/>
                  </a:ext>
                </a:extLst>
              </a:tr>
              <a:tr h="47841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(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dirty="0"/>
                        <a:t>) Formula: neuron fit: function of input volume size (W), the kernel size in convolution (K), stride applied (S) + zero-padding (P)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31936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B14A8B3-DE47-495C-A8A1-A8A0C43F4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37" y="4888756"/>
            <a:ext cx="6197438" cy="190690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C54BF8-3162-4FB0-A445-B469FD423304}"/>
              </a:ext>
            </a:extLst>
          </p:cNvPr>
          <p:cNvSpPr txBox="1"/>
          <p:nvPr/>
        </p:nvSpPr>
        <p:spPr>
          <a:xfrm>
            <a:off x="3793173" y="4989458"/>
            <a:ext cx="2844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DEE60-1A23-4874-A4CE-13DFE5463433}"/>
              </a:ext>
            </a:extLst>
          </p:cNvPr>
          <p:cNvSpPr txBox="1"/>
          <p:nvPr/>
        </p:nvSpPr>
        <p:spPr>
          <a:xfrm>
            <a:off x="5253217" y="6382822"/>
            <a:ext cx="2844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F854-A50C-4390-AA4F-98E0F9EBC7E2}"/>
              </a:ext>
            </a:extLst>
          </p:cNvPr>
          <p:cNvSpPr txBox="1"/>
          <p:nvPr/>
        </p:nvSpPr>
        <p:spPr>
          <a:xfrm>
            <a:off x="6441246" y="6230905"/>
            <a:ext cx="2844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FC671-D487-4E91-B49E-D81A52DF5690}"/>
              </a:ext>
            </a:extLst>
          </p:cNvPr>
          <p:cNvSpPr txBox="1"/>
          <p:nvPr/>
        </p:nvSpPr>
        <p:spPr>
          <a:xfrm>
            <a:off x="7913755" y="6211669"/>
            <a:ext cx="2844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B69DF-A1FA-4AFA-853E-DFE6B9E6BDAF}"/>
              </a:ext>
            </a:extLst>
          </p:cNvPr>
          <p:cNvSpPr txBox="1"/>
          <p:nvPr/>
        </p:nvSpPr>
        <p:spPr>
          <a:xfrm>
            <a:off x="8653023" y="5789011"/>
            <a:ext cx="2844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847CD-04D3-486E-AE17-383D8BF76F4A}"/>
              </a:ext>
            </a:extLst>
          </p:cNvPr>
          <p:cNvSpPr txBox="1"/>
          <p:nvPr/>
        </p:nvSpPr>
        <p:spPr>
          <a:xfrm>
            <a:off x="-26896" y="6581001"/>
            <a:ext cx="282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*References: Wikipedia (details next slide)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29A28-2969-4A90-8473-967487A34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142" y="5783970"/>
            <a:ext cx="1833797" cy="520032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B77317-3FBE-4BFE-9658-AF31196CF3AF}"/>
              </a:ext>
            </a:extLst>
          </p:cNvPr>
          <p:cNvSpPr txBox="1"/>
          <p:nvPr/>
        </p:nvSpPr>
        <p:spPr>
          <a:xfrm>
            <a:off x="9892310" y="5073158"/>
            <a:ext cx="152026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# neurons to fit a volume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0C45A-3B45-420B-B930-3EA94AA49094}"/>
              </a:ext>
            </a:extLst>
          </p:cNvPr>
          <p:cNvSpPr txBox="1"/>
          <p:nvPr/>
        </p:nvSpPr>
        <p:spPr>
          <a:xfrm>
            <a:off x="10719040" y="6198156"/>
            <a:ext cx="2844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9D41D6-BD6F-42BC-88B2-D28442C66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9" y="5185926"/>
            <a:ext cx="2518694" cy="13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368A6B-2F12-4BF9-9DE3-91F208390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34683"/>
              </p:ext>
            </p:extLst>
          </p:nvPr>
        </p:nvGraphicFramePr>
        <p:xfrm>
          <a:off x="865505" y="1071561"/>
          <a:ext cx="10556240" cy="446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6240">
                  <a:extLst>
                    <a:ext uri="{9D8B030D-6E8A-4147-A177-3AD203B41FA5}">
                      <a16:colId xmlns:a16="http://schemas.microsoft.com/office/drawing/2014/main" val="2651675034"/>
                    </a:ext>
                  </a:extLst>
                </a:gridCol>
              </a:tblGrid>
              <a:tr h="609678">
                <a:tc>
                  <a:txBody>
                    <a:bodyPr/>
                    <a:lstStyle/>
                    <a:p>
                      <a:pPr marL="457200" indent="-457200"/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66074"/>
                  </a:ext>
                </a:extLst>
              </a:tr>
              <a:tr h="430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Editor (2019). Files, Not Faces. The Economist Magazine. May 25</a:t>
                      </a:r>
                      <a:r>
                        <a:rPr lang="en-US" sz="1800" baseline="30000" dirty="0">
                          <a:solidFill>
                            <a:schemeClr val="accent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 2019, pg27.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05321"/>
                  </a:ext>
                </a:extLst>
              </a:tr>
              <a:tr h="5718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accent1"/>
                          </a:solidFill>
                        </a:rPr>
                        <a:t>Chapellent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-Lanier, T. (2018). Facial recognition algorithms are getting a lot better, NIST study finds. Retrieved from: https://www.fedscoop.com/facial-recognition-algorithms-getting-lot-better-nist-study-finds/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532521"/>
                  </a:ext>
                </a:extLst>
              </a:tr>
              <a:tr h="816969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1"/>
                          </a:solidFill>
                        </a:rPr>
                        <a:t>Grother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, P., Ngan, M., Hanaoka, K. Ongoing Face Recognition Vendor Test (FRVT) Part 2: Identiﬁcation. National Institute of Standards and Technology. U.S. Department of Commerce. Retrieved from: https://nvlpubs.nist.gov/nistpubs/ir/2018/NIST.IR.8238.pdf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31252"/>
                  </a:ext>
                </a:extLst>
              </a:tr>
              <a:tr h="5718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Editor(s) (2019). Convolutional Neural Network.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https://en.wikipedia.org/wiki/Convolutional_neural_network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. Wikipedia Foundation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78429"/>
                  </a:ext>
                </a:extLst>
              </a:tr>
              <a:tr h="242138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01697"/>
                  </a:ext>
                </a:extLst>
              </a:tr>
              <a:tr h="430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Packages: (note: R has some packages available but not fully implement and many algorithms built in C++)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35292"/>
                  </a:ext>
                </a:extLst>
              </a:tr>
              <a:tr h="430251">
                <a:tc>
                  <a:txBody>
                    <a:bodyPr/>
                    <a:lstStyle/>
                    <a:p>
                      <a:r>
                        <a:rPr lang="en-US" b="1" dirty="0" err="1"/>
                        <a:t>MXNet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Keras</a:t>
                      </a:r>
                      <a:r>
                        <a:rPr lang="en-US" b="1" dirty="0"/>
                        <a:t>, &amp; </a:t>
                      </a:r>
                      <a:r>
                        <a:rPr lang="en-US" b="1" dirty="0" err="1"/>
                        <a:t>Tensorflow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31936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0F0AD47-D73A-4BF4-BB75-C98CB287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363"/>
            <a:ext cx="10896600" cy="668625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 &amp; Packages</a:t>
            </a:r>
          </a:p>
        </p:txBody>
      </p:sp>
    </p:spTree>
    <p:extLst>
      <p:ext uri="{BB962C8B-B14F-4D97-AF65-F5344CB8AC3E}">
        <p14:creationId xmlns:p14="http://schemas.microsoft.com/office/powerpoint/2010/main" val="417440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828</Words>
  <Application>Microsoft Office PowerPoint</Application>
  <PresentationFormat>Widescreen</PresentationFormat>
  <Paragraphs>55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   Facial Recognition Neural Network  Algorithm Discussion – Week 10</vt:lpstr>
      <vt:lpstr>PowerPoint Presentation</vt:lpstr>
      <vt:lpstr>PowerPoint Presentation</vt:lpstr>
      <vt:lpstr>References &amp;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Facial Recognition Neural Networks</dc:title>
  <dc:creator>Jon A Wright</dc:creator>
  <cp:lastModifiedBy>Jon A Wright</cp:lastModifiedBy>
  <cp:revision>29</cp:revision>
  <cp:lastPrinted>2019-06-01T17:48:15Z</cp:lastPrinted>
  <dcterms:created xsi:type="dcterms:W3CDTF">2019-05-31T15:02:43Z</dcterms:created>
  <dcterms:modified xsi:type="dcterms:W3CDTF">2019-06-05T15:02:35Z</dcterms:modified>
</cp:coreProperties>
</file>