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3" r:id="rId3"/>
    <p:sldId id="265" r:id="rId4"/>
    <p:sldId id="294" r:id="rId5"/>
    <p:sldId id="292" r:id="rId6"/>
    <p:sldId id="261" r:id="rId7"/>
    <p:sldId id="295" r:id="rId8"/>
    <p:sldId id="296" r:id="rId9"/>
    <p:sldId id="291" r:id="rId10"/>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5F0"/>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797" autoAdjust="0"/>
  </p:normalViewPr>
  <p:slideViewPr>
    <p:cSldViewPr snapToGrid="0">
      <p:cViewPr varScale="1">
        <p:scale>
          <a:sx n="85" d="100"/>
          <a:sy n="85" d="100"/>
        </p:scale>
        <p:origin x="42" y="423"/>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4T21:59:11.4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3,'80'-2,"-7"1,20 4,-61 1,-1 1,5 2,-29-5,-1 1,0-1,0 1,0 0,0 1,0-1,0 1,4 4,9 6,-4-4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4T21:59:13.4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16,'12'-1,"1"0,-1-1,6-1,30-4,154 6,-106 2,-81-1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4T21:59:15.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0,'464'0,"-452"0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4T21:59:17.9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1,'620'0,"-607"0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5723" cy="466406"/>
          </a:xfrm>
          <a:prstGeom prst="rect">
            <a:avLst/>
          </a:prstGeom>
        </p:spPr>
        <p:txBody>
          <a:bodyPr vert="horz" lIns="91367" tIns="45683" rIns="91367" bIns="45683" rtlCol="0"/>
          <a:lstStyle>
            <a:lvl1pPr algn="l">
              <a:defRPr sz="1200"/>
            </a:lvl1pPr>
          </a:lstStyle>
          <a:p>
            <a:endParaRPr lang="en-US" dirty="0"/>
          </a:p>
        </p:txBody>
      </p:sp>
      <p:sp>
        <p:nvSpPr>
          <p:cNvPr id="3" name="Date Placeholder 2"/>
          <p:cNvSpPr>
            <a:spLocks noGrp="1"/>
          </p:cNvSpPr>
          <p:nvPr>
            <p:ph type="dt" idx="1"/>
          </p:nvPr>
        </p:nvSpPr>
        <p:spPr>
          <a:xfrm>
            <a:off x="3966742" y="1"/>
            <a:ext cx="3035723" cy="466406"/>
          </a:xfrm>
          <a:prstGeom prst="rect">
            <a:avLst/>
          </a:prstGeom>
        </p:spPr>
        <p:txBody>
          <a:bodyPr vert="horz" lIns="91367" tIns="45683" rIns="91367" bIns="45683" rtlCol="0"/>
          <a:lstStyle>
            <a:lvl1pPr algn="r">
              <a:defRPr sz="1200"/>
            </a:lvl1pPr>
          </a:lstStyle>
          <a:p>
            <a:fld id="{E42506C4-9E9D-4BA1-A690-E2A5FA68BAE4}" type="datetimeFigureOut">
              <a:rPr lang="en-US" smtClean="0"/>
              <a:t>12/12/2019</a:t>
            </a:fld>
            <a:endParaRPr lang="en-US" dirty="0"/>
          </a:p>
        </p:txBody>
      </p:sp>
      <p:sp>
        <p:nvSpPr>
          <p:cNvPr id="4" name="Slide Image Placeholder 3"/>
          <p:cNvSpPr>
            <a:spLocks noGrp="1" noRot="1" noChangeAspect="1"/>
          </p:cNvSpPr>
          <p:nvPr>
            <p:ph type="sldImg" idx="2"/>
          </p:nvPr>
        </p:nvSpPr>
        <p:spPr>
          <a:xfrm>
            <a:off x="715963" y="1160463"/>
            <a:ext cx="5572125" cy="3135312"/>
          </a:xfrm>
          <a:prstGeom prst="rect">
            <a:avLst/>
          </a:prstGeom>
          <a:noFill/>
          <a:ln w="12700">
            <a:solidFill>
              <a:prstClr val="black"/>
            </a:solidFill>
          </a:ln>
        </p:spPr>
        <p:txBody>
          <a:bodyPr vert="horz" lIns="91367" tIns="45683" rIns="91367" bIns="45683" rtlCol="0" anchor="ctr"/>
          <a:lstStyle/>
          <a:p>
            <a:endParaRPr lang="en-US" dirty="0"/>
          </a:p>
        </p:txBody>
      </p:sp>
      <p:sp>
        <p:nvSpPr>
          <p:cNvPr id="5" name="Notes Placeholder 4"/>
          <p:cNvSpPr>
            <a:spLocks noGrp="1"/>
          </p:cNvSpPr>
          <p:nvPr>
            <p:ph type="body" sz="quarter" idx="3"/>
          </p:nvPr>
        </p:nvSpPr>
        <p:spPr>
          <a:xfrm>
            <a:off x="701040" y="4470520"/>
            <a:ext cx="5601971" cy="3658274"/>
          </a:xfrm>
          <a:prstGeom prst="rect">
            <a:avLst/>
          </a:prstGeom>
        </p:spPr>
        <p:txBody>
          <a:bodyPr vert="horz" lIns="91367" tIns="45683" rIns="91367" bIns="4568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3644"/>
            <a:ext cx="3035723" cy="466406"/>
          </a:xfrm>
          <a:prstGeom prst="rect">
            <a:avLst/>
          </a:prstGeom>
        </p:spPr>
        <p:txBody>
          <a:bodyPr vert="horz" lIns="91367" tIns="45683" rIns="91367" bIns="456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6742" y="8823644"/>
            <a:ext cx="3035723" cy="466406"/>
          </a:xfrm>
          <a:prstGeom prst="rect">
            <a:avLst/>
          </a:prstGeom>
        </p:spPr>
        <p:txBody>
          <a:bodyPr vert="horz" lIns="91367" tIns="45683" rIns="91367" bIns="45683" rtlCol="0" anchor="b"/>
          <a:lstStyle>
            <a:lvl1pPr algn="r">
              <a:defRPr sz="1200"/>
            </a:lvl1pPr>
          </a:lstStyle>
          <a:p>
            <a:fld id="{928C8FDD-B734-469B-B28C-9A573C896C94}" type="slidenum">
              <a:rPr lang="en-US" smtClean="0"/>
              <a:t>‹#›</a:t>
            </a:fld>
            <a:endParaRPr lang="en-US" dirty="0"/>
          </a:p>
        </p:txBody>
      </p:sp>
    </p:spTree>
    <p:extLst>
      <p:ext uri="{BB962C8B-B14F-4D97-AF65-F5344CB8AC3E}">
        <p14:creationId xmlns:p14="http://schemas.microsoft.com/office/powerpoint/2010/main" val="422888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1</a:t>
            </a:fld>
            <a:endParaRPr lang="en-US" dirty="0"/>
          </a:p>
        </p:txBody>
      </p:sp>
    </p:spTree>
    <p:extLst>
      <p:ext uri="{BB962C8B-B14F-4D97-AF65-F5344CB8AC3E}">
        <p14:creationId xmlns:p14="http://schemas.microsoft.com/office/powerpoint/2010/main" val="92898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2</a:t>
            </a:fld>
            <a:endParaRPr lang="en-US" dirty="0"/>
          </a:p>
        </p:txBody>
      </p:sp>
    </p:spTree>
    <p:extLst>
      <p:ext uri="{BB962C8B-B14F-4D97-AF65-F5344CB8AC3E}">
        <p14:creationId xmlns:p14="http://schemas.microsoft.com/office/powerpoint/2010/main" val="211754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3</a:t>
            </a:fld>
            <a:endParaRPr lang="en-US" dirty="0"/>
          </a:p>
        </p:txBody>
      </p:sp>
    </p:spTree>
    <p:extLst>
      <p:ext uri="{BB962C8B-B14F-4D97-AF65-F5344CB8AC3E}">
        <p14:creationId xmlns:p14="http://schemas.microsoft.com/office/powerpoint/2010/main" val="387161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4</a:t>
            </a:fld>
            <a:endParaRPr lang="en-US" dirty="0"/>
          </a:p>
        </p:txBody>
      </p:sp>
    </p:spTree>
    <p:extLst>
      <p:ext uri="{BB962C8B-B14F-4D97-AF65-F5344CB8AC3E}">
        <p14:creationId xmlns:p14="http://schemas.microsoft.com/office/powerpoint/2010/main" val="1575815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5</a:t>
            </a:fld>
            <a:endParaRPr lang="en-US" dirty="0"/>
          </a:p>
        </p:txBody>
      </p:sp>
    </p:spTree>
    <p:extLst>
      <p:ext uri="{BB962C8B-B14F-4D97-AF65-F5344CB8AC3E}">
        <p14:creationId xmlns:p14="http://schemas.microsoft.com/office/powerpoint/2010/main" val="1865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6</a:t>
            </a:fld>
            <a:endParaRPr lang="en-US" dirty="0"/>
          </a:p>
        </p:txBody>
      </p:sp>
    </p:spTree>
    <p:extLst>
      <p:ext uri="{BB962C8B-B14F-4D97-AF65-F5344CB8AC3E}">
        <p14:creationId xmlns:p14="http://schemas.microsoft.com/office/powerpoint/2010/main" val="424877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7</a:t>
            </a:fld>
            <a:endParaRPr lang="en-US" dirty="0"/>
          </a:p>
        </p:txBody>
      </p:sp>
    </p:spTree>
    <p:extLst>
      <p:ext uri="{BB962C8B-B14F-4D97-AF65-F5344CB8AC3E}">
        <p14:creationId xmlns:p14="http://schemas.microsoft.com/office/powerpoint/2010/main" val="301003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C8FDD-B734-469B-B28C-9A573C896C94}" type="slidenum">
              <a:rPr lang="en-US" smtClean="0"/>
              <a:t>8</a:t>
            </a:fld>
            <a:endParaRPr lang="en-US" dirty="0"/>
          </a:p>
        </p:txBody>
      </p:sp>
    </p:spTree>
    <p:extLst>
      <p:ext uri="{BB962C8B-B14F-4D97-AF65-F5344CB8AC3E}">
        <p14:creationId xmlns:p14="http://schemas.microsoft.com/office/powerpoint/2010/main" val="222906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4EC2-5CA7-4285-9D7A-656F924A3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7BF228-B264-4F72-9A2D-61A0F9DC5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007E14-B390-4219-A59F-D3A036C84104}"/>
              </a:ext>
            </a:extLst>
          </p:cNvPr>
          <p:cNvSpPr>
            <a:spLocks noGrp="1"/>
          </p:cNvSpPr>
          <p:nvPr>
            <p:ph type="dt" sz="half" idx="10"/>
          </p:nvPr>
        </p:nvSpPr>
        <p:spPr/>
        <p:txBody>
          <a:bodyPr/>
          <a:lstStyle/>
          <a:p>
            <a:fld id="{C59B0272-E55A-4DC1-A14B-57686F62E6BD}" type="datetimeFigureOut">
              <a:rPr lang="en-US" smtClean="0"/>
              <a:t>12/12/2019</a:t>
            </a:fld>
            <a:endParaRPr lang="en-US" dirty="0"/>
          </a:p>
        </p:txBody>
      </p:sp>
      <p:sp>
        <p:nvSpPr>
          <p:cNvPr id="5" name="Footer Placeholder 4">
            <a:extLst>
              <a:ext uri="{FF2B5EF4-FFF2-40B4-BE49-F238E27FC236}">
                <a16:creationId xmlns:a16="http://schemas.microsoft.com/office/drawing/2014/main" id="{D4ACC06D-E943-4AC1-8124-C82B5F8BAF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DF341D-7234-44BE-9323-9F33EB63595F}"/>
              </a:ext>
            </a:extLst>
          </p:cNvPr>
          <p:cNvSpPr>
            <a:spLocks noGrp="1"/>
          </p:cNvSpPr>
          <p:nvPr>
            <p:ph type="sldNum" sz="quarter" idx="12"/>
          </p:nvPr>
        </p:nvSpPr>
        <p:spPr/>
        <p:txBody>
          <a:bodyPr/>
          <a:lstStyle/>
          <a:p>
            <a:fld id="{808CD9DD-6E24-4BC9-AFE9-2EAD8EF8146E}" type="slidenum">
              <a:rPr lang="en-US" smtClean="0"/>
              <a:t>‹#›</a:t>
            </a:fld>
            <a:endParaRPr lang="en-US" dirty="0"/>
          </a:p>
        </p:txBody>
      </p:sp>
    </p:spTree>
    <p:extLst>
      <p:ext uri="{BB962C8B-B14F-4D97-AF65-F5344CB8AC3E}">
        <p14:creationId xmlns:p14="http://schemas.microsoft.com/office/powerpoint/2010/main" val="48258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86A-12AB-4EA3-ADC8-8F53826E2CC7}"/>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472BC2F-0D37-4B48-A232-F222FD9DD0A0}"/>
              </a:ext>
            </a:extLst>
          </p:cNvPr>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0D126-475F-47FB-BA48-34DB2E8B0BD1}"/>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5" name="Footer Placeholder 4">
            <a:extLst>
              <a:ext uri="{FF2B5EF4-FFF2-40B4-BE49-F238E27FC236}">
                <a16:creationId xmlns:a16="http://schemas.microsoft.com/office/drawing/2014/main" id="{FF21173E-3ECD-4A34-958F-B6CA7257F514}"/>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60149A38-F11D-403D-9192-CF9DC42DCF15}"/>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312211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DE6D2-5865-440A-A54E-B8B2A954BA09}"/>
              </a:ext>
            </a:extLst>
          </p:cNvPr>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8BC9EB99-2F9D-4FE9-BE3A-2594199BE25E}"/>
              </a:ext>
            </a:extLst>
          </p:cNvPr>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97DD1-0D91-4AD9-B0A1-DBAE0792FE4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5" name="Footer Placeholder 4">
            <a:extLst>
              <a:ext uri="{FF2B5EF4-FFF2-40B4-BE49-F238E27FC236}">
                <a16:creationId xmlns:a16="http://schemas.microsoft.com/office/drawing/2014/main" id="{282BFF8F-726C-479C-AB05-F4F34AD1661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C1532301-0B01-4502-A257-B5E0DF02A21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86120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4587AC-05F1-4938-97ED-245B76CF604E}"/>
              </a:ext>
            </a:extLst>
          </p:cNvPr>
          <p:cNvPicPr>
            <a:picLocks noChangeAspect="1"/>
          </p:cNvPicPr>
          <p:nvPr userDrawn="1"/>
        </p:nvPicPr>
        <p:blipFill>
          <a:blip r:embed="rId2"/>
          <a:stretch>
            <a:fillRect/>
          </a:stretch>
        </p:blipFill>
        <p:spPr>
          <a:xfrm>
            <a:off x="0" y="4954"/>
            <a:ext cx="12192001" cy="758056"/>
          </a:xfrm>
          <a:prstGeom prst="rect">
            <a:avLst/>
          </a:prstGeom>
        </p:spPr>
      </p:pic>
      <p:sp>
        <p:nvSpPr>
          <p:cNvPr id="2" name="Title 1">
            <a:extLst>
              <a:ext uri="{FF2B5EF4-FFF2-40B4-BE49-F238E27FC236}">
                <a16:creationId xmlns:a16="http://schemas.microsoft.com/office/drawing/2014/main" id="{C0BDBFB6-8166-4F52-A44A-964DB5271603}"/>
              </a:ext>
            </a:extLst>
          </p:cNvPr>
          <p:cNvSpPr>
            <a:spLocks noGrp="1"/>
          </p:cNvSpPr>
          <p:nvPr>
            <p:ph type="title"/>
          </p:nvPr>
        </p:nvSpPr>
        <p:spPr>
          <a:xfrm>
            <a:off x="457200" y="73363"/>
            <a:ext cx="10896600" cy="668625"/>
          </a:xfrm>
        </p:spPr>
        <p:txBody>
          <a:bodyPr/>
          <a:lstStyle>
            <a:lvl1pPr>
              <a:defRPr>
                <a:solidFill>
                  <a:schemeClr val="bg1">
                    <a:lumMod val="6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9872892-115A-425C-9B67-F7DFADD2DF7D}"/>
              </a:ext>
            </a:extLst>
          </p:cNvPr>
          <p:cNvSpPr>
            <a:spLocks noGrp="1"/>
          </p:cNvSpPr>
          <p:nvPr>
            <p:ph idx="1"/>
          </p:nvPr>
        </p:nvSpPr>
        <p:spPr>
          <a:xfrm>
            <a:off x="457200" y="820366"/>
            <a:ext cx="10896600" cy="572255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75E20772-8E92-4BC6-B6A2-B1F1603B46D2}"/>
              </a:ext>
            </a:extLst>
          </p:cNvPr>
          <p:cNvCxnSpPr/>
          <p:nvPr userDrawn="1"/>
        </p:nvCxnSpPr>
        <p:spPr>
          <a:xfrm>
            <a:off x="457200" y="763009"/>
            <a:ext cx="112117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91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81A6-A5E3-43BA-B080-269D62C3B7C1}"/>
              </a:ext>
            </a:extLst>
          </p:cNvPr>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id="{2E6E3701-2414-4C8E-B710-A59568587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F64B60-33C6-4191-9521-77B94B5B9187}"/>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5" name="Footer Placeholder 4">
            <a:extLst>
              <a:ext uri="{FF2B5EF4-FFF2-40B4-BE49-F238E27FC236}">
                <a16:creationId xmlns:a16="http://schemas.microsoft.com/office/drawing/2014/main" id="{290F2903-D41C-4322-8FC5-D7F4AD67D2E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8EAC0365-388A-4CE5-ABCB-F530EC1F8FB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312965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8A24-E618-4EC9-8F41-993F11765A71}"/>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FC758B9-A640-451A-94A3-6A0301413B37}"/>
              </a:ext>
            </a:extLst>
          </p:cNvPr>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129F2-0FE3-407E-A981-6F62603CB8D9}"/>
              </a:ext>
            </a:extLst>
          </p:cNvPr>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03125C-0F95-4F4B-9756-76EDC575BC9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6" name="Footer Placeholder 5">
            <a:extLst>
              <a:ext uri="{FF2B5EF4-FFF2-40B4-BE49-F238E27FC236}">
                <a16:creationId xmlns:a16="http://schemas.microsoft.com/office/drawing/2014/main" id="{ABFD324B-3696-4CEB-BFD3-BFD45FD841C6}"/>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7" name="Slide Number Placeholder 6">
            <a:extLst>
              <a:ext uri="{FF2B5EF4-FFF2-40B4-BE49-F238E27FC236}">
                <a16:creationId xmlns:a16="http://schemas.microsoft.com/office/drawing/2014/main" id="{CAE9B040-0795-43BF-99E4-BD9B12760A7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184783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44B2-C218-431F-A5F6-1706383B8A6A}"/>
              </a:ext>
            </a:extLst>
          </p:cNvPr>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id="{2CB06206-2BE7-4BC0-8775-34FB54C3AA05}"/>
              </a:ext>
            </a:extLst>
          </p:cNvPr>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9CCB55-28F6-46EF-B8C4-9D65FA6072F4}"/>
              </a:ext>
            </a:extLst>
          </p:cNvPr>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96C90-EE37-4C0A-BBB2-20237657BE29}"/>
              </a:ext>
            </a:extLst>
          </p:cNvPr>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B1379B-5394-4350-82FA-44C889891640}"/>
              </a:ext>
            </a:extLst>
          </p:cNvPr>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B5A873-419A-413F-A182-D2F71F4FE1D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8" name="Footer Placeholder 7">
            <a:extLst>
              <a:ext uri="{FF2B5EF4-FFF2-40B4-BE49-F238E27FC236}">
                <a16:creationId xmlns:a16="http://schemas.microsoft.com/office/drawing/2014/main" id="{61E1A484-1DAE-4CDA-91B2-86B7995D50D1}"/>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9" name="Slide Number Placeholder 8">
            <a:extLst>
              <a:ext uri="{FF2B5EF4-FFF2-40B4-BE49-F238E27FC236}">
                <a16:creationId xmlns:a16="http://schemas.microsoft.com/office/drawing/2014/main" id="{400AE610-A71E-4416-B9FE-DBBFB2BA89D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45340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713A-BF9A-4CE7-A0DC-6607F715E78C}"/>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671047F5-DA48-4F6E-98AF-F11E845287D6}"/>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4" name="Footer Placeholder 3">
            <a:extLst>
              <a:ext uri="{FF2B5EF4-FFF2-40B4-BE49-F238E27FC236}">
                <a16:creationId xmlns:a16="http://schemas.microsoft.com/office/drawing/2014/main" id="{E389DE1F-CD8D-49BA-BF65-009EF507A0B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C4B73E84-8CFB-4ADF-AA22-22FDBE62A65B}"/>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143702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BBEE0-6A57-4D59-ADC5-F7EC23E8C71B}"/>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3" name="Footer Placeholder 2">
            <a:extLst>
              <a:ext uri="{FF2B5EF4-FFF2-40B4-BE49-F238E27FC236}">
                <a16:creationId xmlns:a16="http://schemas.microsoft.com/office/drawing/2014/main" id="{FA91C269-9206-417D-89C2-276FFC318689}"/>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4" name="Slide Number Placeholder 3">
            <a:extLst>
              <a:ext uri="{FF2B5EF4-FFF2-40B4-BE49-F238E27FC236}">
                <a16:creationId xmlns:a16="http://schemas.microsoft.com/office/drawing/2014/main" id="{6EE999EE-8294-4140-A9AD-8A5EFCC5119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241479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D8AD-68A5-4A86-BEB0-AB3FCE1526B7}"/>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29031BE-93C0-429E-B29F-8C50900213F5}"/>
              </a:ext>
            </a:extLst>
          </p:cNvPr>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D4C71-0FCC-4E89-AB95-41F401307193}"/>
              </a:ext>
            </a:extLst>
          </p:cNvPr>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27B41B-1694-4DF2-AEF6-2F31996CA79F}"/>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6" name="Footer Placeholder 5">
            <a:extLst>
              <a:ext uri="{FF2B5EF4-FFF2-40B4-BE49-F238E27FC236}">
                <a16:creationId xmlns:a16="http://schemas.microsoft.com/office/drawing/2014/main" id="{F8696A1A-42EF-472C-A7F8-6C9E4C2A039F}"/>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7" name="Slide Number Placeholder 6">
            <a:extLst>
              <a:ext uri="{FF2B5EF4-FFF2-40B4-BE49-F238E27FC236}">
                <a16:creationId xmlns:a16="http://schemas.microsoft.com/office/drawing/2014/main" id="{1666782F-9514-4F84-A9F1-D276870895B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364272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069A-DAB5-4310-AF02-B8382506BFED}"/>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Picture Placeholder 2">
            <a:extLst>
              <a:ext uri="{FF2B5EF4-FFF2-40B4-BE49-F238E27FC236}">
                <a16:creationId xmlns:a16="http://schemas.microsoft.com/office/drawing/2014/main" id="{76273945-B275-44F2-94C2-82883DD1690E}"/>
              </a:ext>
            </a:extLst>
          </p:cNvPr>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F55B59B-EF91-4ACC-BFD6-EACF4B5EF48E}"/>
              </a:ext>
            </a:extLst>
          </p:cNvPr>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BFA464-AEBE-43CA-855E-4E30DAAA35B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59B0272-E55A-4DC1-A14B-57686F62E6BD}" type="datetimeFigureOut">
              <a:rPr lang="en-US" smtClean="0"/>
              <a:pPr/>
              <a:t>12/12/2019</a:t>
            </a:fld>
            <a:endParaRPr lang="en-US" dirty="0"/>
          </a:p>
        </p:txBody>
      </p:sp>
      <p:sp>
        <p:nvSpPr>
          <p:cNvPr id="6" name="Footer Placeholder 5">
            <a:extLst>
              <a:ext uri="{FF2B5EF4-FFF2-40B4-BE49-F238E27FC236}">
                <a16:creationId xmlns:a16="http://schemas.microsoft.com/office/drawing/2014/main" id="{D752FED8-36DF-4C31-BB33-83CF1B7DED17}"/>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7" name="Slide Number Placeholder 6">
            <a:extLst>
              <a:ext uri="{FF2B5EF4-FFF2-40B4-BE49-F238E27FC236}">
                <a16:creationId xmlns:a16="http://schemas.microsoft.com/office/drawing/2014/main" id="{0F81149B-F339-4CAF-8F80-FD7DA48D41E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08CD9DD-6E24-4BC9-AFE9-2EAD8EF8146E}" type="slidenum">
              <a:rPr lang="en-US" smtClean="0"/>
              <a:pPr/>
              <a:t>‹#›</a:t>
            </a:fld>
            <a:endParaRPr lang="en-US" dirty="0"/>
          </a:p>
        </p:txBody>
      </p:sp>
    </p:spTree>
    <p:extLst>
      <p:ext uri="{BB962C8B-B14F-4D97-AF65-F5344CB8AC3E}">
        <p14:creationId xmlns:p14="http://schemas.microsoft.com/office/powerpoint/2010/main" val="350084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D98E9-9088-44F2-9D28-CD3AD9AF9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3CEFC5-6EEA-46B1-A651-EBC602615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4073A-6E18-46B7-8952-106A0F573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0272-E55A-4DC1-A14B-57686F62E6BD}" type="datetimeFigureOut">
              <a:rPr lang="en-US" smtClean="0"/>
              <a:t>12/12/2019</a:t>
            </a:fld>
            <a:endParaRPr lang="en-US" dirty="0"/>
          </a:p>
        </p:txBody>
      </p:sp>
      <p:sp>
        <p:nvSpPr>
          <p:cNvPr id="5" name="Footer Placeholder 4">
            <a:extLst>
              <a:ext uri="{FF2B5EF4-FFF2-40B4-BE49-F238E27FC236}">
                <a16:creationId xmlns:a16="http://schemas.microsoft.com/office/drawing/2014/main" id="{6EE84328-0ABA-43C9-9928-2393AF588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92D3BA5-920C-4478-A40D-7A3F10D8B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CD9DD-6E24-4BC9-AFE9-2EAD8EF8146E}" type="slidenum">
              <a:rPr lang="en-US" smtClean="0"/>
              <a:t>‹#›</a:t>
            </a:fld>
            <a:endParaRPr lang="en-US" dirty="0"/>
          </a:p>
        </p:txBody>
      </p:sp>
    </p:spTree>
    <p:extLst>
      <p:ext uri="{BB962C8B-B14F-4D97-AF65-F5344CB8AC3E}">
        <p14:creationId xmlns:p14="http://schemas.microsoft.com/office/powerpoint/2010/main" val="108936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3.xml"/><Relationship Id="rId4" Type="http://schemas.openxmlformats.org/officeDocument/2006/relationships/image" Target="../media/image10.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hyperlink" Target="https://doi-org.libezproxy2.syr.edu/10.1007/s11042-019-754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DBE628A-6861-4214-B6BE-0190637C1E48}"/>
              </a:ext>
            </a:extLst>
          </p:cNvPr>
          <p:cNvPicPr>
            <a:picLocks noChangeAspect="1"/>
          </p:cNvPicPr>
          <p:nvPr/>
        </p:nvPicPr>
        <p:blipFill rotWithShape="1">
          <a:blip r:embed="rId3"/>
          <a:srcRect l="10471" r="1017"/>
          <a:stretch/>
        </p:blipFill>
        <p:spPr>
          <a:xfrm>
            <a:off x="4883025" y="10"/>
            <a:ext cx="7308975" cy="3364982"/>
          </a:xfrm>
          <a:custGeom>
            <a:avLst/>
            <a:gdLst>
              <a:gd name="connsiteX0" fmla="*/ 0 w 7308975"/>
              <a:gd name="connsiteY0" fmla="*/ 0 h 3364992"/>
              <a:gd name="connsiteX1" fmla="*/ 7308975 w 7308975"/>
              <a:gd name="connsiteY1" fmla="*/ 0 h 3364992"/>
              <a:gd name="connsiteX2" fmla="*/ 7308975 w 7308975"/>
              <a:gd name="connsiteY2" fmla="*/ 3364992 h 3364992"/>
              <a:gd name="connsiteX3" fmla="*/ 1210305 w 7308975"/>
              <a:gd name="connsiteY3" fmla="*/ 3364992 h 3364992"/>
              <a:gd name="connsiteX4" fmla="*/ 1192705 w 7308975"/>
              <a:gd name="connsiteY4" fmla="*/ 2943200 h 3364992"/>
              <a:gd name="connsiteX5" fmla="*/ 62981 w 7308975"/>
              <a:gd name="connsiteY5" fmla="*/ 69271 h 3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a:extLst>
              <a:ext uri="{FF2B5EF4-FFF2-40B4-BE49-F238E27FC236}">
                <a16:creationId xmlns:a16="http://schemas.microsoft.com/office/drawing/2014/main" id="{7563DD07-3EF1-416E-8964-7C6041029BCF}"/>
              </a:ext>
            </a:extLst>
          </p:cNvPr>
          <p:cNvPicPr>
            <a:picLocks noChangeAspect="1"/>
          </p:cNvPicPr>
          <p:nvPr/>
        </p:nvPicPr>
        <p:blipFill rotWithShape="1">
          <a:blip r:embed="rId4"/>
          <a:srcRect t="10272" r="2" b="21536"/>
          <a:stretch/>
        </p:blipFill>
        <p:spPr>
          <a:xfrm>
            <a:off x="4883025" y="3493008"/>
            <a:ext cx="7308975" cy="3364992"/>
          </a:xfrm>
          <a:custGeom>
            <a:avLst/>
            <a:gdLst>
              <a:gd name="connsiteX0" fmla="*/ 1210305 w 7308975"/>
              <a:gd name="connsiteY0" fmla="*/ 0 h 3364992"/>
              <a:gd name="connsiteX1" fmla="*/ 7308975 w 7308975"/>
              <a:gd name="connsiteY1" fmla="*/ 0 h 3364992"/>
              <a:gd name="connsiteX2" fmla="*/ 7308975 w 7308975"/>
              <a:gd name="connsiteY2" fmla="*/ 3364992 h 3364992"/>
              <a:gd name="connsiteX3" fmla="*/ 0 w 7308975"/>
              <a:gd name="connsiteY3" fmla="*/ 3364992 h 3364992"/>
              <a:gd name="connsiteX4" fmla="*/ 62981 w 7308975"/>
              <a:gd name="connsiteY4" fmla="*/ 3295722 h 3364992"/>
              <a:gd name="connsiteX5" fmla="*/ 1192705 w 7308975"/>
              <a:gd name="connsiteY5" fmla="*/ 421793 h 3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4" name="Freeform: Shape 2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05E64A52-A1E4-4FE9-A8A5-68273BB639A1}"/>
              </a:ext>
            </a:extLst>
          </p:cNvPr>
          <p:cNvSpPr>
            <a:spLocks noGrp="1"/>
          </p:cNvSpPr>
          <p:nvPr>
            <p:ph type="ctrTitle"/>
          </p:nvPr>
        </p:nvSpPr>
        <p:spPr>
          <a:xfrm>
            <a:off x="255288" y="5490835"/>
            <a:ext cx="4832802" cy="1243584"/>
          </a:xfrm>
        </p:spPr>
        <p:txBody>
          <a:bodyPr vert="horz" lIns="91440" tIns="45720" rIns="91440" bIns="45720" rtlCol="0" anchor="ctr">
            <a:normAutofit/>
          </a:bodyPr>
          <a:lstStyle/>
          <a:p>
            <a:pPr algn="l"/>
            <a:r>
              <a:rPr lang="en-US" sz="1800" b="1" dirty="0"/>
              <a:t>By: Brian Hogan</a:t>
            </a:r>
            <a:br>
              <a:rPr lang="en-US" sz="1800" b="1" dirty="0"/>
            </a:br>
            <a:r>
              <a:rPr lang="en-US" sz="1800" b="1" dirty="0"/>
              <a:t>Professor McCracken</a:t>
            </a:r>
            <a:br>
              <a:rPr lang="en-US" sz="1800" b="1" dirty="0"/>
            </a:br>
            <a:r>
              <a:rPr lang="en-US" sz="1800" b="1" dirty="0"/>
              <a:t>ist644 - NLP</a:t>
            </a:r>
            <a:endParaRPr lang="en-US" sz="1800" b="1"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30" name="Rectangle 2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Subtitle 2">
            <a:extLst>
              <a:ext uri="{FF2B5EF4-FFF2-40B4-BE49-F238E27FC236}">
                <a16:creationId xmlns:a16="http://schemas.microsoft.com/office/drawing/2014/main" id="{49CA6EC6-A229-4363-BF2E-D84B231858B6}"/>
              </a:ext>
            </a:extLst>
          </p:cNvPr>
          <p:cNvSpPr>
            <a:spLocks noGrp="1"/>
          </p:cNvSpPr>
          <p:nvPr>
            <p:ph type="subTitle" idx="1"/>
          </p:nvPr>
        </p:nvSpPr>
        <p:spPr>
          <a:xfrm>
            <a:off x="255288" y="180873"/>
            <a:ext cx="5371357" cy="4666704"/>
          </a:xfrm>
        </p:spPr>
        <p:txBody>
          <a:bodyPr vert="horz" lIns="91440" tIns="45720" rIns="91440" bIns="45720" rtlCol="0">
            <a:normAutofit/>
          </a:bodyPr>
          <a:lstStyle/>
          <a:p>
            <a:pPr algn="l"/>
            <a:r>
              <a:rPr lang="en-US" sz="3200" b="1" dirty="0">
                <a:latin typeface="KaiTi" panose="02010609060101010101" pitchFamily="49" charset="-122"/>
                <a:ea typeface="KaiTi" panose="02010609060101010101" pitchFamily="49" charset="-122"/>
              </a:rPr>
              <a:t>Advances in </a:t>
            </a:r>
            <a:br>
              <a:rPr lang="en-US" sz="3200" b="1" dirty="0">
                <a:latin typeface="KaiTi" panose="02010609060101010101" pitchFamily="49" charset="-122"/>
                <a:ea typeface="KaiTi" panose="02010609060101010101" pitchFamily="49" charset="-122"/>
              </a:rPr>
            </a:br>
            <a:r>
              <a:rPr lang="en-US" sz="3200" b="1" dirty="0">
                <a:latin typeface="KaiTi" panose="02010609060101010101" pitchFamily="49" charset="-122"/>
                <a:ea typeface="KaiTi" panose="02010609060101010101" pitchFamily="49" charset="-122"/>
              </a:rPr>
              <a:t>Pattern Recognition with </a:t>
            </a:r>
            <a:br>
              <a:rPr lang="en-US" sz="3200" b="1" dirty="0">
                <a:latin typeface="KaiTi" panose="02010609060101010101" pitchFamily="49" charset="-122"/>
                <a:ea typeface="KaiTi" panose="02010609060101010101" pitchFamily="49" charset="-122"/>
              </a:rPr>
            </a:br>
            <a:r>
              <a:rPr lang="en-US" sz="3200" b="1" dirty="0">
                <a:latin typeface="KaiTi" panose="02010609060101010101" pitchFamily="49" charset="-122"/>
                <a:ea typeface="KaiTi" panose="02010609060101010101" pitchFamily="49" charset="-122"/>
              </a:rPr>
              <a:t>Convolutional Neural Networks </a:t>
            </a:r>
            <a:br>
              <a:rPr lang="en-US" sz="3200" b="1" dirty="0">
                <a:latin typeface="KaiTi" panose="02010609060101010101" pitchFamily="49" charset="-122"/>
                <a:ea typeface="KaiTi" panose="02010609060101010101" pitchFamily="49" charset="-122"/>
              </a:rPr>
            </a:br>
            <a:br>
              <a:rPr lang="en-US" sz="3200" b="1" dirty="0">
                <a:latin typeface="KaiTi" panose="02010609060101010101" pitchFamily="49" charset="-122"/>
                <a:ea typeface="KaiTi" panose="02010609060101010101" pitchFamily="49" charset="-122"/>
              </a:rPr>
            </a:br>
            <a:endParaRPr lang="en-US" sz="3200" b="1" dirty="0">
              <a:latin typeface="KaiTi" panose="02010609060101010101" pitchFamily="49" charset="-122"/>
              <a:ea typeface="KaiTi" panose="02010609060101010101" pitchFamily="49" charset="-122"/>
            </a:endParaRPr>
          </a:p>
          <a:p>
            <a:pPr algn="l"/>
            <a:r>
              <a:rPr lang="en-US" sz="3200" b="1" dirty="0">
                <a:latin typeface="KaiTi" panose="02010609060101010101" pitchFamily="49" charset="-122"/>
                <a:ea typeface="KaiTi" panose="02010609060101010101" pitchFamily="49" charset="-122"/>
              </a:rPr>
              <a:t>Image to Text, Text Classification &amp; Interactive Natural Language Processing</a:t>
            </a:r>
            <a:endParaRPr lang="en-US" sz="3200" dirty="0">
              <a:latin typeface="KaiTi" panose="02010609060101010101" pitchFamily="49" charset="-122"/>
              <a:ea typeface="KaiTi" panose="02010609060101010101" pitchFamily="49" charset="-122"/>
            </a:endParaRPr>
          </a:p>
        </p:txBody>
      </p:sp>
      <p:sp>
        <p:nvSpPr>
          <p:cNvPr id="6" name="TextBox 5">
            <a:extLst>
              <a:ext uri="{FF2B5EF4-FFF2-40B4-BE49-F238E27FC236}">
                <a16:creationId xmlns:a16="http://schemas.microsoft.com/office/drawing/2014/main" id="{0F00F027-8899-4A69-B056-EB460B1FDB28}"/>
              </a:ext>
            </a:extLst>
          </p:cNvPr>
          <p:cNvSpPr txBox="1"/>
          <p:nvPr/>
        </p:nvSpPr>
        <p:spPr>
          <a:xfrm>
            <a:off x="5217118" y="6225093"/>
            <a:ext cx="2586456" cy="584775"/>
          </a:xfrm>
          <a:prstGeom prst="rect">
            <a:avLst/>
          </a:prstGeom>
          <a:noFill/>
        </p:spPr>
        <p:txBody>
          <a:bodyPr wrap="square" rtlCol="0">
            <a:spAutoFit/>
          </a:bodyPr>
          <a:lstStyle/>
          <a:p>
            <a:pPr algn="ctr">
              <a:spcAft>
                <a:spcPts val="600"/>
              </a:spcAft>
            </a:pPr>
            <a:r>
              <a:rPr lang="en-US" sz="1600" b="1" dirty="0">
                <a:solidFill>
                  <a:schemeClr val="bg2"/>
                </a:solidFill>
                <a:latin typeface="KaiTi" panose="02010609060101010101" pitchFamily="49" charset="-122"/>
                <a:ea typeface="KaiTi" panose="02010609060101010101" pitchFamily="49" charset="-122"/>
              </a:rPr>
              <a:t>NLP ELIZA “Interlace” Artwork by Tania Fraga</a:t>
            </a:r>
          </a:p>
        </p:txBody>
      </p:sp>
    </p:spTree>
    <p:extLst>
      <p:ext uri="{BB962C8B-B14F-4D97-AF65-F5344CB8AC3E}">
        <p14:creationId xmlns:p14="http://schemas.microsoft.com/office/powerpoint/2010/main" val="85774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KaiTi" panose="02010609060101010101" pitchFamily="49" charset="-122"/>
              <a:ea typeface="KaiTi" panose="02010609060101010101" pitchFamily="49" charset="-122"/>
            </a:endParaRPr>
          </a:p>
        </p:txBody>
      </p:sp>
      <p:pic>
        <p:nvPicPr>
          <p:cNvPr id="6" name="Picture 5">
            <a:extLst>
              <a:ext uri="{FF2B5EF4-FFF2-40B4-BE49-F238E27FC236}">
                <a16:creationId xmlns:a16="http://schemas.microsoft.com/office/drawing/2014/main" id="{CDDC020E-2B6C-4E93-B294-E425BBF7C60C}"/>
              </a:ext>
            </a:extLst>
          </p:cNvPr>
          <p:cNvPicPr>
            <a:picLocks noChangeAspect="1"/>
          </p:cNvPicPr>
          <p:nvPr/>
        </p:nvPicPr>
        <p:blipFill rotWithShape="1">
          <a:blip r:embed="rId3"/>
          <a:srcRect t="32296" r="-2" b="-2"/>
          <a:stretch/>
        </p:blipFill>
        <p:spPr>
          <a:xfrm>
            <a:off x="4883025" y="10"/>
            <a:ext cx="7308975" cy="3364982"/>
          </a:xfrm>
          <a:custGeom>
            <a:avLst/>
            <a:gdLst>
              <a:gd name="connsiteX0" fmla="*/ 0 w 7308975"/>
              <a:gd name="connsiteY0" fmla="*/ 0 h 3364992"/>
              <a:gd name="connsiteX1" fmla="*/ 7308975 w 7308975"/>
              <a:gd name="connsiteY1" fmla="*/ 0 h 3364992"/>
              <a:gd name="connsiteX2" fmla="*/ 7308975 w 7308975"/>
              <a:gd name="connsiteY2" fmla="*/ 3364992 h 3364992"/>
              <a:gd name="connsiteX3" fmla="*/ 1210305 w 7308975"/>
              <a:gd name="connsiteY3" fmla="*/ 3364992 h 3364992"/>
              <a:gd name="connsiteX4" fmla="*/ 1192705 w 7308975"/>
              <a:gd name="connsiteY4" fmla="*/ 2943200 h 3364992"/>
              <a:gd name="connsiteX5" fmla="*/ 62981 w 7308975"/>
              <a:gd name="connsiteY5" fmla="*/ 69271 h 3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a:extLst>
              <a:ext uri="{FF2B5EF4-FFF2-40B4-BE49-F238E27FC236}">
                <a16:creationId xmlns:a16="http://schemas.microsoft.com/office/drawing/2014/main" id="{B0631381-CC1E-486C-AC49-6A5D115C7681}"/>
              </a:ext>
            </a:extLst>
          </p:cNvPr>
          <p:cNvPicPr>
            <a:picLocks noChangeAspect="1"/>
          </p:cNvPicPr>
          <p:nvPr/>
        </p:nvPicPr>
        <p:blipFill rotWithShape="1">
          <a:blip r:embed="rId4"/>
          <a:srcRect t="34465" r="-2" b="-2"/>
          <a:stretch/>
        </p:blipFill>
        <p:spPr>
          <a:xfrm>
            <a:off x="4883025" y="3493008"/>
            <a:ext cx="7308975" cy="3364992"/>
          </a:xfrm>
          <a:custGeom>
            <a:avLst/>
            <a:gdLst>
              <a:gd name="connsiteX0" fmla="*/ 1210305 w 7308975"/>
              <a:gd name="connsiteY0" fmla="*/ 0 h 3364992"/>
              <a:gd name="connsiteX1" fmla="*/ 7308975 w 7308975"/>
              <a:gd name="connsiteY1" fmla="*/ 0 h 3364992"/>
              <a:gd name="connsiteX2" fmla="*/ 7308975 w 7308975"/>
              <a:gd name="connsiteY2" fmla="*/ 3364992 h 3364992"/>
              <a:gd name="connsiteX3" fmla="*/ 0 w 7308975"/>
              <a:gd name="connsiteY3" fmla="*/ 3364992 h 3364992"/>
              <a:gd name="connsiteX4" fmla="*/ 62981 w 7308975"/>
              <a:gd name="connsiteY4" fmla="*/ 3295722 h 3364992"/>
              <a:gd name="connsiteX5" fmla="*/ 1192705 w 7308975"/>
              <a:gd name="connsiteY5" fmla="*/ 421793 h 3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3" name="Freeform: Shape 32">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KaiTi" panose="02010609060101010101" pitchFamily="49" charset="-122"/>
              <a:ea typeface="KaiTi" panose="02010609060101010101" pitchFamily="49" charset="-122"/>
            </a:endParaRPr>
          </a:p>
        </p:txBody>
      </p:sp>
      <p:sp useBgFill="1">
        <p:nvSpPr>
          <p:cNvPr id="35" name="Freeform: Shape 34">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KaiTi" panose="02010609060101010101" pitchFamily="49" charset="-122"/>
              <a:ea typeface="KaiTi" panose="02010609060101010101" pitchFamily="49" charset="-122"/>
            </a:endParaRPr>
          </a:p>
        </p:txBody>
      </p:sp>
      <p:sp>
        <p:nvSpPr>
          <p:cNvPr id="2" name="Title 1">
            <a:extLst>
              <a:ext uri="{FF2B5EF4-FFF2-40B4-BE49-F238E27FC236}">
                <a16:creationId xmlns:a16="http://schemas.microsoft.com/office/drawing/2014/main" id="{4B0AE12B-FC41-4659-A3D5-0B0CDA4A81D0}"/>
              </a:ext>
            </a:extLst>
          </p:cNvPr>
          <p:cNvSpPr>
            <a:spLocks noGrp="1"/>
          </p:cNvSpPr>
          <p:nvPr>
            <p:ph type="title"/>
          </p:nvPr>
        </p:nvSpPr>
        <p:spPr>
          <a:xfrm>
            <a:off x="347593" y="2212848"/>
            <a:ext cx="4892040" cy="471024"/>
          </a:xfrm>
        </p:spPr>
        <p:txBody>
          <a:bodyPr>
            <a:normAutofit fontScale="90000"/>
          </a:bodyPr>
          <a:lstStyle/>
          <a:p>
            <a:r>
              <a:rPr lang="en-US" sz="3400" dirty="0">
                <a:latin typeface="KaiTi" panose="02010609060101010101" pitchFamily="49" charset="-122"/>
                <a:ea typeface="KaiTi" panose="02010609060101010101" pitchFamily="49" charset="-122"/>
              </a:rPr>
              <a:t>Overview</a:t>
            </a:r>
          </a:p>
        </p:txBody>
      </p:sp>
      <p:sp>
        <p:nvSpPr>
          <p:cNvPr id="37" name="Rectangle 3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KaiTi" panose="02010609060101010101" pitchFamily="49" charset="-122"/>
              <a:ea typeface="KaiTi" panose="02010609060101010101" pitchFamily="49" charset="-122"/>
            </a:endParaRPr>
          </a:p>
        </p:txBody>
      </p:sp>
      <p:sp useBgFill="1">
        <p:nvSpPr>
          <p:cNvPr id="39" name="Rectangle 3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KaiTi" panose="02010609060101010101" pitchFamily="49" charset="-122"/>
              <a:ea typeface="KaiTi" panose="02010609060101010101" pitchFamily="49" charset="-122"/>
            </a:endParaRPr>
          </a:p>
        </p:txBody>
      </p:sp>
      <p:sp>
        <p:nvSpPr>
          <p:cNvPr id="41" name="Rectangle 40">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F51876B5-39A8-4D38-A20F-AFE582C68E66}"/>
              </a:ext>
            </a:extLst>
          </p:cNvPr>
          <p:cNvSpPr>
            <a:spLocks noGrp="1"/>
          </p:cNvSpPr>
          <p:nvPr>
            <p:ph idx="1"/>
          </p:nvPr>
        </p:nvSpPr>
        <p:spPr>
          <a:xfrm>
            <a:off x="341094" y="2683872"/>
            <a:ext cx="5656431" cy="3980234"/>
          </a:xfrm>
        </p:spPr>
        <p:txBody>
          <a:bodyPr>
            <a:normAutofit/>
          </a:bodyPr>
          <a:lstStyle/>
          <a:p>
            <a:pPr marL="0" indent="0">
              <a:buNone/>
            </a:pPr>
            <a:r>
              <a:rPr lang="en-US" sz="2000" dirty="0">
                <a:latin typeface="KaiTi" panose="02010609060101010101" pitchFamily="49" charset="-122"/>
                <a:ea typeface="KaiTi" panose="02010609060101010101" pitchFamily="49" charset="-122"/>
              </a:rPr>
              <a:t>The following slides blend current research and news stories on the scope and power of convolutional neural networks (CNN).</a:t>
            </a:r>
          </a:p>
          <a:p>
            <a:endParaRPr lang="en-US" sz="100" dirty="0">
              <a:latin typeface="KaiTi" panose="02010609060101010101" pitchFamily="49" charset="-122"/>
              <a:ea typeface="KaiTi" panose="02010609060101010101" pitchFamily="49" charset="-122"/>
            </a:endParaRPr>
          </a:p>
          <a:p>
            <a:r>
              <a:rPr lang="en-US" sz="2000" dirty="0">
                <a:latin typeface="KaiTi" panose="02010609060101010101" pitchFamily="49" charset="-122"/>
                <a:ea typeface="KaiTi" panose="02010609060101010101" pitchFamily="49" charset="-122"/>
              </a:rPr>
              <a:t>CNN: how they work</a:t>
            </a:r>
            <a:endParaRPr lang="en-US" sz="1800" dirty="0">
              <a:latin typeface="KaiTi" panose="02010609060101010101" pitchFamily="49" charset="-122"/>
              <a:ea typeface="KaiTi" panose="02010609060101010101" pitchFamily="49" charset="-122"/>
            </a:endParaRPr>
          </a:p>
          <a:p>
            <a:r>
              <a:rPr lang="en-US" sz="2000" dirty="0">
                <a:latin typeface="KaiTi" panose="02010609060101010101" pitchFamily="49" charset="-122"/>
                <a:ea typeface="KaiTi" panose="02010609060101010101" pitchFamily="49" charset="-122"/>
              </a:rPr>
              <a:t>CNN: algorithm improvements </a:t>
            </a:r>
            <a:r>
              <a:rPr lang="en-US" sz="1600" dirty="0">
                <a:latin typeface="KaiTi" panose="02010609060101010101" pitchFamily="49" charset="-122"/>
                <a:ea typeface="KaiTi" panose="02010609060101010101" pitchFamily="49" charset="-122"/>
              </a:rPr>
              <a:t>(since 2012)</a:t>
            </a:r>
          </a:p>
          <a:p>
            <a:endParaRPr lang="en-US" sz="100" dirty="0">
              <a:latin typeface="KaiTi" panose="02010609060101010101" pitchFamily="49" charset="-122"/>
              <a:ea typeface="KaiTi" panose="02010609060101010101" pitchFamily="49" charset="-122"/>
            </a:endParaRPr>
          </a:p>
          <a:p>
            <a:r>
              <a:rPr lang="en-US" sz="2000" dirty="0">
                <a:latin typeface="KaiTi" panose="02010609060101010101" pitchFamily="49" charset="-122"/>
                <a:ea typeface="KaiTi" panose="02010609060101010101" pitchFamily="49" charset="-122"/>
              </a:rPr>
              <a:t>Application area successes:</a:t>
            </a:r>
          </a:p>
          <a:p>
            <a:pPr lvl="1"/>
            <a:r>
              <a:rPr lang="en-US" sz="2000" dirty="0">
                <a:latin typeface="KaiTi" panose="02010609060101010101" pitchFamily="49" charset="-122"/>
                <a:ea typeface="KaiTi" panose="02010609060101010101" pitchFamily="49" charset="-122"/>
              </a:rPr>
              <a:t>Facial pattern recognition</a:t>
            </a:r>
          </a:p>
          <a:p>
            <a:pPr lvl="2"/>
            <a:r>
              <a:rPr lang="en-US" sz="1600" dirty="0">
                <a:latin typeface="KaiTi" panose="02010609060101010101" pitchFamily="49" charset="-122"/>
                <a:ea typeface="KaiTi" panose="02010609060101010101" pitchFamily="49" charset="-122"/>
              </a:rPr>
              <a:t>pros &amp; cons</a:t>
            </a:r>
          </a:p>
          <a:p>
            <a:pPr lvl="1"/>
            <a:r>
              <a:rPr lang="en-US" sz="2000" dirty="0">
                <a:latin typeface="KaiTi" panose="02010609060101010101" pitchFamily="49" charset="-122"/>
                <a:ea typeface="KaiTi" panose="02010609060101010101" pitchFamily="49" charset="-122"/>
              </a:rPr>
              <a:t>Natural Language Understanding</a:t>
            </a:r>
          </a:p>
          <a:p>
            <a:pPr lvl="2"/>
            <a:r>
              <a:rPr lang="en-US" sz="1600" dirty="0">
                <a:latin typeface="KaiTi" panose="02010609060101010101" pitchFamily="49" charset="-122"/>
                <a:ea typeface="KaiTi" panose="02010609060101010101" pitchFamily="49" charset="-122"/>
              </a:rPr>
              <a:t>text-to-picture systems </a:t>
            </a:r>
          </a:p>
        </p:txBody>
      </p:sp>
      <p:sp>
        <p:nvSpPr>
          <p:cNvPr id="5" name="Rectangle 4">
            <a:extLst>
              <a:ext uri="{FF2B5EF4-FFF2-40B4-BE49-F238E27FC236}">
                <a16:creationId xmlns:a16="http://schemas.microsoft.com/office/drawing/2014/main" id="{A6205F57-A41B-4991-856C-1FF48AD11946}"/>
              </a:ext>
            </a:extLst>
          </p:cNvPr>
          <p:cNvSpPr/>
          <p:nvPr/>
        </p:nvSpPr>
        <p:spPr>
          <a:xfrm>
            <a:off x="10291" y="6396335"/>
            <a:ext cx="5026395" cy="415498"/>
          </a:xfrm>
          <a:prstGeom prst="rect">
            <a:avLst/>
          </a:prstGeom>
        </p:spPr>
        <p:txBody>
          <a:bodyPr wrap="square">
            <a:spAutoFit/>
          </a:bodyPr>
          <a:lstStyle/>
          <a:p>
            <a:pPr>
              <a:spcAft>
                <a:spcPts val="600"/>
              </a:spcAft>
            </a:pPr>
            <a:r>
              <a:rPr lang="en-US" sz="1050" dirty="0">
                <a:solidFill>
                  <a:schemeClr val="accent1"/>
                </a:solidFill>
                <a:latin typeface="KaiTi" panose="02010609060101010101" pitchFamily="49" charset="-122"/>
                <a:ea typeface="KaiTi" panose="02010609060101010101" pitchFamily="49" charset="-122"/>
              </a:rPr>
              <a:t>*Fraga T. (2018) Designing Behaviors to Interactively Interlace Natural Language Processing, Text to Speech Procedures and Algorithmic Images. </a:t>
            </a:r>
          </a:p>
        </p:txBody>
      </p:sp>
      <p:sp>
        <p:nvSpPr>
          <p:cNvPr id="10" name="Content Placeholder 2">
            <a:extLst>
              <a:ext uri="{FF2B5EF4-FFF2-40B4-BE49-F238E27FC236}">
                <a16:creationId xmlns:a16="http://schemas.microsoft.com/office/drawing/2014/main" id="{44C43011-666B-4538-A339-0169F1C9196B}"/>
              </a:ext>
            </a:extLst>
          </p:cNvPr>
          <p:cNvSpPr txBox="1">
            <a:spLocks/>
          </p:cNvSpPr>
          <p:nvPr/>
        </p:nvSpPr>
        <p:spPr>
          <a:xfrm>
            <a:off x="341096" y="46167"/>
            <a:ext cx="5062178" cy="2183979"/>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ln w="0"/>
                <a:solidFill>
                  <a:schemeClr val="accent2"/>
                </a:solidFill>
                <a:effectLst>
                  <a:outerShdw blurRad="38100" dist="25400" dir="5400000" algn="ctr" rotWithShape="0">
                    <a:srgbClr val="6E747A">
                      <a:alpha val="43000"/>
                    </a:srgbClr>
                  </a:outerShdw>
                </a:effectLst>
                <a:latin typeface="KaiTi" panose="02010609060101010101" pitchFamily="49" charset="-122"/>
                <a:ea typeface="KaiTi" panose="02010609060101010101" pitchFamily="49" charset="-122"/>
              </a:rPr>
              <a:t>NLP artwork using an ELIZA system is an interesting form bridging human speech with a dynamic artform. Used as presentation background as images filled with curious language and shapes. Research did not have any algorithm or technique advancements. Paper was interested in computers generating a “poetic language” from real-time NLP interactions.</a:t>
            </a:r>
            <a:r>
              <a:rPr lang="en-US" sz="1300" dirty="0">
                <a:ln w="0"/>
                <a:solidFill>
                  <a:schemeClr val="accent2"/>
                </a:solidFill>
                <a:effectLst>
                  <a:outerShdw blurRad="38100" dist="25400" dir="5400000" algn="ctr" rotWithShape="0">
                    <a:srgbClr val="6E747A">
                      <a:alpha val="43000"/>
                    </a:srgbClr>
                  </a:outerShdw>
                </a:effectLst>
                <a:latin typeface="KaiTi" panose="02010609060101010101" pitchFamily="49" charset="-122"/>
                <a:ea typeface="KaiTi" panose="02010609060101010101" pitchFamily="49" charset="-122"/>
              </a:rPr>
              <a:t>*</a:t>
            </a:r>
            <a:r>
              <a:rPr lang="en-US" sz="1900" dirty="0">
                <a:ln w="0"/>
                <a:solidFill>
                  <a:schemeClr val="accent2"/>
                </a:solidFill>
                <a:effectLst>
                  <a:outerShdw blurRad="38100" dist="25400" dir="5400000" algn="ctr" rotWithShape="0">
                    <a:srgbClr val="6E747A">
                      <a:alpha val="43000"/>
                    </a:srgbClr>
                  </a:outerShdw>
                </a:effectLst>
                <a:latin typeface="KaiTi" panose="02010609060101010101" pitchFamily="49" charset="-122"/>
                <a:ea typeface="KaiTi" panose="02010609060101010101" pitchFamily="49" charset="-122"/>
              </a:rPr>
              <a:t>          	                  </a:t>
            </a:r>
            <a:r>
              <a:rPr lang="en-US" sz="1300" dirty="0">
                <a:ln w="0"/>
                <a:solidFill>
                  <a:schemeClr val="accent2"/>
                </a:solidFill>
                <a:effectLst>
                  <a:outerShdw blurRad="38100" dist="25400" dir="5400000" algn="ctr" rotWithShape="0">
                    <a:srgbClr val="6E747A">
                      <a:alpha val="43000"/>
                    </a:srgbClr>
                  </a:outerShdw>
                </a:effectLst>
                <a:latin typeface="KaiTi" panose="02010609060101010101" pitchFamily="49" charset="-122"/>
                <a:ea typeface="KaiTi" panose="02010609060101010101" pitchFamily="49" charset="-122"/>
              </a:rPr>
              <a:t>Wordsmash vs. Wordcloud!</a:t>
            </a:r>
            <a:endParaRPr lang="en-US" sz="1900" dirty="0">
              <a:ln w="0"/>
              <a:solidFill>
                <a:schemeClr val="accent2"/>
              </a:solidFill>
              <a:effectLst>
                <a:outerShdw blurRad="38100" dist="25400" dir="5400000" algn="ctr" rotWithShape="0">
                  <a:srgbClr val="6E747A">
                    <a:alpha val="43000"/>
                  </a:srgbClr>
                </a:outerShdw>
              </a:effectLst>
              <a:latin typeface="KaiTi" panose="02010609060101010101" pitchFamily="49" charset="-122"/>
              <a:ea typeface="KaiTi" panose="02010609060101010101" pitchFamily="49" charset="-122"/>
            </a:endParaRPr>
          </a:p>
        </p:txBody>
      </p:sp>
      <p:sp>
        <p:nvSpPr>
          <p:cNvPr id="7" name="Arrow: Right 6">
            <a:extLst>
              <a:ext uri="{FF2B5EF4-FFF2-40B4-BE49-F238E27FC236}">
                <a16:creationId xmlns:a16="http://schemas.microsoft.com/office/drawing/2014/main" id="{BD37FC17-2C55-43C7-B3C3-65709558CE4B}"/>
              </a:ext>
            </a:extLst>
          </p:cNvPr>
          <p:cNvSpPr/>
          <p:nvPr/>
        </p:nvSpPr>
        <p:spPr>
          <a:xfrm>
            <a:off x="5239633" y="1956971"/>
            <a:ext cx="552187" cy="14300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69111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D743BD38-8A49-48EC-9FDA-120A41C4AAE2}"/>
              </a:ext>
            </a:extLst>
          </p:cNvPr>
          <p:cNvGraphicFramePr>
            <a:graphicFrameLocks noGrp="1"/>
          </p:cNvGraphicFramePr>
          <p:nvPr>
            <p:extLst>
              <p:ext uri="{D42A27DB-BD31-4B8C-83A1-F6EECF244321}">
                <p14:modId xmlns:p14="http://schemas.microsoft.com/office/powerpoint/2010/main" val="816368280"/>
              </p:ext>
            </p:extLst>
          </p:nvPr>
        </p:nvGraphicFramePr>
        <p:xfrm>
          <a:off x="57150" y="0"/>
          <a:ext cx="12089130" cy="4776098"/>
        </p:xfrm>
        <a:graphic>
          <a:graphicData uri="http://schemas.openxmlformats.org/drawingml/2006/table">
            <a:tbl>
              <a:tblPr firstRow="1" bandRow="1">
                <a:tableStyleId>{00A15C55-8517-42AA-B614-E9B94910E393}</a:tableStyleId>
              </a:tblPr>
              <a:tblGrid>
                <a:gridCol w="12089130">
                  <a:extLst>
                    <a:ext uri="{9D8B030D-6E8A-4147-A177-3AD203B41FA5}">
                      <a16:colId xmlns:a16="http://schemas.microsoft.com/office/drawing/2014/main" val="2651675034"/>
                    </a:ext>
                  </a:extLst>
                </a:gridCol>
              </a:tblGrid>
              <a:tr h="1088838">
                <a:tc>
                  <a:txBody>
                    <a:bodyPr/>
                    <a:lstStyle/>
                    <a:p>
                      <a:pPr marL="0" indent="0"/>
                      <a:r>
                        <a:rPr lang="en-US" dirty="0">
                          <a:solidFill>
                            <a:schemeClr val="tx1"/>
                          </a:solidFill>
                        </a:rPr>
                        <a:t>A convolutional neural network (CNN) is a class of deep neural networks applied to analyzing visual imagery. CNNs are regularized versions of multilayer perceptrons (input layer, hidden layer, output layer) where neurons in one layer are connected to neurons in the next. Inter-connectedness makes models prone to data overfitting. CNN enables scientists to assemble complex patterns into smaller simpler patterns. Inspired by animal species visual cortex research in 1980s.*</a:t>
                      </a:r>
                    </a:p>
                  </a:txBody>
                  <a:tcPr/>
                </a:tc>
                <a:extLst>
                  <a:ext uri="{0D108BD9-81ED-4DB2-BD59-A6C34878D82A}">
                    <a16:rowId xmlns:a16="http://schemas.microsoft.com/office/drawing/2014/main" val="3386166074"/>
                  </a:ext>
                </a:extLst>
              </a:tr>
              <a:tr h="566847">
                <a:tc>
                  <a:txBody>
                    <a:bodyPr/>
                    <a:lstStyle/>
                    <a:p>
                      <a:pPr algn="l"/>
                      <a:r>
                        <a:rPr lang="en-US" dirty="0">
                          <a:solidFill>
                            <a:srgbClr val="FF0000"/>
                          </a:solidFill>
                        </a:rPr>
                        <a:t>(a </a:t>
                      </a:r>
                      <a:r>
                        <a:rPr lang="en-US" sz="1200" dirty="0">
                          <a:solidFill>
                            <a:srgbClr val="FF0000"/>
                          </a:solidFill>
                        </a:rPr>
                        <a:t>(process below)</a:t>
                      </a:r>
                      <a:r>
                        <a:rPr lang="en-US" dirty="0">
                          <a:solidFill>
                            <a:srgbClr val="FF0000"/>
                          </a:solidFill>
                        </a:rPr>
                        <a:t>) </a:t>
                      </a:r>
                      <a:r>
                        <a:rPr lang="en-US" dirty="0"/>
                        <a:t>Convolution layer: tensor inputs (</a:t>
                      </a:r>
                      <a:r>
                        <a:rPr lang="en-US" sz="1400" dirty="0"/>
                        <a:t>i.e. a math array object</a:t>
                      </a:r>
                      <a:r>
                        <a:rPr lang="en-US" dirty="0"/>
                        <a:t>) ==&gt; (image) x (width x height) x (depth). Layers have learning filters called kernels that compute dot producing 2-d maps (</a:t>
                      </a:r>
                      <a:r>
                        <a:rPr lang="en-US" sz="1600" dirty="0"/>
                        <a:t>neurons</a:t>
                      </a:r>
                      <a:r>
                        <a:rPr lang="en-US" dirty="0"/>
                        <a:t>) who iterate and learn features of spatial position inputs.</a:t>
                      </a:r>
                    </a:p>
                  </a:txBody>
                  <a:tcPr/>
                </a:tc>
                <a:extLst>
                  <a:ext uri="{0D108BD9-81ED-4DB2-BD59-A6C34878D82A}">
                    <a16:rowId xmlns:a16="http://schemas.microsoft.com/office/drawing/2014/main" val="491105321"/>
                  </a:ext>
                </a:extLst>
              </a:tr>
              <a:tr h="809782">
                <a:tc>
                  <a:txBody>
                    <a:bodyPr/>
                    <a:lstStyle/>
                    <a:p>
                      <a:r>
                        <a:rPr lang="en-US" dirty="0">
                          <a:solidFill>
                            <a:srgbClr val="FF0000"/>
                          </a:solidFill>
                        </a:rPr>
                        <a:t>(b) </a:t>
                      </a:r>
                      <a:r>
                        <a:rPr lang="en-US" dirty="0"/>
                        <a:t>Neurons (</a:t>
                      </a:r>
                      <a:r>
                        <a:rPr lang="en-US" sz="1600" dirty="0"/>
                        <a:t>layer outputs</a:t>
                      </a:r>
                      <a:r>
                        <a:rPr lang="en-US" dirty="0"/>
                        <a:t>) are filters along a depth dimension of a small input used to connect between tensor input feature maps. Neuron connectivity between layers becomes a hyperparameter (receptive field) whose (width x height) extend depth wise. The algorithm’s “…architecture ensures learnt filters produce a strong response to spatially local input pattern(s).”</a:t>
                      </a:r>
                    </a:p>
                  </a:txBody>
                  <a:tcPr/>
                </a:tc>
                <a:extLst>
                  <a:ext uri="{0D108BD9-81ED-4DB2-BD59-A6C34878D82A}">
                    <a16:rowId xmlns:a16="http://schemas.microsoft.com/office/drawing/2014/main" val="3241532521"/>
                  </a:ext>
                </a:extLst>
              </a:tr>
              <a:tr h="478418">
                <a:tc>
                  <a:txBody>
                    <a:bodyPr/>
                    <a:lstStyle/>
                    <a:p>
                      <a:r>
                        <a:rPr lang="en-US" dirty="0">
                          <a:solidFill>
                            <a:srgbClr val="FF0000"/>
                          </a:solidFill>
                        </a:rPr>
                        <a:t>(c) </a:t>
                      </a:r>
                      <a:r>
                        <a:rPr lang="en-US" dirty="0"/>
                        <a:t>Algorithm iterates through feature maps &amp; convolutions generating </a:t>
                      </a:r>
                      <a:r>
                        <a:rPr lang="en-US" i="1" dirty="0">
                          <a:solidFill>
                            <a:srgbClr val="00B050"/>
                          </a:solidFill>
                        </a:rPr>
                        <a:t>depth</a:t>
                      </a:r>
                      <a:r>
                        <a:rPr lang="en-US" dirty="0"/>
                        <a:t>, </a:t>
                      </a:r>
                      <a:r>
                        <a:rPr lang="en-US" i="1" dirty="0">
                          <a:solidFill>
                            <a:srgbClr val="00B050"/>
                          </a:solidFill>
                        </a:rPr>
                        <a:t>stride</a:t>
                      </a:r>
                      <a:r>
                        <a:rPr lang="en-US" dirty="0"/>
                        <a:t>, and </a:t>
                      </a:r>
                      <a:r>
                        <a:rPr lang="en-US" i="1" dirty="0">
                          <a:solidFill>
                            <a:srgbClr val="00B050"/>
                          </a:solidFill>
                        </a:rPr>
                        <a:t>zero-padding</a:t>
                      </a:r>
                      <a:r>
                        <a:rPr lang="en-US" dirty="0"/>
                        <a:t>. </a:t>
                      </a:r>
                    </a:p>
                    <a:p>
                      <a:r>
                        <a:rPr lang="en-US" dirty="0">
                          <a:solidFill>
                            <a:srgbClr val="00B050"/>
                          </a:solidFill>
                        </a:rPr>
                        <a:t>Depth</a:t>
                      </a:r>
                      <a:r>
                        <a:rPr lang="en-US" dirty="0"/>
                        <a:t> controls # layer neurons connecting a region based on learned edges, such as blobs of color. </a:t>
                      </a:r>
                      <a:r>
                        <a:rPr lang="en-US" dirty="0">
                          <a:solidFill>
                            <a:srgbClr val="FF0000"/>
                          </a:solidFill>
                        </a:rPr>
                        <a:t>(d) </a:t>
                      </a:r>
                      <a:r>
                        <a:rPr lang="en-US" dirty="0">
                          <a:solidFill>
                            <a:srgbClr val="00B050"/>
                          </a:solidFill>
                        </a:rPr>
                        <a:t>Stride</a:t>
                      </a:r>
                      <a:r>
                        <a:rPr lang="en-US" dirty="0"/>
                        <a:t> controls how depth columns of (width x height) are allocated by adjusting pixels until resulting output volume has smaller spatial dimensions. </a:t>
                      </a:r>
                    </a:p>
                    <a:p>
                      <a:r>
                        <a:rPr lang="en-US" dirty="0">
                          <a:solidFill>
                            <a:srgbClr val="00B050"/>
                          </a:solidFill>
                        </a:rPr>
                        <a:t>Zero-padding</a:t>
                      </a:r>
                      <a:r>
                        <a:rPr lang="en-US" dirty="0"/>
                        <a:t> are zero(0) input values applied to ‘input volume borders’ to help control the output of spatial size volume.</a:t>
                      </a:r>
                    </a:p>
                  </a:txBody>
                  <a:tcPr/>
                </a:tc>
                <a:extLst>
                  <a:ext uri="{0D108BD9-81ED-4DB2-BD59-A6C34878D82A}">
                    <a16:rowId xmlns:a16="http://schemas.microsoft.com/office/drawing/2014/main" val="226031252"/>
                  </a:ext>
                </a:extLst>
              </a:tr>
              <a:tr h="349135">
                <a:tc>
                  <a:txBody>
                    <a:bodyPr/>
                    <a:lstStyle/>
                    <a:p>
                      <a:r>
                        <a:rPr lang="en-US" dirty="0">
                          <a:solidFill>
                            <a:srgbClr val="FF0000"/>
                          </a:solidFill>
                        </a:rPr>
                        <a:t>(e) </a:t>
                      </a:r>
                      <a:r>
                        <a:rPr lang="en-US" dirty="0">
                          <a:solidFill>
                            <a:schemeClr val="tx1"/>
                          </a:solidFill>
                        </a:rPr>
                        <a:t>F</a:t>
                      </a:r>
                      <a:r>
                        <a:rPr lang="en-US" dirty="0"/>
                        <a:t>ully-connected states are neurons across layers in a flat matrix adjusted with weight &amp; bias vectors from learning iterations.</a:t>
                      </a:r>
                    </a:p>
                  </a:txBody>
                  <a:tcPr/>
                </a:tc>
                <a:extLst>
                  <a:ext uri="{0D108BD9-81ED-4DB2-BD59-A6C34878D82A}">
                    <a16:rowId xmlns:a16="http://schemas.microsoft.com/office/drawing/2014/main" val="3600978429"/>
                  </a:ext>
                </a:extLst>
              </a:tr>
              <a:tr h="478418">
                <a:tc>
                  <a:txBody>
                    <a:bodyPr/>
                    <a:lstStyle/>
                    <a:p>
                      <a:pPr marL="0" indent="0">
                        <a:buFont typeface="Arial" panose="020B0604020202020204" pitchFamily="34" charset="0"/>
                        <a:buNone/>
                      </a:pPr>
                      <a:r>
                        <a:rPr lang="en-US" dirty="0">
                          <a:solidFill>
                            <a:srgbClr val="FF0000"/>
                          </a:solidFill>
                        </a:rPr>
                        <a:t>(f) </a:t>
                      </a:r>
                      <a:r>
                        <a:rPr lang="en-US" dirty="0"/>
                        <a:t>Neuron fit formula is a function of input volume size (W), kernel size in convolution (K), stride applied (S) + zero-padding (P).</a:t>
                      </a:r>
                    </a:p>
                  </a:txBody>
                  <a:tcPr/>
                </a:tc>
                <a:extLst>
                  <a:ext uri="{0D108BD9-81ED-4DB2-BD59-A6C34878D82A}">
                    <a16:rowId xmlns:a16="http://schemas.microsoft.com/office/drawing/2014/main" val="3753319363"/>
                  </a:ext>
                </a:extLst>
              </a:tr>
            </a:tbl>
          </a:graphicData>
        </a:graphic>
      </p:graphicFrame>
      <p:pic>
        <p:nvPicPr>
          <p:cNvPr id="16" name="Picture 15">
            <a:extLst>
              <a:ext uri="{FF2B5EF4-FFF2-40B4-BE49-F238E27FC236}">
                <a16:creationId xmlns:a16="http://schemas.microsoft.com/office/drawing/2014/main" id="{2B14A8B3-DE47-495C-A8A1-A8A0C43F4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861" y="4776099"/>
            <a:ext cx="6766182" cy="2081902"/>
          </a:xfrm>
          <a:prstGeom prst="rect">
            <a:avLst/>
          </a:prstGeom>
          <a:ln>
            <a:noFill/>
          </a:ln>
        </p:spPr>
      </p:pic>
      <p:sp>
        <p:nvSpPr>
          <p:cNvPr id="2" name="TextBox 1">
            <a:extLst>
              <a:ext uri="{FF2B5EF4-FFF2-40B4-BE49-F238E27FC236}">
                <a16:creationId xmlns:a16="http://schemas.microsoft.com/office/drawing/2014/main" id="{1AC54BF8-3162-4FB0-A445-B469FD423304}"/>
              </a:ext>
            </a:extLst>
          </p:cNvPr>
          <p:cNvSpPr txBox="1"/>
          <p:nvPr/>
        </p:nvSpPr>
        <p:spPr>
          <a:xfrm>
            <a:off x="4026631" y="4913319"/>
            <a:ext cx="284479" cy="369332"/>
          </a:xfrm>
          <a:prstGeom prst="rect">
            <a:avLst/>
          </a:prstGeom>
          <a:noFill/>
          <a:ln>
            <a:solidFill>
              <a:srgbClr val="FF0000"/>
            </a:solidFill>
          </a:ln>
        </p:spPr>
        <p:txBody>
          <a:bodyPr wrap="square" rtlCol="0">
            <a:spAutoFit/>
          </a:bodyPr>
          <a:lstStyle/>
          <a:p>
            <a:r>
              <a:rPr lang="en-US" b="1" i="1" dirty="0">
                <a:solidFill>
                  <a:srgbClr val="FF0000"/>
                </a:solidFill>
              </a:rPr>
              <a:t>a</a:t>
            </a:r>
          </a:p>
        </p:txBody>
      </p:sp>
      <p:sp>
        <p:nvSpPr>
          <p:cNvPr id="5" name="TextBox 4">
            <a:extLst>
              <a:ext uri="{FF2B5EF4-FFF2-40B4-BE49-F238E27FC236}">
                <a16:creationId xmlns:a16="http://schemas.microsoft.com/office/drawing/2014/main" id="{6D3DEE60-1A23-4874-A4CE-13DFE5463433}"/>
              </a:ext>
            </a:extLst>
          </p:cNvPr>
          <p:cNvSpPr txBox="1"/>
          <p:nvPr/>
        </p:nvSpPr>
        <p:spPr>
          <a:xfrm>
            <a:off x="5176364" y="6474942"/>
            <a:ext cx="284479" cy="369332"/>
          </a:xfrm>
          <a:prstGeom prst="rect">
            <a:avLst/>
          </a:prstGeom>
          <a:noFill/>
          <a:ln>
            <a:solidFill>
              <a:srgbClr val="FF0000"/>
            </a:solidFill>
          </a:ln>
        </p:spPr>
        <p:txBody>
          <a:bodyPr wrap="square" rtlCol="0">
            <a:spAutoFit/>
          </a:bodyPr>
          <a:lstStyle/>
          <a:p>
            <a:r>
              <a:rPr lang="en-US" b="1" i="1" dirty="0">
                <a:solidFill>
                  <a:srgbClr val="FF0000"/>
                </a:solidFill>
              </a:rPr>
              <a:t>b</a:t>
            </a:r>
          </a:p>
        </p:txBody>
      </p:sp>
      <p:sp>
        <p:nvSpPr>
          <p:cNvPr id="6" name="TextBox 5">
            <a:extLst>
              <a:ext uri="{FF2B5EF4-FFF2-40B4-BE49-F238E27FC236}">
                <a16:creationId xmlns:a16="http://schemas.microsoft.com/office/drawing/2014/main" id="{4DFBF854-A50C-4390-AA4F-98E0F9EBC7E2}"/>
              </a:ext>
            </a:extLst>
          </p:cNvPr>
          <p:cNvSpPr txBox="1"/>
          <p:nvPr/>
        </p:nvSpPr>
        <p:spPr>
          <a:xfrm>
            <a:off x="6279995" y="6252664"/>
            <a:ext cx="284479" cy="369332"/>
          </a:xfrm>
          <a:prstGeom prst="rect">
            <a:avLst/>
          </a:prstGeom>
          <a:noFill/>
          <a:ln>
            <a:solidFill>
              <a:srgbClr val="FF0000"/>
            </a:solidFill>
          </a:ln>
        </p:spPr>
        <p:txBody>
          <a:bodyPr wrap="square" rtlCol="0">
            <a:spAutoFit/>
          </a:bodyPr>
          <a:lstStyle/>
          <a:p>
            <a:r>
              <a:rPr lang="en-US" b="1" i="1" dirty="0">
                <a:solidFill>
                  <a:srgbClr val="FF0000"/>
                </a:solidFill>
              </a:rPr>
              <a:t>c</a:t>
            </a:r>
          </a:p>
        </p:txBody>
      </p:sp>
      <p:sp>
        <p:nvSpPr>
          <p:cNvPr id="7" name="TextBox 6">
            <a:extLst>
              <a:ext uri="{FF2B5EF4-FFF2-40B4-BE49-F238E27FC236}">
                <a16:creationId xmlns:a16="http://schemas.microsoft.com/office/drawing/2014/main" id="{607FC671-D487-4E91-B49E-D81A52DF5690}"/>
              </a:ext>
            </a:extLst>
          </p:cNvPr>
          <p:cNvSpPr txBox="1"/>
          <p:nvPr/>
        </p:nvSpPr>
        <p:spPr>
          <a:xfrm>
            <a:off x="7913756" y="6255765"/>
            <a:ext cx="284479" cy="369332"/>
          </a:xfrm>
          <a:prstGeom prst="rect">
            <a:avLst/>
          </a:prstGeom>
          <a:noFill/>
          <a:ln>
            <a:solidFill>
              <a:srgbClr val="FF0000"/>
            </a:solidFill>
          </a:ln>
        </p:spPr>
        <p:txBody>
          <a:bodyPr wrap="square" rtlCol="0">
            <a:spAutoFit/>
          </a:bodyPr>
          <a:lstStyle/>
          <a:p>
            <a:r>
              <a:rPr lang="en-US" b="1" i="1" dirty="0">
                <a:solidFill>
                  <a:srgbClr val="FF0000"/>
                </a:solidFill>
              </a:rPr>
              <a:t>d</a:t>
            </a:r>
          </a:p>
        </p:txBody>
      </p:sp>
      <p:sp>
        <p:nvSpPr>
          <p:cNvPr id="8" name="TextBox 7">
            <a:extLst>
              <a:ext uri="{FF2B5EF4-FFF2-40B4-BE49-F238E27FC236}">
                <a16:creationId xmlns:a16="http://schemas.microsoft.com/office/drawing/2014/main" id="{347B69DF-A1FA-4AFA-853E-DFE6B9E6BDAF}"/>
              </a:ext>
            </a:extLst>
          </p:cNvPr>
          <p:cNvSpPr txBox="1"/>
          <p:nvPr/>
        </p:nvSpPr>
        <p:spPr>
          <a:xfrm>
            <a:off x="9101785" y="5883332"/>
            <a:ext cx="284479" cy="369332"/>
          </a:xfrm>
          <a:prstGeom prst="rect">
            <a:avLst/>
          </a:prstGeom>
          <a:noFill/>
          <a:ln>
            <a:solidFill>
              <a:srgbClr val="FF0000"/>
            </a:solidFill>
          </a:ln>
        </p:spPr>
        <p:txBody>
          <a:bodyPr wrap="square" rtlCol="0">
            <a:spAutoFit/>
          </a:bodyPr>
          <a:lstStyle/>
          <a:p>
            <a:r>
              <a:rPr lang="en-US" b="1" i="1" dirty="0">
                <a:solidFill>
                  <a:srgbClr val="FF0000"/>
                </a:solidFill>
              </a:rPr>
              <a:t>e</a:t>
            </a:r>
          </a:p>
        </p:txBody>
      </p:sp>
      <p:sp>
        <p:nvSpPr>
          <p:cNvPr id="9" name="TextBox 8">
            <a:extLst>
              <a:ext uri="{FF2B5EF4-FFF2-40B4-BE49-F238E27FC236}">
                <a16:creationId xmlns:a16="http://schemas.microsoft.com/office/drawing/2014/main" id="{EF0847CD-04D3-486E-AE17-383D8BF76F4A}"/>
              </a:ext>
            </a:extLst>
          </p:cNvPr>
          <p:cNvSpPr txBox="1"/>
          <p:nvPr/>
        </p:nvSpPr>
        <p:spPr>
          <a:xfrm>
            <a:off x="0" y="6581001"/>
            <a:ext cx="3117426" cy="276999"/>
          </a:xfrm>
          <a:prstGeom prst="rect">
            <a:avLst/>
          </a:prstGeom>
          <a:noFill/>
        </p:spPr>
        <p:txBody>
          <a:bodyPr wrap="square" rtlCol="0">
            <a:spAutoFit/>
          </a:bodyPr>
          <a:lstStyle/>
          <a:p>
            <a:r>
              <a:rPr lang="en-US" sz="1200" dirty="0">
                <a:solidFill>
                  <a:schemeClr val="accent1"/>
                </a:solidFill>
              </a:rPr>
              <a:t>*References: Wikipedia (see reference slide)</a:t>
            </a:r>
          </a:p>
        </p:txBody>
      </p:sp>
      <p:pic>
        <p:nvPicPr>
          <p:cNvPr id="4" name="Picture 3">
            <a:extLst>
              <a:ext uri="{FF2B5EF4-FFF2-40B4-BE49-F238E27FC236}">
                <a16:creationId xmlns:a16="http://schemas.microsoft.com/office/drawing/2014/main" id="{98529A28-2969-4A90-8473-967487A34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6346" y="5691424"/>
            <a:ext cx="1833797" cy="520032"/>
          </a:xfrm>
          <a:prstGeom prst="rect">
            <a:avLst/>
          </a:prstGeom>
          <a:ln>
            <a:noFill/>
          </a:ln>
        </p:spPr>
      </p:pic>
      <p:sp>
        <p:nvSpPr>
          <p:cNvPr id="13" name="TextBox 12">
            <a:extLst>
              <a:ext uri="{FF2B5EF4-FFF2-40B4-BE49-F238E27FC236}">
                <a16:creationId xmlns:a16="http://schemas.microsoft.com/office/drawing/2014/main" id="{13B77317-3FBE-4BFE-9658-AF31196CF3AF}"/>
              </a:ext>
            </a:extLst>
          </p:cNvPr>
          <p:cNvSpPr txBox="1"/>
          <p:nvPr/>
        </p:nvSpPr>
        <p:spPr>
          <a:xfrm>
            <a:off x="10026346" y="5327327"/>
            <a:ext cx="1833796" cy="276999"/>
          </a:xfrm>
          <a:prstGeom prst="rect">
            <a:avLst/>
          </a:prstGeom>
          <a:noFill/>
          <a:ln>
            <a:solidFill>
              <a:srgbClr val="00B0F0"/>
            </a:solidFill>
          </a:ln>
        </p:spPr>
        <p:txBody>
          <a:bodyPr wrap="square" rtlCol="0">
            <a:spAutoFit/>
          </a:bodyPr>
          <a:lstStyle/>
          <a:p>
            <a:pPr algn="ctr"/>
            <a:r>
              <a:rPr lang="en-US" sz="1200" b="1" i="1" dirty="0">
                <a:solidFill>
                  <a:schemeClr val="accent1"/>
                </a:solidFill>
              </a:rPr>
              <a:t># neurons to fit a volume</a:t>
            </a:r>
          </a:p>
        </p:txBody>
      </p:sp>
      <p:sp>
        <p:nvSpPr>
          <p:cNvPr id="14" name="TextBox 13">
            <a:extLst>
              <a:ext uri="{FF2B5EF4-FFF2-40B4-BE49-F238E27FC236}">
                <a16:creationId xmlns:a16="http://schemas.microsoft.com/office/drawing/2014/main" id="{84D0C45A-3B45-420B-B930-3EA94AA49094}"/>
              </a:ext>
            </a:extLst>
          </p:cNvPr>
          <p:cNvSpPr txBox="1"/>
          <p:nvPr/>
        </p:nvSpPr>
        <p:spPr>
          <a:xfrm>
            <a:off x="10943244" y="6105610"/>
            <a:ext cx="284479" cy="369332"/>
          </a:xfrm>
          <a:prstGeom prst="rect">
            <a:avLst/>
          </a:prstGeom>
          <a:noFill/>
          <a:ln>
            <a:solidFill>
              <a:srgbClr val="FF0000"/>
            </a:solidFill>
          </a:ln>
        </p:spPr>
        <p:txBody>
          <a:bodyPr wrap="square" rtlCol="0">
            <a:spAutoFit/>
          </a:bodyPr>
          <a:lstStyle/>
          <a:p>
            <a:r>
              <a:rPr lang="en-US" b="1" i="1" dirty="0">
                <a:solidFill>
                  <a:srgbClr val="FF0000"/>
                </a:solidFill>
              </a:rPr>
              <a:t>f</a:t>
            </a:r>
          </a:p>
        </p:txBody>
      </p:sp>
      <p:pic>
        <p:nvPicPr>
          <p:cNvPr id="11" name="Picture 10">
            <a:extLst>
              <a:ext uri="{FF2B5EF4-FFF2-40B4-BE49-F238E27FC236}">
                <a16:creationId xmlns:a16="http://schemas.microsoft.com/office/drawing/2014/main" id="{DC9D41D6-BD6F-42BC-88B2-D28442C66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94" y="4913319"/>
            <a:ext cx="2861248" cy="1569461"/>
          </a:xfrm>
          <a:prstGeom prst="rect">
            <a:avLst/>
          </a:prstGeom>
        </p:spPr>
      </p:pic>
    </p:spTree>
    <p:extLst>
      <p:ext uri="{BB962C8B-B14F-4D97-AF65-F5344CB8AC3E}">
        <p14:creationId xmlns:p14="http://schemas.microsoft.com/office/powerpoint/2010/main" val="18923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0695F-5DEC-4EC0-9214-CA6E357B1904}"/>
              </a:ext>
            </a:extLst>
          </p:cNvPr>
          <p:cNvPicPr>
            <a:picLocks noChangeAspect="1"/>
          </p:cNvPicPr>
          <p:nvPr/>
        </p:nvPicPr>
        <p:blipFill>
          <a:blip r:embed="rId3"/>
          <a:stretch>
            <a:fillRect/>
          </a:stretch>
        </p:blipFill>
        <p:spPr>
          <a:xfrm>
            <a:off x="3501162" y="-2"/>
            <a:ext cx="7557655" cy="2001225"/>
          </a:xfrm>
          <a:prstGeom prst="rect">
            <a:avLst/>
          </a:prstGeom>
          <a:ln>
            <a:solidFill>
              <a:schemeClr val="bg1"/>
            </a:solidFill>
          </a:ln>
        </p:spPr>
      </p:pic>
      <p:sp>
        <p:nvSpPr>
          <p:cNvPr id="2" name="Title 1">
            <a:extLst>
              <a:ext uri="{FF2B5EF4-FFF2-40B4-BE49-F238E27FC236}">
                <a16:creationId xmlns:a16="http://schemas.microsoft.com/office/drawing/2014/main" id="{4B0AE12B-FC41-4659-A3D5-0B0CDA4A81D0}"/>
              </a:ext>
            </a:extLst>
          </p:cNvPr>
          <p:cNvSpPr>
            <a:spLocks noGrp="1"/>
          </p:cNvSpPr>
          <p:nvPr>
            <p:ph type="title"/>
          </p:nvPr>
        </p:nvSpPr>
        <p:spPr>
          <a:xfrm>
            <a:off x="1" y="-1"/>
            <a:ext cx="2670464" cy="2001225"/>
          </a:xfrm>
          <a:ln>
            <a:noFill/>
          </a:ln>
        </p:spPr>
        <p:txBody>
          <a:bodyPr>
            <a:noAutofit/>
          </a:bodyPr>
          <a:lstStyle/>
          <a:p>
            <a:pPr algn="ctr"/>
            <a:r>
              <a:rPr lang="en-US" sz="3200" dirty="0">
                <a:solidFill>
                  <a:schemeClr val="tx1"/>
                </a:solidFill>
                <a:latin typeface="KaiTi" panose="02010609060101010101" pitchFamily="49" charset="-122"/>
                <a:ea typeface="KaiTi" panose="02010609060101010101" pitchFamily="49" charset="-122"/>
              </a:rPr>
              <a:t>CNN: algorithm improvements</a:t>
            </a:r>
            <a:br>
              <a:rPr lang="en-US" sz="3200" dirty="0">
                <a:solidFill>
                  <a:schemeClr val="tx1"/>
                </a:solidFill>
                <a:latin typeface="KaiTi" panose="02010609060101010101" pitchFamily="49" charset="-122"/>
                <a:ea typeface="KaiTi" panose="02010609060101010101" pitchFamily="49" charset="-122"/>
              </a:rPr>
            </a:br>
            <a:r>
              <a:rPr lang="en-US" sz="2800" dirty="0">
                <a:solidFill>
                  <a:schemeClr val="tx1"/>
                </a:solidFill>
                <a:latin typeface="KaiTi" panose="02010609060101010101" pitchFamily="49" charset="-122"/>
                <a:ea typeface="KaiTi" panose="02010609060101010101" pitchFamily="49" charset="-122"/>
              </a:rPr>
              <a:t>(since 2012)</a:t>
            </a:r>
            <a:endParaRPr lang="en-US" sz="3200" dirty="0">
              <a:solidFill>
                <a:schemeClr val="tx1"/>
              </a:solidFill>
              <a:latin typeface="KaiTi" panose="02010609060101010101" pitchFamily="49" charset="-122"/>
              <a:ea typeface="KaiTi" panose="02010609060101010101" pitchFamily="49" charset="-122"/>
            </a:endParaRPr>
          </a:p>
        </p:txBody>
      </p:sp>
      <p:sp>
        <p:nvSpPr>
          <p:cNvPr id="5" name="TextBox 4">
            <a:extLst>
              <a:ext uri="{FF2B5EF4-FFF2-40B4-BE49-F238E27FC236}">
                <a16:creationId xmlns:a16="http://schemas.microsoft.com/office/drawing/2014/main" id="{81D620B5-B58C-4B11-B516-D49C7A3753E4}"/>
              </a:ext>
            </a:extLst>
          </p:cNvPr>
          <p:cNvSpPr txBox="1"/>
          <p:nvPr/>
        </p:nvSpPr>
        <p:spPr>
          <a:xfrm>
            <a:off x="-72736" y="6624205"/>
            <a:ext cx="10858500" cy="276999"/>
          </a:xfrm>
          <a:prstGeom prst="rect">
            <a:avLst/>
          </a:prstGeom>
          <a:noFill/>
        </p:spPr>
        <p:txBody>
          <a:bodyPr wrap="square" rtlCol="0">
            <a:spAutoFit/>
          </a:bodyPr>
          <a:lstStyle/>
          <a:p>
            <a:r>
              <a:rPr lang="en-US" sz="1200" dirty="0">
                <a:solidFill>
                  <a:schemeClr val="accent1"/>
                </a:solidFill>
              </a:rPr>
              <a:t>*References: Gu, J., Wang, Z., Kuen, J., Ma, L., Shahroudy, A., Shuai, B., Liu, T., Wang, X., Wang, G., Cai, J., Chen, T. (2018). Recent advances in convolutional neural networks.</a:t>
            </a:r>
          </a:p>
        </p:txBody>
      </p:sp>
      <p:graphicFrame>
        <p:nvGraphicFramePr>
          <p:cNvPr id="7" name="Table 6">
            <a:extLst>
              <a:ext uri="{FF2B5EF4-FFF2-40B4-BE49-F238E27FC236}">
                <a16:creationId xmlns:a16="http://schemas.microsoft.com/office/drawing/2014/main" id="{DEB5B83D-2464-4AEA-8D14-F0981C9F4261}"/>
              </a:ext>
            </a:extLst>
          </p:cNvPr>
          <p:cNvGraphicFramePr>
            <a:graphicFrameLocks noGrp="1"/>
          </p:cNvGraphicFramePr>
          <p:nvPr>
            <p:extLst>
              <p:ext uri="{D42A27DB-BD31-4B8C-83A1-F6EECF244321}">
                <p14:modId xmlns:p14="http://schemas.microsoft.com/office/powerpoint/2010/main" val="2169123849"/>
              </p:ext>
            </p:extLst>
          </p:nvPr>
        </p:nvGraphicFramePr>
        <p:xfrm>
          <a:off x="-1" y="2001223"/>
          <a:ext cx="12192000" cy="4846320"/>
        </p:xfrm>
        <a:graphic>
          <a:graphicData uri="http://schemas.openxmlformats.org/drawingml/2006/table">
            <a:tbl>
              <a:tblPr firstRow="1" bandRow="1">
                <a:tableStyleId>{21E4AEA4-8DFA-4A89-87EB-49C32662AFE0}</a:tableStyleId>
              </a:tblPr>
              <a:tblGrid>
                <a:gridCol w="12192000">
                  <a:extLst>
                    <a:ext uri="{9D8B030D-6E8A-4147-A177-3AD203B41FA5}">
                      <a16:colId xmlns:a16="http://schemas.microsoft.com/office/drawing/2014/main" val="2651675034"/>
                    </a:ext>
                  </a:extLst>
                </a:gridCol>
              </a:tblGrid>
              <a:tr h="1327413">
                <a:tc>
                  <a:txBody>
                    <a:bodyPr/>
                    <a:lstStyle/>
                    <a:p>
                      <a:pPr marL="0" indent="0"/>
                      <a:r>
                        <a:rPr lang="en-US" b="0" dirty="0"/>
                        <a:t>According to Gu, et. al., by increasing depth, i.e. # layer neurons connecting a region based on learned edges, a network can better approximate the target function with increased nonlinearity generating better feature representations but must balance network complexity, overfitting, and computational efficiency. There are </a:t>
                      </a:r>
                      <a:r>
                        <a:rPr lang="en-US" b="1" dirty="0">
                          <a:solidFill>
                            <a:schemeClr val="tx1"/>
                          </a:solidFill>
                        </a:rPr>
                        <a:t>27</a:t>
                      </a:r>
                      <a:r>
                        <a:rPr lang="en-US" b="0" dirty="0"/>
                        <a:t> major CNN improvements since 2012 including: hyper-planes (</a:t>
                      </a:r>
                      <a:r>
                        <a:rPr lang="en-US" b="0" i="1" dirty="0">
                          <a:solidFill>
                            <a:schemeClr val="tx1"/>
                          </a:solidFill>
                        </a:rPr>
                        <a:t>dilation</a:t>
                      </a:r>
                      <a:r>
                        <a:rPr lang="en-US" b="0" dirty="0"/>
                        <a:t>), reducing nodes between layers (neuron </a:t>
                      </a:r>
                      <a:r>
                        <a:rPr lang="en-US" b="0" i="1" dirty="0">
                          <a:solidFill>
                            <a:schemeClr val="tx1"/>
                          </a:solidFill>
                        </a:rPr>
                        <a:t>pooling</a:t>
                      </a:r>
                      <a:r>
                        <a:rPr lang="en-US" b="0" dirty="0"/>
                        <a:t>), adjusting image loss functions (weight adjustments), and improved methods for </a:t>
                      </a:r>
                      <a:r>
                        <a:rPr lang="en-US" b="0" i="1" dirty="0">
                          <a:solidFill>
                            <a:schemeClr val="bg2">
                              <a:lumMod val="10000"/>
                            </a:schemeClr>
                          </a:solidFill>
                        </a:rPr>
                        <a:t>regularization</a:t>
                      </a:r>
                      <a:r>
                        <a:rPr lang="en-US" b="0" i="1" dirty="0">
                          <a:solidFill>
                            <a:schemeClr val="bg1"/>
                          </a:solidFill>
                        </a:rPr>
                        <a:t>,</a:t>
                      </a:r>
                      <a:r>
                        <a:rPr lang="en-US" b="0" i="1" dirty="0">
                          <a:solidFill>
                            <a:schemeClr val="bg2">
                              <a:lumMod val="10000"/>
                            </a:schemeClr>
                          </a:solidFill>
                        </a:rPr>
                        <a:t> </a:t>
                      </a:r>
                      <a:r>
                        <a:rPr lang="en-US" b="0" dirty="0"/>
                        <a:t>i.e. adjusting image overfitting by decaying weight scores by rewarding </a:t>
                      </a:r>
                      <a:r>
                        <a:rPr lang="en-US" b="0" i="1" dirty="0">
                          <a:solidFill>
                            <a:schemeClr val="tx1"/>
                          </a:solidFill>
                        </a:rPr>
                        <a:t>invariance</a:t>
                      </a:r>
                      <a:r>
                        <a:rPr lang="en-US" b="0" dirty="0"/>
                        <a:t> </a:t>
                      </a:r>
                      <a:r>
                        <a:rPr lang="en-US" sz="1100" b="0" dirty="0"/>
                        <a:t>(p 361).</a:t>
                      </a:r>
                      <a:endParaRPr lang="en-US" b="0" dirty="0"/>
                    </a:p>
                  </a:txBody>
                  <a:tcPr/>
                </a:tc>
                <a:extLst>
                  <a:ext uri="{0D108BD9-81ED-4DB2-BD59-A6C34878D82A}">
                    <a16:rowId xmlns:a16="http://schemas.microsoft.com/office/drawing/2014/main" val="3386166074"/>
                  </a:ext>
                </a:extLst>
              </a:tr>
              <a:tr h="331853">
                <a:tc>
                  <a:txBody>
                    <a:bodyPr/>
                    <a:lstStyle/>
                    <a:p>
                      <a:pPr algn="l"/>
                      <a:r>
                        <a:rPr lang="en-US" dirty="0">
                          <a:solidFill>
                            <a:srgbClr val="FF0000"/>
                          </a:solidFill>
                        </a:rPr>
                        <a:t>(a) </a:t>
                      </a:r>
                      <a:r>
                        <a:rPr lang="en-US" dirty="0"/>
                        <a:t>Convolution: basic view of image or text parsing, a.k.a. an image patch. Layers attached by neurons across image landscape.</a:t>
                      </a:r>
                    </a:p>
                  </a:txBody>
                  <a:tcPr/>
                </a:tc>
                <a:extLst>
                  <a:ext uri="{0D108BD9-81ED-4DB2-BD59-A6C34878D82A}">
                    <a16:rowId xmlns:a16="http://schemas.microsoft.com/office/drawing/2014/main" val="491105321"/>
                  </a:ext>
                </a:extLst>
              </a:tr>
              <a:tr h="829633">
                <a:tc>
                  <a:txBody>
                    <a:bodyPr/>
                    <a:lstStyle/>
                    <a:p>
                      <a:r>
                        <a:rPr lang="en-US" dirty="0">
                          <a:solidFill>
                            <a:srgbClr val="FF0000"/>
                          </a:solidFill>
                        </a:rPr>
                        <a:t>(b) </a:t>
                      </a:r>
                      <a:r>
                        <a:rPr lang="en-US" dirty="0"/>
                        <a:t>Tiled Convolution: CNN tiles and multiplies feature maps to learn rotational and scale invariant features. Separate kernels are learned within the same layer, and the complex invariances can be learned implicitly by square-root pooling over neighboring units </a:t>
                      </a:r>
                      <a:r>
                        <a:rPr lang="en-US" sz="1200" dirty="0"/>
                        <a:t>(p. 356)</a:t>
                      </a:r>
                      <a:r>
                        <a:rPr lang="en-US" sz="1400" dirty="0"/>
                        <a:t>. </a:t>
                      </a:r>
                      <a:r>
                        <a:rPr lang="en-US" sz="1800" dirty="0"/>
                        <a:t>A user sets tile size quantity effecting distance over which weight scores are shared improving image capture.</a:t>
                      </a:r>
                      <a:endParaRPr lang="en-US" dirty="0"/>
                    </a:p>
                  </a:txBody>
                  <a:tcPr/>
                </a:tc>
                <a:extLst>
                  <a:ext uri="{0D108BD9-81ED-4DB2-BD59-A6C34878D82A}">
                    <a16:rowId xmlns:a16="http://schemas.microsoft.com/office/drawing/2014/main" val="3241532521"/>
                  </a:ext>
                </a:extLst>
              </a:tr>
              <a:tr h="829633">
                <a:tc>
                  <a:txBody>
                    <a:bodyPr/>
                    <a:lstStyle/>
                    <a:p>
                      <a:r>
                        <a:rPr lang="en-US" dirty="0">
                          <a:solidFill>
                            <a:srgbClr val="FF0000"/>
                          </a:solidFill>
                        </a:rPr>
                        <a:t>(c) </a:t>
                      </a:r>
                      <a:r>
                        <a:rPr lang="en-US" dirty="0"/>
                        <a:t>Dilated Convolution: introduces a hyper-parameter to convolutional layer by </a:t>
                      </a:r>
                      <a:r>
                        <a:rPr lang="en-US" i="1" dirty="0">
                          <a:solidFill>
                            <a:schemeClr val="accent6">
                              <a:lumMod val="75000"/>
                            </a:schemeClr>
                          </a:solidFill>
                        </a:rPr>
                        <a:t>inserting zeros </a:t>
                      </a:r>
                      <a:r>
                        <a:rPr lang="en-US" dirty="0"/>
                        <a:t>between filter elements. Increasing the network’s receptive field size widens relevant information and improves performance outcomes for scene segmentation, machine translation, speech synthesis, and speech recognition. Figure C is zooming in, or widening, pixel grouping.</a:t>
                      </a:r>
                    </a:p>
                  </a:txBody>
                  <a:tcPr/>
                </a:tc>
                <a:extLst>
                  <a:ext uri="{0D108BD9-81ED-4DB2-BD59-A6C34878D82A}">
                    <a16:rowId xmlns:a16="http://schemas.microsoft.com/office/drawing/2014/main" val="226031252"/>
                  </a:ext>
                </a:extLst>
              </a:tr>
              <a:tr h="10785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 </a:t>
                      </a:r>
                      <a:r>
                        <a:rPr lang="en-US" dirty="0"/>
                        <a:t>Deconvolution: essentially convolution run backwards. Results in multiple image outputs, i.e. a larger pixel area, of a single activation a condensed image subset. Convolutions are run within “each” single activation (subset) improving the dilation factor for each input feature map. Groupings are tied together with neurons across subsets. Method improves visualization, semantic segmentation, and visual question answering. </a:t>
                      </a:r>
                      <a:r>
                        <a:rPr lang="en-US" sz="1200" dirty="0">
                          <a:solidFill>
                            <a:schemeClr val="accent1"/>
                          </a:solidFill>
                        </a:rPr>
                        <a:t>Reference: Gu, J, et. al., (2018). Recent advances in convolutional neural networks. </a:t>
                      </a:r>
                      <a:r>
                        <a:rPr lang="en-US" sz="1200" i="1" dirty="0">
                          <a:solidFill>
                            <a:schemeClr val="accent1"/>
                          </a:solidFill>
                        </a:rPr>
                        <a:t>Pattern Recognition</a:t>
                      </a:r>
                      <a:r>
                        <a:rPr lang="en-US" sz="1200" dirty="0">
                          <a:solidFill>
                            <a:schemeClr val="accent1"/>
                          </a:solidFill>
                        </a:rPr>
                        <a:t>.</a:t>
                      </a:r>
                      <a:endParaRPr lang="en-US" sz="800" dirty="0">
                        <a:solidFill>
                          <a:schemeClr val="accent1"/>
                        </a:solidFill>
                      </a:endParaRPr>
                    </a:p>
                  </a:txBody>
                  <a:tcPr/>
                </a:tc>
                <a:extLst>
                  <a:ext uri="{0D108BD9-81ED-4DB2-BD59-A6C34878D82A}">
                    <a16:rowId xmlns:a16="http://schemas.microsoft.com/office/drawing/2014/main" val="3600978429"/>
                  </a:ext>
                </a:extLst>
              </a:tr>
            </a:tbl>
          </a:graphicData>
        </a:graphic>
      </p:graphicFrame>
      <p:pic>
        <p:nvPicPr>
          <p:cNvPr id="8" name="Picture 7">
            <a:extLst>
              <a:ext uri="{FF2B5EF4-FFF2-40B4-BE49-F238E27FC236}">
                <a16:creationId xmlns:a16="http://schemas.microsoft.com/office/drawing/2014/main" id="{C4D6379E-F29D-437D-AD76-7EC8087EFB9C}"/>
              </a:ext>
            </a:extLst>
          </p:cNvPr>
          <p:cNvPicPr>
            <a:picLocks noChangeAspect="1"/>
          </p:cNvPicPr>
          <p:nvPr/>
        </p:nvPicPr>
        <p:blipFill>
          <a:blip r:embed="rId4"/>
          <a:stretch>
            <a:fillRect/>
          </a:stretch>
        </p:blipFill>
        <p:spPr>
          <a:xfrm>
            <a:off x="2557389" y="568647"/>
            <a:ext cx="1467199" cy="762943"/>
          </a:xfrm>
          <a:prstGeom prst="rect">
            <a:avLst/>
          </a:prstGeom>
        </p:spPr>
      </p:pic>
      <p:pic>
        <p:nvPicPr>
          <p:cNvPr id="9" name="Picture 8">
            <a:extLst>
              <a:ext uri="{FF2B5EF4-FFF2-40B4-BE49-F238E27FC236}">
                <a16:creationId xmlns:a16="http://schemas.microsoft.com/office/drawing/2014/main" id="{160711B0-B90E-4B54-8CCC-11A494FBBA9B}"/>
              </a:ext>
            </a:extLst>
          </p:cNvPr>
          <p:cNvPicPr>
            <a:picLocks noChangeAspect="1"/>
          </p:cNvPicPr>
          <p:nvPr/>
        </p:nvPicPr>
        <p:blipFill>
          <a:blip r:embed="rId5"/>
          <a:stretch>
            <a:fillRect/>
          </a:stretch>
        </p:blipFill>
        <p:spPr>
          <a:xfrm>
            <a:off x="11184862" y="345062"/>
            <a:ext cx="933450" cy="1466850"/>
          </a:xfrm>
          <a:prstGeom prst="rect">
            <a:avLst/>
          </a:prstGeom>
        </p:spPr>
      </p:pic>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58605F33-D0A0-46B0-BBC3-89E3786FCA26}"/>
                  </a:ext>
                </a:extLst>
              </p14:cNvPr>
              <p14:cNvContentPartPr/>
              <p14:nvPr/>
            </p14:nvContentPartPr>
            <p14:xfrm>
              <a:off x="5756220" y="1864219"/>
              <a:ext cx="158040" cy="27360"/>
            </p14:xfrm>
          </p:contentPart>
        </mc:Choice>
        <mc:Fallback xmlns="">
          <p:pic>
            <p:nvPicPr>
              <p:cNvPr id="12" name="Ink 11">
                <a:extLst>
                  <a:ext uri="{FF2B5EF4-FFF2-40B4-BE49-F238E27FC236}">
                    <a16:creationId xmlns:a16="http://schemas.microsoft.com/office/drawing/2014/main" id="{58605F33-D0A0-46B0-BBC3-89E3786FCA26}"/>
                  </a:ext>
                </a:extLst>
              </p:cNvPr>
              <p:cNvPicPr/>
              <p:nvPr/>
            </p:nvPicPr>
            <p:blipFill>
              <a:blip r:embed="rId7"/>
              <a:stretch>
                <a:fillRect/>
              </a:stretch>
            </p:blipFill>
            <p:spPr>
              <a:xfrm>
                <a:off x="5702220" y="1756219"/>
                <a:ext cx="265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6B74B2D-E706-4BAD-93C0-6FBB675C3AD8}"/>
                  </a:ext>
                </a:extLst>
              </p14:cNvPr>
              <p14:cNvContentPartPr/>
              <p14:nvPr/>
            </p14:nvContentPartPr>
            <p14:xfrm>
              <a:off x="3989700" y="1890499"/>
              <a:ext cx="150120" cy="5760"/>
            </p14:xfrm>
          </p:contentPart>
        </mc:Choice>
        <mc:Fallback xmlns="">
          <p:pic>
            <p:nvPicPr>
              <p:cNvPr id="13" name="Ink 12">
                <a:extLst>
                  <a:ext uri="{FF2B5EF4-FFF2-40B4-BE49-F238E27FC236}">
                    <a16:creationId xmlns:a16="http://schemas.microsoft.com/office/drawing/2014/main" id="{76B74B2D-E706-4BAD-93C0-6FBB675C3AD8}"/>
                  </a:ext>
                </a:extLst>
              </p:cNvPr>
              <p:cNvPicPr/>
              <p:nvPr/>
            </p:nvPicPr>
            <p:blipFill>
              <a:blip r:embed="rId9"/>
              <a:stretch>
                <a:fillRect/>
              </a:stretch>
            </p:blipFill>
            <p:spPr>
              <a:xfrm>
                <a:off x="3936060" y="1782859"/>
                <a:ext cx="2577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FD77464-8B41-45C2-ADBB-83CD0546D158}"/>
                  </a:ext>
                </a:extLst>
              </p14:cNvPr>
              <p14:cNvContentPartPr/>
              <p14:nvPr/>
            </p14:nvContentPartPr>
            <p14:xfrm>
              <a:off x="7621380" y="1906339"/>
              <a:ext cx="171720" cy="360"/>
            </p14:xfrm>
          </p:contentPart>
        </mc:Choice>
        <mc:Fallback xmlns="">
          <p:pic>
            <p:nvPicPr>
              <p:cNvPr id="14" name="Ink 13">
                <a:extLst>
                  <a:ext uri="{FF2B5EF4-FFF2-40B4-BE49-F238E27FC236}">
                    <a16:creationId xmlns:a16="http://schemas.microsoft.com/office/drawing/2014/main" id="{2FD77464-8B41-45C2-ADBB-83CD0546D158}"/>
                  </a:ext>
                </a:extLst>
              </p:cNvPr>
              <p:cNvPicPr/>
              <p:nvPr/>
            </p:nvPicPr>
            <p:blipFill>
              <a:blip r:embed="rId11"/>
              <a:stretch>
                <a:fillRect/>
              </a:stretch>
            </p:blipFill>
            <p:spPr>
              <a:xfrm>
                <a:off x="7567380" y="1798339"/>
                <a:ext cx="279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EF00CC0-51F5-4643-AA65-8EDBCDBAA9E1}"/>
                  </a:ext>
                </a:extLst>
              </p14:cNvPr>
              <p14:cNvContentPartPr/>
              <p14:nvPr/>
            </p14:nvContentPartPr>
            <p14:xfrm>
              <a:off x="9575100" y="1895899"/>
              <a:ext cx="228600" cy="360"/>
            </p14:xfrm>
          </p:contentPart>
        </mc:Choice>
        <mc:Fallback xmlns="">
          <p:pic>
            <p:nvPicPr>
              <p:cNvPr id="15" name="Ink 14">
                <a:extLst>
                  <a:ext uri="{FF2B5EF4-FFF2-40B4-BE49-F238E27FC236}">
                    <a16:creationId xmlns:a16="http://schemas.microsoft.com/office/drawing/2014/main" id="{9EF00CC0-51F5-4643-AA65-8EDBCDBAA9E1}"/>
                  </a:ext>
                </a:extLst>
              </p:cNvPr>
              <p:cNvPicPr/>
              <p:nvPr/>
            </p:nvPicPr>
            <p:blipFill>
              <a:blip r:embed="rId13"/>
              <a:stretch>
                <a:fillRect/>
              </a:stretch>
            </p:blipFill>
            <p:spPr>
              <a:xfrm>
                <a:off x="9521460" y="1788259"/>
                <a:ext cx="336240" cy="216000"/>
              </a:xfrm>
              <a:prstGeom prst="rect">
                <a:avLst/>
              </a:prstGeom>
            </p:spPr>
          </p:pic>
        </mc:Fallback>
      </mc:AlternateContent>
      <p:sp>
        <p:nvSpPr>
          <p:cNvPr id="3" name="Arrow: Right 2">
            <a:extLst>
              <a:ext uri="{FF2B5EF4-FFF2-40B4-BE49-F238E27FC236}">
                <a16:creationId xmlns:a16="http://schemas.microsoft.com/office/drawing/2014/main" id="{455743D3-DB35-479C-A36C-24B8DFD28A07}"/>
              </a:ext>
            </a:extLst>
          </p:cNvPr>
          <p:cNvSpPr/>
          <p:nvPr/>
        </p:nvSpPr>
        <p:spPr>
          <a:xfrm>
            <a:off x="10836812" y="1000610"/>
            <a:ext cx="359039" cy="25321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8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8401F4-A640-481E-835C-41F7BE27CA41}"/>
              </a:ext>
            </a:extLst>
          </p:cNvPr>
          <p:cNvPicPr>
            <a:picLocks noChangeAspect="1"/>
          </p:cNvPicPr>
          <p:nvPr/>
        </p:nvPicPr>
        <p:blipFill rotWithShape="1">
          <a:blip r:embed="rId3"/>
          <a:srcRect t="10272" r="2" b="21536"/>
          <a:stretch/>
        </p:blipFill>
        <p:spPr>
          <a:xfrm>
            <a:off x="6332220" y="0"/>
            <a:ext cx="5859780" cy="6858000"/>
          </a:xfrm>
          <a:prstGeom prst="rect">
            <a:avLst/>
          </a:prstGeom>
        </p:spPr>
      </p:pic>
      <p:sp>
        <p:nvSpPr>
          <p:cNvPr id="21" name="Rectangle 20">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AE12B-FC41-4659-A3D5-0B0CDA4A81D0}"/>
              </a:ext>
            </a:extLst>
          </p:cNvPr>
          <p:cNvSpPr>
            <a:spLocks noGrp="1"/>
          </p:cNvSpPr>
          <p:nvPr>
            <p:ph type="title"/>
          </p:nvPr>
        </p:nvSpPr>
        <p:spPr>
          <a:xfrm>
            <a:off x="589031" y="640263"/>
            <a:ext cx="5295666" cy="1344975"/>
          </a:xfrm>
        </p:spPr>
        <p:txBody>
          <a:bodyPr>
            <a:normAutofit/>
          </a:bodyPr>
          <a:lstStyle/>
          <a:p>
            <a:pPr algn="ctr"/>
            <a:r>
              <a:rPr lang="en-US" sz="2800" dirty="0">
                <a:latin typeface="KaiTi" panose="02010609060101010101" pitchFamily="49" charset="-122"/>
                <a:ea typeface="KaiTi" panose="02010609060101010101" pitchFamily="49" charset="-122"/>
              </a:rPr>
              <a:t>Facial Pattern Recognition  </a:t>
            </a:r>
            <a:br>
              <a:rPr lang="en-US" sz="2800" dirty="0">
                <a:latin typeface="KaiTi" panose="02010609060101010101" pitchFamily="49" charset="-122"/>
                <a:ea typeface="KaiTi" panose="02010609060101010101" pitchFamily="49" charset="-122"/>
              </a:rPr>
            </a:br>
            <a:r>
              <a:rPr lang="en-US" sz="2400" b="1" i="1" dirty="0">
                <a:solidFill>
                  <a:schemeClr val="tx1"/>
                </a:solidFill>
                <a:latin typeface="KaiTi" panose="02010609060101010101" pitchFamily="49" charset="-122"/>
                <a:ea typeface="KaiTi" panose="02010609060101010101" pitchFamily="49" charset="-122"/>
              </a:rPr>
              <a:t>Who are you standing next to ?</a:t>
            </a:r>
            <a:endParaRPr lang="en-US" sz="2800" b="1" i="1" dirty="0">
              <a:solidFill>
                <a:schemeClr val="tx1"/>
              </a:solidFill>
              <a:latin typeface="KaiTi" panose="02010609060101010101" pitchFamily="49" charset="-122"/>
              <a:ea typeface="KaiTi" panose="02010609060101010101" pitchFamily="49" charset="-122"/>
            </a:endParaRPr>
          </a:p>
        </p:txBody>
      </p:sp>
      <p:sp>
        <p:nvSpPr>
          <p:cNvPr id="6" name="Content Placeholder 5">
            <a:extLst>
              <a:ext uri="{FF2B5EF4-FFF2-40B4-BE49-F238E27FC236}">
                <a16:creationId xmlns:a16="http://schemas.microsoft.com/office/drawing/2014/main" id="{D018C488-2646-497D-8022-1134C1DA4DFC}"/>
              </a:ext>
            </a:extLst>
          </p:cNvPr>
          <p:cNvSpPr txBox="1">
            <a:spLocks noGrp="1"/>
          </p:cNvSpPr>
          <p:nvPr>
            <p:ph idx="1"/>
          </p:nvPr>
        </p:nvSpPr>
        <p:spPr>
          <a:xfrm>
            <a:off x="589031" y="1868069"/>
            <a:ext cx="5295666" cy="4151263"/>
          </a:xfrm>
          <a:prstGeom prst="rect">
            <a:avLst/>
          </a:prstGeom>
        </p:spPr>
        <p:txBody>
          <a:bodyPr rtlCol="0">
            <a:normAutofit/>
          </a:bodyPr>
          <a:lstStyle/>
          <a:p>
            <a:r>
              <a:rPr lang="en-US" sz="1600" dirty="0">
                <a:latin typeface="KaiTi" panose="02010609060101010101" pitchFamily="49" charset="-122"/>
                <a:ea typeface="KaiTi" panose="02010609060101010101" pitchFamily="49" charset="-122"/>
              </a:rPr>
              <a:t>Facial recognition in China is a common feature crossing city sidewalks, subway stations, and tourist parks.</a:t>
            </a:r>
          </a:p>
          <a:p>
            <a:r>
              <a:rPr lang="en-US" sz="1600" dirty="0">
                <a:latin typeface="KaiTi" panose="02010609060101010101" pitchFamily="49" charset="-122"/>
                <a:ea typeface="KaiTi" panose="02010609060101010101" pitchFamily="49" charset="-122"/>
              </a:rPr>
              <a:t>Many office workers in Beijing’s financial district clock in and out of work by scanning faces.</a:t>
            </a:r>
          </a:p>
          <a:p>
            <a:r>
              <a:rPr lang="en-US" sz="1600" dirty="0">
                <a:latin typeface="KaiTi" panose="02010609060101010101" pitchFamily="49" charset="-122"/>
                <a:ea typeface="KaiTi" panose="02010609060101010101" pitchFamily="49" charset="-122"/>
              </a:rPr>
              <a:t>“There is a feeling that everything you say and do is being monitored. It is terrifying.*”</a:t>
            </a:r>
          </a:p>
          <a:p>
            <a:r>
              <a:rPr lang="en-US" sz="1600" dirty="0">
                <a:latin typeface="KaiTi" panose="02010609060101010101" pitchFamily="49" charset="-122"/>
                <a:ea typeface="KaiTi" panose="02010609060101010101" pitchFamily="49" charset="-122"/>
              </a:rPr>
              <a:t>YouTube uploads 500 videos per hour and has sophisticated tools monitoring their content.**</a:t>
            </a:r>
          </a:p>
          <a:p>
            <a:r>
              <a:rPr lang="en-US" sz="1600" dirty="0">
                <a:latin typeface="KaiTi" panose="02010609060101010101" pitchFamily="49" charset="-122"/>
                <a:ea typeface="KaiTi" panose="02010609060101010101" pitchFamily="49" charset="-122"/>
              </a:rPr>
              <a:t>Convolutional neural networks assist in scanning for undesired content, such as gun violence. </a:t>
            </a:r>
          </a:p>
          <a:p>
            <a:r>
              <a:rPr lang="en-US" sz="1600" dirty="0">
                <a:latin typeface="KaiTi" panose="02010609060101010101" pitchFamily="49" charset="-122"/>
                <a:ea typeface="KaiTi" panose="02010609060101010101" pitchFamily="49" charset="-122"/>
              </a:rPr>
              <a:t>As their speed and proficiency increases real-time matching of a </a:t>
            </a:r>
            <a:r>
              <a:rPr lang="en-US" sz="1600" dirty="0">
                <a:latin typeface="Georgia" panose="02040502050405020303" pitchFamily="18" charset="0"/>
                <a:ea typeface="KaiTi" panose="02010609060101010101" pitchFamily="49" charset="-122"/>
              </a:rPr>
              <a:t>person’s</a:t>
            </a:r>
            <a:r>
              <a:rPr lang="en-US" sz="1600" dirty="0">
                <a:latin typeface="KaiTi" panose="02010609060101010101" pitchFamily="49" charset="-122"/>
                <a:ea typeface="KaiTi" panose="02010609060101010101" pitchFamily="49" charset="-122"/>
              </a:rPr>
              <a:t> name with their image will become increasingly commonplace.</a:t>
            </a:r>
          </a:p>
        </p:txBody>
      </p:sp>
      <p:pic>
        <p:nvPicPr>
          <p:cNvPr id="3" name="Picture 2">
            <a:extLst>
              <a:ext uri="{FF2B5EF4-FFF2-40B4-BE49-F238E27FC236}">
                <a16:creationId xmlns:a16="http://schemas.microsoft.com/office/drawing/2014/main" id="{FB921CDB-B715-47E5-9534-AFAA66656021}"/>
              </a:ext>
            </a:extLst>
          </p:cNvPr>
          <p:cNvPicPr>
            <a:picLocks noChangeAspect="1"/>
          </p:cNvPicPr>
          <p:nvPr/>
        </p:nvPicPr>
        <p:blipFill>
          <a:blip r:embed="rId4"/>
          <a:stretch>
            <a:fillRect/>
          </a:stretch>
        </p:blipFill>
        <p:spPr>
          <a:xfrm>
            <a:off x="8340347" y="519001"/>
            <a:ext cx="1998636" cy="2190287"/>
          </a:xfrm>
          <a:prstGeom prst="rect">
            <a:avLst/>
          </a:prstGeom>
        </p:spPr>
      </p:pic>
      <p:pic>
        <p:nvPicPr>
          <p:cNvPr id="4" name="Picture 3">
            <a:extLst>
              <a:ext uri="{FF2B5EF4-FFF2-40B4-BE49-F238E27FC236}">
                <a16:creationId xmlns:a16="http://schemas.microsoft.com/office/drawing/2014/main" id="{79610548-04F6-4D3B-B174-DB6C1BFEE228}"/>
              </a:ext>
            </a:extLst>
          </p:cNvPr>
          <p:cNvPicPr>
            <a:picLocks noChangeAspect="1"/>
          </p:cNvPicPr>
          <p:nvPr/>
        </p:nvPicPr>
        <p:blipFill rotWithShape="1">
          <a:blip r:embed="rId5"/>
          <a:srcRect l="4938"/>
          <a:stretch/>
        </p:blipFill>
        <p:spPr>
          <a:xfrm>
            <a:off x="6438732" y="2899723"/>
            <a:ext cx="5433229" cy="3229233"/>
          </a:xfrm>
          <a:prstGeom prst="rect">
            <a:avLst/>
          </a:prstGeom>
        </p:spPr>
      </p:pic>
      <p:sp>
        <p:nvSpPr>
          <p:cNvPr id="7" name="TextBox 6">
            <a:extLst>
              <a:ext uri="{FF2B5EF4-FFF2-40B4-BE49-F238E27FC236}">
                <a16:creationId xmlns:a16="http://schemas.microsoft.com/office/drawing/2014/main" id="{7C481F51-D9EC-43E5-B6A7-5E6DF65DFA8F}"/>
              </a:ext>
            </a:extLst>
          </p:cNvPr>
          <p:cNvSpPr txBox="1"/>
          <p:nvPr/>
        </p:nvSpPr>
        <p:spPr>
          <a:xfrm>
            <a:off x="0" y="6319391"/>
            <a:ext cx="12192000" cy="538609"/>
          </a:xfrm>
          <a:prstGeom prst="rect">
            <a:avLst/>
          </a:prstGeom>
          <a:noFill/>
        </p:spPr>
        <p:txBody>
          <a:bodyPr wrap="square" rtlCol="0">
            <a:spAutoFit/>
          </a:bodyPr>
          <a:lstStyle/>
          <a:p>
            <a:pPr>
              <a:spcAft>
                <a:spcPts val="600"/>
              </a:spcAft>
            </a:pPr>
            <a:r>
              <a:rPr lang="en-US" sz="1200" dirty="0">
                <a:solidFill>
                  <a:schemeClr val="accent1"/>
                </a:solidFill>
              </a:rPr>
              <a:t> *Editors, (2019, November 9). The first face-off. </a:t>
            </a:r>
            <a:r>
              <a:rPr lang="en-US" sz="1200" i="1" dirty="0">
                <a:solidFill>
                  <a:schemeClr val="accent1"/>
                </a:solidFill>
              </a:rPr>
              <a:t>The Economist</a:t>
            </a:r>
            <a:r>
              <a:rPr lang="en-US" sz="1200" dirty="0">
                <a:solidFill>
                  <a:schemeClr val="accent1"/>
                </a:solidFill>
              </a:rPr>
              <a:t>, 71.</a:t>
            </a:r>
          </a:p>
          <a:p>
            <a:pPr>
              <a:spcAft>
                <a:spcPts val="600"/>
              </a:spcAft>
            </a:pPr>
            <a:r>
              <a:rPr lang="en-US" sz="1200" dirty="0">
                <a:solidFill>
                  <a:schemeClr val="accent1"/>
                </a:solidFill>
              </a:rPr>
              <a:t>**Editors, (2019, May 19). Now playing, everywhere. </a:t>
            </a:r>
            <a:r>
              <a:rPr lang="en-US" sz="1200" i="1" dirty="0">
                <a:solidFill>
                  <a:schemeClr val="accent1"/>
                </a:solidFill>
              </a:rPr>
              <a:t>The Economist</a:t>
            </a:r>
            <a:r>
              <a:rPr lang="en-US" sz="1200" dirty="0">
                <a:solidFill>
                  <a:schemeClr val="accent1"/>
                </a:solidFill>
              </a:rPr>
              <a:t>, 17.                                                                                         HAL Movie Image Courtesy of Microsoft Bing Search</a:t>
            </a:r>
          </a:p>
        </p:txBody>
      </p:sp>
    </p:spTree>
    <p:extLst>
      <p:ext uri="{BB962C8B-B14F-4D97-AF65-F5344CB8AC3E}">
        <p14:creationId xmlns:p14="http://schemas.microsoft.com/office/powerpoint/2010/main" val="9728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B368A6B-2F12-4BF9-9DE3-91F208390789}"/>
              </a:ext>
            </a:extLst>
          </p:cNvPr>
          <p:cNvGraphicFramePr>
            <a:graphicFrameLocks noGrp="1"/>
          </p:cNvGraphicFramePr>
          <p:nvPr>
            <p:extLst>
              <p:ext uri="{D42A27DB-BD31-4B8C-83A1-F6EECF244321}">
                <p14:modId xmlns:p14="http://schemas.microsoft.com/office/powerpoint/2010/main" val="24822987"/>
              </p:ext>
            </p:extLst>
          </p:nvPr>
        </p:nvGraphicFramePr>
        <p:xfrm>
          <a:off x="248010" y="810528"/>
          <a:ext cx="11618408" cy="5314888"/>
        </p:xfrm>
        <a:graphic>
          <a:graphicData uri="http://schemas.openxmlformats.org/drawingml/2006/table">
            <a:tbl>
              <a:tblPr firstRow="1" bandRow="1">
                <a:tableStyleId>{5C22544A-7EE6-4342-B048-85BDC9FD1C3A}</a:tableStyleId>
              </a:tblPr>
              <a:tblGrid>
                <a:gridCol w="5809204">
                  <a:extLst>
                    <a:ext uri="{9D8B030D-6E8A-4147-A177-3AD203B41FA5}">
                      <a16:colId xmlns:a16="http://schemas.microsoft.com/office/drawing/2014/main" val="2651675034"/>
                    </a:ext>
                  </a:extLst>
                </a:gridCol>
                <a:gridCol w="5809204">
                  <a:extLst>
                    <a:ext uri="{9D8B030D-6E8A-4147-A177-3AD203B41FA5}">
                      <a16:colId xmlns:a16="http://schemas.microsoft.com/office/drawing/2014/main" val="3455441453"/>
                    </a:ext>
                  </a:extLst>
                </a:gridCol>
              </a:tblGrid>
              <a:tr h="876975">
                <a:tc gridSpan="2">
                  <a:txBody>
                    <a:bodyPr/>
                    <a:lstStyle/>
                    <a:p>
                      <a:pPr marL="457200" indent="-457200"/>
                      <a:r>
                        <a:rPr lang="en-US" sz="1800" dirty="0">
                          <a:latin typeface="KaiTi" panose="02010609060101010101" pitchFamily="49" charset="-122"/>
                          <a:ea typeface="KaiTi" panose="02010609060101010101" pitchFamily="49" charset="-122"/>
                        </a:rPr>
                        <a:t>Situation: Deep convolutional neural networks contribute meaningfully in both facial and image recognition technology and “</a:t>
                      </a:r>
                      <a:r>
                        <a:rPr lang="en-US" sz="1800" i="1" dirty="0">
                          <a:latin typeface="KaiTi" panose="02010609060101010101" pitchFamily="49" charset="-122"/>
                          <a:ea typeface="KaiTi" panose="02010609060101010101" pitchFamily="49" charset="-122"/>
                        </a:rPr>
                        <a:t>the technology with the greatest potential to change policing is also the least visible to the public”</a:t>
                      </a:r>
                      <a:r>
                        <a:rPr lang="en-US" sz="1600" dirty="0">
                          <a:latin typeface="KaiTi" panose="02010609060101010101" pitchFamily="49" charset="-122"/>
                          <a:ea typeface="KaiTi" panose="02010609060101010101" pitchFamily="49" charset="-122"/>
                        </a:rPr>
                        <a:t>(Economist)</a:t>
                      </a:r>
                      <a:r>
                        <a:rPr lang="en-US" sz="1800" dirty="0">
                          <a:latin typeface="KaiTi" panose="02010609060101010101" pitchFamily="49" charset="-122"/>
                          <a:ea typeface="KaiTi" panose="02010609060101010101" pitchFamily="49" charset="-122"/>
                        </a:rPr>
                        <a:t>.*</a:t>
                      </a:r>
                    </a:p>
                  </a:txBody>
                  <a:tcPr/>
                </a:tc>
                <a:tc hMerge="1">
                  <a:txBody>
                    <a:bodyPr/>
                    <a:lstStyle/>
                    <a:p>
                      <a:endParaRPr lang="en-US" dirty="0"/>
                    </a:p>
                  </a:txBody>
                  <a:tcPr/>
                </a:tc>
                <a:extLst>
                  <a:ext uri="{0D108BD9-81ED-4DB2-BD59-A6C34878D82A}">
                    <a16:rowId xmlns:a16="http://schemas.microsoft.com/office/drawing/2014/main" val="3386166074"/>
                  </a:ext>
                </a:extLst>
              </a:tr>
              <a:tr h="368840">
                <a:tc>
                  <a:txBody>
                    <a:bodyPr/>
                    <a:lstStyle/>
                    <a:p>
                      <a:pPr algn="ctr"/>
                      <a:r>
                        <a:rPr lang="en-US" dirty="0">
                          <a:highlight>
                            <a:srgbClr val="FFFF00"/>
                          </a:highlight>
                          <a:latin typeface="KaiTi" panose="02010609060101010101" pitchFamily="49" charset="-122"/>
                          <a:ea typeface="KaiTi" panose="02010609060101010101" pitchFamily="49" charset="-122"/>
                        </a:rPr>
                        <a:t>Overall Advantages**</a:t>
                      </a:r>
                    </a:p>
                  </a:txBody>
                  <a:tcPr/>
                </a:tc>
                <a:tc>
                  <a:txBody>
                    <a:bodyPr/>
                    <a:lstStyle/>
                    <a:p>
                      <a:pPr algn="ctr"/>
                      <a:r>
                        <a:rPr lang="en-US" dirty="0">
                          <a:highlight>
                            <a:srgbClr val="FFFF00"/>
                          </a:highlight>
                          <a:latin typeface="KaiTi" panose="02010609060101010101" pitchFamily="49" charset="-122"/>
                          <a:ea typeface="KaiTi" panose="02010609060101010101" pitchFamily="49" charset="-122"/>
                        </a:rPr>
                        <a:t>Overall Disadvantages*</a:t>
                      </a:r>
                    </a:p>
                  </a:txBody>
                  <a:tcPr/>
                </a:tc>
                <a:extLst>
                  <a:ext uri="{0D108BD9-81ED-4DB2-BD59-A6C34878D82A}">
                    <a16:rowId xmlns:a16="http://schemas.microsoft.com/office/drawing/2014/main" val="491105321"/>
                  </a:ext>
                </a:extLst>
              </a:tr>
              <a:tr h="522304">
                <a:tc>
                  <a:txBody>
                    <a:bodyPr/>
                    <a:lstStyle/>
                    <a:p>
                      <a:r>
                        <a:rPr lang="en-US" b="0" i="0" dirty="0">
                          <a:latin typeface="KaiTi" panose="02010609060101010101" pitchFamily="49" charset="-122"/>
                          <a:ea typeface="KaiTi" panose="02010609060101010101" pitchFamily="49" charset="-122"/>
                        </a:rPr>
                        <a:t>An </a:t>
                      </a:r>
                      <a:r>
                        <a:rPr lang="en-US" b="1" i="1" dirty="0">
                          <a:latin typeface="KaiTi" panose="02010609060101010101" pitchFamily="49" charset="-122"/>
                          <a:ea typeface="KaiTi" panose="02010609060101010101" pitchFamily="49" charset="-122"/>
                        </a:rPr>
                        <a:t>Industrial revolution </a:t>
                      </a:r>
                      <a:r>
                        <a:rPr lang="en-US" dirty="0">
                          <a:latin typeface="KaiTi" panose="02010609060101010101" pitchFamily="49" charset="-122"/>
                          <a:ea typeface="KaiTi" panose="02010609060101010101" pitchFamily="49" charset="-122"/>
                        </a:rPr>
                        <a:t>in CNN accuracy has been achieved</a:t>
                      </a:r>
                    </a:p>
                  </a:txBody>
                  <a:tcPr/>
                </a:tc>
                <a:tc>
                  <a:txBody>
                    <a:bodyPr/>
                    <a:lstStyle/>
                    <a:p>
                      <a:r>
                        <a:rPr lang="en-US" dirty="0">
                          <a:latin typeface="KaiTi" panose="02010609060101010101" pitchFamily="49" charset="-122"/>
                          <a:ea typeface="KaiTi" panose="02010609060101010101" pitchFamily="49" charset="-122"/>
                        </a:rPr>
                        <a:t>Crime rarer than 1990s; technology skepticism is growing as facial recognition spreads in America</a:t>
                      </a:r>
                    </a:p>
                  </a:txBody>
                  <a:tcPr/>
                </a:tc>
                <a:extLst>
                  <a:ext uri="{0D108BD9-81ED-4DB2-BD59-A6C34878D82A}">
                    <a16:rowId xmlns:a16="http://schemas.microsoft.com/office/drawing/2014/main" val="3241532521"/>
                  </a:ext>
                </a:extLst>
              </a:tr>
              <a:tr h="522304">
                <a:tc>
                  <a:txBody>
                    <a:bodyPr/>
                    <a:lstStyle/>
                    <a:p>
                      <a:r>
                        <a:rPr lang="en-US" dirty="0">
                          <a:latin typeface="KaiTi" panose="02010609060101010101" pitchFamily="49" charset="-122"/>
                          <a:ea typeface="KaiTi" panose="02010609060101010101" pitchFamily="49" charset="-122"/>
                        </a:rPr>
                        <a:t>CNN algorithm is 20 times faster searching databases &amp; finding matches</a:t>
                      </a:r>
                    </a:p>
                  </a:txBody>
                  <a:tcPr/>
                </a:tc>
                <a:tc>
                  <a:txBody>
                    <a:bodyPr/>
                    <a:lstStyle/>
                    <a:p>
                      <a:r>
                        <a:rPr lang="en-US" dirty="0">
                          <a:latin typeface="KaiTi" panose="02010609060101010101" pitchFamily="49" charset="-122"/>
                          <a:ea typeface="KaiTi" panose="02010609060101010101" pitchFamily="49" charset="-122"/>
                        </a:rPr>
                        <a:t>Algorithm reliability not confirmed across all race &amp; age groups</a:t>
                      </a:r>
                    </a:p>
                  </a:txBody>
                  <a:tcPr/>
                </a:tc>
                <a:extLst>
                  <a:ext uri="{0D108BD9-81ED-4DB2-BD59-A6C34878D82A}">
                    <a16:rowId xmlns:a16="http://schemas.microsoft.com/office/drawing/2014/main" val="226031252"/>
                  </a:ext>
                </a:extLst>
              </a:tr>
              <a:tr h="522304">
                <a:tc>
                  <a:txBody>
                    <a:bodyPr/>
                    <a:lstStyle/>
                    <a:p>
                      <a:r>
                        <a:rPr lang="en-US" dirty="0">
                          <a:latin typeface="KaiTi" panose="02010609060101010101" pitchFamily="49" charset="-122"/>
                          <a:ea typeface="KaiTi" panose="02010609060101010101" pitchFamily="49" charset="-122"/>
                        </a:rPr>
                        <a:t>0.2% error rate 12.3 million individual portraits</a:t>
                      </a:r>
                    </a:p>
                  </a:txBody>
                  <a:tcPr/>
                </a:tc>
                <a:tc>
                  <a:txBody>
                    <a:bodyPr/>
                    <a:lstStyle/>
                    <a:p>
                      <a:r>
                        <a:rPr lang="en-US" dirty="0">
                          <a:latin typeface="KaiTi" panose="02010609060101010101" pitchFamily="49" charset="-122"/>
                          <a:ea typeface="KaiTi" panose="02010609060101010101" pitchFamily="49" charset="-122"/>
                        </a:rPr>
                        <a:t>Weariness of using technology to monitor citizens</a:t>
                      </a:r>
                    </a:p>
                  </a:txBody>
                  <a:tcPr/>
                </a:tc>
                <a:extLst>
                  <a:ext uri="{0D108BD9-81ED-4DB2-BD59-A6C34878D82A}">
                    <a16:rowId xmlns:a16="http://schemas.microsoft.com/office/drawing/2014/main" val="3600978429"/>
                  </a:ext>
                </a:extLst>
              </a:tr>
              <a:tr h="522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KaiTi" panose="02010609060101010101" pitchFamily="49" charset="-122"/>
                          <a:ea typeface="KaiTi" panose="02010609060101010101" pitchFamily="49" charset="-122"/>
                        </a:rPr>
                        <a:t>Quality algorithms across multiple applications</a:t>
                      </a:r>
                    </a:p>
                  </a:txBody>
                  <a:tcPr/>
                </a:tc>
                <a:tc>
                  <a:txBody>
                    <a:bodyPr/>
                    <a:lstStyle/>
                    <a:p>
                      <a:r>
                        <a:rPr lang="en-US" dirty="0">
                          <a:latin typeface="KaiTi" panose="02010609060101010101" pitchFamily="49" charset="-122"/>
                          <a:ea typeface="KaiTi" panose="02010609060101010101" pitchFamily="49" charset="-122"/>
                        </a:rPr>
                        <a:t>Possess unique threat to civil rights &amp; liberties</a:t>
                      </a:r>
                    </a:p>
                  </a:txBody>
                  <a:tcPr/>
                </a:tc>
                <a:extLst>
                  <a:ext uri="{0D108BD9-81ED-4DB2-BD59-A6C34878D82A}">
                    <a16:rowId xmlns:a16="http://schemas.microsoft.com/office/drawing/2014/main" val="3591701697"/>
                  </a:ext>
                </a:extLst>
              </a:tr>
              <a:tr h="522304">
                <a:tc>
                  <a:txBody>
                    <a:bodyPr/>
                    <a:lstStyle/>
                    <a:p>
                      <a:r>
                        <a:rPr lang="en-US" b="0" i="0" dirty="0">
                          <a:latin typeface="KaiTi" panose="02010609060101010101" pitchFamily="49" charset="-122"/>
                          <a:ea typeface="KaiTi" panose="02010609060101010101" pitchFamily="49" charset="-122"/>
                        </a:rPr>
                        <a:t>New algorithms outperforming 2014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KaiTi" panose="02010609060101010101" pitchFamily="49" charset="-122"/>
                          <a:ea typeface="KaiTi" panose="02010609060101010101" pitchFamily="49" charset="-122"/>
                        </a:rPr>
                        <a:t>“Technology exists...best thing...is to help shape it...*”</a:t>
                      </a:r>
                    </a:p>
                  </a:txBody>
                  <a:tcPr/>
                </a:tc>
                <a:extLst>
                  <a:ext uri="{0D108BD9-81ED-4DB2-BD59-A6C34878D82A}">
                    <a16:rowId xmlns:a16="http://schemas.microsoft.com/office/drawing/2014/main" val="2502535292"/>
                  </a:ext>
                </a:extLst>
              </a:tr>
              <a:tr h="522304">
                <a:tc gridSpan="2">
                  <a:txBody>
                    <a:bodyPr/>
                    <a:lstStyle/>
                    <a:p>
                      <a:pPr marL="0" indent="0" algn="ctr">
                        <a:buFont typeface="Arial" panose="020B0604020202020204" pitchFamily="34" charset="0"/>
                        <a:buNone/>
                      </a:pPr>
                      <a:r>
                        <a:rPr lang="en-US" sz="1600" dirty="0">
                          <a:highlight>
                            <a:srgbClr val="FFFF00"/>
                          </a:highlight>
                          <a:latin typeface="KaiTi" panose="02010609060101010101" pitchFamily="49" charset="-122"/>
                          <a:ea typeface="KaiTi" panose="02010609060101010101" pitchFamily="49" charset="-122"/>
                        </a:rPr>
                        <a:t>Miscellaneous</a:t>
                      </a:r>
                    </a:p>
                    <a:p>
                      <a:pPr marL="285750" indent="-285750">
                        <a:buFont typeface="Arial" panose="020B0604020202020204" pitchFamily="34" charset="0"/>
                        <a:buChar char="•"/>
                      </a:pPr>
                      <a:r>
                        <a:rPr lang="en-US" sz="1600" dirty="0">
                          <a:latin typeface="KaiTi" panose="02010609060101010101" pitchFamily="49" charset="-122"/>
                          <a:ea typeface="KaiTi" panose="02010609060101010101" pitchFamily="49" charset="-122"/>
                        </a:rPr>
                        <a:t>Active development in private industry for sale, such as Amazon’s “Rekognition”*</a:t>
                      </a:r>
                    </a:p>
                    <a:p>
                      <a:pPr marL="285750" indent="-285750">
                        <a:buFont typeface="Arial" panose="020B0604020202020204" pitchFamily="34" charset="0"/>
                        <a:buChar char="•"/>
                      </a:pPr>
                      <a:r>
                        <a:rPr lang="en-US" sz="1600" dirty="0">
                          <a:latin typeface="KaiTi" panose="02010609060101010101" pitchFamily="49" charset="-122"/>
                          <a:ea typeface="KaiTi" panose="02010609060101010101" pitchFamily="49" charset="-122"/>
                        </a:rPr>
                        <a:t>Active evaluation by U.S. government for standards, concerns, and cause &amp; effect social research***</a:t>
                      </a:r>
                    </a:p>
                    <a:p>
                      <a:pPr marL="285750" indent="-285750">
                        <a:buFont typeface="Arial" panose="020B0604020202020204" pitchFamily="34" charset="0"/>
                        <a:buChar char="•"/>
                      </a:pPr>
                      <a:r>
                        <a:rPr lang="en-US" sz="1600" dirty="0">
                          <a:latin typeface="KaiTi" panose="02010609060101010101" pitchFamily="49" charset="-122"/>
                          <a:ea typeface="KaiTi" panose="02010609060101010101" pitchFamily="49" charset="-122"/>
                        </a:rPr>
                        <a:t>Facebook using technology to label people in uploaded photographs^^.</a:t>
                      </a:r>
                    </a:p>
                  </a:txBody>
                  <a:tcPr/>
                </a:tc>
                <a:tc hMerge="1">
                  <a:txBody>
                    <a:bodyPr/>
                    <a:lstStyle/>
                    <a:p>
                      <a:endParaRPr lang="en-US" dirty="0"/>
                    </a:p>
                  </a:txBody>
                  <a:tcPr/>
                </a:tc>
                <a:extLst>
                  <a:ext uri="{0D108BD9-81ED-4DB2-BD59-A6C34878D82A}">
                    <a16:rowId xmlns:a16="http://schemas.microsoft.com/office/drawing/2014/main" val="3753319363"/>
                  </a:ext>
                </a:extLst>
              </a:tr>
            </a:tbl>
          </a:graphicData>
        </a:graphic>
      </p:graphicFrame>
      <p:pic>
        <p:nvPicPr>
          <p:cNvPr id="11" name="Picture 10">
            <a:extLst>
              <a:ext uri="{FF2B5EF4-FFF2-40B4-BE49-F238E27FC236}">
                <a16:creationId xmlns:a16="http://schemas.microsoft.com/office/drawing/2014/main" id="{1100DFDB-F152-48FB-AED2-3829C1BE84E7}"/>
              </a:ext>
            </a:extLst>
          </p:cNvPr>
          <p:cNvPicPr>
            <a:picLocks noChangeAspect="1"/>
          </p:cNvPicPr>
          <p:nvPr/>
        </p:nvPicPr>
        <p:blipFill rotWithShape="1">
          <a:blip r:embed="rId3">
            <a:extLst>
              <a:ext uri="{28A0092B-C50C-407E-A947-70E740481C1C}">
                <a14:useLocalDpi xmlns:a14="http://schemas.microsoft.com/office/drawing/2010/main" val="0"/>
              </a:ext>
            </a:extLst>
          </a:blip>
          <a:srcRect b="7170"/>
          <a:stretch/>
        </p:blipFill>
        <p:spPr>
          <a:xfrm>
            <a:off x="11129874" y="0"/>
            <a:ext cx="1062125" cy="11537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12" name="TextBox 11">
            <a:extLst>
              <a:ext uri="{FF2B5EF4-FFF2-40B4-BE49-F238E27FC236}">
                <a16:creationId xmlns:a16="http://schemas.microsoft.com/office/drawing/2014/main" id="{3012185A-3AE5-4B8C-94D7-44FB23F5981A}"/>
              </a:ext>
            </a:extLst>
          </p:cNvPr>
          <p:cNvSpPr txBox="1"/>
          <p:nvPr/>
        </p:nvSpPr>
        <p:spPr>
          <a:xfrm>
            <a:off x="0" y="6068217"/>
            <a:ext cx="12111392" cy="830997"/>
          </a:xfrm>
          <a:prstGeom prst="rect">
            <a:avLst/>
          </a:prstGeom>
          <a:noFill/>
        </p:spPr>
        <p:txBody>
          <a:bodyPr wrap="none" rtlCol="0">
            <a:spAutoFit/>
          </a:bodyPr>
          <a:lstStyle/>
          <a:p>
            <a:r>
              <a:rPr lang="en-US" sz="1200" dirty="0">
                <a:solidFill>
                  <a:schemeClr val="accent1"/>
                </a:solidFill>
              </a:rPr>
              <a:t>*References: Editor (2019, May 26). Files, Not Faces. </a:t>
            </a:r>
            <a:r>
              <a:rPr lang="en-US" sz="1200" i="1" dirty="0">
                <a:solidFill>
                  <a:schemeClr val="accent1"/>
                </a:solidFill>
              </a:rPr>
              <a:t>The Economist</a:t>
            </a:r>
            <a:r>
              <a:rPr lang="en-US" sz="1200" dirty="0">
                <a:solidFill>
                  <a:schemeClr val="accent1"/>
                </a:solidFill>
              </a:rPr>
              <a:t>, 27. </a:t>
            </a:r>
          </a:p>
          <a:p>
            <a:r>
              <a:rPr lang="en-US" sz="1200" dirty="0">
                <a:solidFill>
                  <a:schemeClr val="accent1"/>
                </a:solidFill>
              </a:rPr>
              <a:t>**Chapellent-Lanier, T. (2018). Facial recognition algorithms are getting a lot better, NIST study finds. </a:t>
            </a:r>
            <a:r>
              <a:rPr lang="en-US" sz="1000" dirty="0">
                <a:solidFill>
                  <a:schemeClr val="accent1"/>
                </a:solidFill>
              </a:rPr>
              <a:t>Retrieved from: https://www.fedscoop.com/facial-recognition-algorithms-getting-lot-better-nist-study-finds</a:t>
            </a:r>
            <a:endParaRPr lang="en-US" sz="1200" dirty="0">
              <a:solidFill>
                <a:schemeClr val="accent1"/>
              </a:solidFill>
            </a:endParaRPr>
          </a:p>
          <a:p>
            <a:r>
              <a:rPr lang="en-US" sz="1200" dirty="0">
                <a:solidFill>
                  <a:schemeClr val="accent1"/>
                </a:solidFill>
              </a:rPr>
              <a:t>***Grother, P., Ngan, M., Hanaoka, K. Ongoing Face Recognition Vendor Test (FRVT) Part 2: Identiﬁcation. </a:t>
            </a:r>
            <a:r>
              <a:rPr lang="en-US" sz="1200" i="1" dirty="0">
                <a:solidFill>
                  <a:schemeClr val="accent1"/>
                </a:solidFill>
              </a:rPr>
              <a:t>National Institute of Standards and Technology</a:t>
            </a:r>
            <a:r>
              <a:rPr lang="en-US" sz="1200" dirty="0">
                <a:solidFill>
                  <a:schemeClr val="accent1"/>
                </a:solidFill>
              </a:rPr>
              <a:t>.</a:t>
            </a:r>
          </a:p>
          <a:p>
            <a:r>
              <a:rPr lang="en-US" sz="1200" dirty="0">
                <a:solidFill>
                  <a:schemeClr val="accent1"/>
                </a:solidFill>
              </a:rPr>
              <a:t>^^ Editor (2019, November 9). The first face-off. </a:t>
            </a:r>
            <a:r>
              <a:rPr lang="en-US" sz="1200" i="1" dirty="0">
                <a:solidFill>
                  <a:schemeClr val="accent1"/>
                </a:solidFill>
              </a:rPr>
              <a:t>The Economist</a:t>
            </a:r>
            <a:r>
              <a:rPr lang="en-US" sz="1200" dirty="0">
                <a:solidFill>
                  <a:schemeClr val="accent1"/>
                </a:solidFill>
              </a:rPr>
              <a:t>, 70. </a:t>
            </a:r>
          </a:p>
        </p:txBody>
      </p:sp>
      <p:sp>
        <p:nvSpPr>
          <p:cNvPr id="13" name="Content Placeholder 2">
            <a:extLst>
              <a:ext uri="{FF2B5EF4-FFF2-40B4-BE49-F238E27FC236}">
                <a16:creationId xmlns:a16="http://schemas.microsoft.com/office/drawing/2014/main" id="{AA19F9ED-194A-415E-BF96-7D9A533CEF60}"/>
              </a:ext>
            </a:extLst>
          </p:cNvPr>
          <p:cNvSpPr txBox="1">
            <a:spLocks/>
          </p:cNvSpPr>
          <p:nvPr/>
        </p:nvSpPr>
        <p:spPr>
          <a:xfrm>
            <a:off x="248011" y="96966"/>
            <a:ext cx="11435658" cy="765497"/>
          </a:xfrm>
          <a:prstGeom prst="rect">
            <a:avLst/>
          </a:prstGeom>
          <a:ln>
            <a:noFill/>
            <a:prstDash val="lgDashDotDo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KaiTi" panose="02010609060101010101" pitchFamily="49" charset="-122"/>
                <a:ea typeface="KaiTi" panose="02010609060101010101" pitchFamily="49" charset="-122"/>
              </a:rPr>
              <a:t>Facial Pattern Recognition Pros &amp; Cons </a:t>
            </a:r>
            <a:endParaRPr lang="en-US" sz="3200" dirty="0">
              <a:solidFill>
                <a:schemeClr val="bg1">
                  <a:lumMod val="65000"/>
                </a:schemeClr>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28709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C83008-B802-413B-ADB9-43B875DBD252}"/>
              </a:ext>
            </a:extLst>
          </p:cNvPr>
          <p:cNvPicPr>
            <a:picLocks noChangeAspect="1"/>
          </p:cNvPicPr>
          <p:nvPr/>
        </p:nvPicPr>
        <p:blipFill>
          <a:blip r:embed="rId3"/>
          <a:stretch>
            <a:fillRect/>
          </a:stretch>
        </p:blipFill>
        <p:spPr>
          <a:xfrm>
            <a:off x="0" y="-1"/>
            <a:ext cx="12192000" cy="820367"/>
          </a:xfrm>
          <a:prstGeom prst="rect">
            <a:avLst/>
          </a:prstGeom>
        </p:spPr>
      </p:pic>
      <p:sp>
        <p:nvSpPr>
          <p:cNvPr id="2" name="Title 1">
            <a:extLst>
              <a:ext uri="{FF2B5EF4-FFF2-40B4-BE49-F238E27FC236}">
                <a16:creationId xmlns:a16="http://schemas.microsoft.com/office/drawing/2014/main" id="{4B0AE12B-FC41-4659-A3D5-0B0CDA4A81D0}"/>
              </a:ext>
            </a:extLst>
          </p:cNvPr>
          <p:cNvSpPr>
            <a:spLocks noGrp="1"/>
          </p:cNvSpPr>
          <p:nvPr>
            <p:ph type="title"/>
          </p:nvPr>
        </p:nvSpPr>
        <p:spPr>
          <a:xfrm>
            <a:off x="457199" y="73363"/>
            <a:ext cx="11469269" cy="668625"/>
          </a:xfrm>
        </p:spPr>
        <p:txBody>
          <a:bodyPr>
            <a:noAutofit/>
          </a:bodyPr>
          <a:lstStyle/>
          <a:p>
            <a:pPr lvl="1"/>
            <a:r>
              <a:rPr lang="en-US" sz="3600" dirty="0">
                <a:solidFill>
                  <a:schemeClr val="bg1"/>
                </a:solidFill>
                <a:latin typeface="KaiTi" panose="02010609060101010101" pitchFamily="49" charset="-122"/>
                <a:ea typeface="KaiTi" panose="02010609060101010101" pitchFamily="49" charset="-122"/>
              </a:rPr>
              <a:t>Natural Language Understanding: Text-to-Pictures</a:t>
            </a:r>
          </a:p>
        </p:txBody>
      </p:sp>
      <p:sp>
        <p:nvSpPr>
          <p:cNvPr id="5" name="TextBox 4">
            <a:extLst>
              <a:ext uri="{FF2B5EF4-FFF2-40B4-BE49-F238E27FC236}">
                <a16:creationId xmlns:a16="http://schemas.microsoft.com/office/drawing/2014/main" id="{E35A50D4-9C2C-4DCC-A22B-CDA5A4072DEB}"/>
              </a:ext>
            </a:extLst>
          </p:cNvPr>
          <p:cNvSpPr txBox="1"/>
          <p:nvPr/>
        </p:nvSpPr>
        <p:spPr>
          <a:xfrm>
            <a:off x="-34931" y="6419294"/>
            <a:ext cx="4554072" cy="461665"/>
          </a:xfrm>
          <a:prstGeom prst="rect">
            <a:avLst/>
          </a:prstGeom>
          <a:noFill/>
        </p:spPr>
        <p:txBody>
          <a:bodyPr wrap="square" rtlCol="0">
            <a:spAutoFit/>
          </a:bodyPr>
          <a:lstStyle/>
          <a:p>
            <a:r>
              <a:rPr lang="en-US" sz="1200" dirty="0">
                <a:solidFill>
                  <a:schemeClr val="accent1"/>
                </a:solidFill>
              </a:rPr>
              <a:t>*Zakraoui, J., Saleh, M., Ja’am, J., (2019). Text-to-picture tools, systems, and approaches: a survey. </a:t>
            </a:r>
            <a:r>
              <a:rPr lang="en-US" sz="1200" i="1" dirty="0">
                <a:solidFill>
                  <a:schemeClr val="accent1"/>
                </a:solidFill>
              </a:rPr>
              <a:t>Multimedia Tools and Applications</a:t>
            </a:r>
            <a:r>
              <a:rPr lang="en-US" sz="1200" dirty="0">
                <a:solidFill>
                  <a:schemeClr val="accent1"/>
                </a:solidFill>
              </a:rPr>
              <a:t>.</a:t>
            </a:r>
          </a:p>
        </p:txBody>
      </p:sp>
      <p:sp>
        <p:nvSpPr>
          <p:cNvPr id="16" name="Title 1">
            <a:extLst>
              <a:ext uri="{FF2B5EF4-FFF2-40B4-BE49-F238E27FC236}">
                <a16:creationId xmlns:a16="http://schemas.microsoft.com/office/drawing/2014/main" id="{730653AC-535B-4093-8078-E685274C5EBD}"/>
              </a:ext>
            </a:extLst>
          </p:cNvPr>
          <p:cNvSpPr txBox="1">
            <a:spLocks/>
          </p:cNvSpPr>
          <p:nvPr/>
        </p:nvSpPr>
        <p:spPr>
          <a:xfrm>
            <a:off x="59764" y="863449"/>
            <a:ext cx="12072472" cy="11669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lumMod val="65000"/>
                  </a:schemeClr>
                </a:solidFill>
                <a:latin typeface="Times New Roman" panose="02020603050405020304" pitchFamily="18" charset="0"/>
                <a:ea typeface="+mj-ea"/>
                <a:cs typeface="Times New Roman" panose="02020603050405020304" pitchFamily="18" charset="0"/>
              </a:defRPr>
            </a:lvl1pPr>
          </a:lstStyle>
          <a:p>
            <a:pPr marL="0" lvl="1"/>
            <a:r>
              <a:rPr lang="en-US" sz="2400" kern="0" dirty="0">
                <a:latin typeface="KaiTi" panose="02010609060101010101" pitchFamily="49" charset="-122"/>
                <a:ea typeface="KaiTi" panose="02010609060101010101" pitchFamily="49" charset="-122"/>
              </a:rPr>
              <a:t>Natural Language Understanding results in transforming natural languages from one representation into another by ‘discovering hidden semantics’ and converting them into a semantic text-to-picture representation.*</a:t>
            </a:r>
          </a:p>
        </p:txBody>
      </p:sp>
      <p:pic>
        <p:nvPicPr>
          <p:cNvPr id="15" name="Picture 14">
            <a:extLst>
              <a:ext uri="{FF2B5EF4-FFF2-40B4-BE49-F238E27FC236}">
                <a16:creationId xmlns:a16="http://schemas.microsoft.com/office/drawing/2014/main" id="{4D3742D3-FF4A-4ABA-9A51-8681EEEC429F}"/>
              </a:ext>
            </a:extLst>
          </p:cNvPr>
          <p:cNvPicPr>
            <a:picLocks noChangeAspect="1"/>
          </p:cNvPicPr>
          <p:nvPr/>
        </p:nvPicPr>
        <p:blipFill>
          <a:blip r:embed="rId4"/>
          <a:stretch>
            <a:fillRect/>
          </a:stretch>
        </p:blipFill>
        <p:spPr>
          <a:xfrm>
            <a:off x="5711182" y="2030376"/>
            <a:ext cx="5432612" cy="2597663"/>
          </a:xfrm>
          <a:prstGeom prst="rect">
            <a:avLst/>
          </a:prstGeom>
        </p:spPr>
      </p:pic>
      <p:sp>
        <p:nvSpPr>
          <p:cNvPr id="3" name="Content Placeholder 2">
            <a:extLst>
              <a:ext uri="{FF2B5EF4-FFF2-40B4-BE49-F238E27FC236}">
                <a16:creationId xmlns:a16="http://schemas.microsoft.com/office/drawing/2014/main" id="{F51876B5-39A8-4D38-A20F-AFE582C68E66}"/>
              </a:ext>
            </a:extLst>
          </p:cNvPr>
          <p:cNvSpPr>
            <a:spLocks noGrp="1"/>
          </p:cNvSpPr>
          <p:nvPr>
            <p:ph idx="1"/>
          </p:nvPr>
        </p:nvSpPr>
        <p:spPr>
          <a:xfrm>
            <a:off x="59764" y="2108754"/>
            <a:ext cx="5038165" cy="4310540"/>
          </a:xfrm>
        </p:spPr>
        <p:txBody>
          <a:bodyPr>
            <a:normAutofit fontScale="92500" lnSpcReduction="10000"/>
          </a:bodyPr>
          <a:lstStyle/>
          <a:p>
            <a:pPr marL="287338" indent="-287338">
              <a:buFont typeface="Wingdings" panose="05000000000000000000" pitchFamily="2" charset="2"/>
              <a:buChar char="Ø"/>
            </a:pPr>
            <a:r>
              <a:rPr lang="en-US" sz="2400" dirty="0">
                <a:latin typeface="KaiTi" panose="02010609060101010101" pitchFamily="49" charset="-122"/>
                <a:ea typeface="KaiTi" panose="02010609060101010101" pitchFamily="49" charset="-122"/>
              </a:rPr>
              <a:t>Text-to-pictures positioned for language learning, education, rehab. from cerebral injuries, language disorders, and communication with autistic children.</a:t>
            </a:r>
          </a:p>
          <a:p>
            <a:pPr marL="287338" indent="-287338">
              <a:buFont typeface="Wingdings" panose="05000000000000000000" pitchFamily="2" charset="2"/>
              <a:buChar char="Ø"/>
            </a:pPr>
            <a:r>
              <a:rPr lang="en-US" sz="2400" dirty="0">
                <a:latin typeface="KaiTi" panose="02010609060101010101" pitchFamily="49" charset="-122"/>
                <a:ea typeface="KaiTi" panose="02010609060101010101" pitchFamily="49" charset="-122"/>
              </a:rPr>
              <a:t>(many)systems lack strong NLP semantic analysis for capturing dependencies  while matching text data to image metadata.</a:t>
            </a:r>
          </a:p>
          <a:p>
            <a:pPr marL="287338" indent="-287338">
              <a:buFont typeface="Wingdings" panose="05000000000000000000" pitchFamily="2" charset="2"/>
              <a:buChar char="Ø"/>
            </a:pPr>
            <a:r>
              <a:rPr lang="en-US" sz="2400" dirty="0">
                <a:latin typeface="KaiTi" panose="02010609060101010101" pitchFamily="49" charset="-122"/>
                <a:ea typeface="KaiTi" panose="02010609060101010101" pitchFamily="49" charset="-122"/>
              </a:rPr>
              <a:t>NLU speaks to deeper semantic reasoning &amp; relation extraction (ist644 \ wk_10_lecture)</a:t>
            </a:r>
          </a:p>
          <a:p>
            <a:pPr marL="287338" indent="-287338">
              <a:buFont typeface="Wingdings" panose="05000000000000000000" pitchFamily="2" charset="2"/>
              <a:buChar char="Ø"/>
            </a:pPr>
            <a:r>
              <a:rPr lang="en-US" sz="2400" dirty="0">
                <a:latin typeface="KaiTi" panose="02010609060101010101" pitchFamily="49" charset="-122"/>
                <a:ea typeface="KaiTi" panose="02010609060101010101" pitchFamily="49" charset="-122"/>
              </a:rPr>
              <a:t>Presents as a growing field.</a:t>
            </a:r>
          </a:p>
        </p:txBody>
      </p:sp>
      <p:pic>
        <p:nvPicPr>
          <p:cNvPr id="21" name="Picture 20">
            <a:extLst>
              <a:ext uri="{FF2B5EF4-FFF2-40B4-BE49-F238E27FC236}">
                <a16:creationId xmlns:a16="http://schemas.microsoft.com/office/drawing/2014/main" id="{52BF8FD6-2608-499F-9D41-7F12B494D612}"/>
              </a:ext>
            </a:extLst>
          </p:cNvPr>
          <p:cNvPicPr>
            <a:picLocks noChangeAspect="1"/>
          </p:cNvPicPr>
          <p:nvPr/>
        </p:nvPicPr>
        <p:blipFill>
          <a:blip r:embed="rId5"/>
          <a:stretch>
            <a:fillRect/>
          </a:stretch>
        </p:blipFill>
        <p:spPr>
          <a:xfrm>
            <a:off x="5097929" y="4631987"/>
            <a:ext cx="6381750" cy="2152650"/>
          </a:xfrm>
          <a:prstGeom prst="rect">
            <a:avLst/>
          </a:prstGeom>
          <a:ln>
            <a:solidFill>
              <a:schemeClr val="tx1"/>
            </a:solidFill>
          </a:ln>
        </p:spPr>
      </p:pic>
      <p:sp>
        <p:nvSpPr>
          <p:cNvPr id="22" name="Content Placeholder 2">
            <a:extLst>
              <a:ext uri="{FF2B5EF4-FFF2-40B4-BE49-F238E27FC236}">
                <a16:creationId xmlns:a16="http://schemas.microsoft.com/office/drawing/2014/main" id="{64BB6D52-944F-4AC0-8289-91A200C0A97C}"/>
              </a:ext>
            </a:extLst>
          </p:cNvPr>
          <p:cNvSpPr txBox="1">
            <a:spLocks/>
          </p:cNvSpPr>
          <p:nvPr/>
        </p:nvSpPr>
        <p:spPr>
          <a:xfrm>
            <a:off x="8056947" y="4708094"/>
            <a:ext cx="3399947" cy="820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dirty="0">
                <a:solidFill>
                  <a:srgbClr val="00B0F0"/>
                </a:solidFill>
                <a:latin typeface="KaiTi" panose="02010609060101010101" pitchFamily="49" charset="-122"/>
                <a:ea typeface="KaiTi" panose="02010609060101010101" pitchFamily="49" charset="-122"/>
              </a:rPr>
              <a:t>Text-to-Picture Process</a:t>
            </a:r>
          </a:p>
        </p:txBody>
      </p:sp>
      <p:sp>
        <p:nvSpPr>
          <p:cNvPr id="23" name="Explosion: 8 Points 22">
            <a:extLst>
              <a:ext uri="{FF2B5EF4-FFF2-40B4-BE49-F238E27FC236}">
                <a16:creationId xmlns:a16="http://schemas.microsoft.com/office/drawing/2014/main" id="{5DC3421D-FB60-49FD-942F-EC05F1738AF2}"/>
              </a:ext>
            </a:extLst>
          </p:cNvPr>
          <p:cNvSpPr/>
          <p:nvPr/>
        </p:nvSpPr>
        <p:spPr>
          <a:xfrm>
            <a:off x="9932893" y="2171879"/>
            <a:ext cx="597647" cy="529485"/>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xplosion: 8 Points 10">
            <a:extLst>
              <a:ext uri="{FF2B5EF4-FFF2-40B4-BE49-F238E27FC236}">
                <a16:creationId xmlns:a16="http://schemas.microsoft.com/office/drawing/2014/main" id="{E70EF10C-D912-4E25-A96B-97AC0FA2CA02}"/>
              </a:ext>
            </a:extLst>
          </p:cNvPr>
          <p:cNvSpPr/>
          <p:nvPr/>
        </p:nvSpPr>
        <p:spPr>
          <a:xfrm>
            <a:off x="3827928" y="5560959"/>
            <a:ext cx="475131" cy="429168"/>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85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C83008-B802-413B-ADB9-43B875DBD252}"/>
              </a:ext>
            </a:extLst>
          </p:cNvPr>
          <p:cNvPicPr>
            <a:picLocks noChangeAspect="1"/>
          </p:cNvPicPr>
          <p:nvPr/>
        </p:nvPicPr>
        <p:blipFill>
          <a:blip r:embed="rId3"/>
          <a:stretch>
            <a:fillRect/>
          </a:stretch>
        </p:blipFill>
        <p:spPr>
          <a:xfrm>
            <a:off x="0" y="-1"/>
            <a:ext cx="12192000" cy="820367"/>
          </a:xfrm>
          <a:prstGeom prst="rect">
            <a:avLst/>
          </a:prstGeom>
        </p:spPr>
      </p:pic>
      <p:sp>
        <p:nvSpPr>
          <p:cNvPr id="2" name="Title 1">
            <a:extLst>
              <a:ext uri="{FF2B5EF4-FFF2-40B4-BE49-F238E27FC236}">
                <a16:creationId xmlns:a16="http://schemas.microsoft.com/office/drawing/2014/main" id="{4B0AE12B-FC41-4659-A3D5-0B0CDA4A81D0}"/>
              </a:ext>
            </a:extLst>
          </p:cNvPr>
          <p:cNvSpPr>
            <a:spLocks noGrp="1"/>
          </p:cNvSpPr>
          <p:nvPr>
            <p:ph type="title"/>
          </p:nvPr>
        </p:nvSpPr>
        <p:spPr>
          <a:xfrm>
            <a:off x="457199" y="73363"/>
            <a:ext cx="11469269" cy="668625"/>
          </a:xfrm>
        </p:spPr>
        <p:txBody>
          <a:bodyPr>
            <a:noAutofit/>
          </a:bodyPr>
          <a:lstStyle/>
          <a:p>
            <a:pPr lvl="1"/>
            <a:r>
              <a:rPr lang="en-US" sz="3600" dirty="0">
                <a:solidFill>
                  <a:schemeClr val="bg1"/>
                </a:solidFill>
                <a:latin typeface="KaiTi" panose="02010609060101010101" pitchFamily="49" charset="-122"/>
                <a:ea typeface="KaiTi" panose="02010609060101010101" pitchFamily="49" charset="-122"/>
              </a:rPr>
              <a:t>NLU text-to-picture systems: WordsEye </a:t>
            </a:r>
            <a:r>
              <a:rPr lang="en-US" sz="2000" dirty="0">
                <a:solidFill>
                  <a:schemeClr val="bg1"/>
                </a:solidFill>
                <a:latin typeface="KaiTi" panose="02010609060101010101" pitchFamily="49" charset="-122"/>
                <a:ea typeface="KaiTi" panose="02010609060101010101" pitchFamily="49" charset="-122"/>
              </a:rPr>
              <a:t>(www.wordseye.com) </a:t>
            </a:r>
            <a:endParaRPr lang="en-US" sz="3600" dirty="0">
              <a:solidFill>
                <a:schemeClr val="bg1"/>
              </a:solidFill>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F51876B5-39A8-4D38-A20F-AFE582C68E66}"/>
              </a:ext>
            </a:extLst>
          </p:cNvPr>
          <p:cNvSpPr>
            <a:spLocks noGrp="1"/>
          </p:cNvSpPr>
          <p:nvPr>
            <p:ph idx="1"/>
          </p:nvPr>
        </p:nvSpPr>
        <p:spPr>
          <a:xfrm>
            <a:off x="89647" y="900848"/>
            <a:ext cx="4708956" cy="5601775"/>
          </a:xfrm>
        </p:spPr>
        <p:txBody>
          <a:bodyPr>
            <a:normAutofit fontScale="85000" lnSpcReduction="20000"/>
          </a:bodyPr>
          <a:lstStyle/>
          <a:p>
            <a:r>
              <a:rPr lang="en-US" dirty="0">
                <a:latin typeface="KaiTi" panose="02010609060101010101" pitchFamily="49" charset="-122"/>
                <a:ea typeface="KaiTi" panose="02010609060101010101" pitchFamily="49" charset="-122"/>
              </a:rPr>
              <a:t>Works by parsing text input into a semantic representation rendered as a 3D image. Relies on a large database for linguistic and world knowledge about objects, their parts, and properties.</a:t>
            </a:r>
          </a:p>
          <a:p>
            <a:r>
              <a:rPr lang="en-US" dirty="0">
                <a:latin typeface="KaiTi" panose="02010609060101010101" pitchFamily="49" charset="-122"/>
                <a:ea typeface="KaiTi" panose="02010609060101010101" pitchFamily="49" charset="-122"/>
              </a:rPr>
              <a:t>“...by using </a:t>
            </a:r>
            <a:r>
              <a:rPr lang="en-US" sz="2100" dirty="0">
                <a:latin typeface="KaiTi" panose="02010609060101010101" pitchFamily="49" charset="-122"/>
                <a:ea typeface="KaiTi" panose="02010609060101010101" pitchFamily="49" charset="-122"/>
              </a:rPr>
              <a:t>[simple] </a:t>
            </a:r>
            <a:r>
              <a:rPr lang="en-US" dirty="0">
                <a:latin typeface="KaiTi" panose="02010609060101010101" pitchFamily="49" charset="-122"/>
                <a:ea typeface="KaiTi" panose="02010609060101010101" pitchFamily="49" charset="-122"/>
              </a:rPr>
              <a:t>language, anyone can describe 3d scenes very quickly and easily.”</a:t>
            </a:r>
          </a:p>
          <a:p>
            <a:r>
              <a:rPr lang="en-US" dirty="0">
                <a:latin typeface="KaiTi" panose="02010609060101010101" pitchFamily="49" charset="-122"/>
                <a:ea typeface="KaiTi" panose="02010609060101010101" pitchFamily="49" charset="-122"/>
              </a:rPr>
              <a:t>Promoted as educational tool for ESL, special needs, art, creative writing, and literacy skills education.</a:t>
            </a:r>
          </a:p>
          <a:p>
            <a:r>
              <a:rPr lang="en-US" dirty="0">
                <a:latin typeface="KaiTi" panose="02010609060101010101" pitchFamily="49" charset="-122"/>
                <a:ea typeface="KaiTi" panose="02010609060101010101" pitchFamily="49" charset="-122"/>
              </a:rPr>
              <a:t>Mobile app for image creation and social media sharing. Other users can refigure a received image.</a:t>
            </a:r>
          </a:p>
        </p:txBody>
      </p:sp>
      <p:sp>
        <p:nvSpPr>
          <p:cNvPr id="5" name="TextBox 4">
            <a:extLst>
              <a:ext uri="{FF2B5EF4-FFF2-40B4-BE49-F238E27FC236}">
                <a16:creationId xmlns:a16="http://schemas.microsoft.com/office/drawing/2014/main" id="{E35A50D4-9C2C-4DCC-A22B-CDA5A4072DEB}"/>
              </a:ext>
            </a:extLst>
          </p:cNvPr>
          <p:cNvSpPr txBox="1"/>
          <p:nvPr/>
        </p:nvSpPr>
        <p:spPr>
          <a:xfrm>
            <a:off x="0" y="6581001"/>
            <a:ext cx="11492753" cy="276999"/>
          </a:xfrm>
          <a:prstGeom prst="rect">
            <a:avLst/>
          </a:prstGeom>
          <a:noFill/>
        </p:spPr>
        <p:txBody>
          <a:bodyPr wrap="square" rtlCol="0">
            <a:spAutoFit/>
          </a:bodyPr>
          <a:lstStyle/>
          <a:p>
            <a:r>
              <a:rPr lang="en-US" sz="1200" dirty="0">
                <a:solidFill>
                  <a:schemeClr val="accent1"/>
                </a:solidFill>
              </a:rPr>
              <a:t>*Zakraoui, J., Saleh, M., Ja’am, J., (2019). Text-to-picture tools, systems, and approaches: a survey. </a:t>
            </a:r>
            <a:r>
              <a:rPr lang="en-US" sz="1200" i="1" dirty="0">
                <a:solidFill>
                  <a:schemeClr val="accent1"/>
                </a:solidFill>
              </a:rPr>
              <a:t>Multimedia Tools and Applications</a:t>
            </a:r>
            <a:r>
              <a:rPr lang="en-US" sz="1200" dirty="0">
                <a:solidFill>
                  <a:schemeClr val="accent1"/>
                </a:solidFill>
              </a:rPr>
              <a:t>.</a:t>
            </a:r>
          </a:p>
        </p:txBody>
      </p:sp>
      <p:pic>
        <p:nvPicPr>
          <p:cNvPr id="6" name="Picture 5">
            <a:extLst>
              <a:ext uri="{FF2B5EF4-FFF2-40B4-BE49-F238E27FC236}">
                <a16:creationId xmlns:a16="http://schemas.microsoft.com/office/drawing/2014/main" id="{5E6741F7-6119-4398-A177-BC5112B5C37B}"/>
              </a:ext>
            </a:extLst>
          </p:cNvPr>
          <p:cNvPicPr>
            <a:picLocks noChangeAspect="1"/>
          </p:cNvPicPr>
          <p:nvPr/>
        </p:nvPicPr>
        <p:blipFill rotWithShape="1">
          <a:blip r:embed="rId4"/>
          <a:srcRect l="1513" t="1795" b="76517"/>
          <a:stretch/>
        </p:blipFill>
        <p:spPr>
          <a:xfrm>
            <a:off x="4803983" y="900848"/>
            <a:ext cx="7298370" cy="1222940"/>
          </a:xfrm>
          <a:prstGeom prst="rect">
            <a:avLst/>
          </a:prstGeom>
          <a:solidFill>
            <a:schemeClr val="tx1"/>
          </a:solidFill>
          <a:ln>
            <a:solidFill>
              <a:schemeClr val="tx1"/>
            </a:solidFill>
          </a:ln>
        </p:spPr>
      </p:pic>
      <p:pic>
        <p:nvPicPr>
          <p:cNvPr id="7" name="Picture 6">
            <a:extLst>
              <a:ext uri="{FF2B5EF4-FFF2-40B4-BE49-F238E27FC236}">
                <a16:creationId xmlns:a16="http://schemas.microsoft.com/office/drawing/2014/main" id="{26338B48-D970-41DD-AF0D-512FC9A455AD}"/>
              </a:ext>
            </a:extLst>
          </p:cNvPr>
          <p:cNvPicPr>
            <a:picLocks noChangeAspect="1"/>
          </p:cNvPicPr>
          <p:nvPr/>
        </p:nvPicPr>
        <p:blipFill rotWithShape="1">
          <a:blip r:embed="rId4"/>
          <a:srcRect l="18800" t="30334" r="14053" b="310"/>
          <a:stretch/>
        </p:blipFill>
        <p:spPr>
          <a:xfrm>
            <a:off x="4826189" y="4372144"/>
            <a:ext cx="2845303" cy="2236307"/>
          </a:xfrm>
          <a:prstGeom prst="rect">
            <a:avLst/>
          </a:prstGeom>
          <a:solidFill>
            <a:schemeClr val="tx1"/>
          </a:solidFill>
          <a:ln>
            <a:solidFill>
              <a:schemeClr val="tx1"/>
            </a:solidFill>
          </a:ln>
        </p:spPr>
      </p:pic>
      <p:pic>
        <p:nvPicPr>
          <p:cNvPr id="9" name="Picture 8">
            <a:extLst>
              <a:ext uri="{FF2B5EF4-FFF2-40B4-BE49-F238E27FC236}">
                <a16:creationId xmlns:a16="http://schemas.microsoft.com/office/drawing/2014/main" id="{921C72E6-FE45-4C7A-91D7-3FAC6F10B837}"/>
              </a:ext>
            </a:extLst>
          </p:cNvPr>
          <p:cNvPicPr>
            <a:picLocks noChangeAspect="1"/>
          </p:cNvPicPr>
          <p:nvPr/>
        </p:nvPicPr>
        <p:blipFill>
          <a:blip r:embed="rId5"/>
          <a:stretch>
            <a:fillRect/>
          </a:stretch>
        </p:blipFill>
        <p:spPr>
          <a:xfrm>
            <a:off x="8042897" y="4372144"/>
            <a:ext cx="3970795" cy="2283018"/>
          </a:xfrm>
          <a:prstGeom prst="rect">
            <a:avLst/>
          </a:prstGeom>
        </p:spPr>
      </p:pic>
      <p:pic>
        <p:nvPicPr>
          <p:cNvPr id="13" name="Picture 12">
            <a:extLst>
              <a:ext uri="{FF2B5EF4-FFF2-40B4-BE49-F238E27FC236}">
                <a16:creationId xmlns:a16="http://schemas.microsoft.com/office/drawing/2014/main" id="{9147AB66-FE8B-4061-AFDB-46FC5E703661}"/>
              </a:ext>
            </a:extLst>
          </p:cNvPr>
          <p:cNvPicPr>
            <a:picLocks noChangeAspect="1"/>
          </p:cNvPicPr>
          <p:nvPr/>
        </p:nvPicPr>
        <p:blipFill>
          <a:blip r:embed="rId6"/>
          <a:stretch>
            <a:fillRect/>
          </a:stretch>
        </p:blipFill>
        <p:spPr>
          <a:xfrm>
            <a:off x="4798603" y="2511590"/>
            <a:ext cx="7303750" cy="1794378"/>
          </a:xfrm>
          <a:prstGeom prst="rect">
            <a:avLst/>
          </a:prstGeom>
          <a:ln>
            <a:solidFill>
              <a:schemeClr val="tx1"/>
            </a:solidFill>
          </a:ln>
        </p:spPr>
      </p:pic>
      <p:sp>
        <p:nvSpPr>
          <p:cNvPr id="14" name="Title 1">
            <a:extLst>
              <a:ext uri="{FF2B5EF4-FFF2-40B4-BE49-F238E27FC236}">
                <a16:creationId xmlns:a16="http://schemas.microsoft.com/office/drawing/2014/main" id="{FEDBD500-10B8-4299-9A16-CEF280DFA87D}"/>
              </a:ext>
            </a:extLst>
          </p:cNvPr>
          <p:cNvSpPr txBox="1">
            <a:spLocks/>
          </p:cNvSpPr>
          <p:nvPr/>
        </p:nvSpPr>
        <p:spPr>
          <a:xfrm>
            <a:off x="6288259" y="2139464"/>
            <a:ext cx="4534486" cy="356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lumMod val="65000"/>
                  </a:schemeClr>
                </a:solidFill>
                <a:latin typeface="Times New Roman" panose="02020603050405020304" pitchFamily="18" charset="0"/>
                <a:ea typeface="+mj-ea"/>
                <a:cs typeface="Times New Roman" panose="02020603050405020304" pitchFamily="18" charset="0"/>
              </a:defRPr>
            </a:lvl1pPr>
          </a:lstStyle>
          <a:p>
            <a:pPr marL="0" lvl="1" algn="ctr"/>
            <a:r>
              <a:rPr lang="en-US" sz="2000" kern="0" dirty="0">
                <a:solidFill>
                  <a:srgbClr val="FF0000"/>
                </a:solidFill>
                <a:latin typeface="KaiTi" panose="02010609060101010101" pitchFamily="49" charset="-122"/>
                <a:ea typeface="KaiTi" panose="02010609060101010101" pitchFamily="49" charset="-122"/>
              </a:rPr>
              <a:t>~~~Semantic Rendering Process~~~</a:t>
            </a:r>
          </a:p>
        </p:txBody>
      </p:sp>
    </p:spTree>
    <p:extLst>
      <p:ext uri="{BB962C8B-B14F-4D97-AF65-F5344CB8AC3E}">
        <p14:creationId xmlns:p14="http://schemas.microsoft.com/office/powerpoint/2010/main" val="190170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B368A6B-2F12-4BF9-9DE3-91F208390789}"/>
              </a:ext>
            </a:extLst>
          </p:cNvPr>
          <p:cNvGraphicFramePr>
            <a:graphicFrameLocks noGrp="1"/>
          </p:cNvGraphicFramePr>
          <p:nvPr>
            <p:extLst>
              <p:ext uri="{D42A27DB-BD31-4B8C-83A1-F6EECF244321}">
                <p14:modId xmlns:p14="http://schemas.microsoft.com/office/powerpoint/2010/main" val="2565596787"/>
              </p:ext>
            </p:extLst>
          </p:nvPr>
        </p:nvGraphicFramePr>
        <p:xfrm>
          <a:off x="196562" y="149680"/>
          <a:ext cx="10226403" cy="6341687"/>
        </p:xfrm>
        <a:graphic>
          <a:graphicData uri="http://schemas.openxmlformats.org/drawingml/2006/table">
            <a:tbl>
              <a:tblPr firstRow="1" bandRow="1">
                <a:tableStyleId>{5C22544A-7EE6-4342-B048-85BDC9FD1C3A}</a:tableStyleId>
              </a:tblPr>
              <a:tblGrid>
                <a:gridCol w="10226403">
                  <a:extLst>
                    <a:ext uri="{9D8B030D-6E8A-4147-A177-3AD203B41FA5}">
                      <a16:colId xmlns:a16="http://schemas.microsoft.com/office/drawing/2014/main" val="2651675034"/>
                    </a:ext>
                  </a:extLst>
                </a:gridCol>
              </a:tblGrid>
              <a:tr h="613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rPr>
                        <a:t>References:</a:t>
                      </a:r>
                    </a:p>
                  </a:txBody>
                  <a:tcPr/>
                </a:tc>
                <a:extLst>
                  <a:ext uri="{0D108BD9-81ED-4DB2-BD59-A6C34878D82A}">
                    <a16:rowId xmlns:a16="http://schemas.microsoft.com/office/drawing/2014/main" val="3386166074"/>
                  </a:ext>
                </a:extLst>
              </a:tr>
              <a:tr h="350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5">
                              <a:lumMod val="50000"/>
                            </a:schemeClr>
                          </a:solidFill>
                        </a:rPr>
                        <a:t>Chapellent-Lanier, T. (2018). Facial recognition algorithms are getting a lot better, NIST study finds. Retrieved from: https://www.fedscoop.com/facial-recognition-algorithms-getting-lot-better-nist-study-finds</a:t>
                      </a:r>
                    </a:p>
                  </a:txBody>
                  <a:tcPr/>
                </a:tc>
                <a:extLst>
                  <a:ext uri="{0D108BD9-81ED-4DB2-BD59-A6C34878D82A}">
                    <a16:rowId xmlns:a16="http://schemas.microsoft.com/office/drawing/2014/main" val="491105321"/>
                  </a:ext>
                </a:extLst>
              </a:tr>
              <a:tr h="397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lumMod val="75000"/>
                            </a:schemeClr>
                          </a:solidFill>
                        </a:rPr>
                        <a:t>Editor (2019). Files, Not Faces. The Economist Magazine. May 25</a:t>
                      </a:r>
                      <a:r>
                        <a:rPr lang="en-US" sz="1800" b="0" baseline="30000" dirty="0">
                          <a:solidFill>
                            <a:schemeClr val="accent1">
                              <a:lumMod val="75000"/>
                            </a:schemeClr>
                          </a:solidFill>
                        </a:rPr>
                        <a:t>th</a:t>
                      </a:r>
                      <a:r>
                        <a:rPr lang="en-US" sz="1800" b="0" dirty="0">
                          <a:solidFill>
                            <a:schemeClr val="accent1">
                              <a:lumMod val="75000"/>
                            </a:schemeClr>
                          </a:solidFill>
                        </a:rPr>
                        <a:t> 2019, pg27.</a:t>
                      </a:r>
                    </a:p>
                  </a:txBody>
                  <a:tcPr/>
                </a:tc>
                <a:extLst>
                  <a:ext uri="{0D108BD9-81ED-4DB2-BD59-A6C34878D82A}">
                    <a16:rowId xmlns:a16="http://schemas.microsoft.com/office/drawing/2014/main" val="3241532521"/>
                  </a:ext>
                </a:extLst>
              </a:tr>
              <a:tr h="964390">
                <a:tc>
                  <a:txBody>
                    <a:bodyPr/>
                    <a:lstStyle/>
                    <a:p>
                      <a:r>
                        <a:rPr lang="en-US" b="0" dirty="0">
                          <a:solidFill>
                            <a:schemeClr val="accent1">
                              <a:lumMod val="75000"/>
                            </a:schemeClr>
                          </a:solidFill>
                        </a:rPr>
                        <a:t>Fraga T. (2018) Designing Behaviors to Interactively Interlace Natural Language Processing, Text to Speech Procedures and Algorithmic Images. In: Marcus A., Wang W. (eds) Design, User Experience, and Usability: Designing Interactions. DUXU 2018. Lecture Notes in Computer Science, vol 10919. Springer, Cham. Retrieved from: https://doi-org.libezproxy2.syr.edu/10.1007/978-3-319-91803-7_33</a:t>
                      </a:r>
                    </a:p>
                  </a:txBody>
                  <a:tcPr/>
                </a:tc>
                <a:extLst>
                  <a:ext uri="{0D108BD9-81ED-4DB2-BD59-A6C34878D82A}">
                    <a16:rowId xmlns:a16="http://schemas.microsoft.com/office/drawing/2014/main" val="226031252"/>
                  </a:ext>
                </a:extLst>
              </a:tr>
              <a:tr h="502920">
                <a:tc>
                  <a:txBody>
                    <a:bodyPr/>
                    <a:lstStyle/>
                    <a:p>
                      <a:r>
                        <a:rPr lang="en-US" b="0" dirty="0">
                          <a:solidFill>
                            <a:schemeClr val="accent1">
                              <a:lumMod val="75000"/>
                            </a:schemeClr>
                          </a:solidFill>
                        </a:rPr>
                        <a:t>Grother, P., Ngan, M., Hanaoka, K. Ongoing Face Recognition Vendor Test (FRVT) Part 2: Identiﬁcation. National Institute of Standards and Technology. </a:t>
                      </a:r>
                      <a:r>
                        <a:rPr lang="en-US" b="0" i="1" dirty="0">
                          <a:solidFill>
                            <a:schemeClr val="accent1">
                              <a:lumMod val="75000"/>
                            </a:schemeClr>
                          </a:solidFill>
                        </a:rPr>
                        <a:t>U.S. Department of Commerce</a:t>
                      </a:r>
                      <a:r>
                        <a:rPr lang="en-US" b="0" dirty="0">
                          <a:solidFill>
                            <a:schemeClr val="accent1">
                              <a:lumMod val="75000"/>
                            </a:schemeClr>
                          </a:solidFill>
                        </a:rPr>
                        <a:t>. Retrieved from: https://nvlpubs.nist.gov/nistpubs/ir/2018/NIST.IR.8238.pdf</a:t>
                      </a:r>
                    </a:p>
                  </a:txBody>
                  <a:tcPr/>
                </a:tc>
                <a:extLst>
                  <a:ext uri="{0D108BD9-81ED-4DB2-BD59-A6C34878D82A}">
                    <a16:rowId xmlns:a16="http://schemas.microsoft.com/office/drawing/2014/main" val="3600978429"/>
                  </a:ext>
                </a:extLst>
              </a:tr>
              <a:tr h="475484">
                <a:tc>
                  <a:txBody>
                    <a:bodyPr/>
                    <a:lstStyle/>
                    <a:p>
                      <a:r>
                        <a:rPr lang="en-US" b="0" dirty="0">
                          <a:solidFill>
                            <a:schemeClr val="accent1">
                              <a:lumMod val="75000"/>
                            </a:schemeClr>
                          </a:solidFill>
                        </a:rPr>
                        <a:t>Gu, J., Wang, Z., Kuen, J., Ma, L., Shahroudy, A., Shuai, B., Liu, T., Wang, X., Wang, G., Cai, J., Chen, T. (2018). Recent advances in convolutional neural networks, </a:t>
                      </a:r>
                      <a:r>
                        <a:rPr lang="en-US" b="0" i="1" dirty="0">
                          <a:solidFill>
                            <a:schemeClr val="accent1">
                              <a:lumMod val="75000"/>
                            </a:schemeClr>
                          </a:solidFill>
                        </a:rPr>
                        <a:t>Pattern Recognition</a:t>
                      </a:r>
                      <a:r>
                        <a:rPr lang="en-US" b="0" dirty="0">
                          <a:solidFill>
                            <a:schemeClr val="accent1">
                              <a:lumMod val="75000"/>
                            </a:schemeClr>
                          </a:solidFill>
                        </a:rPr>
                        <a:t>, pgs. 354-377. Retrieved from: https://doi.org/10.1016/j.patcog.2017.10.013.</a:t>
                      </a:r>
                    </a:p>
                  </a:txBody>
                  <a:tcPr/>
                </a:tc>
                <a:extLst>
                  <a:ext uri="{0D108BD9-81ED-4DB2-BD59-A6C34878D82A}">
                    <a16:rowId xmlns:a16="http://schemas.microsoft.com/office/drawing/2014/main" val="3591701697"/>
                  </a:ext>
                </a:extLst>
              </a:tr>
              <a:tr h="613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lumMod val="75000"/>
                            </a:schemeClr>
                          </a:solidFill>
                        </a:rPr>
                        <a:t>Wikipedia (2019). Convolutional Neural Network. https://en.wikipedia.org/wiki/Convolutional_neural_network. </a:t>
                      </a:r>
                    </a:p>
                  </a:txBody>
                  <a:tcPr/>
                </a:tc>
                <a:extLst>
                  <a:ext uri="{0D108BD9-81ED-4DB2-BD59-A6C34878D82A}">
                    <a16:rowId xmlns:a16="http://schemas.microsoft.com/office/drawing/2014/main" val="3647307372"/>
                  </a:ext>
                </a:extLst>
              </a:tr>
              <a:tr h="667195">
                <a:tc>
                  <a:txBody>
                    <a:bodyPr/>
                    <a:lstStyle/>
                    <a:p>
                      <a:r>
                        <a:rPr lang="en-US" b="0" dirty="0">
                          <a:solidFill>
                            <a:schemeClr val="accent1">
                              <a:lumMod val="75000"/>
                            </a:schemeClr>
                          </a:solidFill>
                        </a:rPr>
                        <a:t>Zakraoui, J., Saleh, M. &amp; Al Ja’am, J. Text-to-picture tools, systems, and approaches: a survey. </a:t>
                      </a:r>
                      <a:r>
                        <a:rPr lang="en-US" b="0" i="1" dirty="0">
                          <a:solidFill>
                            <a:schemeClr val="accent1">
                              <a:lumMod val="75000"/>
                            </a:schemeClr>
                          </a:solidFill>
                        </a:rPr>
                        <a:t>Multimedia Tools Appl </a:t>
                      </a:r>
                      <a:r>
                        <a:rPr lang="en-US" b="0" dirty="0">
                          <a:solidFill>
                            <a:schemeClr val="accent1">
                              <a:lumMod val="75000"/>
                            </a:schemeClr>
                          </a:solidFill>
                        </a:rPr>
                        <a:t>(2019) 78: 22833. </a:t>
                      </a:r>
                      <a:r>
                        <a:rPr lang="en-US" b="0" dirty="0">
                          <a:solidFill>
                            <a:schemeClr val="accent1">
                              <a:lumMod val="75000"/>
                            </a:schemeClr>
                          </a:solidFill>
                          <a:hlinkClick r:id="rId2"/>
                        </a:rPr>
                        <a:t>https://doi-org.libezproxy2.syr.edu/10.1007/s11042-019-7541-4</a:t>
                      </a:r>
                      <a:endParaRPr lang="en-US" b="0" dirty="0">
                        <a:solidFill>
                          <a:schemeClr val="accent1">
                            <a:lumMod val="75000"/>
                          </a:schemeClr>
                        </a:solidFill>
                      </a:endParaRPr>
                    </a:p>
                  </a:txBody>
                  <a:tcPr/>
                </a:tc>
                <a:extLst>
                  <a:ext uri="{0D108BD9-81ED-4DB2-BD59-A6C34878D82A}">
                    <a16:rowId xmlns:a16="http://schemas.microsoft.com/office/drawing/2014/main" val="3214432714"/>
                  </a:ext>
                </a:extLst>
              </a:tr>
              <a:tr h="365570">
                <a:tc>
                  <a:txBody>
                    <a:bodyPr/>
                    <a:lstStyle/>
                    <a:p>
                      <a:r>
                        <a:rPr lang="en-US" b="0" dirty="0">
                          <a:solidFill>
                            <a:schemeClr val="accent1">
                              <a:lumMod val="75000"/>
                            </a:schemeClr>
                          </a:solidFill>
                        </a:rPr>
                        <a:t>Editors, (2019).www.wordseye.com</a:t>
                      </a:r>
                    </a:p>
                  </a:txBody>
                  <a:tcPr/>
                </a:tc>
                <a:extLst>
                  <a:ext uri="{0D108BD9-81ED-4DB2-BD59-A6C34878D82A}">
                    <a16:rowId xmlns:a16="http://schemas.microsoft.com/office/drawing/2014/main" val="1701962483"/>
                  </a:ext>
                </a:extLst>
              </a:tr>
            </a:tbl>
          </a:graphicData>
        </a:graphic>
      </p:graphicFrame>
      <p:graphicFrame>
        <p:nvGraphicFramePr>
          <p:cNvPr id="7" name="Table 6">
            <a:extLst>
              <a:ext uri="{FF2B5EF4-FFF2-40B4-BE49-F238E27FC236}">
                <a16:creationId xmlns:a16="http://schemas.microsoft.com/office/drawing/2014/main" id="{9476380F-0E96-4C14-BFB4-52616B85066B}"/>
              </a:ext>
            </a:extLst>
          </p:cNvPr>
          <p:cNvGraphicFramePr>
            <a:graphicFrameLocks noGrp="1"/>
          </p:cNvGraphicFramePr>
          <p:nvPr>
            <p:extLst>
              <p:ext uri="{D42A27DB-BD31-4B8C-83A1-F6EECF244321}">
                <p14:modId xmlns:p14="http://schemas.microsoft.com/office/powerpoint/2010/main" val="3180564799"/>
              </p:ext>
            </p:extLst>
          </p:nvPr>
        </p:nvGraphicFramePr>
        <p:xfrm>
          <a:off x="10422965" y="149680"/>
          <a:ext cx="1697317" cy="6341962"/>
        </p:xfrm>
        <a:graphic>
          <a:graphicData uri="http://schemas.openxmlformats.org/drawingml/2006/table">
            <a:tbl>
              <a:tblPr firstRow="1" bandRow="1">
                <a:tableStyleId>{5C22544A-7EE6-4342-B048-85BDC9FD1C3A}</a:tableStyleId>
              </a:tblPr>
              <a:tblGrid>
                <a:gridCol w="1697317">
                  <a:extLst>
                    <a:ext uri="{9D8B030D-6E8A-4147-A177-3AD203B41FA5}">
                      <a16:colId xmlns:a16="http://schemas.microsoft.com/office/drawing/2014/main" val="2651675034"/>
                    </a:ext>
                  </a:extLst>
                </a:gridCol>
              </a:tblGrid>
              <a:tr h="603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rPr>
                        <a:t>Reference Type:</a:t>
                      </a:r>
                    </a:p>
                  </a:txBody>
                  <a:tcPr/>
                </a:tc>
                <a:extLst>
                  <a:ext uri="{0D108BD9-81ED-4DB2-BD59-A6C34878D82A}">
                    <a16:rowId xmlns:a16="http://schemas.microsoft.com/office/drawing/2014/main" val="3386166074"/>
                  </a:ext>
                </a:extLst>
              </a:tr>
              <a:tr h="644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5">
                              <a:lumMod val="50000"/>
                            </a:schemeClr>
                          </a:solidFill>
                        </a:rPr>
                        <a:t>Internet News Article</a:t>
                      </a:r>
                    </a:p>
                  </a:txBody>
                  <a:tcPr/>
                </a:tc>
                <a:extLst>
                  <a:ext uri="{0D108BD9-81ED-4DB2-BD59-A6C34878D82A}">
                    <a16:rowId xmlns:a16="http://schemas.microsoft.com/office/drawing/2014/main" val="491105321"/>
                  </a:ext>
                </a:extLst>
              </a:tr>
              <a:tr h="40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lumMod val="75000"/>
                            </a:schemeClr>
                          </a:solidFill>
                        </a:rPr>
                        <a:t>Magazine</a:t>
                      </a:r>
                    </a:p>
                  </a:txBody>
                  <a:tcPr/>
                </a:tc>
                <a:extLst>
                  <a:ext uri="{0D108BD9-81ED-4DB2-BD59-A6C34878D82A}">
                    <a16:rowId xmlns:a16="http://schemas.microsoft.com/office/drawing/2014/main" val="3241532521"/>
                  </a:ext>
                </a:extLst>
              </a:tr>
              <a:tr h="1176767">
                <a:tc>
                  <a:txBody>
                    <a:bodyPr/>
                    <a:lstStyle/>
                    <a:p>
                      <a:r>
                        <a:rPr lang="en-US" b="0" dirty="0">
                          <a:solidFill>
                            <a:schemeClr val="accent1">
                              <a:lumMod val="75000"/>
                            </a:schemeClr>
                          </a:solidFill>
                        </a:rPr>
                        <a:t>Research Article</a:t>
                      </a:r>
                    </a:p>
                  </a:txBody>
                  <a:tcPr/>
                </a:tc>
                <a:extLst>
                  <a:ext uri="{0D108BD9-81ED-4DB2-BD59-A6C34878D82A}">
                    <a16:rowId xmlns:a16="http://schemas.microsoft.com/office/drawing/2014/main" val="226031252"/>
                  </a:ext>
                </a:extLst>
              </a:tr>
              <a:tr h="914400">
                <a:tc>
                  <a:txBody>
                    <a:bodyPr/>
                    <a:lstStyle/>
                    <a:p>
                      <a:r>
                        <a:rPr lang="en-US" b="0" dirty="0">
                          <a:solidFill>
                            <a:schemeClr val="accent1">
                              <a:lumMod val="75000"/>
                            </a:schemeClr>
                          </a:solidFill>
                        </a:rPr>
                        <a:t>U.S. Gov. Whitepaper</a:t>
                      </a:r>
                    </a:p>
                  </a:txBody>
                  <a:tcPr/>
                </a:tc>
                <a:extLst>
                  <a:ext uri="{0D108BD9-81ED-4DB2-BD59-A6C34878D82A}">
                    <a16:rowId xmlns:a16="http://schemas.microsoft.com/office/drawing/2014/main" val="3600978429"/>
                  </a:ext>
                </a:extLst>
              </a:tr>
              <a:tr h="933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lumMod val="75000"/>
                            </a:schemeClr>
                          </a:solidFill>
                        </a:rPr>
                        <a:t>Research Article</a:t>
                      </a:r>
                    </a:p>
                    <a:p>
                      <a:endParaRPr lang="en-US" b="0" dirty="0">
                        <a:solidFill>
                          <a:schemeClr val="accent1">
                            <a:lumMod val="75000"/>
                          </a:schemeClr>
                        </a:solidFill>
                      </a:endParaRPr>
                    </a:p>
                  </a:txBody>
                  <a:tcPr/>
                </a:tc>
                <a:extLst>
                  <a:ext uri="{0D108BD9-81ED-4DB2-BD59-A6C34878D82A}">
                    <a16:rowId xmlns:a16="http://schemas.microsoft.com/office/drawing/2014/main" val="3591701697"/>
                  </a:ext>
                </a:extLst>
              </a:tr>
              <a:tr h="633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lumMod val="75000"/>
                            </a:schemeClr>
                          </a:solidFill>
                        </a:rPr>
                        <a:t>Internet Encyclopedia</a:t>
                      </a:r>
                    </a:p>
                  </a:txBody>
                  <a:tcPr/>
                </a:tc>
                <a:extLst>
                  <a:ext uri="{0D108BD9-81ED-4DB2-BD59-A6C34878D82A}">
                    <a16:rowId xmlns:a16="http://schemas.microsoft.com/office/drawing/2014/main" val="3647307372"/>
                  </a:ext>
                </a:extLst>
              </a:tr>
              <a:tr h="6568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lumMod val="75000"/>
                            </a:schemeClr>
                          </a:solidFill>
                        </a:rPr>
                        <a:t>Research Article</a:t>
                      </a:r>
                    </a:p>
                  </a:txBody>
                  <a:tcPr/>
                </a:tc>
                <a:extLst>
                  <a:ext uri="{0D108BD9-81ED-4DB2-BD59-A6C34878D82A}">
                    <a16:rowId xmlns:a16="http://schemas.microsoft.com/office/drawing/2014/main" val="3214432714"/>
                  </a:ext>
                </a:extLst>
              </a:tr>
              <a:tr h="359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lumMod val="75000"/>
                            </a:schemeClr>
                          </a:solidFill>
                        </a:rPr>
                        <a:t>website</a:t>
                      </a:r>
                    </a:p>
                  </a:txBody>
                  <a:tcPr/>
                </a:tc>
                <a:extLst>
                  <a:ext uri="{0D108BD9-81ED-4DB2-BD59-A6C34878D82A}">
                    <a16:rowId xmlns:a16="http://schemas.microsoft.com/office/drawing/2014/main" val="3960556568"/>
                  </a:ext>
                </a:extLst>
              </a:tr>
            </a:tbl>
          </a:graphicData>
        </a:graphic>
      </p:graphicFrame>
      <p:sp>
        <p:nvSpPr>
          <p:cNvPr id="8" name="TextBox 7">
            <a:extLst>
              <a:ext uri="{FF2B5EF4-FFF2-40B4-BE49-F238E27FC236}">
                <a16:creationId xmlns:a16="http://schemas.microsoft.com/office/drawing/2014/main" id="{1F85929D-97EC-4F98-9307-67AD4629DDD0}"/>
              </a:ext>
            </a:extLst>
          </p:cNvPr>
          <p:cNvSpPr txBox="1"/>
          <p:nvPr/>
        </p:nvSpPr>
        <p:spPr>
          <a:xfrm>
            <a:off x="158237" y="6488668"/>
            <a:ext cx="11492753" cy="369332"/>
          </a:xfrm>
          <a:prstGeom prst="rect">
            <a:avLst/>
          </a:prstGeom>
          <a:noFill/>
        </p:spPr>
        <p:txBody>
          <a:bodyPr wrap="square" rtlCol="0">
            <a:spAutoFit/>
          </a:bodyPr>
          <a:lstStyle/>
          <a:p>
            <a:r>
              <a:rPr lang="en-US" dirty="0"/>
              <a:t>Research articles sourced from Syracuse University Research Library Portal = SUMMON</a:t>
            </a:r>
          </a:p>
        </p:txBody>
      </p:sp>
    </p:spTree>
    <p:extLst>
      <p:ext uri="{BB962C8B-B14F-4D97-AF65-F5344CB8AC3E}">
        <p14:creationId xmlns:p14="http://schemas.microsoft.com/office/powerpoint/2010/main" val="417440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2100</Words>
  <Application>Microsoft Office PowerPoint</Application>
  <PresentationFormat>Widescreen</PresentationFormat>
  <Paragraphs>113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KaiTi</vt:lpstr>
      <vt:lpstr>Arial</vt:lpstr>
      <vt:lpstr>Calibri</vt:lpstr>
      <vt:lpstr>Calibri Light</vt:lpstr>
      <vt:lpstr>Georgia</vt:lpstr>
      <vt:lpstr>Times New Roman</vt:lpstr>
      <vt:lpstr>Wingdings</vt:lpstr>
      <vt:lpstr>Office Theme</vt:lpstr>
      <vt:lpstr>By: Brian Hogan Professor McCracken ist644 - NLP</vt:lpstr>
      <vt:lpstr>Overview</vt:lpstr>
      <vt:lpstr>PowerPoint Presentation</vt:lpstr>
      <vt:lpstr>CNN: algorithm improvements (since 2012)</vt:lpstr>
      <vt:lpstr>Facial Pattern Recognition   Who are you standing next to ?</vt:lpstr>
      <vt:lpstr>PowerPoint Presentation</vt:lpstr>
      <vt:lpstr>Natural Language Understanding: Text-to-Pictures</vt:lpstr>
      <vt:lpstr>NLU text-to-picture systems: WordsEye (www.wordseye.com)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Facial Recognition Neural Networks</dc:title>
  <dc:creator>Jon A Wright</dc:creator>
  <cp:lastModifiedBy>Brian Hogan</cp:lastModifiedBy>
  <cp:revision>143</cp:revision>
  <cp:lastPrinted>2019-12-12T19:11:46Z</cp:lastPrinted>
  <dcterms:created xsi:type="dcterms:W3CDTF">2019-05-31T15:02:43Z</dcterms:created>
  <dcterms:modified xsi:type="dcterms:W3CDTF">2019-12-12T21:08:27Z</dcterms:modified>
</cp:coreProperties>
</file>