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74" d="100"/>
          <a:sy n="174" d="100"/>
        </p:scale>
        <p:origin x="-1280" y="-544"/>
      </p:cViewPr>
      <p:guideLst>
        <p:guide pos="162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2C89DC-E22E-6B4D-BBCB-AE79445049A9}" type="datetimeFigureOut">
              <a:rPr lang="en-US"/>
              <a:t>02/08/18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290E43F-E41D-B944-AB69-251B7D9709D4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6E34CC-8225-79F2-69A2-A13B6A8B80FF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EE8B1E-F56E-0143-42AB-F4E604825C77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7CD45C-45B8-D452-8B1B-6349368EAA1E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DF1051-6237-E844-65C6-B41B5C850F2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FE30F4-AC41-D064-BB35-CF099DAECC4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1597819"/>
            <a:ext cx="7772400" cy="1102519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0546AD-48BD-9346-8329-D451901D644A}" type="datetimeFigureOut">
              <a:rPr lang="en-US"/>
              <a:t>02/08/18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FAC9F5-6142-144E-853D-B104371D383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0546AD-48BD-9346-8329-D451901D644A}" type="datetimeFigureOut">
              <a:rPr lang="en-US"/>
              <a:t>02/08/18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FAC9F5-6142-144E-853D-B104371D383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05979"/>
            <a:ext cx="2057400" cy="4388644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05979"/>
            <a:ext cx="6019800" cy="4388644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0546AD-48BD-9346-8329-D451901D644A}" type="datetimeFigureOut">
              <a:rPr lang="en-US"/>
              <a:t>02/08/18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FAC9F5-6142-144E-853D-B104371D383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0546AD-48BD-9346-8329-D451901D644A}" type="datetimeFigureOut">
              <a:rPr lang="en-US"/>
              <a:t>02/08/18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FAC9F5-6142-144E-853D-B104371D383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0546AD-48BD-9346-8329-D451901D644A}" type="datetimeFigureOut">
              <a:rPr lang="en-US"/>
              <a:t>02/08/18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FAC9F5-6142-144E-853D-B104371D383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0546AD-48BD-9346-8329-D451901D644A}" type="datetimeFigureOut">
              <a:rPr lang="en-US"/>
              <a:t>02/08/18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FAC9F5-6142-144E-853D-B104371D383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0546AD-48BD-9346-8329-D451901D644A}" type="datetimeFigureOut">
              <a:rPr lang="en-US"/>
              <a:t>02/08/18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FAC9F5-6142-144E-853D-B104371D383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0546AD-48BD-9346-8329-D451901D644A}" type="datetimeFigureOut">
              <a:rPr lang="en-US"/>
              <a:t>02/08/18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FAC9F5-6142-144E-853D-B104371D383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0546AD-48BD-9346-8329-D451901D644A}" type="datetimeFigureOut">
              <a:rPr lang="en-US"/>
              <a:t>02/08/18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FAC9F5-6142-144E-853D-B104371D383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0546AD-48BD-9346-8329-D451901D644A}" type="datetimeFigureOut">
              <a:rPr lang="en-US"/>
              <a:t>02/08/18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FAC9F5-6142-144E-853D-B104371D383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0546AD-48BD-9346-8329-D451901D644A}" type="datetimeFigureOut">
              <a:rPr lang="en-US"/>
              <a:t>02/08/18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FAC9F5-6142-144E-853D-B104371D383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0546AD-48BD-9346-8329-D451901D644A}" type="datetimeFigureOut">
              <a:rPr lang="en-US"/>
              <a:t>02/08/18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AFAC9F5-6142-144E-853D-B104371D383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3F4F6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H="0" flipV="0">
            <a:off x="2117655" y="0"/>
            <a:ext cx="9144000" cy="5143500"/>
          </a:xfrm>
          <a:prstGeom prst="rect">
            <a:avLst/>
          </a:prstGeom>
          <a:blipFill>
            <a:blip r:embed="rId3"/>
            <a:stretch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 flipH="0" flipV="0">
            <a:off x="1530108" y="953628"/>
            <a:ext cx="3188215" cy="274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nl-NL" sz="1200" b="1" spc="600">
                <a:solidFill>
                  <a:schemeClr val="tx1"/>
                </a:solidFill>
                <a:latin typeface="Open Sans Light"/>
                <a:ea typeface="Open Sans Light"/>
                <a:cs typeface="Open Sans Light"/>
              </a:rPr>
              <a:t>OVERZICHT PITCH</a:t>
            </a:r>
            <a:endParaRPr sz="1200" b="1" spc="600">
              <a:solidFill>
                <a:schemeClr val="tx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 flipH="0" flipV="0">
            <a:off x="1802815" y="1558278"/>
            <a:ext cx="2670157" cy="100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5764" indent="-195764" algn="l">
              <a:lnSpc>
                <a:spcPct val="150000"/>
              </a:lnSpc>
              <a:buFont typeface="Arial"/>
              <a:buChar char="–"/>
              <a:defRPr/>
            </a:pPr>
            <a:r>
              <a:rPr lang="nl-NL" sz="1000">
                <a:solidFill>
                  <a:schemeClr val="tx1"/>
                </a:solidFill>
                <a:latin typeface="Open Sans"/>
                <a:cs typeface="Open Sans"/>
              </a:rPr>
              <a:t>VERWACHTINGEN</a:t>
            </a:r>
            <a:endParaRPr lang="nl-NL" sz="1000">
              <a:solidFill>
                <a:schemeClr val="tx1"/>
              </a:solidFill>
              <a:latin typeface="Open Sans"/>
              <a:cs typeface="Open Sans"/>
            </a:endParaRPr>
          </a:p>
          <a:p>
            <a:pPr marL="195763" indent="-195763" algn="l">
              <a:lnSpc>
                <a:spcPct val="150000"/>
              </a:lnSpc>
              <a:buFont typeface="Arial"/>
              <a:buChar char="–"/>
              <a:defRPr/>
            </a:pPr>
            <a:r>
              <a:rPr lang="nl-NL" sz="1000">
                <a:solidFill>
                  <a:schemeClr val="tx1"/>
                </a:solidFill>
                <a:latin typeface="Open Sans"/>
                <a:cs typeface="Open Sans"/>
              </a:rPr>
              <a:t>STAGE</a:t>
            </a:r>
            <a:endParaRPr lang="nl-NL" sz="1000">
              <a:solidFill>
                <a:schemeClr val="tx1"/>
              </a:solidFill>
              <a:latin typeface="Open Sans"/>
              <a:cs typeface="Open Sans"/>
            </a:endParaRPr>
          </a:p>
          <a:p>
            <a:pPr marL="195764" indent="-195764" algn="l">
              <a:lnSpc>
                <a:spcPct val="150000"/>
              </a:lnSpc>
              <a:buFont typeface="Arial"/>
              <a:buChar char="–"/>
              <a:defRPr/>
            </a:pPr>
            <a:r>
              <a:rPr lang="nl-NL" sz="1000">
                <a:solidFill>
                  <a:schemeClr val="tx1"/>
                </a:solidFill>
                <a:latin typeface="Open Sans"/>
                <a:cs typeface="Open Sans"/>
              </a:rPr>
              <a:t>RESULTAAT</a:t>
            </a:r>
            <a:endParaRPr lang="nl-NL" sz="1000">
              <a:solidFill>
                <a:schemeClr val="tx1"/>
              </a:solidFill>
              <a:latin typeface="Open Sans"/>
              <a:cs typeface="Open Sans"/>
            </a:endParaRPr>
          </a:p>
          <a:p>
            <a:pPr marL="195764" indent="-195764" algn="l">
              <a:lnSpc>
                <a:spcPct val="150000"/>
              </a:lnSpc>
              <a:buFont typeface="Arial"/>
              <a:buChar char="–"/>
              <a:defRPr/>
            </a:pPr>
            <a:r>
              <a:rPr lang="nl-NL" sz="1000">
                <a:solidFill>
                  <a:schemeClr val="tx1"/>
                </a:solidFill>
                <a:latin typeface="Open Sans"/>
                <a:cs typeface="Open Sans"/>
              </a:rPr>
              <a:t>OVERLOPEN PROJECT</a:t>
            </a:r>
            <a:endParaRPr lang="nl-NL" sz="10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 flipH="0" flipV="0">
            <a:off x="5771332" y="2384726"/>
            <a:ext cx="1683597" cy="244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nl-NL" sz="1000" b="0">
                <a:solidFill>
                  <a:schemeClr val="tx1"/>
                </a:solidFill>
                <a:latin typeface="Open Sans"/>
                <a:cs typeface="Open Sans"/>
              </a:rPr>
              <a:t>BENJAMIN </a:t>
            </a:r>
            <a:r>
              <a:rPr lang="nl-NL" sz="1000" b="0">
                <a:solidFill>
                  <a:schemeClr val="tx1"/>
                </a:solidFill>
                <a:latin typeface="Open Sans"/>
                <a:cs typeface="Open Sans"/>
              </a:rPr>
              <a:t>MIGOM</a:t>
            </a:r>
            <a:endParaRPr sz="1200" b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 flipH="0" flipV="0">
            <a:off x="5771332" y="1863078"/>
            <a:ext cx="1683957" cy="244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spc="600">
                <a:solidFill>
                  <a:srgbClr val="FAA727"/>
                </a:solidFill>
                <a:latin typeface="Bebas Neue"/>
                <a:ea typeface="Bebas Neue"/>
                <a:cs typeface="Bebas Neue"/>
              </a:rPr>
              <a:t> </a:t>
            </a:r>
            <a:r>
              <a:rPr lang="nl-NL" sz="1000" b="1" spc="600">
                <a:solidFill>
                  <a:srgbClr val="FAA727"/>
                </a:solidFill>
                <a:latin typeface="Bebas Neue"/>
                <a:ea typeface="Bebas Neue"/>
                <a:cs typeface="Bebas Neue"/>
              </a:rPr>
              <a:t>WELKOM</a:t>
            </a:r>
            <a:endParaRPr sz="1000" b="1" spc="600">
              <a:solidFill>
                <a:srgbClr val="FAA727"/>
              </a:solidFill>
              <a:latin typeface="Bebas Neue"/>
              <a:ea typeface="Bebas Neue"/>
              <a:cs typeface="Bebas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15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 flipH="0" flipV="0">
            <a:off x="3706423" y="0"/>
            <a:ext cx="5437575" cy="5143500"/>
          </a:xfrm>
          <a:prstGeom prst="rect">
            <a:avLst/>
          </a:prstGeom>
          <a:blipFill>
            <a:blip r:embed="rId3"/>
            <a:stretch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 flipH="0" flipV="0">
            <a:off x="0" y="0"/>
            <a:ext cx="3706423" cy="5143500"/>
          </a:xfrm>
          <a:prstGeom prst="rect">
            <a:avLst/>
          </a:prstGeom>
          <a:solidFill>
            <a:srgbClr val="FAA7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 flipH="0" flipV="0">
            <a:off x="243082" y="443882"/>
            <a:ext cx="3799977" cy="51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l-NL" sz="2800" b="1">
                <a:solidFill>
                  <a:schemeClr val="bg1"/>
                </a:solidFill>
                <a:latin typeface="Bebas Neue Regular"/>
                <a:cs typeface="Bebas Neue Regular"/>
              </a:rPr>
              <a:t>VERWACHTINGEN</a:t>
            </a:r>
            <a:endParaRPr sz="4800" b="1">
              <a:solidFill>
                <a:schemeClr val="bg1"/>
              </a:solidFill>
              <a:latin typeface="Bebas Neue Regular"/>
              <a:cs typeface="Bebas Neue Regular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383432" y="1471710"/>
            <a:ext cx="3443677" cy="64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879" indent="-283879">
              <a:lnSpc>
                <a:spcPct val="150000"/>
              </a:lnSpc>
              <a:buFont typeface="Arial"/>
              <a:buChar char="–"/>
              <a:defRPr/>
            </a:pPr>
            <a:r>
              <a:rPr lang="nl-NL" sz="800" b="0">
                <a:latin typeface="Open Sans"/>
                <a:cs typeface="Open Sans"/>
              </a:rPr>
              <a:t>FRONT END 	(design)</a:t>
            </a:r>
            <a:endParaRPr sz="800" b="0">
              <a:latin typeface="Open Sans"/>
              <a:cs typeface="Open Sans"/>
            </a:endParaRPr>
          </a:p>
          <a:p>
            <a:pPr marL="283879" indent="-283879">
              <a:lnSpc>
                <a:spcPct val="150000"/>
              </a:lnSpc>
              <a:buFont typeface="Arial"/>
              <a:buChar char="–"/>
              <a:defRPr/>
            </a:pPr>
            <a:r>
              <a:rPr lang="nl-NL" sz="800" b="0">
                <a:latin typeface="Open Sans"/>
                <a:cs typeface="Open Sans"/>
              </a:rPr>
              <a:t>BACK END	(CRUD)</a:t>
            </a:r>
            <a:endParaRPr sz="800" b="0">
              <a:latin typeface="Open Sans"/>
              <a:cs typeface="Open Sans"/>
            </a:endParaRPr>
          </a:p>
          <a:p>
            <a:pPr marL="283879" indent="-283879">
              <a:lnSpc>
                <a:spcPct val="150000"/>
              </a:lnSpc>
              <a:buFont typeface="Arial"/>
              <a:buChar char="–"/>
              <a:defRPr/>
            </a:pPr>
            <a:r>
              <a:rPr lang="nl-NL" sz="800" b="0">
                <a:latin typeface="Open Sans"/>
                <a:cs typeface="Open Sans"/>
              </a:rPr>
              <a:t>COMPLETE BETALINGSCYCLUS (stripe)</a:t>
            </a:r>
            <a:endParaRPr lang="nl-NL" sz="800">
              <a:latin typeface="Open Sans"/>
              <a:cs typeface="Open Sans"/>
            </a:endParaRPr>
          </a:p>
        </p:txBody>
      </p:sp>
      <p:sp>
        <p:nvSpPr>
          <p:cNvPr id="20" name="AutoShape 5"/>
          <p:cNvSpPr>
            <a:spLocks noChangeArrowheads="1" noChangeAspect="1" noTextEdit="1"/>
          </p:cNvSpPr>
          <p:nvPr/>
        </p:nvSpPr>
        <p:spPr bwMode="auto">
          <a:xfrm>
            <a:off x="3805718" y="661631"/>
            <a:ext cx="595313" cy="1130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 flipV="1">
            <a:off x="613986" y="4571999"/>
            <a:ext cx="1030428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383432" y="1072892"/>
            <a:ext cx="2208574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l-NL" sz="1400">
                <a:latin typeface="Bebas Neue Regular"/>
                <a:cs typeface="Bebas Neue Regular"/>
              </a:rPr>
              <a:t>WEBSHOP</a:t>
            </a:r>
            <a:endParaRPr lang="en-US" sz="1400">
              <a:latin typeface="Bebas Neue Regular"/>
              <a:cs typeface="Bebas Neue Regular"/>
            </a:endParaRPr>
          </a:p>
        </p:txBody>
      </p:sp>
      <p:sp>
        <p:nvSpPr>
          <p:cNvPr id="2063381555" name="TextBox 10"/>
          <p:cNvSpPr txBox="1"/>
          <p:nvPr/>
        </p:nvSpPr>
        <p:spPr bwMode="auto">
          <a:xfrm>
            <a:off x="383432" y="2330538"/>
            <a:ext cx="2214334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l-NL" sz="1400">
                <a:latin typeface="Bebas Neue Regular"/>
                <a:cs typeface="Bebas Neue Regular"/>
              </a:rPr>
              <a:t>DATABASE</a:t>
            </a:r>
            <a:endParaRPr lang="en-US" sz="1400">
              <a:latin typeface="Bebas Neue Regular"/>
              <a:cs typeface="Bebas Neue Regular"/>
            </a:endParaRPr>
          </a:p>
        </p:txBody>
      </p:sp>
      <p:sp>
        <p:nvSpPr>
          <p:cNvPr id="79516279" name="TextBox 1"/>
          <p:cNvSpPr txBox="1"/>
          <p:nvPr/>
        </p:nvSpPr>
        <p:spPr bwMode="auto">
          <a:xfrm>
            <a:off x="383432" y="2729356"/>
            <a:ext cx="3452317" cy="45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879" indent="-283879">
              <a:lnSpc>
                <a:spcPct val="150000"/>
              </a:lnSpc>
              <a:buFont typeface="Arial"/>
              <a:buChar char="–"/>
              <a:defRPr/>
            </a:pPr>
            <a:r>
              <a:rPr lang="nl-NL" sz="800" b="0">
                <a:latin typeface="Open Sans"/>
                <a:cs typeface="Open Sans"/>
              </a:rPr>
              <a:t>NORMALISATIE</a:t>
            </a:r>
            <a:endParaRPr sz="800" b="0">
              <a:latin typeface="Open Sans"/>
              <a:cs typeface="Open Sans"/>
            </a:endParaRPr>
          </a:p>
          <a:p>
            <a:pPr marL="283879" indent="-283879">
              <a:lnSpc>
                <a:spcPct val="150000"/>
              </a:lnSpc>
              <a:buFont typeface="Arial"/>
              <a:buChar char="–"/>
              <a:defRPr/>
            </a:pPr>
            <a:r>
              <a:rPr lang="nl-NL" sz="800" b="0">
                <a:latin typeface="Open Sans"/>
                <a:cs typeface="Open Sans"/>
              </a:rPr>
              <a:t>STRUCTUUR</a:t>
            </a:r>
            <a:endParaRPr sz="800" b="0"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38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338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1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51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" grpId="0"/>
      <p:bldP spid="22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AutoShape 4"/>
          <p:cNvSpPr>
            <a:spLocks noChangeArrowheads="1" noChangeAspect="1" noTextEdit="1"/>
          </p:cNvSpPr>
          <p:nvPr/>
        </p:nvSpPr>
        <p:spPr bwMode="auto">
          <a:xfrm>
            <a:off x="187730" y="1115401"/>
            <a:ext cx="3484562" cy="3487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194080" y="1121751"/>
            <a:ext cx="3471862" cy="3475038"/>
          </a:xfrm>
          <a:custGeom>
            <a:avLst/>
            <a:gdLst>
              <a:gd name="T0" fmla="*/ 282 w 21431"/>
              <a:gd name="T1" fmla="*/ 0 h 21431"/>
              <a:gd name="T2" fmla="*/ 21149 w 21431"/>
              <a:gd name="T3" fmla="*/ 0 h 21431"/>
              <a:gd name="T4" fmla="*/ 21431 w 21431"/>
              <a:gd name="T5" fmla="*/ 0 h 21431"/>
              <a:gd name="T6" fmla="*/ 21431 w 21431"/>
              <a:gd name="T7" fmla="*/ 282 h 21431"/>
              <a:gd name="T8" fmla="*/ 21431 w 21431"/>
              <a:gd name="T9" fmla="*/ 21149 h 21431"/>
              <a:gd name="T10" fmla="*/ 21431 w 21431"/>
              <a:gd name="T11" fmla="*/ 21431 h 21431"/>
              <a:gd name="T12" fmla="*/ 21149 w 21431"/>
              <a:gd name="T13" fmla="*/ 21431 h 21431"/>
              <a:gd name="T14" fmla="*/ 282 w 21431"/>
              <a:gd name="T15" fmla="*/ 21431 h 21431"/>
              <a:gd name="T16" fmla="*/ 0 w 21431"/>
              <a:gd name="T17" fmla="*/ 21431 h 21431"/>
              <a:gd name="T18" fmla="*/ 0 w 21431"/>
              <a:gd name="T19" fmla="*/ 21149 h 21431"/>
              <a:gd name="T20" fmla="*/ 0 w 21431"/>
              <a:gd name="T21" fmla="*/ 282 h 21431"/>
              <a:gd name="T22" fmla="*/ 0 w 21431"/>
              <a:gd name="T23" fmla="*/ 0 h 21431"/>
              <a:gd name="T24" fmla="*/ 282 w 21431"/>
              <a:gd name="T25" fmla="*/ 0 h 21431"/>
              <a:gd name="T26" fmla="*/ 20867 w 21431"/>
              <a:gd name="T27" fmla="*/ 565 h 21431"/>
              <a:gd name="T28" fmla="*/ 565 w 21431"/>
              <a:gd name="T29" fmla="*/ 565 h 21431"/>
              <a:gd name="T30" fmla="*/ 565 w 21431"/>
              <a:gd name="T31" fmla="*/ 20867 h 21431"/>
              <a:gd name="T32" fmla="*/ 20867 w 21431"/>
              <a:gd name="T33" fmla="*/ 20867 h 21431"/>
              <a:gd name="T34" fmla="*/ 20867 w 21431"/>
              <a:gd name="T35" fmla="*/ 565 h 2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431" h="21431" fill="norm" stroke="1" extrusionOk="0">
                <a:moveTo>
                  <a:pt x="282" y="0"/>
                </a:moveTo>
                <a:lnTo>
                  <a:pt x="21149" y="0"/>
                </a:lnTo>
                <a:lnTo>
                  <a:pt x="21431" y="0"/>
                </a:lnTo>
                <a:lnTo>
                  <a:pt x="21431" y="282"/>
                </a:lnTo>
                <a:lnTo>
                  <a:pt x="21431" y="21149"/>
                </a:lnTo>
                <a:lnTo>
                  <a:pt x="21431" y="21431"/>
                </a:lnTo>
                <a:lnTo>
                  <a:pt x="21149" y="21431"/>
                </a:lnTo>
                <a:lnTo>
                  <a:pt x="282" y="21431"/>
                </a:lnTo>
                <a:lnTo>
                  <a:pt x="0" y="21431"/>
                </a:lnTo>
                <a:lnTo>
                  <a:pt x="0" y="21149"/>
                </a:lnTo>
                <a:lnTo>
                  <a:pt x="0" y="282"/>
                </a:lnTo>
                <a:lnTo>
                  <a:pt x="0" y="0"/>
                </a:lnTo>
                <a:lnTo>
                  <a:pt x="282" y="0"/>
                </a:lnTo>
                <a:close/>
                <a:moveTo>
                  <a:pt x="20867" y="565"/>
                </a:moveTo>
                <a:lnTo>
                  <a:pt x="565" y="565"/>
                </a:lnTo>
                <a:lnTo>
                  <a:pt x="565" y="20867"/>
                </a:lnTo>
                <a:lnTo>
                  <a:pt x="20867" y="20867"/>
                </a:lnTo>
                <a:lnTo>
                  <a:pt x="20867" y="565"/>
                </a:lnTo>
                <a:close/>
              </a:path>
            </a:pathLst>
          </a:custGeom>
          <a:solidFill>
            <a:srgbClr val="FCD3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 bwMode="auto">
          <a:xfrm>
            <a:off x="4144709" y="1573205"/>
            <a:ext cx="3661247" cy="41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nl-NL" sz="1400" b="1">
                <a:solidFill>
                  <a:schemeClr val="bg1"/>
                </a:solidFill>
                <a:latin typeface="Open Sans"/>
                <a:cs typeface="Open Sans"/>
              </a:rPr>
              <a:t>OPDRACHT:</a:t>
            </a:r>
            <a:endParaRPr sz="1400" b="1"/>
          </a:p>
        </p:txBody>
      </p:sp>
      <p:sp>
        <p:nvSpPr>
          <p:cNvPr id="12" name="TextBox 11"/>
          <p:cNvSpPr txBox="1"/>
          <p:nvPr/>
        </p:nvSpPr>
        <p:spPr bwMode="auto">
          <a:xfrm>
            <a:off x="4706940" y="606424"/>
            <a:ext cx="2938593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l-NL" sz="4800" b="1">
                <a:solidFill>
                  <a:schemeClr val="bg1"/>
                </a:solidFill>
                <a:latin typeface="Bebas Neue Regular"/>
                <a:cs typeface="Bebas Neue Regular"/>
              </a:rPr>
              <a:t>‘t Saam.</a:t>
            </a:r>
            <a:endParaRPr/>
          </a:p>
        </p:txBody>
      </p:sp>
      <p:sp>
        <p:nvSpPr>
          <p:cNvPr id="13" name="TextBox 12"/>
          <p:cNvSpPr txBox="1"/>
          <p:nvPr/>
        </p:nvSpPr>
        <p:spPr bwMode="auto">
          <a:xfrm>
            <a:off x="7514163" y="329508"/>
            <a:ext cx="1258701" cy="16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nl-NL" sz="500" b="1">
                <a:solidFill>
                  <a:schemeClr val="bg1"/>
                </a:solidFill>
                <a:latin typeface="Open Sans"/>
                <a:cs typeface="Open Sans"/>
              </a:rPr>
              <a:t>BENJAMIN MIGOM</a:t>
            </a:r>
            <a:endParaRPr lang="en-US" sz="500" b="1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0" name="AutoShape 10"/>
          <p:cNvSpPr>
            <a:spLocks noChangeArrowheads="1" noChangeAspect="1" noTextEdit="1"/>
          </p:cNvSpPr>
          <p:nvPr/>
        </p:nvSpPr>
        <p:spPr bwMode="auto">
          <a:xfrm>
            <a:off x="0" y="606425"/>
            <a:ext cx="282575" cy="701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0" flipV="0">
            <a:off x="-74427" y="-127589"/>
            <a:ext cx="804898" cy="2031117"/>
          </a:xfrm>
          <a:prstGeom prst="rect">
            <a:avLst/>
          </a:prstGeom>
          <a:solidFill>
            <a:srgbClr val="FAA7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411641" y="803587"/>
            <a:ext cx="3051139" cy="3226152"/>
          </a:xfrm>
          <a:prstGeom prst="rect">
            <a:avLst/>
          </a:prstGeom>
          <a:blipFill>
            <a:blip r:embed="rId3"/>
            <a:stretch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 bwMode="auto">
          <a:xfrm flipH="0" flipV="0">
            <a:off x="93691" y="109805"/>
            <a:ext cx="377765" cy="146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nl-NL" sz="1800" b="1">
                <a:solidFill>
                  <a:schemeClr val="bg1"/>
                </a:solidFill>
                <a:latin typeface="Bebas Neue Regular"/>
                <a:cs typeface="Bebas Neue Regular"/>
              </a:rPr>
              <a:t>STAGE</a:t>
            </a:r>
            <a:endParaRPr sz="1800">
              <a:solidFill>
                <a:schemeClr val="bg1"/>
              </a:solidFill>
              <a:latin typeface="Bebas Neue Regular"/>
              <a:cs typeface="Bebas Neue Regular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-8541" y="1733406"/>
            <a:ext cx="673126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188639" y="329409"/>
            <a:ext cx="1357627" cy="16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l-NL" sz="500" b="1">
                <a:solidFill>
                  <a:srgbClr val="DAAD08"/>
                </a:solidFill>
                <a:latin typeface="Open Sans"/>
                <a:cs typeface="Open Sans"/>
              </a:rPr>
              <a:t>MEI 2024</a:t>
            </a:r>
            <a:endParaRPr lang="en-US" sz="500" b="1">
              <a:solidFill>
                <a:srgbClr val="DAAD08"/>
              </a:solidFill>
              <a:latin typeface="Open Sans"/>
              <a:cs typeface="Open San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201918" y="4160773"/>
            <a:ext cx="1260861" cy="16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nl-NL" sz="500" b="1">
                <a:solidFill>
                  <a:schemeClr val="bg1"/>
                </a:solidFill>
                <a:latin typeface="Open Sans"/>
                <a:cs typeface="Open Sans"/>
              </a:rPr>
              <a:t>‘t Saam Webshop 2024</a:t>
            </a:r>
            <a:endParaRPr lang="en-US" sz="500" b="1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397264828" name=""/>
          <p:cNvSpPr txBox="1"/>
          <p:nvPr/>
        </p:nvSpPr>
        <p:spPr bwMode="auto">
          <a:xfrm flipH="0" flipV="0">
            <a:off x="4144709" y="2099211"/>
            <a:ext cx="4423506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 lang="nl-NL">
                <a:solidFill>
                  <a:schemeClr val="bg1"/>
                </a:solidFill>
              </a:rPr>
              <a:t>Functionele en modulaire webshop</a:t>
            </a:r>
            <a:endParaRPr>
              <a:solidFill>
                <a:schemeClr val="bg1"/>
              </a:solidFill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lang="nl-NL">
                <a:solidFill>
                  <a:schemeClr val="bg1"/>
                </a:solidFill>
              </a:rPr>
              <a:t>Project 2025</a:t>
            </a:r>
            <a:endParaRPr>
              <a:solidFill>
                <a:schemeClr val="bg1"/>
              </a:solidFill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lang="nl-NL">
                <a:solidFill>
                  <a:schemeClr val="bg1"/>
                </a:solidFill>
              </a:rPr>
              <a:t>Laravel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26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39726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/>
      <p:bldP spid="12" grpId="0"/>
      <p:bldP spid="13" grpId="0"/>
      <p:bldP spid="15" grpId="0" animBg="1"/>
      <p:bldP spid="14" grpId="0" animBg="1"/>
      <p:bldP spid="16" grpId="0"/>
      <p:bldP spid="17" grpId="0" animBg="1"/>
      <p:bldP spid="18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AutoShape 4"/>
          <p:cNvSpPr>
            <a:spLocks noChangeArrowheads="1" noChangeAspect="1" noTextEdit="1"/>
          </p:cNvSpPr>
          <p:nvPr/>
        </p:nvSpPr>
        <p:spPr bwMode="auto">
          <a:xfrm>
            <a:off x="187730" y="1115401"/>
            <a:ext cx="3484562" cy="3487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" name="Freeform 6"/>
          <p:cNvSpPr>
            <a:spLocks noEditPoints="1"/>
          </p:cNvSpPr>
          <p:nvPr/>
        </p:nvSpPr>
        <p:spPr bwMode="auto">
          <a:xfrm flipH="0" flipV="0">
            <a:off x="-289234" y="1686524"/>
            <a:ext cx="4572511" cy="3653037"/>
          </a:xfrm>
          <a:custGeom>
            <a:avLst/>
            <a:gdLst>
              <a:gd name="T0" fmla="*/ 282 w 21431"/>
              <a:gd name="T1" fmla="*/ 0 h 21431"/>
              <a:gd name="T2" fmla="*/ 21149 w 21431"/>
              <a:gd name="T3" fmla="*/ 0 h 21431"/>
              <a:gd name="T4" fmla="*/ 21431 w 21431"/>
              <a:gd name="T5" fmla="*/ 0 h 21431"/>
              <a:gd name="T6" fmla="*/ 21431 w 21431"/>
              <a:gd name="T7" fmla="*/ 282 h 21431"/>
              <a:gd name="T8" fmla="*/ 21431 w 21431"/>
              <a:gd name="T9" fmla="*/ 21149 h 21431"/>
              <a:gd name="T10" fmla="*/ 21431 w 21431"/>
              <a:gd name="T11" fmla="*/ 21431 h 21431"/>
              <a:gd name="T12" fmla="*/ 21149 w 21431"/>
              <a:gd name="T13" fmla="*/ 21431 h 21431"/>
              <a:gd name="T14" fmla="*/ 282 w 21431"/>
              <a:gd name="T15" fmla="*/ 21431 h 21431"/>
              <a:gd name="T16" fmla="*/ 0 w 21431"/>
              <a:gd name="T17" fmla="*/ 21431 h 21431"/>
              <a:gd name="T18" fmla="*/ 0 w 21431"/>
              <a:gd name="T19" fmla="*/ 21149 h 21431"/>
              <a:gd name="T20" fmla="*/ 0 w 21431"/>
              <a:gd name="T21" fmla="*/ 282 h 21431"/>
              <a:gd name="T22" fmla="*/ 0 w 21431"/>
              <a:gd name="T23" fmla="*/ 0 h 21431"/>
              <a:gd name="T24" fmla="*/ 282 w 21431"/>
              <a:gd name="T25" fmla="*/ 0 h 21431"/>
              <a:gd name="T26" fmla="*/ 20867 w 21431"/>
              <a:gd name="T27" fmla="*/ 565 h 21431"/>
              <a:gd name="T28" fmla="*/ 565 w 21431"/>
              <a:gd name="T29" fmla="*/ 565 h 21431"/>
              <a:gd name="T30" fmla="*/ 565 w 21431"/>
              <a:gd name="T31" fmla="*/ 20867 h 21431"/>
              <a:gd name="T32" fmla="*/ 20867 w 21431"/>
              <a:gd name="T33" fmla="*/ 20867 h 21431"/>
              <a:gd name="T34" fmla="*/ 20867 w 21431"/>
              <a:gd name="T35" fmla="*/ 565 h 2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431" h="21431" fill="norm" stroke="1" extrusionOk="0">
                <a:moveTo>
                  <a:pt x="282" y="0"/>
                </a:moveTo>
                <a:lnTo>
                  <a:pt x="21149" y="0"/>
                </a:lnTo>
                <a:lnTo>
                  <a:pt x="21431" y="0"/>
                </a:lnTo>
                <a:lnTo>
                  <a:pt x="21431" y="282"/>
                </a:lnTo>
                <a:lnTo>
                  <a:pt x="21431" y="21149"/>
                </a:lnTo>
                <a:lnTo>
                  <a:pt x="21431" y="21431"/>
                </a:lnTo>
                <a:lnTo>
                  <a:pt x="21149" y="21431"/>
                </a:lnTo>
                <a:lnTo>
                  <a:pt x="282" y="21431"/>
                </a:lnTo>
                <a:lnTo>
                  <a:pt x="0" y="21431"/>
                </a:lnTo>
                <a:lnTo>
                  <a:pt x="0" y="21149"/>
                </a:lnTo>
                <a:lnTo>
                  <a:pt x="0" y="282"/>
                </a:lnTo>
                <a:lnTo>
                  <a:pt x="0" y="0"/>
                </a:lnTo>
                <a:lnTo>
                  <a:pt x="282" y="0"/>
                </a:lnTo>
                <a:close/>
                <a:moveTo>
                  <a:pt x="20867" y="565"/>
                </a:moveTo>
                <a:lnTo>
                  <a:pt x="565" y="565"/>
                </a:lnTo>
                <a:lnTo>
                  <a:pt x="565" y="20867"/>
                </a:lnTo>
                <a:lnTo>
                  <a:pt x="20867" y="20867"/>
                </a:lnTo>
                <a:lnTo>
                  <a:pt x="20867" y="565"/>
                </a:lnTo>
                <a:close/>
              </a:path>
            </a:pathLst>
          </a:custGeom>
          <a:solidFill>
            <a:srgbClr val="DAAD0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 bwMode="auto">
          <a:xfrm>
            <a:off x="4346334" y="1959984"/>
            <a:ext cx="3700847" cy="214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879" indent="-283879">
              <a:lnSpc>
                <a:spcPct val="150000"/>
              </a:lnSpc>
              <a:buFont typeface="Arial"/>
              <a:buChar char="–"/>
              <a:defRPr/>
            </a:pPr>
            <a:r>
              <a:rPr lang="nl-NL" sz="18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28 Juni 2024</a:t>
            </a:r>
            <a:endParaRPr lang="nl-NL" sz="18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3879" indent="-283879">
              <a:lnSpc>
                <a:spcPct val="150000"/>
              </a:lnSpc>
              <a:buFont typeface="Arial"/>
              <a:buChar char="–"/>
              <a:defRPr/>
            </a:pPr>
            <a:r>
              <a:rPr lang="nl-NL" sz="1800">
                <a:solidFill>
                  <a:schemeClr val="bg1"/>
                </a:solidFill>
                <a:latin typeface="Open Sans"/>
                <a:cs typeface="Open Sans"/>
              </a:rPr>
              <a:t>Rode draad</a:t>
            </a:r>
            <a:endParaRPr sz="1800">
              <a:solidFill>
                <a:schemeClr val="bg1"/>
              </a:solidFill>
              <a:latin typeface="Open Sans"/>
              <a:cs typeface="Open Sans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–"/>
              <a:defRPr/>
            </a:pPr>
            <a:r>
              <a:rPr lang="nl-NL" sz="1800">
                <a:solidFill>
                  <a:schemeClr val="bg1"/>
                </a:solidFill>
                <a:latin typeface="Open Sans"/>
                <a:cs typeface="Open Sans"/>
              </a:rPr>
              <a:t>Databasestructuur</a:t>
            </a:r>
            <a:endParaRPr sz="1800">
              <a:solidFill>
                <a:schemeClr val="bg1"/>
              </a:solidFill>
              <a:latin typeface="Open Sans"/>
              <a:cs typeface="Open Sans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–"/>
              <a:defRPr/>
            </a:pPr>
            <a:r>
              <a:rPr lang="nl-NL" sz="1800">
                <a:solidFill>
                  <a:schemeClr val="bg1"/>
                </a:solidFill>
                <a:latin typeface="Open Sans"/>
                <a:cs typeface="Open Sans"/>
              </a:rPr>
              <a:t>Bestelcyclus</a:t>
            </a:r>
            <a:endParaRPr sz="1800">
              <a:solidFill>
                <a:schemeClr val="bg1"/>
              </a:solidFill>
              <a:latin typeface="Open Sans"/>
              <a:cs typeface="Open Sans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–"/>
              <a:defRPr/>
            </a:pPr>
            <a:r>
              <a:rPr lang="nl-NL" sz="1800">
                <a:solidFill>
                  <a:schemeClr val="bg1"/>
                </a:solidFill>
                <a:latin typeface="Open Sans"/>
                <a:cs typeface="Open Sans"/>
              </a:rPr>
              <a:t>CRUD backend</a:t>
            </a:r>
            <a:endParaRPr lang="nl-NL" sz="18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 flipH="0" flipV="0">
            <a:off x="4346333" y="606424"/>
            <a:ext cx="4012068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l-NL" sz="4800" b="1">
                <a:solidFill>
                  <a:schemeClr val="bg1"/>
                </a:solidFill>
                <a:latin typeface="Bebas Neue Regular"/>
                <a:cs typeface="Bebas Neue Regular"/>
              </a:rPr>
              <a:t>DEADLINE</a:t>
            </a:r>
            <a:endParaRPr/>
          </a:p>
        </p:txBody>
      </p:sp>
      <p:sp>
        <p:nvSpPr>
          <p:cNvPr id="13" name="TextBox 12"/>
          <p:cNvSpPr txBox="1"/>
          <p:nvPr/>
        </p:nvSpPr>
        <p:spPr bwMode="auto">
          <a:xfrm>
            <a:off x="7514163" y="329508"/>
            <a:ext cx="1258701" cy="16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nl-NL" sz="500" b="1">
                <a:solidFill>
                  <a:schemeClr val="bg1"/>
                </a:solidFill>
                <a:latin typeface="Open Sans"/>
                <a:cs typeface="Open Sans"/>
              </a:rPr>
              <a:t>BENJAMIN MIGOM</a:t>
            </a:r>
            <a:endParaRPr lang="en-US" sz="500" b="1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0" name="AutoShape 10"/>
          <p:cNvSpPr>
            <a:spLocks noChangeArrowheads="1" noChangeAspect="1" noTextEdit="1"/>
          </p:cNvSpPr>
          <p:nvPr/>
        </p:nvSpPr>
        <p:spPr bwMode="auto">
          <a:xfrm>
            <a:off x="0" y="606425"/>
            <a:ext cx="282575" cy="701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0" flipV="0">
            <a:off x="0" y="1903527"/>
            <a:ext cx="4019288" cy="3226151"/>
          </a:xfrm>
          <a:prstGeom prst="rect">
            <a:avLst/>
          </a:prstGeom>
          <a:blipFill>
            <a:blip r:embed="rId3"/>
            <a:stretch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-74428" y="-127590"/>
            <a:ext cx="1052623" cy="2031118"/>
          </a:xfrm>
          <a:prstGeom prst="rect">
            <a:avLst/>
          </a:prstGeom>
          <a:solidFill>
            <a:srgbClr val="FAA7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 bwMode="auto">
          <a:xfrm flipH="0" flipV="0">
            <a:off x="112260" y="329409"/>
            <a:ext cx="731539" cy="91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l-NL" sz="1800" b="1">
                <a:solidFill>
                  <a:schemeClr val="bg1"/>
                </a:solidFill>
                <a:latin typeface="Bebas Neue Regular"/>
                <a:cs typeface="Bebas Neue Regular"/>
              </a:rPr>
              <a:t>RESULTAAT</a:t>
            </a:r>
            <a:endParaRPr sz="1800">
              <a:solidFill>
                <a:schemeClr val="bg1"/>
              </a:solidFill>
              <a:latin typeface="Bebas Neue Regular"/>
              <a:cs typeface="Bebas Neue Regular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41288" y="1663665"/>
            <a:ext cx="673126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extBox 17"/>
          <p:cNvSpPr txBox="1"/>
          <p:nvPr/>
        </p:nvSpPr>
        <p:spPr bwMode="auto">
          <a:xfrm>
            <a:off x="1188639" y="329409"/>
            <a:ext cx="1358707" cy="16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l-NL" sz="500" b="1">
                <a:solidFill>
                  <a:srgbClr val="DAAD08"/>
                </a:solidFill>
                <a:latin typeface="Open Sans"/>
                <a:cs typeface="Open Sans"/>
              </a:rPr>
              <a:t>JUNI 2024</a:t>
            </a:r>
            <a:endParaRPr lang="en-US" sz="500" b="1">
              <a:solidFill>
                <a:srgbClr val="DAAD08"/>
              </a:solidFill>
              <a:latin typeface="Open Sans"/>
              <a:cs typeface="Open San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201919" y="4160774"/>
            <a:ext cx="125366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500" b="1">
                <a:solidFill>
                  <a:schemeClr val="bg1"/>
                </a:solidFill>
                <a:latin typeface="Open Sans"/>
                <a:cs typeface="Open Sans"/>
              </a:rPr>
              <a:t>Designs corporate 2018</a:t>
            </a:r>
            <a:endParaRPr lang="en-US" sz="500" b="1">
              <a:solidFill>
                <a:schemeClr val="bg1"/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/>
      <p:bldP spid="12" grpId="0"/>
      <p:bldP spid="13" grpId="0"/>
      <p:bldP spid="15" grpId="0" animBg="1"/>
      <p:bldP spid="14" grpId="0" animBg="1"/>
      <p:bldP spid="16" grpId="0"/>
      <p:bldP spid="17" grpId="0" animBg="1"/>
      <p:bldP spid="18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 flipH="0" flipV="0">
            <a:off x="-47955" y="0"/>
            <a:ext cx="4094323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AutoShape 4"/>
          <p:cNvSpPr>
            <a:spLocks noChangeArrowheads="1" noChangeAspect="1" noTextEdit="1"/>
          </p:cNvSpPr>
          <p:nvPr/>
        </p:nvSpPr>
        <p:spPr bwMode="auto">
          <a:xfrm>
            <a:off x="187730" y="1115401"/>
            <a:ext cx="3484562" cy="3487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7514163" y="329508"/>
            <a:ext cx="1258701" cy="16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nl-NL" sz="500" b="1">
                <a:latin typeface="Open Sans"/>
                <a:cs typeface="Open Sans"/>
              </a:rPr>
              <a:t>BENJAMIN MIGOM</a:t>
            </a:r>
            <a:endParaRPr lang="en-US" sz="500" b="1">
              <a:latin typeface="Open Sans"/>
              <a:cs typeface="Open Sans"/>
            </a:endParaRPr>
          </a:p>
        </p:txBody>
      </p:sp>
      <p:sp>
        <p:nvSpPr>
          <p:cNvPr id="10" name="AutoShape 10"/>
          <p:cNvSpPr>
            <a:spLocks noChangeArrowheads="1" noChangeAspect="1" noTextEdit="1"/>
          </p:cNvSpPr>
          <p:nvPr/>
        </p:nvSpPr>
        <p:spPr bwMode="auto">
          <a:xfrm>
            <a:off x="0" y="606425"/>
            <a:ext cx="282575" cy="701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5" name="TextBox 24"/>
          <p:cNvSpPr txBox="1"/>
          <p:nvPr/>
        </p:nvSpPr>
        <p:spPr bwMode="auto">
          <a:xfrm>
            <a:off x="476184" y="1618168"/>
            <a:ext cx="3100628" cy="64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l-NL" sz="3600">
                <a:solidFill>
                  <a:schemeClr val="bg1"/>
                </a:solidFill>
                <a:latin typeface="Bebas Neue Regular"/>
                <a:cs typeface="Bebas Neue Regular"/>
              </a:rPr>
              <a:t>OVERLOPEN</a:t>
            </a:r>
            <a:endParaRPr sz="3600"/>
          </a:p>
        </p:txBody>
      </p:sp>
      <p:sp>
        <p:nvSpPr>
          <p:cNvPr id="26" name="TextBox 25"/>
          <p:cNvSpPr txBox="1"/>
          <p:nvPr/>
        </p:nvSpPr>
        <p:spPr bwMode="auto">
          <a:xfrm>
            <a:off x="476184" y="2212779"/>
            <a:ext cx="3288718" cy="64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l-NL" sz="3600" b="1">
                <a:solidFill>
                  <a:srgbClr val="FAA727"/>
                </a:solidFill>
                <a:latin typeface="Bebas Neue Regular"/>
                <a:cs typeface="Bebas Neue Regular"/>
              </a:rPr>
              <a:t>PROJECT</a:t>
            </a:r>
            <a:endParaRPr sz="3600">
              <a:solidFill>
                <a:srgbClr val="FCD300"/>
              </a:solidFill>
              <a:latin typeface="Bebas Neue Regular"/>
              <a:cs typeface="Bebas Neue Regular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75262" y="329409"/>
            <a:ext cx="1360147" cy="16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l-NL" sz="500" b="1">
                <a:solidFill>
                  <a:srgbClr val="DAAD08"/>
                </a:solidFill>
                <a:latin typeface="Open Sans"/>
                <a:cs typeface="Open Sans"/>
              </a:rPr>
              <a:t>PROJECT DETAILS</a:t>
            </a:r>
            <a:endParaRPr lang="en-US" sz="500" b="1">
              <a:solidFill>
                <a:srgbClr val="DAAD08"/>
              </a:solidFill>
              <a:latin typeface="Open Sans"/>
              <a:cs typeface="Open San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8758" y="3783144"/>
            <a:ext cx="244664" cy="45719"/>
          </a:xfrm>
          <a:prstGeom prst="rect">
            <a:avLst/>
          </a:prstGeom>
          <a:solidFill>
            <a:srgbClr val="FAA7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655785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39105" y="786300"/>
            <a:ext cx="4489380" cy="3937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57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86557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3" grpId="0"/>
      <p:bldP spid="25" grpId="0"/>
      <p:bldP spid="26" grpId="0"/>
      <p:bldP spid="27" grpId="0"/>
      <p:bldP spid="12" grpId="0" animBg="1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On-screen Show (16:9)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>sundaylab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adytia purwo</dc:creator>
  <cp:keywords/>
  <dc:description/>
  <dc:identifier/>
  <dc:language/>
  <cp:lastModifiedBy/>
  <cp:revision>194</cp:revision>
  <dcterms:created xsi:type="dcterms:W3CDTF">2018-07-19T01:14:27Z</dcterms:created>
  <dcterms:modified xsi:type="dcterms:W3CDTF">2024-06-20T09:52:32Z</dcterms:modified>
  <cp:category/>
  <cp:contentStatus/>
  <cp:version/>
</cp:coreProperties>
</file>