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6" r:id="rId7"/>
    <p:sldId id="264" r:id="rId8"/>
    <p:sldId id="267" r:id="rId9"/>
    <p:sldId id="262" r:id="rId10"/>
    <p:sldId id="265" r:id="rId11"/>
    <p:sldId id="258" r:id="rId12"/>
    <p:sldId id="25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FCA9-5C58-BD4D-9754-6FBD06E6FAB9}" type="datetimeFigureOut">
              <a:rPr lang="en-US" smtClean="0"/>
              <a:t>22/02/15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SOLID!!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;</a:t>
            </a:r>
            <a:r>
              <a:rPr lang="ja-JP" altLang="en-US" dirty="0" smtClean="0"/>
              <a:t> </a:t>
            </a:r>
            <a:r>
              <a:rPr lang="en-US" altLang="ja-JP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4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en-US" altLang="ja-JP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en-US" altLang="ja-JP" dirty="0" smtClean="0"/>
              <a:t>rather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allowing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concret</a:t>
            </a:r>
            <a:r>
              <a:rPr lang="ja-JP" altLang="en-US" dirty="0" smtClean="0"/>
              <a:t>e </a:t>
            </a:r>
            <a:r>
              <a:rPr lang="en-US" altLang="ja-JP" dirty="0" smtClean="0"/>
              <a:t>classed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ja-JP" altLang="ja-JP" dirty="0" smtClean="0"/>
              <a:t>c</a:t>
            </a:r>
            <a:r>
              <a:rPr lang="en-US" altLang="ja-JP" dirty="0" err="1" smtClean="0"/>
              <a:t>reated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code.</a:t>
            </a:r>
          </a:p>
          <a:p>
            <a:endParaRPr lang="en-US" dirty="0"/>
          </a:p>
          <a:p>
            <a:r>
              <a:rPr lang="ja-JP" altLang="ja-JP" dirty="0" smtClean="0"/>
              <a:t>Cr</a:t>
            </a:r>
            <a:r>
              <a:rPr lang="en-US" altLang="ja-JP" dirty="0" err="1" smtClean="0"/>
              <a:t>eates</a:t>
            </a:r>
            <a:r>
              <a:rPr lang="ja-JP" altLang="en-US" dirty="0" smtClean="0"/>
              <a:t> </a:t>
            </a:r>
            <a:r>
              <a:rPr lang="en-US" altLang="ja-JP" dirty="0" smtClean="0"/>
              <a:t>loose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coupling</a:t>
            </a:r>
          </a:p>
          <a:p>
            <a:endParaRPr lang="en-US" altLang="ja-JP" dirty="0"/>
          </a:p>
          <a:p>
            <a:r>
              <a:rPr lang="ja-JP" altLang="ja-JP" dirty="0" smtClean="0"/>
              <a:t>L</a:t>
            </a:r>
            <a:r>
              <a:rPr lang="en-US" altLang="ja-JP" dirty="0" err="1" smtClean="0"/>
              <a:t>oose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coupling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means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likely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break</a:t>
            </a:r>
            <a:r>
              <a:rPr lang="ja-JP" altLang="en-US" dirty="0"/>
              <a:t>.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Creational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Singleton</a:t>
            </a:r>
          </a:p>
          <a:p>
            <a:r>
              <a:rPr lang="ja-JP" altLang="ja-JP" dirty="0" smtClean="0"/>
              <a:t>F</a:t>
            </a:r>
            <a:r>
              <a:rPr lang="en-US" altLang="ja-JP" dirty="0" err="1" smtClean="0"/>
              <a:t>actory</a:t>
            </a:r>
            <a:endParaRPr lang="en-US" altLang="ja-JP" dirty="0" smtClean="0"/>
          </a:p>
          <a:p>
            <a:r>
              <a:rPr lang="en-US" altLang="ja-JP" dirty="0" smtClean="0"/>
              <a:t>Factory Methods</a:t>
            </a:r>
          </a:p>
          <a:p>
            <a:r>
              <a:rPr lang="en-US" altLang="ja-JP" dirty="0" smtClean="0"/>
              <a:t>Abstract Factory</a:t>
            </a:r>
          </a:p>
          <a:p>
            <a:r>
              <a:rPr lang="en-US" altLang="ja-JP" dirty="0" smtClean="0"/>
              <a:t>Builder</a:t>
            </a:r>
          </a:p>
          <a:p>
            <a:r>
              <a:rPr lang="en-US" altLang="ja-JP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87625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52"/>
            <a:ext cx="8229600" cy="49429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Singleton allows you to enforce that only one instance exists. 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The constructor must not be accessible from outside of the class.</a:t>
            </a:r>
          </a:p>
          <a:p>
            <a:endParaRPr lang="en-US" sz="2400" dirty="0"/>
          </a:p>
          <a:p>
            <a:r>
              <a:rPr lang="en-US" sz="2400" dirty="0" smtClean="0"/>
              <a:t>Private constructor will prevent the class to be instantiated from the outside. </a:t>
            </a:r>
            <a:r>
              <a:rPr lang="en-US" sz="2400" dirty="0" smtClean="0"/>
              <a:t>The class is responsible for managing it’s own creation by using a static method.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Useful scenarios: loggers,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classes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Factory</a:t>
            </a:r>
            <a:r>
              <a:rPr lang="ja-JP" altLang="en-US" dirty="0" smtClean="0"/>
              <a:t> </a:t>
            </a:r>
            <a:r>
              <a:rPr lang="en-US" altLang="ja-JP" dirty="0" smtClean="0"/>
              <a:t>Pattern!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 singleton!</a:t>
            </a:r>
          </a:p>
          <a:p>
            <a:endParaRPr lang="en-US" dirty="0"/>
          </a:p>
          <a:p>
            <a:r>
              <a:rPr lang="en-US" dirty="0" smtClean="0"/>
              <a:t>Creates the object without user having to be concerned with the logic of how it has to be instantiated.</a:t>
            </a:r>
          </a:p>
          <a:p>
            <a:endParaRPr lang="en-US" dirty="0"/>
          </a:p>
          <a:p>
            <a:r>
              <a:rPr lang="en-US" dirty="0" smtClean="0"/>
              <a:t>Refers to the newly created object through a common interface!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Single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responsibility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principal</a:t>
            </a:r>
          </a:p>
          <a:p>
            <a:r>
              <a:rPr lang="en-US" dirty="0" smtClean="0"/>
              <a:t>Open/Closed principal</a:t>
            </a:r>
          </a:p>
          <a:p>
            <a:r>
              <a:rPr lang="en-US" dirty="0" err="1" smtClean="0"/>
              <a:t>Liskov</a:t>
            </a:r>
            <a:r>
              <a:rPr lang="en-US" dirty="0" err="1" smtClean="0"/>
              <a:t>’</a:t>
            </a:r>
            <a:r>
              <a:rPr lang="en-US" dirty="0" err="1" smtClean="0"/>
              <a:t>s</a:t>
            </a:r>
            <a:r>
              <a:rPr lang="en-US" dirty="0" smtClean="0"/>
              <a:t> substitution principal</a:t>
            </a:r>
            <a:endParaRPr lang="en-US" dirty="0" smtClean="0"/>
          </a:p>
          <a:p>
            <a:r>
              <a:rPr lang="en-US" dirty="0" smtClean="0"/>
              <a:t>Interface segregation principal</a:t>
            </a:r>
          </a:p>
          <a:p>
            <a:r>
              <a:rPr lang="en-US" dirty="0" smtClean="0"/>
              <a:t>Dependency inversion principal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Motivation?</a:t>
            </a:r>
            <a:endParaRPr lang="en-US" altLang="ja-JP" sz="19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ja-JP" altLang="ja-JP" sz="1900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voids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unnecessary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unit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testing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altLang="ja-JP" sz="19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ja-JP" sz="19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Avoids wasted time trying to understand high-level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*Avoids unnecessary maintenance time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*Clean maintainable code!</a:t>
            </a:r>
          </a:p>
          <a:p>
            <a:pPr marL="0" indent="0">
              <a:buNone/>
            </a:pPr>
            <a:r>
              <a:rPr lang="ja-JP" altLang="ja-JP" sz="19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Loose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coupling</a:t>
            </a:r>
            <a:r>
              <a:rPr lang="ja-JP" altLang="en-US" sz="1900" dirty="0">
                <a:solidFill>
                  <a:schemeClr val="accent4">
                    <a:lumMod val="75000"/>
                  </a:schemeClr>
                </a:solidFill>
              </a:rPr>
              <a:t>!</a:t>
            </a:r>
            <a:endParaRPr lang="en-US" sz="1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Single</a:t>
            </a:r>
            <a:r>
              <a:rPr lang="ja-JP" altLang="en-US" dirty="0" smtClean="0"/>
              <a:t> </a:t>
            </a:r>
            <a:r>
              <a:rPr lang="en-US" altLang="ja-JP" dirty="0"/>
              <a:t>R</a:t>
            </a:r>
            <a:r>
              <a:rPr lang="en-US" altLang="ja-JP" dirty="0" smtClean="0"/>
              <a:t>esponsibility</a:t>
            </a:r>
            <a:r>
              <a:rPr lang="ja-JP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should only have one reason to change.</a:t>
            </a:r>
          </a:p>
          <a:p>
            <a:endParaRPr lang="en-US" dirty="0" smtClean="0"/>
          </a:p>
          <a:p>
            <a:r>
              <a:rPr lang="en-US" dirty="0" smtClean="0"/>
              <a:t>Get rid of bloated classes!</a:t>
            </a:r>
          </a:p>
          <a:p>
            <a:endParaRPr lang="en-US" dirty="0"/>
          </a:p>
          <a:p>
            <a:r>
              <a:rPr lang="en-US" dirty="0" smtClean="0"/>
              <a:t>Identify the use-case for the class and abstract out a new class to handle responsibility. Forward thinking of how the class if going to evolve is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5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Open</a:t>
            </a:r>
            <a:r>
              <a:rPr lang="ja-JP" altLang="en-US" dirty="0" smtClean="0"/>
              <a:t>/</a:t>
            </a:r>
            <a:r>
              <a:rPr lang="en-US" altLang="ja-JP" dirty="0" smtClean="0"/>
              <a:t>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Open</a:t>
            </a:r>
            <a:r>
              <a:rPr lang="ja-JP" altLang="en-US" dirty="0" smtClean="0"/>
              <a:t> </a:t>
            </a:r>
            <a:r>
              <a:rPr lang="ja-JP" altLang="ja-JP" dirty="0" smtClean="0"/>
              <a:t>f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extension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closed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modification.</a:t>
            </a:r>
          </a:p>
          <a:p>
            <a:endParaRPr lang="en-US" dirty="0"/>
          </a:p>
          <a:p>
            <a:r>
              <a:rPr lang="en-US" altLang="ja-JP" dirty="0" smtClean="0"/>
              <a:t>Removes</a:t>
            </a:r>
            <a:r>
              <a:rPr lang="ja-JP" altLang="en-US" dirty="0"/>
              <a:t> </a:t>
            </a:r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types/variables.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Shapes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abstract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methods.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A</a:t>
            </a:r>
            <a:r>
              <a:rPr lang="en-US" altLang="ja-JP" dirty="0" smtClean="0"/>
              <a:t>voids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understand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high-level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extended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ease.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ja-JP" dirty="0" smtClean="0"/>
              <a:t>S</a:t>
            </a:r>
            <a:r>
              <a:rPr lang="en-US" altLang="ja-JP" dirty="0" err="1" smtClean="0"/>
              <a:t>ee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sublime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Example!</a:t>
            </a:r>
            <a:r>
              <a:rPr lang="ja-JP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7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err="1" smtClean="0"/>
              <a:t>nterface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segregation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Clients should not be forced to depend on interfaces they not use.</a:t>
            </a:r>
            <a:endParaRPr lang="en-US" dirty="0"/>
          </a:p>
          <a:p>
            <a:r>
              <a:rPr lang="en-US" dirty="0" smtClean="0"/>
              <a:t>No fat interfaces! With fat interfaces clients may be forced to implement behavior that are unnecessary. </a:t>
            </a:r>
            <a:endParaRPr lang="en-US" dirty="0"/>
          </a:p>
          <a:p>
            <a:r>
              <a:rPr lang="en-US" dirty="0" smtClean="0"/>
              <a:t>Instead of one fat interface it’s better to have many small interfaces.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/>
              <a:t>Interface</a:t>
            </a:r>
            <a:r>
              <a:rPr lang="ja-JP" altLang="en-US" sz="2000" dirty="0" smtClean="0"/>
              <a:t> </a:t>
            </a:r>
            <a:r>
              <a:rPr lang="ja-JP" altLang="ja-JP" sz="2000" dirty="0" smtClean="0"/>
              <a:t>I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orker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/>
              <a:t>	void work();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void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eat();</a:t>
            </a:r>
            <a:endParaRPr lang="en-US" altLang="ja-JP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Worker Implements </a:t>
            </a:r>
            <a:r>
              <a:rPr lang="en-US" sz="2000" dirty="0" err="1" smtClean="0"/>
              <a:t>IWorker</a:t>
            </a:r>
            <a:r>
              <a:rPr lang="en-US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void work() { works;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public void eat() { eats; 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Robot Implements </a:t>
            </a:r>
            <a:r>
              <a:rPr lang="en-US" sz="2000" dirty="0" err="1" smtClean="0"/>
              <a:t>Iworker</a:t>
            </a:r>
            <a:r>
              <a:rPr lang="en-US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public void() { works;}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void() { eats; } </a:t>
            </a:r>
            <a:r>
              <a:rPr lang="en-US" sz="2000" dirty="0" smtClean="0">
                <a:solidFill>
                  <a:srgbClr val="FF0000"/>
                </a:solidFill>
              </a:rPr>
              <a:t>// But robots don</a:t>
            </a:r>
            <a:r>
              <a:rPr lang="fr-FR" sz="2000" dirty="0" smtClean="0">
                <a:solidFill>
                  <a:srgbClr val="FF0000"/>
                </a:solidFill>
              </a:rPr>
              <a:t>’</a:t>
            </a:r>
            <a:r>
              <a:rPr lang="en-US" sz="2000" dirty="0" smtClean="0">
                <a:solidFill>
                  <a:srgbClr val="FF0000"/>
                </a:solidFill>
              </a:rPr>
              <a:t>t eat!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So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should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you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do?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Liskov</a:t>
            </a:r>
            <a:r>
              <a:rPr lang="ja-JP" altLang="ja-JP" dirty="0" smtClean="0"/>
              <a:t>‘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ja-JP" dirty="0" smtClean="0"/>
              <a:t>Derived</a:t>
            </a:r>
            <a:r>
              <a:rPr lang="ja-JP" altLang="en-US" dirty="0" smtClean="0"/>
              <a:t> </a:t>
            </a:r>
            <a:r>
              <a:rPr lang="en-US" altLang="ja-JP" dirty="0" smtClean="0"/>
              <a:t>classes</a:t>
            </a:r>
            <a:r>
              <a:rPr lang="ja-JP" altLang="en-US" dirty="0" smtClean="0"/>
              <a:t> </a:t>
            </a:r>
            <a:r>
              <a:rPr lang="en-US" altLang="ja-JP" dirty="0" smtClean="0"/>
              <a:t>must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completely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 their base classes.  Below is a violation example.</a:t>
            </a:r>
          </a:p>
          <a:p>
            <a:r>
              <a:rPr lang="ja-JP" altLang="ja-JP" dirty="0" smtClean="0"/>
              <a:t>N</a:t>
            </a:r>
            <a:r>
              <a:rPr lang="en-US" altLang="ja-JP" dirty="0" smtClean="0"/>
              <a:t>o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redundant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methods!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MyCollection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MyArray</a:t>
            </a:r>
            <a:r>
              <a:rPr lang="en-US" dirty="0" smtClean="0"/>
              <a:t> extends </a:t>
            </a:r>
            <a:r>
              <a:rPr lang="en-US" dirty="0" err="1" smtClean="0"/>
              <a:t>MyCollection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MyCollection</a:t>
            </a:r>
            <a:r>
              <a:rPr lang="en-US" dirty="0" smtClean="0"/>
              <a:t> collection= new </a:t>
            </a:r>
            <a:r>
              <a:rPr lang="en-US" dirty="0" err="1" smtClean="0"/>
              <a:t>MyArray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collection.add</a:t>
            </a:r>
            <a:r>
              <a:rPr lang="en-US" dirty="0" smtClean="0"/>
              <a:t>(); //This will pass but it should not as arrays have fixed sizes on initialization!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it looks like a duck and quacks like a duck but it requires batteries it probably isn’t a duck and you have the wrong abstraction!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3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Class</a:t>
            </a:r>
            <a:r>
              <a:rPr lang="ja-JP" altLang="en-US" dirty="0" smtClean="0"/>
              <a:t> </a:t>
            </a:r>
            <a:r>
              <a:rPr lang="ja-JP" altLang="ja-JP" dirty="0" smtClean="0"/>
              <a:t>B</a:t>
            </a:r>
            <a:r>
              <a:rPr lang="en-US" altLang="ja-JP" dirty="0" err="1" smtClean="0"/>
              <a:t>ird</a:t>
            </a: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	void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fly();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Pigeon extends Bird{}</a:t>
            </a:r>
          </a:p>
          <a:p>
            <a:pPr marL="0" indent="0">
              <a:buNone/>
            </a:pPr>
            <a:r>
              <a:rPr lang="en-US" dirty="0" smtClean="0"/>
              <a:t>Class Ostrich extends Bird{}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igeon</a:t>
            </a:r>
            <a:r>
              <a:rPr lang="en-US" dirty="0" err="1" smtClean="0"/>
              <a:t>.fly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strich.fly() </a:t>
            </a:r>
            <a:r>
              <a:rPr lang="en-US" dirty="0" smtClean="0">
                <a:solidFill>
                  <a:schemeClr val="accent2"/>
                </a:solidFill>
              </a:rPr>
              <a:t>//Should not!!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200" dirty="0" smtClean="0">
                <a:solidFill>
                  <a:srgbClr val="008000"/>
                </a:solidFill>
              </a:rPr>
              <a:t>Solution? Abstraction!</a:t>
            </a:r>
          </a:p>
          <a:p>
            <a:pPr marL="0" indent="0">
              <a:buNone/>
            </a:pPr>
            <a:r>
              <a:rPr lang="en-US" dirty="0" smtClean="0"/>
              <a:t>Class Bird { eats()}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FlightBird</a:t>
            </a:r>
            <a:r>
              <a:rPr lang="en-US" dirty="0" smtClean="0"/>
              <a:t> extends bird { </a:t>
            </a:r>
          </a:p>
          <a:p>
            <a:pPr marL="0" indent="0">
              <a:buNone/>
            </a:pPr>
            <a:r>
              <a:rPr lang="en-US" dirty="0" smtClean="0"/>
              <a:t>	eats();</a:t>
            </a:r>
          </a:p>
          <a:p>
            <a:pPr marL="0" indent="0">
              <a:buNone/>
            </a:pPr>
            <a:r>
              <a:rPr lang="en-US" dirty="0" smtClean="0"/>
              <a:t>	fly();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NonFlightBird</a:t>
            </a:r>
            <a:r>
              <a:rPr lang="en-US" dirty="0" smtClean="0"/>
              <a:t> extends Bird {</a:t>
            </a:r>
          </a:p>
          <a:p>
            <a:pPr marL="0" indent="0">
              <a:buNone/>
            </a:pPr>
            <a:r>
              <a:rPr lang="en-US" dirty="0" smtClean="0"/>
              <a:t>	eats();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ja-JP" altLang="ja-JP" dirty="0" smtClean="0"/>
              <a:t>I</a:t>
            </a:r>
            <a:r>
              <a:rPr lang="en-US" altLang="ja-JP" dirty="0" err="1" smtClean="0"/>
              <a:t>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High level modules should not depend on low level modules. Instead it should be dependent on abstraction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By adding a layer of abstraction we can ensures flexibility of code.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E.g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ZooManager</a:t>
            </a:r>
            <a:r>
              <a:rPr lang="en-US" altLang="ja-JP" dirty="0" smtClean="0"/>
              <a:t>–</a:t>
            </a:r>
            <a:r>
              <a:rPr lang="en-US" altLang="ja-JP" dirty="0" err="1" smtClean="0"/>
              <a:t>Highlevel</a:t>
            </a:r>
            <a:r>
              <a:rPr lang="en-US" altLang="ja-JP" dirty="0"/>
              <a:t>,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Tiger.class</a:t>
            </a:r>
            <a:r>
              <a:rPr lang="en-US" altLang="ja-JP" dirty="0" smtClean="0"/>
              <a:t> - </a:t>
            </a:r>
            <a:r>
              <a:rPr lang="en-US" altLang="ja-JP" dirty="0" err="1" smtClean="0"/>
              <a:t>Lowleval</a:t>
            </a:r>
            <a:r>
              <a:rPr lang="en-US" altLang="ja-JP" dirty="0" smtClean="0"/>
              <a:t>. </a:t>
            </a:r>
          </a:p>
          <a:p>
            <a:r>
              <a:rPr lang="en-US" altLang="ja-JP" dirty="0" smtClean="0"/>
              <a:t>Instead of using the concrete class of Tiger if we passed in the interface, ‘</a:t>
            </a:r>
            <a:r>
              <a:rPr lang="en-US" altLang="ja-JP" dirty="0" err="1" smtClean="0"/>
              <a:t>IMammel</a:t>
            </a:r>
            <a:r>
              <a:rPr lang="en-US" altLang="ja-JP" dirty="0" smtClean="0"/>
              <a:t>’ in the future if I wanted to add a new animal, say </a:t>
            </a:r>
            <a:r>
              <a:rPr lang="en-US" altLang="ja-JP" dirty="0" err="1" smtClean="0"/>
              <a:t>Kangaroo.class</a:t>
            </a:r>
            <a:r>
              <a:rPr lang="en-US" altLang="ja-JP" dirty="0" smtClean="0"/>
              <a:t> and make it extend I I can just create the class and pass one through as </a:t>
            </a:r>
            <a:r>
              <a:rPr lang="en-US" altLang="ja-JP" dirty="0" err="1" smtClean="0"/>
              <a:t>ZooManager</a:t>
            </a:r>
            <a:r>
              <a:rPr lang="en-US" altLang="ja-JP" dirty="0" smtClean="0"/>
              <a:t> class implements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IMammel</a:t>
            </a:r>
            <a:r>
              <a:rPr lang="en-US" altLang="ja-JP" dirty="0" smtClean="0"/>
              <a:t>’</a:t>
            </a:r>
            <a:r>
              <a:rPr lang="en-US" altLang="ja-JP" dirty="0" smtClean="0"/>
              <a:t> any class that implements this interface </a:t>
            </a:r>
            <a:r>
              <a:rPr lang="en-US" altLang="ja-JP" dirty="0" smtClean="0"/>
              <a:t>can be passed through without </a:t>
            </a:r>
            <a:r>
              <a:rPr lang="en-US" altLang="ja-JP" dirty="0" err="1" smtClean="0"/>
              <a:t>ZooManager</a:t>
            </a:r>
            <a:r>
              <a:rPr lang="en-US" altLang="ja-JP" dirty="0" smtClean="0"/>
              <a:t> ever being touched.</a:t>
            </a:r>
            <a:r>
              <a:rPr lang="en-US" altLang="ja-JP" dirty="0" smtClean="0"/>
              <a:t> </a:t>
            </a:r>
            <a:r>
              <a:rPr lang="en-US" altLang="ja-JP" dirty="0" smtClean="0"/>
              <a:t>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High level classed are not working directly with </a:t>
            </a:r>
            <a:r>
              <a:rPr lang="en-US" altLang="ja-JP" dirty="0" err="1" smtClean="0"/>
              <a:t>lowlevel</a:t>
            </a:r>
            <a:r>
              <a:rPr lang="en-US" altLang="ja-JP" dirty="0" smtClean="0"/>
              <a:t> classed and instead the interfaces!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33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8551</TotalTime>
  <Words>498</Words>
  <Application>Microsoft Macintosh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 Patterns &amp; SOLID!!</vt:lpstr>
      <vt:lpstr>SOLID</vt:lpstr>
      <vt:lpstr>Single Responsibility </vt:lpstr>
      <vt:lpstr>Open/Closed</vt:lpstr>
      <vt:lpstr>Interface segregation</vt:lpstr>
      <vt:lpstr>Example of fat interface!</vt:lpstr>
      <vt:lpstr>Liskov‘s substitution</vt:lpstr>
      <vt:lpstr>Example</vt:lpstr>
      <vt:lpstr>Dependency Inversion</vt:lpstr>
      <vt:lpstr>Dependency Injection</vt:lpstr>
      <vt:lpstr>Creational Patterns</vt:lpstr>
      <vt:lpstr>Singleton</vt:lpstr>
      <vt:lpstr>Factory Pattern!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Keimi  Okamoto</dc:creator>
  <cp:lastModifiedBy>Keimi  Okamoto</cp:lastModifiedBy>
  <cp:revision>24</cp:revision>
  <dcterms:created xsi:type="dcterms:W3CDTF">2015-02-22T14:19:53Z</dcterms:created>
  <dcterms:modified xsi:type="dcterms:W3CDTF">2015-02-28T12:51:47Z</dcterms:modified>
</cp:coreProperties>
</file>