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9" r:id="rId1"/>
  </p:sldMasterIdLst>
  <p:notesMasterIdLst>
    <p:notesMasterId r:id="rId23"/>
  </p:notesMasterIdLst>
  <p:handoutMasterIdLst>
    <p:handoutMasterId r:id="rId24"/>
  </p:handoutMasterIdLst>
  <p:sldIdLst>
    <p:sldId id="876" r:id="rId2"/>
    <p:sldId id="878" r:id="rId3"/>
    <p:sldId id="468" r:id="rId4"/>
    <p:sldId id="880" r:id="rId5"/>
    <p:sldId id="325" r:id="rId6"/>
    <p:sldId id="881" r:id="rId7"/>
    <p:sldId id="861" r:id="rId8"/>
    <p:sldId id="445" r:id="rId9"/>
    <p:sldId id="882" r:id="rId10"/>
    <p:sldId id="883" r:id="rId11"/>
    <p:sldId id="884" r:id="rId12"/>
    <p:sldId id="418" r:id="rId13"/>
    <p:sldId id="866" r:id="rId14"/>
    <p:sldId id="886" r:id="rId15"/>
    <p:sldId id="887" r:id="rId16"/>
    <p:sldId id="888" r:id="rId17"/>
    <p:sldId id="874" r:id="rId18"/>
    <p:sldId id="873" r:id="rId19"/>
    <p:sldId id="875" r:id="rId20"/>
    <p:sldId id="889" r:id="rId21"/>
    <p:sldId id="459" r:id="rId2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BA707C69-B52B-4653-927F-4BE0D3E549C2}">
          <p14:sldIdLst>
            <p14:sldId id="876"/>
            <p14:sldId id="878"/>
            <p14:sldId id="468"/>
            <p14:sldId id="880"/>
            <p14:sldId id="325"/>
            <p14:sldId id="881"/>
            <p14:sldId id="861"/>
            <p14:sldId id="445"/>
            <p14:sldId id="882"/>
            <p14:sldId id="883"/>
            <p14:sldId id="884"/>
            <p14:sldId id="418"/>
            <p14:sldId id="866"/>
            <p14:sldId id="886"/>
            <p14:sldId id="887"/>
            <p14:sldId id="888"/>
            <p14:sldId id="874"/>
            <p14:sldId id="873"/>
            <p14:sldId id="875"/>
            <p14:sldId id="889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-Credo N." initials="H" lastIdx="1" clrIdx="0">
    <p:extLst>
      <p:ext uri="{19B8F6BF-5375-455C-9EA6-DF929625EA0E}">
        <p15:presenceInfo xmlns:p15="http://schemas.microsoft.com/office/powerpoint/2012/main" userId="Joel-Credo N." providerId="None"/>
      </p:ext>
    </p:extLst>
  </p:cmAuthor>
  <p:cmAuthor id="2" name="Richard Coulibaly" initials="RC" lastIdx="5" clrIdx="1">
    <p:extLst>
      <p:ext uri="{19B8F6BF-5375-455C-9EA6-DF929625EA0E}">
        <p15:presenceInfo xmlns:p15="http://schemas.microsoft.com/office/powerpoint/2012/main" userId="S::Richard.Coulibaly@ci.ey.com::e483c037-3bbd-47eb-b88f-66eecca543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0E8E7"/>
    <a:srgbClr val="E1CDCC"/>
    <a:srgbClr val="B66C1F"/>
    <a:srgbClr val="F38645"/>
    <a:srgbClr val="173F8A"/>
    <a:srgbClr val="BE4C33"/>
    <a:srgbClr val="ACACAC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280" autoAdjust="0"/>
  </p:normalViewPr>
  <p:slideViewPr>
    <p:cSldViewPr snapToGrid="0" showGuides="1">
      <p:cViewPr varScale="1">
        <p:scale>
          <a:sx n="72" d="100"/>
          <a:sy n="72" d="100"/>
        </p:scale>
        <p:origin x="666" y="54"/>
      </p:cViewPr>
      <p:guideLst>
        <p:guide orient="horz" pos="213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186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AD3C7-DD36-40A4-B2D5-E7850AD72E7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BFD6CFA-987C-4A7F-8C45-9671BA53FB6C}">
      <dgm:prSet phldrT="[Texte]" custT="1"/>
      <dgm:spPr>
        <a:solidFill>
          <a:schemeClr val="accent1"/>
        </a:solidFill>
      </dgm:spPr>
      <dgm:t>
        <a:bodyPr vert="vert"/>
        <a:lstStyle/>
        <a:p>
          <a:r>
            <a:rPr lang="fr-FR" sz="4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Dispositions règlementaires</a:t>
          </a:r>
          <a:endParaRPr lang="fr-FR" sz="4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68BDB4-EFEE-4DAD-9A8F-1CE303486CB5}" type="parTrans" cxnId="{27E26998-CD75-4A38-A39C-BA10AA9A3750}">
      <dgm:prSet/>
      <dgm:spPr/>
      <dgm:t>
        <a:bodyPr/>
        <a:lstStyle/>
        <a:p>
          <a:endParaRPr lang="fr-FR"/>
        </a:p>
      </dgm:t>
    </dgm:pt>
    <dgm:pt modelId="{CBD73404-428D-457A-977E-FB2729834A86}" type="sibTrans" cxnId="{27E26998-CD75-4A38-A39C-BA10AA9A3750}">
      <dgm:prSet/>
      <dgm:spPr/>
      <dgm:t>
        <a:bodyPr/>
        <a:lstStyle/>
        <a:p>
          <a:endParaRPr lang="fr-FR"/>
        </a:p>
      </dgm:t>
    </dgm:pt>
    <dgm:pt modelId="{BFF305AE-46E7-495E-AA8B-EC1AC53C7F6D}">
      <dgm:prSet phldrT="[Texte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fr-FR" sz="30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Dispositions régionales :</a:t>
          </a:r>
        </a:p>
        <a:p>
          <a:pPr algn="l"/>
          <a:r>
            <a:rPr lang="fr-FR" sz="22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Le Code CIMA ;</a:t>
          </a:r>
        </a:p>
        <a:p>
          <a:pPr algn="l"/>
          <a:r>
            <a:rPr lang="fr-FR" sz="22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Le Règlement Général des Assurances.</a:t>
          </a:r>
        </a:p>
      </dgm:t>
    </dgm:pt>
    <dgm:pt modelId="{B8AB5402-4CAE-4CF2-89BB-592D3195C20A}" type="parTrans" cxnId="{7EF4DE16-DE63-43B3-9BF8-2310A566FF59}">
      <dgm:prSet/>
      <dgm:spPr/>
      <dgm:t>
        <a:bodyPr/>
        <a:lstStyle/>
        <a:p>
          <a:endParaRPr lang="fr-FR"/>
        </a:p>
      </dgm:t>
    </dgm:pt>
    <dgm:pt modelId="{7C07B3EE-43A3-4130-985B-44C5CD676953}" type="sibTrans" cxnId="{7EF4DE16-DE63-43B3-9BF8-2310A566FF59}">
      <dgm:prSet/>
      <dgm:spPr/>
      <dgm:t>
        <a:bodyPr/>
        <a:lstStyle/>
        <a:p>
          <a:endParaRPr lang="fr-FR"/>
        </a:p>
      </dgm:t>
    </dgm:pt>
    <dgm:pt modelId="{20B9446F-C44F-47FE-8EBC-CBAA0FEBD67A}">
      <dgm:prSet phldrT="[Texte]" custT="1"/>
      <dgm:spPr>
        <a:solidFill>
          <a:schemeClr val="bg2">
            <a:lumMod val="50000"/>
          </a:schemeClr>
        </a:solidFill>
      </dgm:spPr>
      <dgm:t>
        <a:bodyPr/>
        <a:lstStyle/>
        <a:p>
          <a:pPr algn="ctr"/>
          <a:r>
            <a:rPr lang="fr-FR" sz="30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Dispositions </a:t>
          </a:r>
          <a:r>
            <a:rPr lang="fr-FR" sz="30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internationales :</a:t>
          </a:r>
          <a:endParaRPr lang="fr-FR" sz="3000" b="1" i="1" u="sng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fr-FR" sz="22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International Accounting Standards ;</a:t>
          </a:r>
        </a:p>
        <a:p>
          <a:pPr algn="l"/>
          <a:r>
            <a:rPr lang="fr-FR" sz="22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International Financial Reporting Standards. </a:t>
          </a:r>
          <a:endParaRPr lang="fr-FR" sz="2200" b="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E57D9C-888C-4939-B7E3-A62BC2A7BF38}" type="parTrans" cxnId="{2F62D584-7BF3-422A-A632-0ABACF5EE11D}">
      <dgm:prSet/>
      <dgm:spPr/>
      <dgm:t>
        <a:bodyPr/>
        <a:lstStyle/>
        <a:p>
          <a:endParaRPr lang="fr-FR"/>
        </a:p>
      </dgm:t>
    </dgm:pt>
    <dgm:pt modelId="{B727F2AD-A18E-4FD8-AA76-79D40A3D39E7}" type="sibTrans" cxnId="{2F62D584-7BF3-422A-A632-0ABACF5EE11D}">
      <dgm:prSet/>
      <dgm:spPr/>
      <dgm:t>
        <a:bodyPr/>
        <a:lstStyle/>
        <a:p>
          <a:endParaRPr lang="fr-FR"/>
        </a:p>
      </dgm:t>
    </dgm:pt>
    <dgm:pt modelId="{88DEF15B-EBA5-439B-A2C3-9EA45B4165E4}" type="pres">
      <dgm:prSet presAssocID="{2BDAD3C7-DD36-40A4-B2D5-E7850AD72E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005ABA1-D4BF-420D-B291-396F1D7378E8}" type="pres">
      <dgm:prSet presAssocID="{EBFD6CFA-987C-4A7F-8C45-9671BA53FB6C}" presName="root1" presStyleCnt="0"/>
      <dgm:spPr/>
    </dgm:pt>
    <dgm:pt modelId="{4FEBC248-EC69-402B-AC23-3480B0CCD068}" type="pres">
      <dgm:prSet presAssocID="{EBFD6CFA-987C-4A7F-8C45-9671BA53FB6C}" presName="LevelOneTextNode" presStyleLbl="node0" presStyleIdx="0" presStyleCnt="1" custScaleX="422364" custScaleY="22009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4E2BFBE-DE81-4D90-8998-44DAC430FFF6}" type="pres">
      <dgm:prSet presAssocID="{EBFD6CFA-987C-4A7F-8C45-9671BA53FB6C}" presName="level2hierChild" presStyleCnt="0"/>
      <dgm:spPr/>
    </dgm:pt>
    <dgm:pt modelId="{DCEA2623-DB35-493A-ADEE-8D01624F673C}" type="pres">
      <dgm:prSet presAssocID="{B8AB5402-4CAE-4CF2-89BB-592D3195C20A}" presName="conn2-1" presStyleLbl="parChTrans1D2" presStyleIdx="0" presStyleCnt="2"/>
      <dgm:spPr/>
      <dgm:t>
        <a:bodyPr/>
        <a:lstStyle/>
        <a:p>
          <a:endParaRPr lang="fr-FR"/>
        </a:p>
      </dgm:t>
    </dgm:pt>
    <dgm:pt modelId="{32621C9D-B973-41E7-8114-2D036FA3106A}" type="pres">
      <dgm:prSet presAssocID="{B8AB5402-4CAE-4CF2-89BB-592D3195C20A}" presName="connTx" presStyleLbl="parChTrans1D2" presStyleIdx="0" presStyleCnt="2"/>
      <dgm:spPr/>
      <dgm:t>
        <a:bodyPr/>
        <a:lstStyle/>
        <a:p>
          <a:endParaRPr lang="fr-FR"/>
        </a:p>
      </dgm:t>
    </dgm:pt>
    <dgm:pt modelId="{FB0D8C42-6995-4F8A-A84F-1B8F29F17F82}" type="pres">
      <dgm:prSet presAssocID="{BFF305AE-46E7-495E-AA8B-EC1AC53C7F6D}" presName="root2" presStyleCnt="0"/>
      <dgm:spPr/>
    </dgm:pt>
    <dgm:pt modelId="{7E418EDA-4E7B-42CF-89AB-507C69E1A1FD}" type="pres">
      <dgm:prSet presAssocID="{BFF305AE-46E7-495E-AA8B-EC1AC53C7F6D}" presName="LevelTwoTextNode" presStyleLbl="node2" presStyleIdx="0" presStyleCnt="2" custScaleX="200674" custScaleY="23623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C8ABF66-B1D3-4095-885C-D1F32C3A5995}" type="pres">
      <dgm:prSet presAssocID="{BFF305AE-46E7-495E-AA8B-EC1AC53C7F6D}" presName="level3hierChild" presStyleCnt="0"/>
      <dgm:spPr/>
    </dgm:pt>
    <dgm:pt modelId="{0ABB7A8B-EF4D-4093-B1B8-99CEC5D34B19}" type="pres">
      <dgm:prSet presAssocID="{71E57D9C-888C-4939-B7E3-A62BC2A7BF38}" presName="conn2-1" presStyleLbl="parChTrans1D2" presStyleIdx="1" presStyleCnt="2"/>
      <dgm:spPr/>
      <dgm:t>
        <a:bodyPr/>
        <a:lstStyle/>
        <a:p>
          <a:endParaRPr lang="fr-FR"/>
        </a:p>
      </dgm:t>
    </dgm:pt>
    <dgm:pt modelId="{46C1DE96-566F-41EB-9E49-36EC0C6E3CBA}" type="pres">
      <dgm:prSet presAssocID="{71E57D9C-888C-4939-B7E3-A62BC2A7BF38}" presName="connTx" presStyleLbl="parChTrans1D2" presStyleIdx="1" presStyleCnt="2"/>
      <dgm:spPr/>
      <dgm:t>
        <a:bodyPr/>
        <a:lstStyle/>
        <a:p>
          <a:endParaRPr lang="fr-FR"/>
        </a:p>
      </dgm:t>
    </dgm:pt>
    <dgm:pt modelId="{2EF22E85-CAC2-4419-8501-77BFEDF8B65E}" type="pres">
      <dgm:prSet presAssocID="{20B9446F-C44F-47FE-8EBC-CBAA0FEBD67A}" presName="root2" presStyleCnt="0"/>
      <dgm:spPr/>
    </dgm:pt>
    <dgm:pt modelId="{C26EE88B-295B-46C1-8A8D-15E2199FA808}" type="pres">
      <dgm:prSet presAssocID="{20B9446F-C44F-47FE-8EBC-CBAA0FEBD67A}" presName="LevelTwoTextNode" presStyleLbl="node2" presStyleIdx="1" presStyleCnt="2" custScaleX="200636" custScaleY="24776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C700C64F-80D1-4207-BDCD-B6E0D1B7475D}" type="pres">
      <dgm:prSet presAssocID="{20B9446F-C44F-47FE-8EBC-CBAA0FEBD67A}" presName="level3hierChild" presStyleCnt="0"/>
      <dgm:spPr/>
    </dgm:pt>
  </dgm:ptLst>
  <dgm:cxnLst>
    <dgm:cxn modelId="{27E26998-CD75-4A38-A39C-BA10AA9A3750}" srcId="{2BDAD3C7-DD36-40A4-B2D5-E7850AD72E7A}" destId="{EBFD6CFA-987C-4A7F-8C45-9671BA53FB6C}" srcOrd="0" destOrd="0" parTransId="{EF68BDB4-EFEE-4DAD-9A8F-1CE303486CB5}" sibTransId="{CBD73404-428D-457A-977E-FB2729834A86}"/>
    <dgm:cxn modelId="{90F05E0D-0AD6-4A9A-9E7E-7F871F9B3D04}" type="presOf" srcId="{BFF305AE-46E7-495E-AA8B-EC1AC53C7F6D}" destId="{7E418EDA-4E7B-42CF-89AB-507C69E1A1FD}" srcOrd="0" destOrd="0" presId="urn:microsoft.com/office/officeart/2008/layout/HorizontalMultiLevelHierarchy"/>
    <dgm:cxn modelId="{C6DAB973-EA96-4256-AB24-05942CE7DB8E}" type="presOf" srcId="{71E57D9C-888C-4939-B7E3-A62BC2A7BF38}" destId="{46C1DE96-566F-41EB-9E49-36EC0C6E3CBA}" srcOrd="1" destOrd="0" presId="urn:microsoft.com/office/officeart/2008/layout/HorizontalMultiLevelHierarchy"/>
    <dgm:cxn modelId="{3174E81F-027D-451F-B06F-5E64F6583BCC}" type="presOf" srcId="{B8AB5402-4CAE-4CF2-89BB-592D3195C20A}" destId="{32621C9D-B973-41E7-8114-2D036FA3106A}" srcOrd="1" destOrd="0" presId="urn:microsoft.com/office/officeart/2008/layout/HorizontalMultiLevelHierarchy"/>
    <dgm:cxn modelId="{F29CEE08-2ABD-4A05-9569-70EB5CC23CCA}" type="presOf" srcId="{71E57D9C-888C-4939-B7E3-A62BC2A7BF38}" destId="{0ABB7A8B-EF4D-4093-B1B8-99CEC5D34B19}" srcOrd="0" destOrd="0" presId="urn:microsoft.com/office/officeart/2008/layout/HorizontalMultiLevelHierarchy"/>
    <dgm:cxn modelId="{91D420B4-6A2C-411A-B47E-B8BC864BC11E}" type="presOf" srcId="{EBFD6CFA-987C-4A7F-8C45-9671BA53FB6C}" destId="{4FEBC248-EC69-402B-AC23-3480B0CCD068}" srcOrd="0" destOrd="0" presId="urn:microsoft.com/office/officeart/2008/layout/HorizontalMultiLevelHierarchy"/>
    <dgm:cxn modelId="{7EF4DE16-DE63-43B3-9BF8-2310A566FF59}" srcId="{EBFD6CFA-987C-4A7F-8C45-9671BA53FB6C}" destId="{BFF305AE-46E7-495E-AA8B-EC1AC53C7F6D}" srcOrd="0" destOrd="0" parTransId="{B8AB5402-4CAE-4CF2-89BB-592D3195C20A}" sibTransId="{7C07B3EE-43A3-4130-985B-44C5CD676953}"/>
    <dgm:cxn modelId="{0301C240-2A4E-4B76-A3D7-6DB59DCD20DB}" type="presOf" srcId="{2BDAD3C7-DD36-40A4-B2D5-E7850AD72E7A}" destId="{88DEF15B-EBA5-439B-A2C3-9EA45B4165E4}" srcOrd="0" destOrd="0" presId="urn:microsoft.com/office/officeart/2008/layout/HorizontalMultiLevelHierarchy"/>
    <dgm:cxn modelId="{2F62D584-7BF3-422A-A632-0ABACF5EE11D}" srcId="{EBFD6CFA-987C-4A7F-8C45-9671BA53FB6C}" destId="{20B9446F-C44F-47FE-8EBC-CBAA0FEBD67A}" srcOrd="1" destOrd="0" parTransId="{71E57D9C-888C-4939-B7E3-A62BC2A7BF38}" sibTransId="{B727F2AD-A18E-4FD8-AA76-79D40A3D39E7}"/>
    <dgm:cxn modelId="{0057D38E-3281-4EB3-AF35-19A5CE0C10FD}" type="presOf" srcId="{20B9446F-C44F-47FE-8EBC-CBAA0FEBD67A}" destId="{C26EE88B-295B-46C1-8A8D-15E2199FA808}" srcOrd="0" destOrd="0" presId="urn:microsoft.com/office/officeart/2008/layout/HorizontalMultiLevelHierarchy"/>
    <dgm:cxn modelId="{1F422F84-62AF-43ED-A2C8-5249B32DB014}" type="presOf" srcId="{B8AB5402-4CAE-4CF2-89BB-592D3195C20A}" destId="{DCEA2623-DB35-493A-ADEE-8D01624F673C}" srcOrd="0" destOrd="0" presId="urn:microsoft.com/office/officeart/2008/layout/HorizontalMultiLevelHierarchy"/>
    <dgm:cxn modelId="{F41CB4B9-8F1A-4506-90BF-A3475DF33576}" type="presParOf" srcId="{88DEF15B-EBA5-439B-A2C3-9EA45B4165E4}" destId="{8005ABA1-D4BF-420D-B291-396F1D7378E8}" srcOrd="0" destOrd="0" presId="urn:microsoft.com/office/officeart/2008/layout/HorizontalMultiLevelHierarchy"/>
    <dgm:cxn modelId="{6AEBFE10-4680-41A2-9CDA-045FE36A8CF1}" type="presParOf" srcId="{8005ABA1-D4BF-420D-B291-396F1D7378E8}" destId="{4FEBC248-EC69-402B-AC23-3480B0CCD068}" srcOrd="0" destOrd="0" presId="urn:microsoft.com/office/officeart/2008/layout/HorizontalMultiLevelHierarchy"/>
    <dgm:cxn modelId="{445EADFF-644C-4935-9706-8635DB3903DF}" type="presParOf" srcId="{8005ABA1-D4BF-420D-B291-396F1D7378E8}" destId="{34E2BFBE-DE81-4D90-8998-44DAC430FFF6}" srcOrd="1" destOrd="0" presId="urn:microsoft.com/office/officeart/2008/layout/HorizontalMultiLevelHierarchy"/>
    <dgm:cxn modelId="{1C97FCB1-51DD-4CCE-A2BF-B074A053A72B}" type="presParOf" srcId="{34E2BFBE-DE81-4D90-8998-44DAC430FFF6}" destId="{DCEA2623-DB35-493A-ADEE-8D01624F673C}" srcOrd="0" destOrd="0" presId="urn:microsoft.com/office/officeart/2008/layout/HorizontalMultiLevelHierarchy"/>
    <dgm:cxn modelId="{B7B1643D-50A7-4CDA-A403-3786E92A576D}" type="presParOf" srcId="{DCEA2623-DB35-493A-ADEE-8D01624F673C}" destId="{32621C9D-B973-41E7-8114-2D036FA3106A}" srcOrd="0" destOrd="0" presId="urn:microsoft.com/office/officeart/2008/layout/HorizontalMultiLevelHierarchy"/>
    <dgm:cxn modelId="{DFA5E1B0-0DAD-4DD2-842D-4AB452301CD7}" type="presParOf" srcId="{34E2BFBE-DE81-4D90-8998-44DAC430FFF6}" destId="{FB0D8C42-6995-4F8A-A84F-1B8F29F17F82}" srcOrd="1" destOrd="0" presId="urn:microsoft.com/office/officeart/2008/layout/HorizontalMultiLevelHierarchy"/>
    <dgm:cxn modelId="{26233DDD-1F17-4F55-9417-849A94D0E4BC}" type="presParOf" srcId="{FB0D8C42-6995-4F8A-A84F-1B8F29F17F82}" destId="{7E418EDA-4E7B-42CF-89AB-507C69E1A1FD}" srcOrd="0" destOrd="0" presId="urn:microsoft.com/office/officeart/2008/layout/HorizontalMultiLevelHierarchy"/>
    <dgm:cxn modelId="{384BF44E-6407-40C7-AD39-DEBFF3DEB7DF}" type="presParOf" srcId="{FB0D8C42-6995-4F8A-A84F-1B8F29F17F82}" destId="{7C8ABF66-B1D3-4095-885C-D1F32C3A5995}" srcOrd="1" destOrd="0" presId="urn:microsoft.com/office/officeart/2008/layout/HorizontalMultiLevelHierarchy"/>
    <dgm:cxn modelId="{4C82D177-133B-4848-B017-4255A3DB930F}" type="presParOf" srcId="{34E2BFBE-DE81-4D90-8998-44DAC430FFF6}" destId="{0ABB7A8B-EF4D-4093-B1B8-99CEC5D34B19}" srcOrd="2" destOrd="0" presId="urn:microsoft.com/office/officeart/2008/layout/HorizontalMultiLevelHierarchy"/>
    <dgm:cxn modelId="{BE1E0A01-ADD9-40F2-ABD7-45E8480FA8F3}" type="presParOf" srcId="{0ABB7A8B-EF4D-4093-B1B8-99CEC5D34B19}" destId="{46C1DE96-566F-41EB-9E49-36EC0C6E3CBA}" srcOrd="0" destOrd="0" presId="urn:microsoft.com/office/officeart/2008/layout/HorizontalMultiLevelHierarchy"/>
    <dgm:cxn modelId="{60192F90-422C-4890-AC32-0FF323A1F99B}" type="presParOf" srcId="{34E2BFBE-DE81-4D90-8998-44DAC430FFF6}" destId="{2EF22E85-CAC2-4419-8501-77BFEDF8B65E}" srcOrd="3" destOrd="0" presId="urn:microsoft.com/office/officeart/2008/layout/HorizontalMultiLevelHierarchy"/>
    <dgm:cxn modelId="{ACF6814C-6666-4AC4-85DA-08E04A83A5FB}" type="presParOf" srcId="{2EF22E85-CAC2-4419-8501-77BFEDF8B65E}" destId="{C26EE88B-295B-46C1-8A8D-15E2199FA808}" srcOrd="0" destOrd="0" presId="urn:microsoft.com/office/officeart/2008/layout/HorizontalMultiLevelHierarchy"/>
    <dgm:cxn modelId="{BE68FDC6-BC1D-4CE9-BBC4-8A8EBAD2416B}" type="presParOf" srcId="{2EF22E85-CAC2-4419-8501-77BFEDF8B65E}" destId="{C700C64F-80D1-4207-BDCD-B6E0D1B7475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B7A8B-EF4D-4093-B1B8-99CEC5D34B19}">
      <dsp:nvSpPr>
        <dsp:cNvPr id="0" name=""/>
        <dsp:cNvSpPr/>
      </dsp:nvSpPr>
      <dsp:spPr>
        <a:xfrm>
          <a:off x="4237961" y="2720823"/>
          <a:ext cx="657071" cy="13082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8535" y="0"/>
              </a:lnTo>
              <a:lnTo>
                <a:pt x="328535" y="1308293"/>
              </a:lnTo>
              <a:lnTo>
                <a:pt x="657071" y="1308293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29896" y="3338369"/>
        <a:ext cx="73201" cy="73201"/>
      </dsp:txXfrm>
    </dsp:sp>
    <dsp:sp modelId="{DCEA2623-DB35-493A-ADEE-8D01624F673C}">
      <dsp:nvSpPr>
        <dsp:cNvPr id="0" name=""/>
        <dsp:cNvSpPr/>
      </dsp:nvSpPr>
      <dsp:spPr>
        <a:xfrm>
          <a:off x="4237961" y="1354785"/>
          <a:ext cx="657071" cy="1366037"/>
        </a:xfrm>
        <a:custGeom>
          <a:avLst/>
          <a:gdLst/>
          <a:ahLst/>
          <a:cxnLst/>
          <a:rect l="0" t="0" r="0" b="0"/>
          <a:pathLst>
            <a:path>
              <a:moveTo>
                <a:pt x="0" y="1366037"/>
              </a:moveTo>
              <a:lnTo>
                <a:pt x="328535" y="1366037"/>
              </a:lnTo>
              <a:lnTo>
                <a:pt x="328535" y="0"/>
              </a:lnTo>
              <a:lnTo>
                <a:pt x="657071" y="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4528600" y="1999907"/>
        <a:ext cx="75792" cy="75792"/>
      </dsp:txXfrm>
    </dsp:sp>
    <dsp:sp modelId="{4FEBC248-EC69-402B-AC23-3480B0CCD068}">
      <dsp:nvSpPr>
        <dsp:cNvPr id="0" name=""/>
        <dsp:cNvSpPr/>
      </dsp:nvSpPr>
      <dsp:spPr>
        <a:xfrm rot="16200000">
          <a:off x="1542561" y="605553"/>
          <a:ext cx="1160260" cy="4230539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Dispositions règlementaires</a:t>
          </a:r>
          <a:endParaRPr lang="fr-FR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42561" y="605553"/>
        <a:ext cx="1160260" cy="4230539"/>
      </dsp:txXfrm>
    </dsp:sp>
    <dsp:sp modelId="{7E418EDA-4E7B-42CF-89AB-507C69E1A1FD}">
      <dsp:nvSpPr>
        <dsp:cNvPr id="0" name=""/>
        <dsp:cNvSpPr/>
      </dsp:nvSpPr>
      <dsp:spPr>
        <a:xfrm>
          <a:off x="4895032" y="171695"/>
          <a:ext cx="6592859" cy="2366178"/>
        </a:xfrm>
        <a:prstGeom prst="rect">
          <a:avLst/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b="1" i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Dispositions régionales :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Le Code CIMA 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Le Règlement Général des Assurances.</a:t>
          </a:r>
        </a:p>
      </dsp:txBody>
      <dsp:txXfrm>
        <a:off x="4895032" y="171695"/>
        <a:ext cx="6592859" cy="2366178"/>
      </dsp:txXfrm>
    </dsp:sp>
    <dsp:sp modelId="{C26EE88B-295B-46C1-8A8D-15E2199FA808}">
      <dsp:nvSpPr>
        <dsp:cNvPr id="0" name=""/>
        <dsp:cNvSpPr/>
      </dsp:nvSpPr>
      <dsp:spPr>
        <a:xfrm>
          <a:off x="4895032" y="2788283"/>
          <a:ext cx="6591610" cy="2481667"/>
        </a:xfrm>
        <a:prstGeom prst="rect">
          <a:avLst/>
        </a:prstGeom>
        <a:solidFill>
          <a:schemeClr val="bg2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000" b="1" i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Dispositions </a:t>
          </a:r>
          <a:r>
            <a:rPr lang="fr-FR" sz="3000" b="1" i="1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internationales :</a:t>
          </a:r>
          <a:endParaRPr lang="fr-FR" sz="3000" b="1" i="1" u="sng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International Accounting Standards ;</a:t>
          </a:r>
        </a:p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- International Financial Reporting Standards. </a:t>
          </a:r>
          <a:endParaRPr lang="fr-FR" sz="2200" b="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895032" y="2788283"/>
        <a:ext cx="6591610" cy="24816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FA4D89-31CA-4B9C-B312-AC479D4935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43C46-86EF-4130-BBD1-E32A4ACD6B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4771F-A7F4-4965-BCD9-A5545409DDF3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AD7A5-0744-478D-A112-62AF9E7681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403C7-B1F5-40AA-9458-44C163216E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D130-27A0-44EF-A6E8-242C0DBFC4A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615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E8D7A-614C-4D08-850F-B1EBA39A038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471B4-4C65-4C55-B5AD-320936C2C33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8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43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756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31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40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0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19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19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502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373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4C8E5D6-E240-4AB4-B03F-F45C58F87E6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06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62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fr-FR" dirty="0"/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7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471B4-4C65-4C55-B5AD-320936C2C33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53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56916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1554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50971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12970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626861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9236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79196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0809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68244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232275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00927" y="709565"/>
            <a:ext cx="6650991" cy="699407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632857"/>
            <a:ext cx="6650991" cy="4205188"/>
          </a:xfrm>
        </p:spPr>
        <p:txBody>
          <a:bodyPr rtlCol="0" anchor="t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5B883C53-8076-477A-908F-4A67CC527BA6}" type="datetime1">
              <a:rPr lang="fr-FR" noProof="0" smtClean="0"/>
              <a:t>17/01/2024</a:t>
            </a:fld>
            <a:endParaRPr lang="fr-FR" noProof="0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845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34163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8269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4125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188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74578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7254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8318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1048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8EBE6-8B9D-4D93-B2A7-E92C91E0D6D2}" type="datetime1">
              <a:rPr lang="en-GB" smtClean="0"/>
              <a:t>17/01/2024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DD5AC2-C666-43F3-AC5D-9F77F08003A0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41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7" r:id="rId17"/>
    <p:sldLayoutId id="2147483718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 txBox="1">
            <a:spLocks noGrp="1"/>
          </p:cNvSpPr>
          <p:nvPr>
            <p:ph type="ctrTitle"/>
          </p:nvPr>
        </p:nvSpPr>
        <p:spPr>
          <a:xfrm>
            <a:off x="2056933" y="293502"/>
            <a:ext cx="7721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BIENVENUE </a:t>
            </a:r>
            <a:r>
              <a:rPr lang="fr-FR" sz="40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À</a:t>
            </a:r>
            <a:r>
              <a:rPr lang="fr-FR" sz="40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LA</a:t>
            </a:r>
            <a:endParaRPr lang="fr-FR" sz="40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551146" y="2228061"/>
            <a:ext cx="10860066" cy="155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2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Pour </a:t>
            </a:r>
            <a:r>
              <a:rPr lang="fr-FR" sz="3200" dirty="0">
                <a:latin typeface="Century Gothic" panose="020B0502020202020204" pitchFamily="34" charset="0"/>
                <a:cs typeface="Times New Roman" panose="02020603050405020304" pitchFamily="18" charset="0"/>
              </a:rPr>
              <a:t>l’obtention du</a:t>
            </a:r>
          </a:p>
          <a:p>
            <a:pPr algn="ctr">
              <a:defRPr/>
            </a:pPr>
            <a:r>
              <a:rPr lang="fr-FR" sz="3200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Master des Sciences et Techniques Comptables et Financières  </a:t>
            </a:r>
            <a:endParaRPr lang="fr-FR" sz="32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11289069" y="6492875"/>
            <a:ext cx="874440" cy="365125"/>
          </a:xfrm>
        </p:spPr>
        <p:txBody>
          <a:bodyPr>
            <a:noAutofit/>
          </a:bodyPr>
          <a:lstStyle/>
          <a:p>
            <a:pPr algn="l"/>
            <a:r>
              <a:rPr lang="fr-FR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601438" y="4070757"/>
            <a:ext cx="8669904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2800" b="1" dirty="0">
                <a:ln w="17780" cmpd="sng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PRESENTÉ </a:t>
            </a:r>
            <a:r>
              <a:rPr lang="fr-FR" sz="2800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PAR:</a:t>
            </a:r>
            <a:endParaRPr lang="fr-FR" sz="2800" b="1" dirty="0">
              <a:ln w="17780" cmpd="sng">
                <a:noFill/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94970" y="4734837"/>
            <a:ext cx="6425116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fr-FR" sz="28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FOFANA Baba Aliamoudou</a:t>
            </a:r>
            <a:endParaRPr lang="fr-FR" sz="2800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 descr="Image associée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86021"/>
          <a:stretch>
            <a:fillRect/>
          </a:stretch>
        </p:blipFill>
        <p:spPr bwMode="auto">
          <a:xfrm>
            <a:off x="1" y="5695591"/>
            <a:ext cx="12192000" cy="119675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601438" y="1383954"/>
            <a:ext cx="8887513" cy="769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fr-FR" sz="4400" b="1" dirty="0">
                <a:ln w="17780" cmpd="sng">
                  <a:noFill/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entury Gothic" panose="020B0502020202020204" pitchFamily="34" charset="0"/>
                <a:cs typeface="Times New Roman" panose="02020603050405020304" pitchFamily="18" charset="0"/>
              </a:rPr>
              <a:t>SOUTENANCE DE MÉMOIRE</a:t>
            </a:r>
          </a:p>
        </p:txBody>
      </p:sp>
      <p:pic>
        <p:nvPicPr>
          <p:cNvPr id="22" name="Picture 24">
            <a:extLst>
              <a:ext uri="{FF2B5EF4-FFF2-40B4-BE49-F238E27FC236}">
                <a16:creationId xmlns:a16="http://schemas.microsoft.com/office/drawing/2014/main" id="{52ACF04B-2036-4AAF-ADF9-23C2C81B46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1146" y="310699"/>
            <a:ext cx="1561033" cy="1128223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A7168F75-3A29-4067-94E8-D6F03CE102F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960709" y="455297"/>
            <a:ext cx="1765580" cy="9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19314" y="357944"/>
            <a:ext cx="11880000" cy="541942"/>
          </a:xfrm>
        </p:spPr>
        <p:txBody>
          <a:bodyPr rtlCol="0">
            <a:noAutofit/>
          </a:bodyPr>
          <a:lstStyle/>
          <a:p>
            <a:pPr algn="ctr" rtl="0"/>
            <a:r>
              <a:rPr lang="fr-FR" sz="3500" b="1" dirty="0" smtClean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ACTIFS NON LIQUIDES</a:t>
            </a:r>
            <a:endParaRPr lang="fr-FR" sz="3500" b="1" cap="none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507999" y="1828799"/>
            <a:ext cx="2525486" cy="754743"/>
          </a:xfrm>
          <a:prstGeom prst="roundRect">
            <a:avLst/>
          </a:prstGeom>
          <a:solidFill>
            <a:srgbClr val="F38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3701143" y="1447043"/>
            <a:ext cx="8142514" cy="15182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Biens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admis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placement pour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l’investissement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</a:t>
            </a: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nécessitent un certain temps pour être vendus ou convertis en liquidité.</a:t>
            </a:r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507999" y="4354283"/>
            <a:ext cx="2525486" cy="754743"/>
          </a:xfrm>
          <a:prstGeom prst="roundRect">
            <a:avLst/>
          </a:prstGeom>
          <a:solidFill>
            <a:srgbClr val="F38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Catégories</a:t>
            </a:r>
            <a:endParaRPr lang="fr-FR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3637643" y="3628570"/>
            <a:ext cx="3624942" cy="2206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2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Immeubles de placements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Terrains ;</a:t>
            </a:r>
          </a:p>
          <a:p>
            <a:pPr marL="285750" indent="-285750"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Bâtiments.</a:t>
            </a:r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527236" y="3628571"/>
            <a:ext cx="4316422" cy="220617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b="1" i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Immobilisations financières </a:t>
            </a:r>
            <a:r>
              <a:rPr lang="fr-FR" sz="2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fr-F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Obligations ;</a:t>
            </a:r>
          </a:p>
          <a:p>
            <a:pPr marL="285750" indent="-285750">
              <a:buFontTx/>
              <a:buChar char="-"/>
            </a:pP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Actions/ Parts sociales ;</a:t>
            </a:r>
          </a:p>
          <a:p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Dépôts et cautionnements/ Prêts.</a:t>
            </a:r>
            <a:endParaRPr lang="fr-FR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9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BB3B790E-8413-4CB1-968D-98922EC3BC38}"/>
              </a:ext>
            </a:extLst>
          </p:cNvPr>
          <p:cNvSpPr txBox="1"/>
          <p:nvPr/>
        </p:nvSpPr>
        <p:spPr>
          <a:xfrm>
            <a:off x="552409" y="1308957"/>
            <a:ext cx="1096598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CADRE </a:t>
            </a:r>
            <a:r>
              <a:rPr lang="fr-FR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THÉORIQUE</a:t>
            </a:r>
          </a:p>
          <a:p>
            <a:pPr algn="ctr"/>
            <a:endParaRPr lang="fr-FR" sz="5000" b="1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920" y="3001733"/>
            <a:ext cx="4860000" cy="1873045"/>
          </a:xfrm>
          <a:prstGeom prst="rect">
            <a:avLst/>
          </a:prstGeom>
          <a:solidFill>
            <a:srgbClr val="F386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Théories financières</a:t>
            </a:r>
            <a:endParaRPr lang="fr-F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79771" y="3001730"/>
            <a:ext cx="4860000" cy="1873045"/>
          </a:xfrm>
          <a:prstGeom prst="rect">
            <a:avLst/>
          </a:prstGeom>
          <a:solidFill>
            <a:srgbClr val="F386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Dispositions règlementaires</a:t>
            </a:r>
            <a:endParaRPr lang="fr-F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299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2306A11E-751D-4DEC-B97E-DACCCAB4A8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2745" y="2158133"/>
            <a:ext cx="99168" cy="799726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28F28639-0F7A-4ADE-8347-7DA31C2A3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06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A5DDD452-6F9A-4142-8427-F6412EFCC87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59951" y="1928344"/>
            <a:ext cx="1639982" cy="1097260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C2ED1522-A935-4932-AD59-718125C6CB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1C155-F154-4409-93E5-91038B7942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03921" y="5583475"/>
            <a:ext cx="414493" cy="303320"/>
            <a:chOff x="5813" y="3162"/>
            <a:chExt cx="340" cy="340"/>
          </a:xfrm>
          <a:solidFill>
            <a:schemeClr val="bg1"/>
          </a:solidFill>
        </p:grpSpPr>
        <p:sp>
          <p:nvSpPr>
            <p:cNvPr id="99" name="Freeform 862">
              <a:extLst>
                <a:ext uri="{FF2B5EF4-FFF2-40B4-BE49-F238E27FC236}">
                  <a16:creationId xmlns:a16="http://schemas.microsoft.com/office/drawing/2014/main" id="{EC60D2A5-FDEA-4B54-BC13-843C8EE71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3" y="316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77" tIns="36238" rIns="72477" bIns="3623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27" dirty="0"/>
            </a:p>
          </p:txBody>
        </p:sp>
        <p:sp>
          <p:nvSpPr>
            <p:cNvPr id="100" name="Freeform 863">
              <a:extLst>
                <a:ext uri="{FF2B5EF4-FFF2-40B4-BE49-F238E27FC236}">
                  <a16:creationId xmlns:a16="http://schemas.microsoft.com/office/drawing/2014/main" id="{D7D9FEF4-BA17-4AFE-8C5B-647994ACA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5" y="3216"/>
              <a:ext cx="156" cy="208"/>
            </a:xfrm>
            <a:custGeom>
              <a:avLst/>
              <a:gdLst>
                <a:gd name="T0" fmla="*/ 11 w 235"/>
                <a:gd name="T1" fmla="*/ 313 h 313"/>
                <a:gd name="T2" fmla="*/ 0 w 235"/>
                <a:gd name="T3" fmla="*/ 303 h 313"/>
                <a:gd name="T4" fmla="*/ 0 w 235"/>
                <a:gd name="T5" fmla="*/ 47 h 313"/>
                <a:gd name="T6" fmla="*/ 5 w 235"/>
                <a:gd name="T7" fmla="*/ 38 h 313"/>
                <a:gd name="T8" fmla="*/ 125 w 235"/>
                <a:gd name="T9" fmla="*/ 39 h 313"/>
                <a:gd name="T10" fmla="*/ 218 w 235"/>
                <a:gd name="T11" fmla="*/ 38 h 313"/>
                <a:gd name="T12" fmla="*/ 229 w 235"/>
                <a:gd name="T13" fmla="*/ 37 h 313"/>
                <a:gd name="T14" fmla="*/ 235 w 235"/>
                <a:gd name="T15" fmla="*/ 47 h 313"/>
                <a:gd name="T16" fmla="*/ 235 w 235"/>
                <a:gd name="T17" fmla="*/ 185 h 313"/>
                <a:gd name="T18" fmla="*/ 230 w 235"/>
                <a:gd name="T19" fmla="*/ 194 h 313"/>
                <a:gd name="T20" fmla="*/ 110 w 235"/>
                <a:gd name="T21" fmla="*/ 193 h 313"/>
                <a:gd name="T22" fmla="*/ 22 w 235"/>
                <a:gd name="T23" fmla="*/ 191 h 313"/>
                <a:gd name="T24" fmla="*/ 22 w 235"/>
                <a:gd name="T25" fmla="*/ 303 h 313"/>
                <a:gd name="T26" fmla="*/ 11 w 235"/>
                <a:gd name="T27" fmla="*/ 313 h 313"/>
                <a:gd name="T28" fmla="*/ 70 w 235"/>
                <a:gd name="T29" fmla="*/ 155 h 313"/>
                <a:gd name="T30" fmla="*/ 125 w 235"/>
                <a:gd name="T31" fmla="*/ 178 h 313"/>
                <a:gd name="T32" fmla="*/ 214 w 235"/>
                <a:gd name="T33" fmla="*/ 179 h 313"/>
                <a:gd name="T34" fmla="*/ 214 w 235"/>
                <a:gd name="T35" fmla="*/ 65 h 313"/>
                <a:gd name="T36" fmla="*/ 110 w 235"/>
                <a:gd name="T37" fmla="*/ 54 h 313"/>
                <a:gd name="T38" fmla="*/ 22 w 235"/>
                <a:gd name="T39" fmla="*/ 53 h 313"/>
                <a:gd name="T40" fmla="*/ 22 w 235"/>
                <a:gd name="T41" fmla="*/ 167 h 313"/>
                <a:gd name="T42" fmla="*/ 70 w 235"/>
                <a:gd name="T43" fmla="*/ 15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313">
                  <a:moveTo>
                    <a:pt x="11" y="313"/>
                  </a:moveTo>
                  <a:cubicBezTo>
                    <a:pt x="5" y="313"/>
                    <a:pt x="0" y="309"/>
                    <a:pt x="0" y="30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3"/>
                    <a:pt x="2" y="40"/>
                    <a:pt x="5" y="38"/>
                  </a:cubicBezTo>
                  <a:cubicBezTo>
                    <a:pt x="29" y="21"/>
                    <a:pt x="86" y="0"/>
                    <a:pt x="125" y="39"/>
                  </a:cubicBezTo>
                  <a:cubicBezTo>
                    <a:pt x="161" y="75"/>
                    <a:pt x="218" y="38"/>
                    <a:pt x="218" y="38"/>
                  </a:cubicBezTo>
                  <a:cubicBezTo>
                    <a:pt x="222" y="36"/>
                    <a:pt x="226" y="35"/>
                    <a:pt x="229" y="37"/>
                  </a:cubicBezTo>
                  <a:cubicBezTo>
                    <a:pt x="233" y="39"/>
                    <a:pt x="235" y="43"/>
                    <a:pt x="235" y="47"/>
                  </a:cubicBezTo>
                  <a:cubicBezTo>
                    <a:pt x="235" y="185"/>
                    <a:pt x="235" y="185"/>
                    <a:pt x="235" y="185"/>
                  </a:cubicBezTo>
                  <a:cubicBezTo>
                    <a:pt x="235" y="189"/>
                    <a:pt x="233" y="192"/>
                    <a:pt x="230" y="194"/>
                  </a:cubicBezTo>
                  <a:cubicBezTo>
                    <a:pt x="205" y="211"/>
                    <a:pt x="148" y="231"/>
                    <a:pt x="110" y="193"/>
                  </a:cubicBezTo>
                  <a:cubicBezTo>
                    <a:pt x="79" y="162"/>
                    <a:pt x="36" y="183"/>
                    <a:pt x="22" y="191"/>
                  </a:cubicBezTo>
                  <a:cubicBezTo>
                    <a:pt x="22" y="303"/>
                    <a:pt x="22" y="303"/>
                    <a:pt x="22" y="303"/>
                  </a:cubicBezTo>
                  <a:cubicBezTo>
                    <a:pt x="22" y="309"/>
                    <a:pt x="17" y="313"/>
                    <a:pt x="11" y="313"/>
                  </a:cubicBezTo>
                  <a:close/>
                  <a:moveTo>
                    <a:pt x="70" y="155"/>
                  </a:moveTo>
                  <a:cubicBezTo>
                    <a:pt x="89" y="155"/>
                    <a:pt x="109" y="161"/>
                    <a:pt x="125" y="178"/>
                  </a:cubicBezTo>
                  <a:cubicBezTo>
                    <a:pt x="155" y="207"/>
                    <a:pt x="199" y="187"/>
                    <a:pt x="214" y="179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185" y="78"/>
                    <a:pt x="142" y="86"/>
                    <a:pt x="110" y="54"/>
                  </a:cubicBezTo>
                  <a:cubicBezTo>
                    <a:pt x="80" y="24"/>
                    <a:pt x="36" y="45"/>
                    <a:pt x="22" y="53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35" y="161"/>
                    <a:pt x="53" y="155"/>
                    <a:pt x="7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77" tIns="36238" rIns="72477" bIns="3623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27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371705B-7D3A-46BF-A338-55E673C965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85713" y="5253425"/>
            <a:ext cx="756648" cy="538383"/>
            <a:chOff x="378" y="713"/>
            <a:chExt cx="340" cy="340"/>
          </a:xfrm>
          <a:solidFill>
            <a:schemeClr val="bg1"/>
          </a:solidFill>
        </p:grpSpPr>
        <p:sp>
          <p:nvSpPr>
            <p:cNvPr id="149" name="Freeform 193">
              <a:extLst>
                <a:ext uri="{FF2B5EF4-FFF2-40B4-BE49-F238E27FC236}">
                  <a16:creationId xmlns:a16="http://schemas.microsoft.com/office/drawing/2014/main" id="{D1B0A318-A34B-42B3-9654-6CC4E14BD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" y="713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77" tIns="36238" rIns="72477" bIns="3623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2000" dirty="0"/>
            </a:p>
          </p:txBody>
        </p:sp>
        <p:sp>
          <p:nvSpPr>
            <p:cNvPr id="150" name="Freeform 194">
              <a:extLst>
                <a:ext uri="{FF2B5EF4-FFF2-40B4-BE49-F238E27FC236}">
                  <a16:creationId xmlns:a16="http://schemas.microsoft.com/office/drawing/2014/main" id="{9EF1B5AA-D6EC-49DC-B3C6-6B6A74C53E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" y="812"/>
              <a:ext cx="212" cy="157"/>
            </a:xfrm>
            <a:custGeom>
              <a:avLst/>
              <a:gdLst>
                <a:gd name="T0" fmla="*/ 309 w 320"/>
                <a:gd name="T1" fmla="*/ 21 h 236"/>
                <a:gd name="T2" fmla="*/ 309 w 320"/>
                <a:gd name="T3" fmla="*/ 0 h 236"/>
                <a:gd name="T4" fmla="*/ 288 w 320"/>
                <a:gd name="T5" fmla="*/ 11 h 236"/>
                <a:gd name="T6" fmla="*/ 247 w 320"/>
                <a:gd name="T7" fmla="*/ 32 h 236"/>
                <a:gd name="T8" fmla="*/ 165 w 320"/>
                <a:gd name="T9" fmla="*/ 12 h 236"/>
                <a:gd name="T10" fmla="*/ 128 w 320"/>
                <a:gd name="T11" fmla="*/ 32 h 236"/>
                <a:gd name="T12" fmla="*/ 32 w 320"/>
                <a:gd name="T13" fmla="*/ 11 h 236"/>
                <a:gd name="T14" fmla="*/ 10 w 320"/>
                <a:gd name="T15" fmla="*/ 0 h 236"/>
                <a:gd name="T16" fmla="*/ 10 w 320"/>
                <a:gd name="T17" fmla="*/ 21 h 236"/>
                <a:gd name="T18" fmla="*/ 0 w 320"/>
                <a:gd name="T19" fmla="*/ 181 h 236"/>
                <a:gd name="T20" fmla="*/ 21 w 320"/>
                <a:gd name="T21" fmla="*/ 192 h 236"/>
                <a:gd name="T22" fmla="*/ 32 w 320"/>
                <a:gd name="T23" fmla="*/ 171 h 236"/>
                <a:gd name="T24" fmla="*/ 76 w 320"/>
                <a:gd name="T25" fmla="*/ 219 h 236"/>
                <a:gd name="T26" fmla="*/ 121 w 320"/>
                <a:gd name="T27" fmla="*/ 232 h 236"/>
                <a:gd name="T28" fmla="*/ 154 w 320"/>
                <a:gd name="T29" fmla="*/ 235 h 236"/>
                <a:gd name="T30" fmla="*/ 181 w 320"/>
                <a:gd name="T31" fmla="*/ 221 h 236"/>
                <a:gd name="T32" fmla="*/ 222 w 320"/>
                <a:gd name="T33" fmla="*/ 227 h 236"/>
                <a:gd name="T34" fmla="*/ 242 w 320"/>
                <a:gd name="T35" fmla="*/ 210 h 236"/>
                <a:gd name="T36" fmla="*/ 275 w 320"/>
                <a:gd name="T37" fmla="*/ 185 h 236"/>
                <a:gd name="T38" fmla="*/ 288 w 320"/>
                <a:gd name="T39" fmla="*/ 171 h 236"/>
                <a:gd name="T40" fmla="*/ 298 w 320"/>
                <a:gd name="T41" fmla="*/ 192 h 236"/>
                <a:gd name="T42" fmla="*/ 320 w 320"/>
                <a:gd name="T43" fmla="*/ 181 h 236"/>
                <a:gd name="T44" fmla="*/ 254 w 320"/>
                <a:gd name="T45" fmla="*/ 179 h 236"/>
                <a:gd name="T46" fmla="*/ 239 w 320"/>
                <a:gd name="T47" fmla="*/ 188 h 236"/>
                <a:gd name="T48" fmla="*/ 232 w 320"/>
                <a:gd name="T49" fmla="*/ 183 h 236"/>
                <a:gd name="T50" fmla="*/ 198 w 320"/>
                <a:gd name="T51" fmla="*/ 125 h 236"/>
                <a:gd name="T52" fmla="*/ 179 w 320"/>
                <a:gd name="T53" fmla="*/ 135 h 236"/>
                <a:gd name="T54" fmla="*/ 214 w 320"/>
                <a:gd name="T55" fmla="*/ 194 h 236"/>
                <a:gd name="T56" fmla="*/ 194 w 320"/>
                <a:gd name="T57" fmla="*/ 204 h 236"/>
                <a:gd name="T58" fmla="*/ 147 w 320"/>
                <a:gd name="T59" fmla="*/ 147 h 236"/>
                <a:gd name="T60" fmla="*/ 164 w 320"/>
                <a:gd name="T61" fmla="*/ 196 h 236"/>
                <a:gd name="T62" fmla="*/ 160 w 320"/>
                <a:gd name="T63" fmla="*/ 212 h 236"/>
                <a:gd name="T64" fmla="*/ 143 w 320"/>
                <a:gd name="T65" fmla="*/ 208 h 236"/>
                <a:gd name="T66" fmla="*/ 132 w 320"/>
                <a:gd name="T67" fmla="*/ 188 h 236"/>
                <a:gd name="T68" fmla="*/ 124 w 320"/>
                <a:gd name="T69" fmla="*/ 176 h 236"/>
                <a:gd name="T70" fmla="*/ 106 w 320"/>
                <a:gd name="T71" fmla="*/ 188 h 236"/>
                <a:gd name="T72" fmla="*/ 111 w 320"/>
                <a:gd name="T73" fmla="*/ 214 h 236"/>
                <a:gd name="T74" fmla="*/ 62 w 320"/>
                <a:gd name="T75" fmla="*/ 155 h 236"/>
                <a:gd name="T76" fmla="*/ 32 w 320"/>
                <a:gd name="T77" fmla="*/ 149 h 236"/>
                <a:gd name="T78" fmla="*/ 88 w 320"/>
                <a:gd name="T79" fmla="*/ 53 h 236"/>
                <a:gd name="T80" fmla="*/ 64 w 320"/>
                <a:gd name="T81" fmla="*/ 85 h 236"/>
                <a:gd name="T82" fmla="*/ 97 w 320"/>
                <a:gd name="T83" fmla="*/ 117 h 236"/>
                <a:gd name="T84" fmla="*/ 253 w 320"/>
                <a:gd name="T85" fmla="*/ 170 h 236"/>
                <a:gd name="T86" fmla="*/ 288 w 320"/>
                <a:gd name="T87" fmla="*/ 149 h 236"/>
                <a:gd name="T88" fmla="*/ 265 w 320"/>
                <a:gd name="T89" fmla="*/ 150 h 236"/>
                <a:gd name="T90" fmla="*/ 215 w 320"/>
                <a:gd name="T91" fmla="*/ 76 h 236"/>
                <a:gd name="T92" fmla="*/ 88 w 320"/>
                <a:gd name="T93" fmla="*/ 95 h 236"/>
                <a:gd name="T94" fmla="*/ 90 w 320"/>
                <a:gd name="T95" fmla="*/ 77 h 236"/>
                <a:gd name="T96" fmla="*/ 242 w 320"/>
                <a:gd name="T97" fmla="*/ 53 h 236"/>
                <a:gd name="T98" fmla="*/ 288 w 320"/>
                <a:gd name="T99" fmla="*/ 5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0" h="236">
                  <a:moveTo>
                    <a:pt x="309" y="171"/>
                  </a:moveTo>
                  <a:cubicBezTo>
                    <a:pt x="309" y="21"/>
                    <a:pt x="309" y="21"/>
                    <a:pt x="309" y="21"/>
                  </a:cubicBezTo>
                  <a:cubicBezTo>
                    <a:pt x="315" y="21"/>
                    <a:pt x="320" y="17"/>
                    <a:pt x="320" y="11"/>
                  </a:cubicBezTo>
                  <a:cubicBezTo>
                    <a:pt x="320" y="5"/>
                    <a:pt x="315" y="0"/>
                    <a:pt x="309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2" y="0"/>
                    <a:pt x="288" y="5"/>
                    <a:pt x="288" y="11"/>
                  </a:cubicBezTo>
                  <a:cubicBezTo>
                    <a:pt x="288" y="32"/>
                    <a:pt x="288" y="32"/>
                    <a:pt x="288" y="32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173" y="11"/>
                    <a:pt x="173" y="11"/>
                    <a:pt x="173" y="11"/>
                  </a:cubicBezTo>
                  <a:cubicBezTo>
                    <a:pt x="171" y="10"/>
                    <a:pt x="168" y="11"/>
                    <a:pt x="165" y="1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128" y="32"/>
                    <a:pt x="128" y="32"/>
                    <a:pt x="12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5"/>
                    <a:pt x="27" y="0"/>
                    <a:pt x="2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7"/>
                    <a:pt x="4" y="21"/>
                    <a:pt x="10" y="21"/>
                  </a:cubicBezTo>
                  <a:cubicBezTo>
                    <a:pt x="10" y="171"/>
                    <a:pt x="10" y="171"/>
                    <a:pt x="10" y="171"/>
                  </a:cubicBezTo>
                  <a:cubicBezTo>
                    <a:pt x="4" y="171"/>
                    <a:pt x="0" y="175"/>
                    <a:pt x="0" y="181"/>
                  </a:cubicBezTo>
                  <a:cubicBezTo>
                    <a:pt x="0" y="187"/>
                    <a:pt x="4" y="192"/>
                    <a:pt x="10" y="192"/>
                  </a:cubicBezTo>
                  <a:cubicBezTo>
                    <a:pt x="21" y="192"/>
                    <a:pt x="21" y="192"/>
                    <a:pt x="21" y="192"/>
                  </a:cubicBezTo>
                  <a:cubicBezTo>
                    <a:pt x="27" y="192"/>
                    <a:pt x="32" y="187"/>
                    <a:pt x="32" y="181"/>
                  </a:cubicBezTo>
                  <a:cubicBezTo>
                    <a:pt x="32" y="171"/>
                    <a:pt x="32" y="171"/>
                    <a:pt x="32" y="171"/>
                  </a:cubicBezTo>
                  <a:cubicBezTo>
                    <a:pt x="47" y="171"/>
                    <a:pt x="47" y="171"/>
                    <a:pt x="47" y="171"/>
                  </a:cubicBezTo>
                  <a:cubicBezTo>
                    <a:pt x="76" y="219"/>
                    <a:pt x="76" y="219"/>
                    <a:pt x="76" y="219"/>
                  </a:cubicBezTo>
                  <a:cubicBezTo>
                    <a:pt x="82" y="230"/>
                    <a:pt x="94" y="236"/>
                    <a:pt x="106" y="236"/>
                  </a:cubicBezTo>
                  <a:cubicBezTo>
                    <a:pt x="111" y="236"/>
                    <a:pt x="116" y="235"/>
                    <a:pt x="121" y="232"/>
                  </a:cubicBezTo>
                  <a:cubicBezTo>
                    <a:pt x="125" y="230"/>
                    <a:pt x="128" y="227"/>
                    <a:pt x="130" y="225"/>
                  </a:cubicBezTo>
                  <a:cubicBezTo>
                    <a:pt x="136" y="231"/>
                    <a:pt x="145" y="235"/>
                    <a:pt x="154" y="235"/>
                  </a:cubicBezTo>
                  <a:cubicBezTo>
                    <a:pt x="160" y="235"/>
                    <a:pt x="165" y="233"/>
                    <a:pt x="171" y="230"/>
                  </a:cubicBezTo>
                  <a:cubicBezTo>
                    <a:pt x="175" y="228"/>
                    <a:pt x="178" y="225"/>
                    <a:pt x="181" y="221"/>
                  </a:cubicBezTo>
                  <a:cubicBezTo>
                    <a:pt x="187" y="228"/>
                    <a:pt x="196" y="232"/>
                    <a:pt x="205" y="232"/>
                  </a:cubicBezTo>
                  <a:cubicBezTo>
                    <a:pt x="211" y="232"/>
                    <a:pt x="217" y="231"/>
                    <a:pt x="222" y="227"/>
                  </a:cubicBezTo>
                  <a:cubicBezTo>
                    <a:pt x="229" y="223"/>
                    <a:pt x="234" y="216"/>
                    <a:pt x="236" y="209"/>
                  </a:cubicBezTo>
                  <a:cubicBezTo>
                    <a:pt x="238" y="209"/>
                    <a:pt x="240" y="210"/>
                    <a:pt x="242" y="210"/>
                  </a:cubicBezTo>
                  <a:cubicBezTo>
                    <a:pt x="248" y="210"/>
                    <a:pt x="254" y="208"/>
                    <a:pt x="259" y="205"/>
                  </a:cubicBezTo>
                  <a:cubicBezTo>
                    <a:pt x="267" y="201"/>
                    <a:pt x="272" y="193"/>
                    <a:pt x="275" y="185"/>
                  </a:cubicBezTo>
                  <a:cubicBezTo>
                    <a:pt x="276" y="180"/>
                    <a:pt x="276" y="175"/>
                    <a:pt x="275" y="171"/>
                  </a:cubicBezTo>
                  <a:cubicBezTo>
                    <a:pt x="288" y="171"/>
                    <a:pt x="288" y="171"/>
                    <a:pt x="288" y="171"/>
                  </a:cubicBezTo>
                  <a:cubicBezTo>
                    <a:pt x="288" y="181"/>
                    <a:pt x="288" y="181"/>
                    <a:pt x="288" y="181"/>
                  </a:cubicBezTo>
                  <a:cubicBezTo>
                    <a:pt x="288" y="187"/>
                    <a:pt x="292" y="192"/>
                    <a:pt x="298" y="192"/>
                  </a:cubicBezTo>
                  <a:cubicBezTo>
                    <a:pt x="309" y="192"/>
                    <a:pt x="309" y="192"/>
                    <a:pt x="309" y="192"/>
                  </a:cubicBezTo>
                  <a:cubicBezTo>
                    <a:pt x="315" y="192"/>
                    <a:pt x="320" y="187"/>
                    <a:pt x="320" y="181"/>
                  </a:cubicBezTo>
                  <a:cubicBezTo>
                    <a:pt x="320" y="175"/>
                    <a:pt x="315" y="171"/>
                    <a:pt x="309" y="171"/>
                  </a:cubicBezTo>
                  <a:close/>
                  <a:moveTo>
                    <a:pt x="254" y="179"/>
                  </a:moveTo>
                  <a:cubicBezTo>
                    <a:pt x="253" y="183"/>
                    <a:pt x="251" y="185"/>
                    <a:pt x="248" y="187"/>
                  </a:cubicBezTo>
                  <a:cubicBezTo>
                    <a:pt x="246" y="188"/>
                    <a:pt x="242" y="189"/>
                    <a:pt x="239" y="188"/>
                  </a:cubicBezTo>
                  <a:cubicBezTo>
                    <a:pt x="236" y="187"/>
                    <a:pt x="234" y="185"/>
                    <a:pt x="232" y="183"/>
                  </a:cubicBezTo>
                  <a:cubicBezTo>
                    <a:pt x="232" y="183"/>
                    <a:pt x="232" y="183"/>
                    <a:pt x="232" y="183"/>
                  </a:cubicBezTo>
                  <a:cubicBezTo>
                    <a:pt x="232" y="183"/>
                    <a:pt x="232" y="183"/>
                    <a:pt x="232" y="18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195" y="119"/>
                    <a:pt x="188" y="118"/>
                    <a:pt x="183" y="121"/>
                  </a:cubicBezTo>
                  <a:cubicBezTo>
                    <a:pt x="178" y="124"/>
                    <a:pt x="176" y="130"/>
                    <a:pt x="179" y="135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14" y="194"/>
                    <a:pt x="214" y="194"/>
                    <a:pt x="214" y="194"/>
                  </a:cubicBezTo>
                  <a:cubicBezTo>
                    <a:pt x="217" y="199"/>
                    <a:pt x="217" y="206"/>
                    <a:pt x="211" y="209"/>
                  </a:cubicBezTo>
                  <a:cubicBezTo>
                    <a:pt x="205" y="212"/>
                    <a:pt x="198" y="210"/>
                    <a:pt x="194" y="204"/>
                  </a:cubicBezTo>
                  <a:cubicBezTo>
                    <a:pt x="162" y="151"/>
                    <a:pt x="162" y="151"/>
                    <a:pt x="162" y="151"/>
                  </a:cubicBezTo>
                  <a:cubicBezTo>
                    <a:pt x="159" y="146"/>
                    <a:pt x="153" y="144"/>
                    <a:pt x="147" y="147"/>
                  </a:cubicBezTo>
                  <a:cubicBezTo>
                    <a:pt x="142" y="150"/>
                    <a:pt x="141" y="157"/>
                    <a:pt x="144" y="162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6" y="198"/>
                    <a:pt x="166" y="201"/>
                    <a:pt x="165" y="204"/>
                  </a:cubicBezTo>
                  <a:cubicBezTo>
                    <a:pt x="165" y="207"/>
                    <a:pt x="163" y="210"/>
                    <a:pt x="160" y="212"/>
                  </a:cubicBezTo>
                  <a:cubicBezTo>
                    <a:pt x="154" y="215"/>
                    <a:pt x="147" y="213"/>
                    <a:pt x="143" y="208"/>
                  </a:cubicBezTo>
                  <a:cubicBezTo>
                    <a:pt x="143" y="208"/>
                    <a:pt x="143" y="208"/>
                    <a:pt x="143" y="20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32" y="188"/>
                    <a:pt x="132" y="188"/>
                    <a:pt x="132" y="188"/>
                  </a:cubicBezTo>
                  <a:cubicBezTo>
                    <a:pt x="124" y="176"/>
                    <a:pt x="124" y="176"/>
                    <a:pt x="124" y="176"/>
                  </a:cubicBezTo>
                  <a:cubicBezTo>
                    <a:pt x="121" y="171"/>
                    <a:pt x="114" y="170"/>
                    <a:pt x="110" y="173"/>
                  </a:cubicBezTo>
                  <a:cubicBezTo>
                    <a:pt x="105" y="176"/>
                    <a:pt x="103" y="183"/>
                    <a:pt x="106" y="188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5" y="201"/>
                    <a:pt x="118" y="209"/>
                    <a:pt x="111" y="214"/>
                  </a:cubicBezTo>
                  <a:cubicBezTo>
                    <a:pt x="105" y="217"/>
                    <a:pt x="97" y="213"/>
                    <a:pt x="94" y="208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60" y="151"/>
                    <a:pt x="57" y="149"/>
                    <a:pt x="53" y="149"/>
                  </a:cubicBezTo>
                  <a:cubicBezTo>
                    <a:pt x="32" y="149"/>
                    <a:pt x="32" y="149"/>
                    <a:pt x="32" y="149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88" y="53"/>
                    <a:pt x="88" y="53"/>
                    <a:pt x="88" y="53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70" y="64"/>
                    <a:pt x="64" y="74"/>
                    <a:pt x="64" y="85"/>
                  </a:cubicBezTo>
                  <a:cubicBezTo>
                    <a:pt x="64" y="95"/>
                    <a:pt x="68" y="105"/>
                    <a:pt x="74" y="111"/>
                  </a:cubicBezTo>
                  <a:cubicBezTo>
                    <a:pt x="81" y="116"/>
                    <a:pt x="89" y="118"/>
                    <a:pt x="97" y="117"/>
                  </a:cubicBezTo>
                  <a:cubicBezTo>
                    <a:pt x="211" y="98"/>
                    <a:pt x="211" y="98"/>
                    <a:pt x="211" y="98"/>
                  </a:cubicBezTo>
                  <a:cubicBezTo>
                    <a:pt x="253" y="170"/>
                    <a:pt x="253" y="170"/>
                    <a:pt x="253" y="170"/>
                  </a:cubicBezTo>
                  <a:cubicBezTo>
                    <a:pt x="254" y="173"/>
                    <a:pt x="255" y="176"/>
                    <a:pt x="254" y="179"/>
                  </a:cubicBezTo>
                  <a:close/>
                  <a:moveTo>
                    <a:pt x="288" y="149"/>
                  </a:moveTo>
                  <a:cubicBezTo>
                    <a:pt x="266" y="149"/>
                    <a:pt x="266" y="149"/>
                    <a:pt x="266" y="149"/>
                  </a:cubicBezTo>
                  <a:cubicBezTo>
                    <a:pt x="266" y="149"/>
                    <a:pt x="266" y="150"/>
                    <a:pt x="265" y="150"/>
                  </a:cubicBezTo>
                  <a:cubicBezTo>
                    <a:pt x="226" y="81"/>
                    <a:pt x="226" y="81"/>
                    <a:pt x="226" y="81"/>
                  </a:cubicBezTo>
                  <a:cubicBezTo>
                    <a:pt x="224" y="77"/>
                    <a:pt x="220" y="75"/>
                    <a:pt x="215" y="76"/>
                  </a:cubicBezTo>
                  <a:cubicBezTo>
                    <a:pt x="94" y="96"/>
                    <a:pt x="94" y="96"/>
                    <a:pt x="94" y="96"/>
                  </a:cubicBezTo>
                  <a:cubicBezTo>
                    <a:pt x="91" y="97"/>
                    <a:pt x="89" y="96"/>
                    <a:pt x="88" y="95"/>
                  </a:cubicBezTo>
                  <a:cubicBezTo>
                    <a:pt x="86" y="93"/>
                    <a:pt x="85" y="89"/>
                    <a:pt x="85" y="85"/>
                  </a:cubicBezTo>
                  <a:cubicBezTo>
                    <a:pt x="85" y="80"/>
                    <a:pt x="88" y="78"/>
                    <a:pt x="90" y="77"/>
                  </a:cubicBezTo>
                  <a:cubicBezTo>
                    <a:pt x="172" y="33"/>
                    <a:pt x="172" y="33"/>
                    <a:pt x="172" y="33"/>
                  </a:cubicBezTo>
                  <a:cubicBezTo>
                    <a:pt x="242" y="53"/>
                    <a:pt x="242" y="53"/>
                    <a:pt x="242" y="53"/>
                  </a:cubicBezTo>
                  <a:cubicBezTo>
                    <a:pt x="243" y="53"/>
                    <a:pt x="244" y="53"/>
                    <a:pt x="245" y="53"/>
                  </a:cubicBezTo>
                  <a:cubicBezTo>
                    <a:pt x="288" y="53"/>
                    <a:pt x="288" y="53"/>
                    <a:pt x="288" y="53"/>
                  </a:cubicBezTo>
                  <a:lnTo>
                    <a:pt x="288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77" tIns="36238" rIns="72477" bIns="3623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20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604590"/>
            <a:ext cx="12192000" cy="8429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Théories financières 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651984"/>
            <a:ext cx="5459950" cy="7381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Théorie de l’agence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58743" y="1651984"/>
            <a:ext cx="4833257" cy="73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Théorie du signal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0" y="2390158"/>
            <a:ext cx="2252543" cy="18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741" y="2390158"/>
            <a:ext cx="2033210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25" y="2389984"/>
            <a:ext cx="1915596" cy="180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8101" y="4189984"/>
            <a:ext cx="2252542" cy="5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Michael      JENSEN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26741" y="4189984"/>
            <a:ext cx="2033210" cy="5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William MECKLING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788326" y="4189984"/>
            <a:ext cx="1915596" cy="599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Georges AKERLOF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194874" y="5422283"/>
            <a:ext cx="5265078" cy="14095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de conflit d’intérêts entre propriétaires et gestionnaires.</a:t>
            </a:r>
            <a:endParaRPr lang="fr-FR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7358743" y="5422283"/>
            <a:ext cx="4833257" cy="140955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</a:t>
            </a:r>
            <a:r>
              <a:rPr lang="fr-F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d’une asymétrie d’information entre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propriétaires et gestionnaires.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2306A11E-751D-4DEC-B97E-DACCCAB4A8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2745" y="2158133"/>
            <a:ext cx="99168" cy="799726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28F28639-0F7A-4ADE-8347-7DA31C2A3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06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A5DDD452-6F9A-4142-8427-F6412EFCC8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1704975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C2ED1522-A935-4932-AD59-718125C6CB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4197616367"/>
              </p:ext>
            </p:extLst>
          </p:nvPr>
        </p:nvGraphicFramePr>
        <p:xfrm>
          <a:off x="290286" y="812800"/>
          <a:ext cx="11495314" cy="54416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828800" y="2133599"/>
            <a:ext cx="8824686" cy="36732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 </a:t>
            </a:r>
            <a:r>
              <a:rPr lang="fr-F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RECHERCHE</a:t>
            </a:r>
            <a:endParaRPr lang="fr-F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5A7FE0E-CCB6-4CD8-80B0-5A0AAAF757A4}"/>
              </a:ext>
            </a:extLst>
          </p:cNvPr>
          <p:cNvSpPr txBox="1"/>
          <p:nvPr/>
        </p:nvSpPr>
        <p:spPr>
          <a:xfrm>
            <a:off x="486073" y="3199704"/>
            <a:ext cx="3258614" cy="3174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68580" rIns="68580" bIns="68580" rtlCol="0">
            <a:noAutofit/>
          </a:bodyPr>
          <a:lstStyle>
            <a:defPPr>
              <a:defRPr lang="en-US"/>
            </a:defPPr>
            <a:lvl1pPr>
              <a:buSzPct val="100000"/>
              <a:defRPr sz="1200">
                <a:solidFill>
                  <a:srgbClr val="313131"/>
                </a:solidFill>
              </a:defRPr>
            </a:lvl1pPr>
          </a:lstStyle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kumimoji="0" lang="en-US" sz="22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Positivisme</a:t>
            </a:r>
            <a:r>
              <a:rPr lang="en-US" sz="22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Réalité construiste sur des faits observables et mesurables ;</a:t>
            </a:r>
          </a:p>
          <a:p>
            <a:pPr marR="0" lvl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lang="en-US" sz="1900" kern="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Objectivité, </a:t>
            </a: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vérifiabilité</a:t>
            </a:r>
            <a:r>
              <a:rPr lang="en-US" sz="19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BCBDAF-B800-4F88-B1AD-62FA5F14F95F}"/>
              </a:ext>
            </a:extLst>
          </p:cNvPr>
          <p:cNvSpPr txBox="1"/>
          <p:nvPr/>
        </p:nvSpPr>
        <p:spPr>
          <a:xfrm>
            <a:off x="4847885" y="3127781"/>
            <a:ext cx="2945637" cy="3246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68580" rIns="68580" bIns="68580" rtlCol="0">
            <a:noAutofit/>
          </a:bodyPr>
          <a:lstStyle>
            <a:defPPr>
              <a:defRPr lang="en-US"/>
            </a:defPPr>
            <a:lvl1pPr>
              <a:buSzPct val="100000"/>
              <a:defRPr sz="1200">
                <a:solidFill>
                  <a:srgbClr val="313131"/>
                </a:solidFill>
              </a:defRPr>
            </a:lvl1pPr>
          </a:lstStyle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qualitative : collection de données non numériques. </a:t>
            </a: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quantitative : collection de données numériques. 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1D56A-DECE-4D05-A383-2C99FDF166CF}"/>
              </a:ext>
            </a:extLst>
          </p:cNvPr>
          <p:cNvSpPr txBox="1"/>
          <p:nvPr/>
        </p:nvSpPr>
        <p:spPr>
          <a:xfrm>
            <a:off x="8901970" y="3158604"/>
            <a:ext cx="2970716" cy="32152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68580" tIns="68580" rIns="68580" bIns="68580" rtlCol="0">
            <a:noAutofit/>
          </a:bodyPr>
          <a:lstStyle>
            <a:defPPr>
              <a:defRPr lang="en-US"/>
            </a:defPPr>
            <a:lvl1pPr>
              <a:buSzPct val="100000"/>
              <a:defRPr sz="1200">
                <a:solidFill>
                  <a:srgbClr val="313131"/>
                </a:solidFill>
              </a:defRPr>
            </a:lvl1pPr>
          </a:lstStyle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kumimoji="0" 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Recherche documentaire</a:t>
            </a:r>
            <a:r>
              <a:rPr lang="en-US" sz="1900" kern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;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Entretien ;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-"/>
              <a:tabLst/>
              <a:defRPr/>
            </a:pPr>
            <a:r>
              <a:rPr lang="en-US" sz="1900" kern="0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Sondage.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6233BFA4-1F87-4B39-A7F4-3BD0DB327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5900" y="1609143"/>
            <a:ext cx="3062855" cy="1243052"/>
          </a:xfrm>
          <a:prstGeom prst="chevron">
            <a:avLst>
              <a:gd name="adj" fmla="val 12770"/>
            </a:avLst>
          </a:prstGeom>
          <a:solidFill>
            <a:schemeClr val="tx1">
              <a:lumMod val="75000"/>
              <a:lumOff val="25000"/>
            </a:scheme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4290" tIns="34290" rIns="34290" bIns="34290" anchor="ctr" anchorCtr="0"/>
          <a:lstStyle>
            <a:defPPr>
              <a:defRPr lang="en-US"/>
            </a:defPPr>
            <a:lvl1pPr algn="ctr" defTabSz="957263">
              <a:defRPr sz="1200" b="1">
                <a:solidFill>
                  <a:prstClr val="white"/>
                </a:solidFill>
                <a:cs typeface="Arial" pitchFamily="34" charset="0"/>
              </a:defRPr>
            </a:lvl1pPr>
          </a:lstStyle>
          <a:p>
            <a:pPr marL="0" marR="0" lvl="0" indent="0" algn="ctr" defTabSz="957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de collectes de données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750FF807-B324-4A65-AAB9-E2CFBE7B8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94" y="1618530"/>
            <a:ext cx="3439256" cy="1278436"/>
          </a:xfrm>
          <a:prstGeom prst="homePlate">
            <a:avLst>
              <a:gd name="adj" fmla="val 16907"/>
            </a:avLst>
          </a:prstGeom>
          <a:solidFill>
            <a:schemeClr val="tx1">
              <a:lumMod val="75000"/>
              <a:lumOff val="25000"/>
            </a:scheme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4290" tIns="34290" rIns="34290" bIns="34290" anchor="ctr" anchorCtr="0"/>
          <a:lstStyle/>
          <a:p>
            <a:pPr marL="0" marR="0" lvl="0" indent="0" algn="ctr" defTabSz="7179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Pensée</a:t>
            </a:r>
            <a:r>
              <a:rPr kumimoji="0" lang="en-US" sz="24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scientifique de recherche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07FC3807-0BDA-4A5B-AD01-C65A1C9EA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885" y="1618530"/>
            <a:ext cx="3090779" cy="1248969"/>
          </a:xfrm>
          <a:prstGeom prst="chevron">
            <a:avLst>
              <a:gd name="adj" fmla="val 12770"/>
            </a:avLst>
          </a:prstGeom>
          <a:solidFill>
            <a:schemeClr val="tx1">
              <a:lumMod val="75000"/>
              <a:lumOff val="25000"/>
            </a:schemeClr>
          </a:solidFill>
          <a:ln w="12700" algn="ctr">
            <a:noFill/>
            <a:miter lim="800000"/>
            <a:headEnd/>
            <a:tailEnd type="none" w="sm" len="med"/>
          </a:ln>
        </p:spPr>
        <p:txBody>
          <a:bodyPr lIns="34290" tIns="34290" rIns="34290" bIns="34290" anchor="ctr" anchorCtr="0"/>
          <a:lstStyle>
            <a:defPPr>
              <a:defRPr lang="en-US"/>
            </a:defPPr>
            <a:lvl1pPr algn="ctr" defTabSz="957263">
              <a:defRPr sz="1200" b="1">
                <a:solidFill>
                  <a:prstClr val="white"/>
                </a:solidFill>
                <a:cs typeface="Arial" pitchFamily="34" charset="0"/>
              </a:defRPr>
            </a:lvl1pPr>
          </a:lstStyle>
          <a:p>
            <a:pPr marL="0" marR="0" lvl="0" indent="0" algn="ctr" defTabSz="9572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Modèle d’analyse de données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18056-66DD-42A0-F0FC-70303DCDE302}"/>
              </a:ext>
            </a:extLst>
          </p:cNvPr>
          <p:cNvSpPr/>
          <p:nvPr/>
        </p:nvSpPr>
        <p:spPr>
          <a:xfrm>
            <a:off x="0" y="575373"/>
            <a:ext cx="12003313" cy="758185"/>
          </a:xfrm>
          <a:prstGeom prst="rect">
            <a:avLst/>
          </a:prstGeom>
          <a:solidFill>
            <a:srgbClr val="B66C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 de la recherche</a:t>
            </a:r>
            <a:endParaRPr lang="fr-FR" sz="4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828800" y="2133599"/>
            <a:ext cx="8824686" cy="36732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 ET RECOMMANDATIONS</a:t>
            </a:r>
            <a:endParaRPr lang="fr-F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28F28639-0F7A-4ADE-8347-7DA31C2A3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06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A5DDD452-6F9A-4142-8427-F6412EFCC8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1704975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C2ED1522-A935-4932-AD59-718125C6CB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1C155-F154-4409-93E5-91038B7942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03921" y="5583475"/>
            <a:ext cx="414493" cy="303320"/>
            <a:chOff x="5813" y="3162"/>
            <a:chExt cx="340" cy="340"/>
          </a:xfrm>
          <a:solidFill>
            <a:schemeClr val="bg1"/>
          </a:solidFill>
        </p:grpSpPr>
        <p:sp>
          <p:nvSpPr>
            <p:cNvPr id="99" name="Freeform 862">
              <a:extLst>
                <a:ext uri="{FF2B5EF4-FFF2-40B4-BE49-F238E27FC236}">
                  <a16:creationId xmlns:a16="http://schemas.microsoft.com/office/drawing/2014/main" id="{EC60D2A5-FDEA-4B54-BC13-843C8EE716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13" y="3162"/>
              <a:ext cx="340" cy="340"/>
            </a:xfrm>
            <a:custGeom>
              <a:avLst/>
              <a:gdLst>
                <a:gd name="T0" fmla="*/ 256 w 512"/>
                <a:gd name="T1" fmla="*/ 21 h 512"/>
                <a:gd name="T2" fmla="*/ 490 w 512"/>
                <a:gd name="T3" fmla="*/ 256 h 512"/>
                <a:gd name="T4" fmla="*/ 256 w 512"/>
                <a:gd name="T5" fmla="*/ 490 h 512"/>
                <a:gd name="T6" fmla="*/ 21 w 512"/>
                <a:gd name="T7" fmla="*/ 256 h 512"/>
                <a:gd name="T8" fmla="*/ 256 w 512"/>
                <a:gd name="T9" fmla="*/ 21 h 512"/>
                <a:gd name="T10" fmla="*/ 256 w 512"/>
                <a:gd name="T11" fmla="*/ 0 h 512"/>
                <a:gd name="T12" fmla="*/ 0 w 512"/>
                <a:gd name="T13" fmla="*/ 256 h 512"/>
                <a:gd name="T14" fmla="*/ 256 w 512"/>
                <a:gd name="T15" fmla="*/ 512 h 512"/>
                <a:gd name="T16" fmla="*/ 512 w 512"/>
                <a:gd name="T17" fmla="*/ 256 h 512"/>
                <a:gd name="T18" fmla="*/ 256 w 512"/>
                <a:gd name="T1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2" h="512">
                  <a:moveTo>
                    <a:pt x="256" y="21"/>
                  </a:moveTo>
                  <a:cubicBezTo>
                    <a:pt x="385" y="21"/>
                    <a:pt x="490" y="126"/>
                    <a:pt x="490" y="256"/>
                  </a:cubicBezTo>
                  <a:cubicBezTo>
                    <a:pt x="490" y="385"/>
                    <a:pt x="385" y="490"/>
                    <a:pt x="256" y="490"/>
                  </a:cubicBezTo>
                  <a:cubicBezTo>
                    <a:pt x="126" y="490"/>
                    <a:pt x="21" y="385"/>
                    <a:pt x="21" y="256"/>
                  </a:cubicBezTo>
                  <a:cubicBezTo>
                    <a:pt x="21" y="126"/>
                    <a:pt x="126" y="21"/>
                    <a:pt x="256" y="21"/>
                  </a:cubicBezTo>
                  <a:moveTo>
                    <a:pt x="256" y="0"/>
                  </a:moveTo>
                  <a:cubicBezTo>
                    <a:pt x="114" y="0"/>
                    <a:pt x="0" y="114"/>
                    <a:pt x="0" y="256"/>
                  </a:cubicBezTo>
                  <a:cubicBezTo>
                    <a:pt x="0" y="397"/>
                    <a:pt x="114" y="512"/>
                    <a:pt x="256" y="512"/>
                  </a:cubicBezTo>
                  <a:cubicBezTo>
                    <a:pt x="397" y="512"/>
                    <a:pt x="512" y="397"/>
                    <a:pt x="512" y="256"/>
                  </a:cubicBezTo>
                  <a:cubicBezTo>
                    <a:pt x="512" y="114"/>
                    <a:pt x="397" y="0"/>
                    <a:pt x="2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77" tIns="36238" rIns="72477" bIns="3623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27" dirty="0"/>
            </a:p>
          </p:txBody>
        </p:sp>
        <p:sp>
          <p:nvSpPr>
            <p:cNvPr id="100" name="Freeform 863">
              <a:extLst>
                <a:ext uri="{FF2B5EF4-FFF2-40B4-BE49-F238E27FC236}">
                  <a16:creationId xmlns:a16="http://schemas.microsoft.com/office/drawing/2014/main" id="{D7D9FEF4-BA17-4AFE-8C5B-647994ACA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05" y="3216"/>
              <a:ext cx="156" cy="208"/>
            </a:xfrm>
            <a:custGeom>
              <a:avLst/>
              <a:gdLst>
                <a:gd name="T0" fmla="*/ 11 w 235"/>
                <a:gd name="T1" fmla="*/ 313 h 313"/>
                <a:gd name="T2" fmla="*/ 0 w 235"/>
                <a:gd name="T3" fmla="*/ 303 h 313"/>
                <a:gd name="T4" fmla="*/ 0 w 235"/>
                <a:gd name="T5" fmla="*/ 47 h 313"/>
                <a:gd name="T6" fmla="*/ 5 w 235"/>
                <a:gd name="T7" fmla="*/ 38 h 313"/>
                <a:gd name="T8" fmla="*/ 125 w 235"/>
                <a:gd name="T9" fmla="*/ 39 h 313"/>
                <a:gd name="T10" fmla="*/ 218 w 235"/>
                <a:gd name="T11" fmla="*/ 38 h 313"/>
                <a:gd name="T12" fmla="*/ 229 w 235"/>
                <a:gd name="T13" fmla="*/ 37 h 313"/>
                <a:gd name="T14" fmla="*/ 235 w 235"/>
                <a:gd name="T15" fmla="*/ 47 h 313"/>
                <a:gd name="T16" fmla="*/ 235 w 235"/>
                <a:gd name="T17" fmla="*/ 185 h 313"/>
                <a:gd name="T18" fmla="*/ 230 w 235"/>
                <a:gd name="T19" fmla="*/ 194 h 313"/>
                <a:gd name="T20" fmla="*/ 110 w 235"/>
                <a:gd name="T21" fmla="*/ 193 h 313"/>
                <a:gd name="T22" fmla="*/ 22 w 235"/>
                <a:gd name="T23" fmla="*/ 191 h 313"/>
                <a:gd name="T24" fmla="*/ 22 w 235"/>
                <a:gd name="T25" fmla="*/ 303 h 313"/>
                <a:gd name="T26" fmla="*/ 11 w 235"/>
                <a:gd name="T27" fmla="*/ 313 h 313"/>
                <a:gd name="T28" fmla="*/ 70 w 235"/>
                <a:gd name="T29" fmla="*/ 155 h 313"/>
                <a:gd name="T30" fmla="*/ 125 w 235"/>
                <a:gd name="T31" fmla="*/ 178 h 313"/>
                <a:gd name="T32" fmla="*/ 214 w 235"/>
                <a:gd name="T33" fmla="*/ 179 h 313"/>
                <a:gd name="T34" fmla="*/ 214 w 235"/>
                <a:gd name="T35" fmla="*/ 65 h 313"/>
                <a:gd name="T36" fmla="*/ 110 w 235"/>
                <a:gd name="T37" fmla="*/ 54 h 313"/>
                <a:gd name="T38" fmla="*/ 22 w 235"/>
                <a:gd name="T39" fmla="*/ 53 h 313"/>
                <a:gd name="T40" fmla="*/ 22 w 235"/>
                <a:gd name="T41" fmla="*/ 167 h 313"/>
                <a:gd name="T42" fmla="*/ 70 w 235"/>
                <a:gd name="T43" fmla="*/ 15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313">
                  <a:moveTo>
                    <a:pt x="11" y="313"/>
                  </a:moveTo>
                  <a:cubicBezTo>
                    <a:pt x="5" y="313"/>
                    <a:pt x="0" y="309"/>
                    <a:pt x="0" y="303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3"/>
                    <a:pt x="2" y="40"/>
                    <a:pt x="5" y="38"/>
                  </a:cubicBezTo>
                  <a:cubicBezTo>
                    <a:pt x="29" y="21"/>
                    <a:pt x="86" y="0"/>
                    <a:pt x="125" y="39"/>
                  </a:cubicBezTo>
                  <a:cubicBezTo>
                    <a:pt x="161" y="75"/>
                    <a:pt x="218" y="38"/>
                    <a:pt x="218" y="38"/>
                  </a:cubicBezTo>
                  <a:cubicBezTo>
                    <a:pt x="222" y="36"/>
                    <a:pt x="226" y="35"/>
                    <a:pt x="229" y="37"/>
                  </a:cubicBezTo>
                  <a:cubicBezTo>
                    <a:pt x="233" y="39"/>
                    <a:pt x="235" y="43"/>
                    <a:pt x="235" y="47"/>
                  </a:cubicBezTo>
                  <a:cubicBezTo>
                    <a:pt x="235" y="185"/>
                    <a:pt x="235" y="185"/>
                    <a:pt x="235" y="185"/>
                  </a:cubicBezTo>
                  <a:cubicBezTo>
                    <a:pt x="235" y="189"/>
                    <a:pt x="233" y="192"/>
                    <a:pt x="230" y="194"/>
                  </a:cubicBezTo>
                  <a:cubicBezTo>
                    <a:pt x="205" y="211"/>
                    <a:pt x="148" y="231"/>
                    <a:pt x="110" y="193"/>
                  </a:cubicBezTo>
                  <a:cubicBezTo>
                    <a:pt x="79" y="162"/>
                    <a:pt x="36" y="183"/>
                    <a:pt x="22" y="191"/>
                  </a:cubicBezTo>
                  <a:cubicBezTo>
                    <a:pt x="22" y="303"/>
                    <a:pt x="22" y="303"/>
                    <a:pt x="22" y="303"/>
                  </a:cubicBezTo>
                  <a:cubicBezTo>
                    <a:pt x="22" y="309"/>
                    <a:pt x="17" y="313"/>
                    <a:pt x="11" y="313"/>
                  </a:cubicBezTo>
                  <a:close/>
                  <a:moveTo>
                    <a:pt x="70" y="155"/>
                  </a:moveTo>
                  <a:cubicBezTo>
                    <a:pt x="89" y="155"/>
                    <a:pt x="109" y="161"/>
                    <a:pt x="125" y="178"/>
                  </a:cubicBezTo>
                  <a:cubicBezTo>
                    <a:pt x="155" y="207"/>
                    <a:pt x="199" y="187"/>
                    <a:pt x="214" y="179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185" y="78"/>
                    <a:pt x="142" y="86"/>
                    <a:pt x="110" y="54"/>
                  </a:cubicBezTo>
                  <a:cubicBezTo>
                    <a:pt x="80" y="24"/>
                    <a:pt x="36" y="45"/>
                    <a:pt x="22" y="53"/>
                  </a:cubicBezTo>
                  <a:cubicBezTo>
                    <a:pt x="22" y="167"/>
                    <a:pt x="22" y="167"/>
                    <a:pt x="22" y="167"/>
                  </a:cubicBezTo>
                  <a:cubicBezTo>
                    <a:pt x="35" y="161"/>
                    <a:pt x="53" y="155"/>
                    <a:pt x="70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477" tIns="36238" rIns="72477" bIns="3623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27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09C8A6-1DFC-47BC-ADB4-933A6DAEC087}"/>
              </a:ext>
            </a:extLst>
          </p:cNvPr>
          <p:cNvGrpSpPr/>
          <p:nvPr/>
        </p:nvGrpSpPr>
        <p:grpSpPr>
          <a:xfrm>
            <a:off x="5035824" y="2522518"/>
            <a:ext cx="1828593" cy="3620396"/>
            <a:chOff x="5043715" y="2553810"/>
            <a:chExt cx="2075544" cy="4161729"/>
          </a:xfrm>
          <a:solidFill>
            <a:srgbClr val="000000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756122B-E38B-45CD-A9B8-A723926DC8EE}"/>
                </a:ext>
              </a:extLst>
            </p:cNvPr>
            <p:cNvSpPr/>
            <p:nvPr/>
          </p:nvSpPr>
          <p:spPr bwMode="gray">
            <a:xfrm>
              <a:off x="5043715" y="2553810"/>
              <a:ext cx="2075544" cy="2075544"/>
            </a:xfrm>
            <a:prstGeom prst="ellipse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771899-808E-4FAA-B9F6-DDDE059D00EA}"/>
                </a:ext>
              </a:extLst>
            </p:cNvPr>
            <p:cNvSpPr/>
            <p:nvPr/>
          </p:nvSpPr>
          <p:spPr bwMode="gray">
            <a:xfrm>
              <a:off x="6040866" y="4629050"/>
              <a:ext cx="105935" cy="2012950"/>
            </a:xfrm>
            <a:prstGeom prst="rect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CB2FCBAB-9DD6-4020-8DF2-4BBB2E6046A0}"/>
                </a:ext>
              </a:extLst>
            </p:cNvPr>
            <p:cNvSpPr/>
            <p:nvPr/>
          </p:nvSpPr>
          <p:spPr bwMode="gray">
            <a:xfrm>
              <a:off x="5568696" y="6572149"/>
              <a:ext cx="1025582" cy="14339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rot="0" spcFirstLastPara="0" vert="horz" wrap="square" lIns="88900" tIns="88900" rIns="88900" bIns="889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EBBE33F-E7FA-4AC1-8A8E-0EB8A1CE02D7}"/>
              </a:ext>
            </a:extLst>
          </p:cNvPr>
          <p:cNvGrpSpPr/>
          <p:nvPr/>
        </p:nvGrpSpPr>
        <p:grpSpPr>
          <a:xfrm>
            <a:off x="5289990" y="2803782"/>
            <a:ext cx="1373848" cy="1243041"/>
            <a:chOff x="5301794" y="2811889"/>
            <a:chExt cx="1559386" cy="155938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7D62164-7AA9-4620-99CE-89E451FDB854}"/>
                </a:ext>
              </a:extLst>
            </p:cNvPr>
            <p:cNvSpPr/>
            <p:nvPr/>
          </p:nvSpPr>
          <p:spPr bwMode="gray">
            <a:xfrm>
              <a:off x="5301794" y="2811889"/>
              <a:ext cx="1559386" cy="1559386"/>
            </a:xfrm>
            <a:prstGeom prst="ellipse">
              <a:avLst/>
            </a:prstGeom>
            <a:solidFill>
              <a:srgbClr val="53565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C45D38-93D0-43F6-9E37-99671E1A8EEF}"/>
                </a:ext>
              </a:extLst>
            </p:cNvPr>
            <p:cNvSpPr/>
            <p:nvPr/>
          </p:nvSpPr>
          <p:spPr bwMode="gray">
            <a:xfrm>
              <a:off x="5597359" y="3107454"/>
              <a:ext cx="968256" cy="968256"/>
            </a:xfrm>
            <a:prstGeom prst="ellipse">
              <a:avLst/>
            </a:prstGeom>
            <a:solidFill>
              <a:srgbClr val="63666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DC43865-8C5C-4F44-B0DD-0B8557C87DAE}"/>
                </a:ext>
              </a:extLst>
            </p:cNvPr>
            <p:cNvSpPr/>
            <p:nvPr/>
          </p:nvSpPr>
          <p:spPr bwMode="gray">
            <a:xfrm>
              <a:off x="5833053" y="3343148"/>
              <a:ext cx="496868" cy="496868"/>
            </a:xfrm>
            <a:prstGeom prst="ellipse">
              <a:avLst/>
            </a:prstGeom>
            <a:solidFill>
              <a:srgbClr val="75787B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841CC0-D56E-456D-9FF2-F87578F0B44D}"/>
                </a:ext>
              </a:extLst>
            </p:cNvPr>
            <p:cNvSpPr/>
            <p:nvPr/>
          </p:nvSpPr>
          <p:spPr bwMode="gray">
            <a:xfrm>
              <a:off x="6038809" y="3550961"/>
              <a:ext cx="81242" cy="81242"/>
            </a:xfrm>
            <a:prstGeom prst="ellipse">
              <a:avLst/>
            </a:prstGeom>
            <a:solidFill>
              <a:srgbClr val="000000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01E85BC0-2693-4AB4-8D13-51AD94935617}"/>
              </a:ext>
            </a:extLst>
          </p:cNvPr>
          <p:cNvSpPr/>
          <p:nvPr/>
        </p:nvSpPr>
        <p:spPr bwMode="gray">
          <a:xfrm>
            <a:off x="7406267" y="3881545"/>
            <a:ext cx="4362370" cy="70948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02060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GB" sz="2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et recommandations</a:t>
            </a:r>
            <a:endParaRPr lang="en-GB" sz="22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9711D32A-4F64-428B-9E0F-25D152FA3B84}"/>
              </a:ext>
            </a:extLst>
          </p:cNvPr>
          <p:cNvSpPr/>
          <p:nvPr/>
        </p:nvSpPr>
        <p:spPr bwMode="gray">
          <a:xfrm>
            <a:off x="7418440" y="1511786"/>
            <a:ext cx="4362369" cy="445273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da-DK" sz="20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Examen des comptes </a:t>
            </a:r>
            <a:endParaRPr lang="en-GB" sz="20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56">
            <a:extLst>
              <a:ext uri="{FF2B5EF4-FFF2-40B4-BE49-F238E27FC236}">
                <a16:creationId xmlns:a16="http://schemas.microsoft.com/office/drawing/2014/main" id="{17E042B4-E5E2-48F2-80A8-478D276234B0}"/>
              </a:ext>
            </a:extLst>
          </p:cNvPr>
          <p:cNvSpPr txBox="1"/>
          <p:nvPr/>
        </p:nvSpPr>
        <p:spPr>
          <a:xfrm>
            <a:off x="291946" y="4591029"/>
            <a:ext cx="4202328" cy="22327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lIns="45720" tIns="45720" rIns="75600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</a:t>
            </a: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risques;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et évaluation des contrôles clés; 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Vérification de l’effectivité du contrôle.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DCDF8071-3FDE-4DD2-B004-686CF6C7A014}"/>
              </a:ext>
            </a:extLst>
          </p:cNvPr>
          <p:cNvSpPr/>
          <p:nvPr/>
        </p:nvSpPr>
        <p:spPr bwMode="gray">
          <a:xfrm>
            <a:off x="347092" y="1627570"/>
            <a:ext cx="4253388" cy="70874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da-DK" sz="20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Prise de connaissance </a:t>
            </a:r>
          </a:p>
          <a:p>
            <a:pPr algn="ctr">
              <a:buFont typeface="Wingdings 2" pitchFamily="18" charset="2"/>
              <a:buNone/>
            </a:pPr>
            <a:r>
              <a:rPr lang="da-DK" sz="20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Générale d’ Aliassure </a:t>
            </a:r>
            <a:endParaRPr lang="en-GB" sz="20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3D3FC361-67BF-4C8C-A1EA-E0CDDF0274B8}"/>
              </a:ext>
            </a:extLst>
          </p:cNvPr>
          <p:cNvSpPr txBox="1"/>
          <p:nvPr/>
        </p:nvSpPr>
        <p:spPr>
          <a:xfrm>
            <a:off x="341140" y="2339241"/>
            <a:ext cx="4254766" cy="9694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lIns="45720" tIns="45720" rIns="75600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Revue documentaire ;  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Entretien.</a:t>
            </a: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60">
            <a:extLst>
              <a:ext uri="{FF2B5EF4-FFF2-40B4-BE49-F238E27FC236}">
                <a16:creationId xmlns:a16="http://schemas.microsoft.com/office/drawing/2014/main" id="{CE684630-677F-4E87-B492-6CEB7E0C2781}"/>
              </a:ext>
            </a:extLst>
          </p:cNvPr>
          <p:cNvSpPr txBox="1"/>
          <p:nvPr/>
        </p:nvSpPr>
        <p:spPr>
          <a:xfrm>
            <a:off x="7390270" y="4591030"/>
            <a:ext cx="4362369" cy="179414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lIns="45720" tIns="45720" rIns="75600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résultats obtenus après l’audit des comptes</a:t>
            </a: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buSzPct val="100000"/>
            </a:pP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61">
            <a:extLst>
              <a:ext uri="{FF2B5EF4-FFF2-40B4-BE49-F238E27FC236}">
                <a16:creationId xmlns:a16="http://schemas.microsoft.com/office/drawing/2014/main" id="{1FB10A56-DF1F-49DF-9E61-6D19D0FE42AB}"/>
              </a:ext>
            </a:extLst>
          </p:cNvPr>
          <p:cNvSpPr txBox="1"/>
          <p:nvPr/>
        </p:nvSpPr>
        <p:spPr>
          <a:xfrm>
            <a:off x="7413867" y="1923141"/>
            <a:ext cx="4366942" cy="18466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</p:spPr>
        <p:txBody>
          <a:bodyPr wrap="square" lIns="45720" tIns="45720" rIns="756000" bIns="4572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 sur les comptes 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Revue des pièces justificatives</a:t>
            </a:r>
          </a:p>
          <a:p>
            <a:pPr marL="171450" indent="-1714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physique des équipements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5E33D9-43AC-4675-972A-A484A4781BAF}"/>
              </a:ext>
            </a:extLst>
          </p:cNvPr>
          <p:cNvGrpSpPr/>
          <p:nvPr/>
        </p:nvGrpSpPr>
        <p:grpSpPr>
          <a:xfrm rot="15300000">
            <a:off x="6416290" y="2731797"/>
            <a:ext cx="210314" cy="1104085"/>
            <a:chOff x="7491780" y="2505965"/>
            <a:chExt cx="394324" cy="2053345"/>
          </a:xfrm>
          <a:solidFill>
            <a:schemeClr val="accent3"/>
          </a:solidFill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84D13F68-9DDB-4ECC-9296-9DF880D8A6DB}"/>
                </a:ext>
              </a:extLst>
            </p:cNvPr>
            <p:cNvSpPr/>
            <p:nvPr/>
          </p:nvSpPr>
          <p:spPr bwMode="gray">
            <a:xfrm>
              <a:off x="7583714" y="2786743"/>
              <a:ext cx="210457" cy="340632"/>
            </a:xfrm>
            <a:prstGeom prst="round2SameRect">
              <a:avLst>
                <a:gd name="adj1" fmla="val 34771"/>
                <a:gd name="adj2" fmla="val 0"/>
              </a:avLst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7AEBA0C-15B3-4CB8-AD8F-0344D1DF911E}"/>
                </a:ext>
              </a:extLst>
            </p:cNvPr>
            <p:cNvSpPr/>
            <p:nvPr/>
          </p:nvSpPr>
          <p:spPr bwMode="gray">
            <a:xfrm>
              <a:off x="7646524" y="3127375"/>
              <a:ext cx="84835" cy="1362075"/>
            </a:xfrm>
            <a:prstGeom prst="rect">
              <a:avLst/>
            </a:prstGeom>
            <a:solidFill>
              <a:srgbClr val="86BC2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AED8C19-677D-4EB5-8EEB-D681CC2588BB}"/>
                </a:ext>
              </a:extLst>
            </p:cNvPr>
            <p:cNvSpPr/>
            <p:nvPr/>
          </p:nvSpPr>
          <p:spPr bwMode="gray">
            <a:xfrm>
              <a:off x="7653885" y="2686050"/>
              <a:ext cx="70112" cy="100693"/>
            </a:xfrm>
            <a:prstGeom prst="rect">
              <a:avLst/>
            </a:prstGeom>
            <a:solidFill>
              <a:srgbClr val="009A44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EC321275-6C4F-4A14-ADC4-C7A1D8BF5A3E}"/>
                </a:ext>
              </a:extLst>
            </p:cNvPr>
            <p:cNvSpPr/>
            <p:nvPr/>
          </p:nvSpPr>
          <p:spPr bwMode="gray">
            <a:xfrm rot="5400000">
              <a:off x="7594814" y="4267274"/>
              <a:ext cx="426443" cy="156136"/>
            </a:xfrm>
            <a:prstGeom prst="parallelogram">
              <a:avLst>
                <a:gd name="adj" fmla="val 43333"/>
              </a:avLst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31D25C54-562A-41FF-A87D-B6BAA5B14FCA}"/>
                </a:ext>
              </a:extLst>
            </p:cNvPr>
            <p:cNvSpPr/>
            <p:nvPr/>
          </p:nvSpPr>
          <p:spPr bwMode="gray">
            <a:xfrm rot="16200000" flipH="1">
              <a:off x="7356626" y="4268021"/>
              <a:ext cx="426443" cy="156136"/>
            </a:xfrm>
            <a:prstGeom prst="parallelogram">
              <a:avLst>
                <a:gd name="adj" fmla="val 43333"/>
              </a:avLst>
            </a:prstGeom>
            <a:solidFill>
              <a:srgbClr val="43B02A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15059D5F-8355-4615-A5BC-6A184AB0BA9C}"/>
                </a:ext>
              </a:extLst>
            </p:cNvPr>
            <p:cNvSpPr/>
            <p:nvPr/>
          </p:nvSpPr>
          <p:spPr bwMode="gray">
            <a:xfrm rot="16200000">
              <a:off x="7598898" y="2573148"/>
              <a:ext cx="180085" cy="45719"/>
            </a:xfrm>
            <a:prstGeom prst="homePlate">
              <a:avLst/>
            </a:prstGeom>
            <a:solidFill>
              <a:srgbClr val="86BC25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Wingdings 2" pitchFamily="18" charset="2"/>
                <a:buNone/>
              </a:pPr>
              <a:endParaRPr lang="en-US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648222B7-33C1-4863-AE86-FEF7D303A58A}"/>
              </a:ext>
            </a:extLst>
          </p:cNvPr>
          <p:cNvSpPr/>
          <p:nvPr/>
        </p:nvSpPr>
        <p:spPr bwMode="gray">
          <a:xfrm>
            <a:off x="299485" y="3900460"/>
            <a:ext cx="4200951" cy="69057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45720" tIns="4572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da-DK" sz="2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Examen du contrôle </a:t>
            </a:r>
            <a:r>
              <a:rPr lang="da-DK" sz="22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 </a:t>
            </a:r>
            <a:endParaRPr lang="en-GB" sz="22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" y="373416"/>
            <a:ext cx="12034684" cy="834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des travaux effectués</a:t>
            </a:r>
            <a:endParaRPr lang="fr-FR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8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2306A11E-751D-4DEC-B97E-DACCCAB4A8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2745" y="2158133"/>
            <a:ext cx="99168" cy="799726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28F28639-0F7A-4ADE-8347-7DA31C2A3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06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A5DDD452-6F9A-4142-8427-F6412EFCC8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1704975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C2ED1522-A935-4932-AD59-718125C6CB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14">
            <a:extLst>
              <a:ext uri="{FF2B5EF4-FFF2-40B4-BE49-F238E27FC236}">
                <a16:creationId xmlns:a16="http://schemas.microsoft.com/office/drawing/2014/main" id="{11B152A1-5CB9-B8EA-526E-528842CEA5BB}"/>
              </a:ext>
            </a:extLst>
          </p:cNvPr>
          <p:cNvSpPr txBox="1"/>
          <p:nvPr/>
        </p:nvSpPr>
        <p:spPr>
          <a:xfrm>
            <a:off x="0" y="674707"/>
            <a:ext cx="12192000" cy="57600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000" b="1" i="1" noProof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et recommandations de l’évaluation du contrôle interne</a:t>
            </a:r>
            <a:endParaRPr kumimoji="0" lang="en-GB" sz="3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51874"/>
              </p:ext>
            </p:extLst>
          </p:nvPr>
        </p:nvGraphicFramePr>
        <p:xfrm>
          <a:off x="26505" y="1538514"/>
          <a:ext cx="12165495" cy="5319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534"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fr-FR" sz="2000" b="1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RISQUES</a:t>
                      </a:r>
                      <a:endParaRPr lang="fr-FR" sz="2000" b="1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RECOMMANDATIONS</a:t>
                      </a:r>
                      <a:endParaRPr lang="fr-FR" sz="2000" b="1" i="0" u="none" strike="noStrike" dirty="0"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7674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Absence</a:t>
                      </a:r>
                      <a:r>
                        <a:rPr lang="fr-FR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matérialisation du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contrôle </a:t>
                      </a:r>
                      <a:r>
                        <a:rPr lang="fr-FR" sz="1800" b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taux 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d’amortissement 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</a:t>
                      </a:r>
                      <a:r>
                        <a:rPr lang="fr-FR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immeubles de placements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 adéquation avec 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ceux</a:t>
                      </a:r>
                      <a:r>
                        <a:rPr lang="fr-FR" sz="1800" b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prescrits </a:t>
                      </a:r>
                      <a:r>
                        <a:rPr lang="fr-FR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 la </a:t>
                      </a: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DGI.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Risque sur 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 correct</a:t>
                      </a:r>
                      <a:r>
                        <a:rPr lang="fr-FR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calcul des amortissements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 recommandons la matérialisation</a:t>
                      </a:r>
                      <a:r>
                        <a:rPr lang="fr-FR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vérification du taux d’amortissement pour s’assurer 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 correct calcul</a:t>
                      </a:r>
                      <a:r>
                        <a:rPr lang="fr-FR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 amortissements.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278"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Absence de séparation de fonction. L’agent chargé de gérer les achats et les cessions a également pour </a:t>
                      </a:r>
                      <a:b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b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tâche de comptabiliser les différentes opérations. 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Risque de fraude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 préconisons</a:t>
                      </a:r>
                      <a:r>
                        <a:rPr lang="fr-FR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d’a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ttribuer </a:t>
                      </a: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fonction de comptabilisation à un autre 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</a:t>
                      </a:r>
                      <a:r>
                        <a:rPr lang="fr-FR" sz="18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pour une différenciation de tâches.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17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4">
            <a:extLst>
              <a:ext uri="{FF2B5EF4-FFF2-40B4-BE49-F238E27FC236}">
                <a16:creationId xmlns:a16="http://schemas.microsoft.com/office/drawing/2014/main" id="{11B152A1-5CB9-B8EA-526E-528842CEA5BB}"/>
              </a:ext>
            </a:extLst>
          </p:cNvPr>
          <p:cNvSpPr txBox="1"/>
          <p:nvPr/>
        </p:nvSpPr>
        <p:spPr>
          <a:xfrm>
            <a:off x="0" y="690342"/>
            <a:ext cx="12192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000" b="1" i="1" noProof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Résultats et recommandations du contrôle des comptes</a:t>
            </a:r>
            <a:endParaRPr kumimoji="0" lang="en-GB" sz="30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67719"/>
              </p:ext>
            </p:extLst>
          </p:nvPr>
        </p:nvGraphicFramePr>
        <p:xfrm>
          <a:off x="-1" y="1422399"/>
          <a:ext cx="12192001" cy="54356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DILIGENCES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ANOMALIES </a:t>
                      </a:r>
                      <a:r>
                        <a:rPr lang="fr-FR" sz="2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DÉTECTÉES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RECOMMANDATIONS</a:t>
                      </a:r>
                      <a:endParaRPr lang="fr-FR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3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8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Revue analytique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L’examen analytique des comptes a mis en évidence la comptabilisation inappropriée de la réévaluation de l’immeuble appartenant à la SCI Delta, de valeur FCFA 6 979 millions.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 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préconisons </a:t>
                      </a: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décomptabilisation de cette </a:t>
                      </a:r>
                      <a:r>
                        <a:rPr lang="fr-FR" sz="1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opération.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92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</a:t>
                      </a:r>
                      <a:r>
                        <a:rPr lang="fr-FR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détail et de cohérence</a:t>
                      </a:r>
                      <a:endParaRPr lang="fr-FR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valorisation des obligations a mis en évidence une sous-évaluation de la provision de FCFA 412 millions.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 recommandons la constatation d’une dotation complémentaire pour ajustement.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40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L’évaluation des actions mis en évidence un écart de FCFA 18 millions.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fr-FR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Nous recommandons la constatation d’une dotation complémentaire pour ajustement.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79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53390" y="191913"/>
            <a:ext cx="1844096" cy="677332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THÈME:</a:t>
            </a:r>
            <a:endParaRPr lang="fr-FR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75979" y="959555"/>
            <a:ext cx="10180592" cy="32272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DES ACTIFS NON LIQUIDES D’UNE COMPAGNIE D’ASSURANCE DANS LE CADRE D’UNE MISSION DE COMMISSARIAT AUX COMPTES : CAS D’ALIASSURE</a:t>
            </a:r>
          </a:p>
        </p:txBody>
      </p:sp>
    </p:spTree>
    <p:extLst>
      <p:ext uri="{BB962C8B-B14F-4D97-AF65-F5344CB8AC3E}">
        <p14:creationId xmlns:p14="http://schemas.microsoft.com/office/powerpoint/2010/main" val="247186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60943" y="26969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   </a:t>
            </a:r>
            <a:r>
              <a:rPr lang="fr-FR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7BB9355-315F-4DD6-A9F8-A7232CC1E065}"/>
              </a:ext>
            </a:extLst>
          </p:cNvPr>
          <p:cNvSpPr txBox="1">
            <a:spLocks/>
          </p:cNvSpPr>
          <p:nvPr/>
        </p:nvSpPr>
        <p:spPr>
          <a:xfrm>
            <a:off x="1369002" y="3137574"/>
            <a:ext cx="9144000" cy="98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9400" b="1" dirty="0">
                <a:solidFill>
                  <a:prstClr val="black"/>
                </a:solidFill>
                <a:latin typeface="Lucida Calligraphy" panose="03010101010101010101" pitchFamily="66" charset="0"/>
                <a:ea typeface="+mn-ea"/>
                <a:cs typeface="+mn-cs"/>
              </a:rPr>
              <a:t>M</a:t>
            </a:r>
            <a:r>
              <a:rPr lang="fr-FR" sz="3600" b="1" dirty="0">
                <a:solidFill>
                  <a:prstClr val="black"/>
                </a:solidFill>
                <a:latin typeface="Lucida Calligraphy" panose="03010101010101010101" pitchFamily="66" charset="0"/>
                <a:ea typeface="+mn-ea"/>
                <a:cs typeface="+mn-cs"/>
              </a:rPr>
              <a:t>erci pour votre aimable attention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alligraphy" panose="03010101010101010101" pitchFamily="66" charset="0"/>
              <a:ea typeface="+mn-ea"/>
              <a:cs typeface="+mn-cs"/>
            </a:endParaRP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1076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75FA03-3EBC-40F0-8E5F-D166E483AC18}"/>
              </a:ext>
            </a:extLst>
          </p:cNvPr>
          <p:cNvSpPr txBox="1">
            <a:spLocks/>
          </p:cNvSpPr>
          <p:nvPr/>
        </p:nvSpPr>
        <p:spPr>
          <a:xfrm>
            <a:off x="2931886" y="624114"/>
            <a:ext cx="7775084" cy="6821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</a:t>
            </a:r>
            <a:r>
              <a:rPr lang="fr-FR" sz="4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PRÉSENTATION</a:t>
            </a:r>
            <a:endParaRPr lang="en-GB" sz="4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437713" y="1777999"/>
            <a:ext cx="3553714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468624" y="2783117"/>
            <a:ext cx="4601031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CADRE CONCEPTUEL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THÉORIQUE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3769139" y="3817254"/>
            <a:ext cx="4937143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MÉTHODOLOGIE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LA RECHERCHE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36079" y="4851391"/>
            <a:ext cx="4637315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RÉSULTATS </a:t>
            </a:r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RECOMMENDATIONS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8154737" y="5834742"/>
            <a:ext cx="3761489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29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460943" y="269693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   </a:t>
            </a:r>
            <a:r>
              <a:rPr lang="fr-FR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6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18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>
            <a:extLst>
              <a:ext uri="{FF2B5EF4-FFF2-40B4-BE49-F238E27FC236}">
                <a16:creationId xmlns:a16="http://schemas.microsoft.com/office/drawing/2014/main" id="{BB3B790E-8413-4CB1-968D-98922EC3BC38}"/>
              </a:ext>
            </a:extLst>
          </p:cNvPr>
          <p:cNvSpPr txBox="1"/>
          <p:nvPr/>
        </p:nvSpPr>
        <p:spPr>
          <a:xfrm>
            <a:off x="1220633" y="829339"/>
            <a:ext cx="986473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0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</a:t>
            </a:r>
            <a:endParaRPr lang="fr-FR" sz="3000" b="1" dirty="0" smtClean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fr-FR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fr-F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 réaliser l’audit des actifs non liquides d’une société d’assurance dans le cadre d’une mission de commissariat aux comptes ?</a:t>
            </a:r>
            <a:endParaRPr lang="fr-FR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8E918-4F6C-4A6D-8083-C9880A344F5C}"/>
              </a:ext>
            </a:extLst>
          </p:cNvPr>
          <p:cNvCxnSpPr>
            <a:cxnSpLocks/>
          </p:cNvCxnSpPr>
          <p:nvPr/>
        </p:nvCxnSpPr>
        <p:spPr>
          <a:xfrm>
            <a:off x="5730979" y="4721078"/>
            <a:ext cx="68581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D29C51B-9B59-47BA-A980-998604709610}"/>
              </a:ext>
            </a:extLst>
          </p:cNvPr>
          <p:cNvCxnSpPr>
            <a:cxnSpLocks/>
          </p:cNvCxnSpPr>
          <p:nvPr/>
        </p:nvCxnSpPr>
        <p:spPr>
          <a:xfrm>
            <a:off x="1220633" y="813635"/>
            <a:ext cx="98647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5D296FA-EBFF-437B-A489-2790658EE011}"/>
              </a:ext>
            </a:extLst>
          </p:cNvPr>
          <p:cNvCxnSpPr>
            <a:cxnSpLocks/>
          </p:cNvCxnSpPr>
          <p:nvPr/>
        </p:nvCxnSpPr>
        <p:spPr>
          <a:xfrm>
            <a:off x="1209862" y="813635"/>
            <a:ext cx="10771" cy="164113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76947B2-4695-4A8B-A2CD-3B84D985D9C2}"/>
              </a:ext>
            </a:extLst>
          </p:cNvPr>
          <p:cNvCxnSpPr>
            <a:cxnSpLocks/>
          </p:cNvCxnSpPr>
          <p:nvPr/>
        </p:nvCxnSpPr>
        <p:spPr>
          <a:xfrm flipV="1">
            <a:off x="1220633" y="2444333"/>
            <a:ext cx="9864738" cy="839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8C8F5EB-24F2-4D9D-A290-FA01C0D26A37}"/>
              </a:ext>
            </a:extLst>
          </p:cNvPr>
          <p:cNvCxnSpPr>
            <a:cxnSpLocks/>
          </p:cNvCxnSpPr>
          <p:nvPr/>
        </p:nvCxnSpPr>
        <p:spPr>
          <a:xfrm flipV="1">
            <a:off x="142265" y="2650603"/>
            <a:ext cx="12192000" cy="0"/>
          </a:xfrm>
          <a:prstGeom prst="line">
            <a:avLst/>
          </a:prstGeom>
          <a:ln>
            <a:solidFill>
              <a:schemeClr val="tx2"/>
            </a:solidFill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BAC2C7E-4933-4A2A-AA4F-1E8E39E18DA8}"/>
              </a:ext>
            </a:extLst>
          </p:cNvPr>
          <p:cNvSpPr txBox="1"/>
          <p:nvPr/>
        </p:nvSpPr>
        <p:spPr>
          <a:xfrm>
            <a:off x="847691" y="3499093"/>
            <a:ext cx="4869348" cy="1869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fr-FR" sz="2500" b="1" kern="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 </a:t>
            </a:r>
            <a:r>
              <a:rPr lang="fr-FR" sz="2500" b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GÉNÉRAL</a:t>
            </a:r>
            <a:r>
              <a:rPr lang="fr-FR" sz="25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5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fr-FR" sz="165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fr-FR" sz="185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Montrer </a:t>
            </a:r>
            <a:r>
              <a:rPr lang="fr-FR" sz="18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procédé par lequel l’auditeur externe évalue les actifs non liquides des compagnies d’assurances au cours d’une mission de commissariat aux comptes.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35F2FD-6A7A-48C8-AC6B-81C70EC506E3}"/>
              </a:ext>
            </a:extLst>
          </p:cNvPr>
          <p:cNvCxnSpPr>
            <a:cxnSpLocks/>
          </p:cNvCxnSpPr>
          <p:nvPr/>
        </p:nvCxnSpPr>
        <p:spPr>
          <a:xfrm>
            <a:off x="3273521" y="2650136"/>
            <a:ext cx="8844" cy="8193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2CE6B2DF-BB63-40B0-B128-E00A87927082}"/>
              </a:ext>
            </a:extLst>
          </p:cNvPr>
          <p:cNvSpPr txBox="1"/>
          <p:nvPr/>
        </p:nvSpPr>
        <p:spPr>
          <a:xfrm>
            <a:off x="7331119" y="2909806"/>
            <a:ext cx="418464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500" b="1" kern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OBJECTIFS </a:t>
            </a:r>
            <a:r>
              <a:rPr lang="fr-FR" sz="2500" b="1" kern="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SPÉCIFIQUES</a:t>
            </a:r>
            <a:endParaRPr lang="fr-FR" sz="2500" b="1" kern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5825AA2-29E5-43A2-90F8-2A8B92111B8A}"/>
              </a:ext>
            </a:extLst>
          </p:cNvPr>
          <p:cNvCxnSpPr>
            <a:cxnSpLocks/>
          </p:cNvCxnSpPr>
          <p:nvPr/>
        </p:nvCxnSpPr>
        <p:spPr>
          <a:xfrm>
            <a:off x="6409820" y="2846439"/>
            <a:ext cx="0" cy="37603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ACD4A25-D2E6-44E5-81D4-4951E66F6AB8}"/>
              </a:ext>
            </a:extLst>
          </p:cNvPr>
          <p:cNvCxnSpPr>
            <a:cxnSpLocks/>
          </p:cNvCxnSpPr>
          <p:nvPr/>
        </p:nvCxnSpPr>
        <p:spPr>
          <a:xfrm>
            <a:off x="6409820" y="2846439"/>
            <a:ext cx="6024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CF2C0CCE-5C5C-4F8C-95F5-0AA03109BE71}"/>
              </a:ext>
            </a:extLst>
          </p:cNvPr>
          <p:cNvCxnSpPr>
            <a:cxnSpLocks/>
          </p:cNvCxnSpPr>
          <p:nvPr/>
        </p:nvCxnSpPr>
        <p:spPr>
          <a:xfrm>
            <a:off x="6409820" y="6606764"/>
            <a:ext cx="60240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E98D38-2F04-FA72-FAA2-71AC77F2EE28}"/>
              </a:ext>
            </a:extLst>
          </p:cNvPr>
          <p:cNvSpPr/>
          <p:nvPr/>
        </p:nvSpPr>
        <p:spPr>
          <a:xfrm>
            <a:off x="215839" y="483683"/>
            <a:ext cx="3508438" cy="457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152A1-5CB9-B8EA-526E-528842CEA5BB}"/>
              </a:ext>
            </a:extLst>
          </p:cNvPr>
          <p:cNvSpPr txBox="1"/>
          <p:nvPr/>
        </p:nvSpPr>
        <p:spPr>
          <a:xfrm>
            <a:off x="142265" y="53671"/>
            <a:ext cx="3401036" cy="500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6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GB" sz="26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7E431-462C-3EC4-89AE-FA57BE38E6BD}"/>
              </a:ext>
            </a:extLst>
          </p:cNvPr>
          <p:cNvSpPr txBox="1"/>
          <p:nvPr/>
        </p:nvSpPr>
        <p:spPr>
          <a:xfrm>
            <a:off x="6775036" y="3327353"/>
            <a:ext cx="529681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Définir les notions d’audit, de compagnies d’assurance et d’actifs non liquide;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Mettre en exergue la particularité et l’importance des actifs non liquides au sein des compagnies d’assurance;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Analyser les dispositions règlementaires et théories financières liées à l’audit des actifs non liquides;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 les procédures mises en œuvre pour contrôler et évaluer les actifs non liquides</a:t>
            </a:r>
            <a:r>
              <a:rPr lang="fr-FR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172">
            <a:extLst>
              <a:ext uri="{FF2B5EF4-FFF2-40B4-BE49-F238E27FC236}">
                <a16:creationId xmlns:a16="http://schemas.microsoft.com/office/drawing/2014/main" id="{E5D296FA-EBFF-437B-A489-2790658EE011}"/>
              </a:ext>
            </a:extLst>
          </p:cNvPr>
          <p:cNvCxnSpPr>
            <a:cxnSpLocks/>
          </p:cNvCxnSpPr>
          <p:nvPr/>
        </p:nvCxnSpPr>
        <p:spPr>
          <a:xfrm>
            <a:off x="11085373" y="814762"/>
            <a:ext cx="10769" cy="163796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79" grpId="0" animBg="1"/>
      <p:bldP spid="187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828800" y="2133599"/>
            <a:ext cx="8824686" cy="36732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CADRE CONCEPTUEL </a:t>
            </a:r>
            <a:r>
              <a:rPr lang="fr-FR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THÉORIQUE</a:t>
            </a:r>
          </a:p>
        </p:txBody>
      </p:sp>
    </p:spTree>
    <p:extLst>
      <p:ext uri="{BB962C8B-B14F-4D97-AF65-F5344CB8AC3E}">
        <p14:creationId xmlns:p14="http://schemas.microsoft.com/office/powerpoint/2010/main" val="10520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57">
            <a:extLst>
              <a:ext uri="{FF2B5EF4-FFF2-40B4-BE49-F238E27FC236}">
                <a16:creationId xmlns:a16="http://schemas.microsoft.com/office/drawing/2014/main" id="{2966B1BD-913A-4353-8200-83B4CD050957}"/>
              </a:ext>
            </a:extLst>
          </p:cNvPr>
          <p:cNvSpPr/>
          <p:nvPr/>
        </p:nvSpPr>
        <p:spPr>
          <a:xfrm rot="1677971">
            <a:off x="6689156" y="4281291"/>
            <a:ext cx="251139" cy="567750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B3B790E-8413-4CB1-968D-98922EC3BC38}"/>
              </a:ext>
            </a:extLst>
          </p:cNvPr>
          <p:cNvSpPr txBox="1"/>
          <p:nvPr/>
        </p:nvSpPr>
        <p:spPr>
          <a:xfrm>
            <a:off x="645445" y="1236232"/>
            <a:ext cx="109659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0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CADRE CONCEPTUEL</a:t>
            </a:r>
            <a:endParaRPr lang="fr-FR" sz="5000" b="1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922" y="3001733"/>
            <a:ext cx="3117296" cy="18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lang="fr-F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476753" y="3001731"/>
            <a:ext cx="3117296" cy="18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Compagnies d’assurance</a:t>
            </a:r>
            <a:endParaRPr lang="fr-F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632584" y="3001730"/>
            <a:ext cx="3117296" cy="18730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Actifs non liquides</a:t>
            </a:r>
            <a:endParaRPr lang="fr-F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5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3">
            <a:extLst>
              <a:ext uri="{FF2B5EF4-FFF2-40B4-BE49-F238E27FC236}">
                <a16:creationId xmlns:a16="http://schemas.microsoft.com/office/drawing/2014/main" id="{2306A11E-751D-4DEC-B97E-DACCCAB4A8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72745" y="2158133"/>
            <a:ext cx="99168" cy="799726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5">
            <a:extLst>
              <a:ext uri="{FF2B5EF4-FFF2-40B4-BE49-F238E27FC236}">
                <a16:creationId xmlns:a16="http://schemas.microsoft.com/office/drawing/2014/main" id="{28F28639-0F7A-4ADE-8347-7DA31C2A3C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306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6">
            <a:extLst>
              <a:ext uri="{FF2B5EF4-FFF2-40B4-BE49-F238E27FC236}">
                <a16:creationId xmlns:a16="http://schemas.microsoft.com/office/drawing/2014/main" id="{A5DDD452-6F9A-4142-8427-F6412EFCC8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1704975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7">
            <a:extLst>
              <a:ext uri="{FF2B5EF4-FFF2-40B4-BE49-F238E27FC236}">
                <a16:creationId xmlns:a16="http://schemas.microsoft.com/office/drawing/2014/main" id="{C2ED1522-A935-4932-AD59-718125C6CB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61350" y="4908550"/>
            <a:ext cx="0" cy="1465263"/>
          </a:xfrm>
          <a:prstGeom prst="line">
            <a:avLst/>
          </a:prstGeom>
          <a:noFill/>
          <a:ln w="6350">
            <a:solidFill>
              <a:schemeClr val="bg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5422B29F-8A93-40C7-A501-4FD3E10DB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147" y="3048575"/>
            <a:ext cx="2321038" cy="1749450"/>
          </a:xfrm>
          <a:prstGeom prst="ellipse">
            <a:avLst/>
          </a:prstGeom>
          <a:solidFill>
            <a:schemeClr val="bg1">
              <a:alpha val="4784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3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11B152A1-5CB9-B8EA-526E-528842CEA5BB}"/>
              </a:ext>
            </a:extLst>
          </p:cNvPr>
          <p:cNvSpPr txBox="1"/>
          <p:nvPr/>
        </p:nvSpPr>
        <p:spPr>
          <a:xfrm>
            <a:off x="0" y="632375"/>
            <a:ext cx="12192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fr-FR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</a:t>
            </a:r>
            <a:endParaRPr kumimoji="0" lang="en-GB" sz="4000" b="1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à coins arrondis 2"/>
          <p:cNvSpPr/>
          <p:nvPr/>
        </p:nvSpPr>
        <p:spPr>
          <a:xfrm>
            <a:off x="768627" y="2599341"/>
            <a:ext cx="2570922" cy="399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766003" y="5390926"/>
            <a:ext cx="2570922" cy="3998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121426" y="1994697"/>
            <a:ext cx="7796351" cy="180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fr-FR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xamen </a:t>
            </a:r>
            <a:r>
              <a:rPr lang="fr-FR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mené par un professionnel indépendant en vue d’émettre une opinion sur la régularité, la sincérité et l’image fidèle des états financiers d’une organisation.</a:t>
            </a:r>
            <a:r>
              <a:rPr lang="en-US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121426" y="4798025"/>
            <a:ext cx="7796352" cy="180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Obtenir </a:t>
            </a:r>
            <a:r>
              <a:rPr lang="en-US" altLang="zh-CN" sz="2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une assurance raisonnable que les états financiers pris dans leur ensemble ne comportent pas d’anomalies significatives susceptibles de biaiser la crédibilité de l’information financière.</a:t>
            </a:r>
            <a:endParaRPr lang="zh-CN" altLang="en-US" sz="2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411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7000">
              <a:schemeClr val="bg2">
                <a:tint val="90000"/>
                <a:satMod val="92000"/>
                <a:lumMod val="120000"/>
              </a:schemeClr>
            </a:gs>
            <a:gs pos="98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329713" y="178214"/>
            <a:ext cx="10801291" cy="740228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3500" b="1" dirty="0" smtClean="0">
                <a:solidFill>
                  <a:srgbClr val="F386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COMPAGNIES D’ASSURANCE </a:t>
            </a:r>
            <a:endParaRPr lang="fr-FR" sz="3500" b="1" dirty="0">
              <a:solidFill>
                <a:srgbClr val="F386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e 7" descr="Graphique SmartArt">
            <a:extLst>
              <a:ext uri="{FF2B5EF4-FFF2-40B4-BE49-F238E27FC236}">
                <a16:creationId xmlns:a16="http://schemas.microsoft.com/office/drawing/2014/main" id="{E1F73817-F5DD-4445-91A0-FCB0C6049A97}"/>
              </a:ext>
            </a:extLst>
          </p:cNvPr>
          <p:cNvGrpSpPr/>
          <p:nvPr/>
        </p:nvGrpSpPr>
        <p:grpSpPr>
          <a:xfrm>
            <a:off x="3237630" y="1449627"/>
            <a:ext cx="8504427" cy="5279458"/>
            <a:chOff x="3237630" y="1651871"/>
            <a:chExt cx="8314287" cy="4655380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A7E6F30A-C5EA-4093-9FF3-A645CA145E3A}"/>
                </a:ext>
              </a:extLst>
            </p:cNvPr>
            <p:cNvSpPr/>
            <p:nvPr/>
          </p:nvSpPr>
          <p:spPr>
            <a:xfrm>
              <a:off x="3237630" y="4942238"/>
              <a:ext cx="8314287" cy="1365013"/>
            </a:xfrm>
            <a:custGeom>
              <a:avLst/>
              <a:gdLst>
                <a:gd name="connsiteX0" fmla="*/ 0 w 8314287"/>
                <a:gd name="connsiteY0" fmla="*/ 0 h 1075654"/>
                <a:gd name="connsiteX1" fmla="*/ 8314287 w 8314287"/>
                <a:gd name="connsiteY1" fmla="*/ 0 h 1075654"/>
                <a:gd name="connsiteX2" fmla="*/ 8314287 w 8314287"/>
                <a:gd name="connsiteY2" fmla="*/ 1075654 h 1075654"/>
                <a:gd name="connsiteX3" fmla="*/ 0 w 8314287"/>
                <a:gd name="connsiteY3" fmla="*/ 1075654 h 1075654"/>
                <a:gd name="connsiteX4" fmla="*/ 0 w 8314287"/>
                <a:gd name="connsiteY4" fmla="*/ 0 h 107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4287" h="1075654">
                  <a:moveTo>
                    <a:pt x="0" y="0"/>
                  </a:moveTo>
                  <a:lnTo>
                    <a:pt x="8314287" y="0"/>
                  </a:lnTo>
                  <a:lnTo>
                    <a:pt x="8314287" y="1075654"/>
                  </a:lnTo>
                  <a:lnTo>
                    <a:pt x="0" y="1075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8653" tIns="292100" rIns="168653" bIns="292100" numCol="1" spcCol="1270" rtlCol="0" anchor="ctr" anchorCtr="0">
              <a:noAutofit/>
            </a:bodyPr>
            <a:lstStyle/>
            <a:p>
              <a:pPr marL="342900" lvl="0" indent="-34290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2200" kern="1200" noProof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Assurance de biens</a:t>
              </a:r>
              <a:r>
                <a:rPr lang="fr-FR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 responsabilités ( assurance auto/ habitation…)</a:t>
              </a:r>
              <a:endParaRPr lang="fr-FR" sz="2200" kern="120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Assurances de personnes ( vie, décès, dommages corporels…).</a:t>
              </a:r>
              <a:endParaRPr lang="fr-FR" sz="2200" kern="12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8FA675BD-FD20-418D-862B-F747E3A50E6A}"/>
                </a:ext>
              </a:extLst>
            </p:cNvPr>
            <p:cNvSpPr/>
            <p:nvPr/>
          </p:nvSpPr>
          <p:spPr>
            <a:xfrm>
              <a:off x="3237630" y="3300947"/>
              <a:ext cx="8314287" cy="1365013"/>
            </a:xfrm>
            <a:custGeom>
              <a:avLst/>
              <a:gdLst>
                <a:gd name="connsiteX0" fmla="*/ 0 w 8314287"/>
                <a:gd name="connsiteY0" fmla="*/ 0 h 1075331"/>
                <a:gd name="connsiteX1" fmla="*/ 8314287 w 8314287"/>
                <a:gd name="connsiteY1" fmla="*/ 0 h 1075331"/>
                <a:gd name="connsiteX2" fmla="*/ 8314287 w 8314287"/>
                <a:gd name="connsiteY2" fmla="*/ 1075331 h 1075331"/>
                <a:gd name="connsiteX3" fmla="*/ 0 w 8314287"/>
                <a:gd name="connsiteY3" fmla="*/ 1075331 h 1075331"/>
                <a:gd name="connsiteX4" fmla="*/ 0 w 8314287"/>
                <a:gd name="connsiteY4" fmla="*/ 0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4287" h="1075331">
                  <a:moveTo>
                    <a:pt x="0" y="0"/>
                  </a:moveTo>
                  <a:lnTo>
                    <a:pt x="8314287" y="0"/>
                  </a:lnTo>
                  <a:lnTo>
                    <a:pt x="8314287" y="1075331"/>
                  </a:lnTo>
                  <a:lnTo>
                    <a:pt x="0" y="1075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8653" tIns="292100" rIns="168653" bIns="292100" numCol="1" spcCol="1270" rtlCol="0" anchor="ctr" anchorCtr="0">
              <a:noAutofit/>
            </a:bodyPr>
            <a:lstStyle/>
            <a:p>
              <a:pPr marL="342900" lvl="0" indent="-342900" algn="just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 risque ;</a:t>
              </a:r>
              <a:endParaRPr lang="fr-FR" sz="2200" kern="12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 algn="just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prime ;</a:t>
              </a:r>
            </a:p>
            <a:p>
              <a:pPr marL="342900" lvl="0" indent="-342900" algn="just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2200" kern="1200" noProof="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prestation ;</a:t>
              </a:r>
              <a:endParaRPr lang="fr-FR" sz="2200" kern="12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lvl="0" indent="-342900" algn="just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 </a:t>
              </a:r>
              <a:r>
                <a:rPr lang="fr-FR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compensation.</a:t>
              </a:r>
              <a:endParaRPr lang="fr-FR" sz="2200" kern="1200" noProof="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E663611F-449B-407E-824B-2A797DD21CD7}"/>
                </a:ext>
              </a:extLst>
            </p:cNvPr>
            <p:cNvSpPr/>
            <p:nvPr/>
          </p:nvSpPr>
          <p:spPr>
            <a:xfrm>
              <a:off x="3237630" y="1651871"/>
              <a:ext cx="8314287" cy="1365013"/>
            </a:xfrm>
            <a:custGeom>
              <a:avLst/>
              <a:gdLst>
                <a:gd name="connsiteX0" fmla="*/ 0 w 8314287"/>
                <a:gd name="connsiteY0" fmla="*/ 0 h 1075331"/>
                <a:gd name="connsiteX1" fmla="*/ 8314287 w 8314287"/>
                <a:gd name="connsiteY1" fmla="*/ 0 h 1075331"/>
                <a:gd name="connsiteX2" fmla="*/ 8314287 w 8314287"/>
                <a:gd name="connsiteY2" fmla="*/ 1075331 h 1075331"/>
                <a:gd name="connsiteX3" fmla="*/ 0 w 8314287"/>
                <a:gd name="connsiteY3" fmla="*/ 1075331 h 1075331"/>
                <a:gd name="connsiteX4" fmla="*/ 0 w 8314287"/>
                <a:gd name="connsiteY4" fmla="*/ 0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4287" h="1075331">
                  <a:moveTo>
                    <a:pt x="0" y="0"/>
                  </a:moveTo>
                  <a:lnTo>
                    <a:pt x="8314287" y="0"/>
                  </a:lnTo>
                  <a:lnTo>
                    <a:pt x="8314287" y="1075331"/>
                  </a:lnTo>
                  <a:lnTo>
                    <a:pt x="0" y="1075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8653" tIns="292100" rIns="168653" bIns="292100" numCol="1" spcCol="1270" rtlCol="0" anchor="ctr" anchorCtr="0">
              <a:noAutofit/>
            </a:bodyPr>
            <a:lstStyle/>
            <a:p>
              <a:pPr marL="0" lvl="0" indent="0" algn="l" defTabSz="10223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2200" kern="120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FE26C-AA99-40C2-A276-983AAB3B3717}"/>
              </a:ext>
            </a:extLst>
          </p:cNvPr>
          <p:cNvSpPr/>
          <p:nvPr/>
        </p:nvSpPr>
        <p:spPr>
          <a:xfrm>
            <a:off x="188687" y="1449627"/>
            <a:ext cx="3048944" cy="1548324"/>
          </a:xfrm>
          <a:prstGeom prst="rect">
            <a:avLst/>
          </a:prstGeom>
          <a:solidFill>
            <a:srgbClr val="F38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Définition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84B395-F3D9-433B-8DE4-357FF224BCF5}"/>
              </a:ext>
            </a:extLst>
          </p:cNvPr>
          <p:cNvSpPr/>
          <p:nvPr/>
        </p:nvSpPr>
        <p:spPr>
          <a:xfrm>
            <a:off x="188687" y="3313647"/>
            <a:ext cx="3048943" cy="1548000"/>
          </a:xfrm>
          <a:prstGeom prst="rect">
            <a:avLst/>
          </a:prstGeom>
          <a:solidFill>
            <a:srgbClr val="F38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Caractéristiques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6B7AF-2289-4CAB-AD78-01C1B1AC6832}"/>
              </a:ext>
            </a:extLst>
          </p:cNvPr>
          <p:cNvSpPr/>
          <p:nvPr/>
        </p:nvSpPr>
        <p:spPr>
          <a:xfrm>
            <a:off x="188687" y="5162085"/>
            <a:ext cx="3048943" cy="1548000"/>
          </a:xfrm>
          <a:prstGeom prst="rect">
            <a:avLst/>
          </a:prstGeom>
          <a:solidFill>
            <a:srgbClr val="F38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37629" y="1549759"/>
            <a:ext cx="850442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Entités commerciales légalement autorisées </a:t>
            </a:r>
            <a:r>
              <a:rPr lang="fr-F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 fournir des services en lien avec la gestion des risques, en contrepartie de primes collectées au près des assurés.</a:t>
            </a:r>
            <a:endParaRPr lang="fr-F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7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31475</TotalTime>
  <Words>784</Words>
  <Application>Microsoft Office PowerPoint</Application>
  <PresentationFormat>Grand écran</PresentationFormat>
  <Paragraphs>158</Paragraphs>
  <Slides>21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1" baseType="lpstr">
      <vt:lpstr>微软雅黑</vt:lpstr>
      <vt:lpstr>Arial</vt:lpstr>
      <vt:lpstr>Calibri</vt:lpstr>
      <vt:lpstr>Century Gothic</vt:lpstr>
      <vt:lpstr>HY중고딕</vt:lpstr>
      <vt:lpstr>Lucida Calligraphy</vt:lpstr>
      <vt:lpstr>Times New Roman</vt:lpstr>
      <vt:lpstr>Wingdings 2</vt:lpstr>
      <vt:lpstr>Wingdings 3</vt:lpstr>
      <vt:lpstr>Brin</vt:lpstr>
      <vt:lpstr>BIENVENUE À LA</vt:lpstr>
      <vt:lpstr>THÈME: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COMPAGNIES D’ASSURANCE </vt:lpstr>
      <vt:lpstr>ACTIFS NON LIQUIDES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MÉMOIRE DE FIN DE CYCLE</dc:title>
  <dc:creator>Joel-Credo N.</dc:creator>
  <cp:lastModifiedBy>Lenovo</cp:lastModifiedBy>
  <cp:revision>753</cp:revision>
  <dcterms:created xsi:type="dcterms:W3CDTF">2020-07-11T09:57:13Z</dcterms:created>
  <dcterms:modified xsi:type="dcterms:W3CDTF">2024-01-17T12:28:09Z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2022-06-12T21:45:18Z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88dae30a-0fea-4f71-adf3-4cc282a0b66f</vt:lpwstr>
  </property>
  <property fmtid="{D5CDD505-2E9C-101B-9397-08002B2CF9AE}" pid="8" name="MSIP_Label_ea60d57e-af5b-4752-ac57-3e4f28ca11dc_ContentBits">
    <vt:lpwstr>0</vt:lpwstr>
  </property>
</Properties>
</file>