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62" r:id="rId2"/>
    <p:sldId id="257" r:id="rId3"/>
    <p:sldId id="270" r:id="rId4"/>
    <p:sldId id="279" r:id="rId5"/>
    <p:sldId id="280" r:id="rId6"/>
    <p:sldId id="281" r:id="rId7"/>
    <p:sldId id="282" r:id="rId8"/>
    <p:sldId id="283" r:id="rId9"/>
    <p:sldId id="284"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63" d="100"/>
          <a:sy n="63" d="100"/>
        </p:scale>
        <p:origin x="804" y="44"/>
      </p:cViewPr>
      <p:guideLst>
        <p:guide pos="3840"/>
        <p:guide orient="horz" pos="2160"/>
      </p:guideLst>
    </p:cSldViewPr>
  </p:slideViewPr>
  <p:notesTextViewPr>
    <p:cViewPr>
      <p:scale>
        <a:sx n="1" d="1"/>
        <a:sy n="1" d="1"/>
      </p:scale>
      <p:origin x="0" y="0"/>
    </p:cViewPr>
  </p:notesTextViewPr>
  <p:notesViewPr>
    <p:cSldViewPr snapToGrid="0" showGuide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7/9/2020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7/9/2020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548245"/>
            <a:ext cx="10515600" cy="2240280"/>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7/9/2020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200"/>
            <a:ext cx="7048500" cy="5719762"/>
          </a:xfrm>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7/9/2020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7/9/2020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483427"/>
            <a:ext cx="10515600" cy="27432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5" name="Text Placeholder 4"/>
          <p:cNvSpPr>
            <a:spLocks noGrp="1"/>
          </p:cNvSpPr>
          <p:nvPr>
            <p:ph type="body" sz="quarter" idx="10"/>
          </p:nvPr>
        </p:nvSpPr>
        <p:spPr>
          <a:xfrm>
            <a:off x="835025" y="5257800"/>
            <a:ext cx="10515600" cy="914400"/>
          </a:xfrm>
        </p:spPr>
        <p:txBody>
          <a:bodyPr>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7/9/2020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CC0096-1860-4642-9CD2-0079EA5E7CD1}" type="datetimeFigureOut">
              <a:rPr lang="en-US" smtClean="0"/>
              <a:t>7/9/2020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CC0096-1860-4642-9CD2-0079EA5E7CD1}" type="datetimeFigureOut">
              <a:rPr lang="en-US" smtClean="0"/>
              <a:t>7/9/2020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7/9/2020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1100">
                <a:solidFill>
                  <a:schemeClr val="bg1"/>
                </a:solidFill>
              </a:defRPr>
            </a:lvl1pPr>
          </a:lstStyle>
          <a:p>
            <a:r>
              <a:rPr lang="en-US"/>
              <a:t>Add a footer</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1100">
                <a:solidFill>
                  <a:schemeClr val="bg1"/>
                </a:solidFill>
              </a:defRPr>
            </a:lvl1pPr>
          </a:lstStyle>
          <a:p>
            <a:fld id="{37CC0096-1860-4642-9CD2-0079EA5E7CD1}" type="datetimeFigureOut">
              <a:rPr lang="en-US" smtClean="0"/>
              <a:pPr/>
              <a:t>7/9/2020</a:t>
            </a:fld>
            <a:endParaRPr lang="en-US"/>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11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Finding best location for Fitness centar in Toronto</a:t>
            </a:r>
            <a:endParaRPr lang="hr-BA" dirty="0"/>
          </a:p>
        </p:txBody>
      </p:sp>
      <p:pic>
        <p:nvPicPr>
          <p:cNvPr id="7" name="Picture Placeholder 6" descr="Two people lifting weights"/>
          <p:cNvPicPr>
            <a:picLocks noGrp="1" noChangeAspect="1"/>
          </p:cNvPicPr>
          <p:nvPr>
            <p:ph type="pic" idx="10"/>
          </p:nvPr>
        </p:nvPicPr>
        <p:blipFill rotWithShape="1">
          <a:blip r:embed="rId2" cstate="print">
            <a:extLst>
              <a:ext uri="{28A0092B-C50C-407E-A947-70E740481C1C}">
                <a14:useLocalDpi xmlns:a14="http://schemas.microsoft.com/office/drawing/2010/main" val="0"/>
              </a:ext>
            </a:extLst>
          </a:blip>
          <a:srcRect/>
          <a:stretch/>
        </p:blipFill>
        <p:spPr/>
      </p:pic>
      <p:pic>
        <p:nvPicPr>
          <p:cNvPr id="8" name="Picture Placeholder 7" descr="Closeup of Granny Smith apple and tape measure"/>
          <p:cNvPicPr>
            <a:picLocks noGrp="1" noChangeAspect="1"/>
          </p:cNvPicPr>
          <p:nvPr>
            <p:ph type="pic" idx="11"/>
          </p:nvPr>
        </p:nvPicPr>
        <p:blipFill rotWithShape="1">
          <a:blip r:embed="rId3" cstate="print">
            <a:extLst>
              <a:ext uri="{28A0092B-C50C-407E-A947-70E740481C1C}">
                <a14:useLocalDpi xmlns:a14="http://schemas.microsoft.com/office/drawing/2010/main" val="0"/>
              </a:ext>
            </a:extLst>
          </a:blip>
          <a:srcRect t="19" b="19"/>
          <a:stretch/>
        </p:blipFill>
        <p:spPr/>
      </p:pic>
      <p:pic>
        <p:nvPicPr>
          <p:cNvPr id="9" name="Picture Placeholder 8" descr="Man and woman running on indoor track"/>
          <p:cNvPicPr>
            <a:picLocks noGrp="1" noChangeAspect="1"/>
          </p:cNvPicPr>
          <p:nvPr>
            <p:ph type="pic" idx="12"/>
          </p:nvPr>
        </p:nvPicPr>
        <p:blipFill rotWithShape="1">
          <a:blip r:embed="rId4" cstate="print">
            <a:extLst>
              <a:ext uri="{28A0092B-C50C-407E-A947-70E740481C1C}">
                <a14:useLocalDpi xmlns:a14="http://schemas.microsoft.com/office/drawing/2010/main" val="0"/>
              </a:ext>
            </a:extLst>
          </a:blip>
          <a:srcRect t="39" b="39"/>
          <a:stretch/>
        </p:blipFill>
        <p:spPr/>
      </p:pic>
      <p:sp>
        <p:nvSpPr>
          <p:cNvPr id="3" name="Subtitle 2"/>
          <p:cNvSpPr>
            <a:spLocks noGrp="1"/>
          </p:cNvSpPr>
          <p:nvPr>
            <p:ph type="subTitle" idx="1"/>
          </p:nvPr>
        </p:nvSpPr>
        <p:spPr/>
        <p:txBody>
          <a:bodyPr/>
          <a:lstStyle/>
          <a:p>
            <a:r>
              <a:rPr lang="en-US" b="1" dirty="0"/>
              <a:t>Coursera IBM Data Science Capstone Project</a:t>
            </a:r>
            <a:endParaRPr lang="hr-BA" dirty="0"/>
          </a:p>
        </p:txBody>
      </p:sp>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B3F8-2FBA-4E0D-8E04-77A25902C8B7}"/>
              </a:ext>
            </a:extLst>
          </p:cNvPr>
          <p:cNvSpPr>
            <a:spLocks noGrp="1"/>
          </p:cNvSpPr>
          <p:nvPr>
            <p:ph type="title"/>
          </p:nvPr>
        </p:nvSpPr>
        <p:spPr/>
        <p:txBody>
          <a:bodyPr/>
          <a:lstStyle/>
          <a:p>
            <a:r>
              <a:rPr lang="hr-HR" dirty="0" err="1"/>
              <a:t>Conclusion</a:t>
            </a:r>
            <a:endParaRPr lang="hr-HR" dirty="0"/>
          </a:p>
        </p:txBody>
      </p:sp>
      <p:sp>
        <p:nvSpPr>
          <p:cNvPr id="3" name="Content Placeholder 2">
            <a:extLst>
              <a:ext uri="{FF2B5EF4-FFF2-40B4-BE49-F238E27FC236}">
                <a16:creationId xmlns:a16="http://schemas.microsoft.com/office/drawing/2014/main" id="{1966893C-D1BE-4354-B3C1-371583FA7AA7}"/>
              </a:ext>
            </a:extLst>
          </p:cNvPr>
          <p:cNvSpPr>
            <a:spLocks noGrp="1"/>
          </p:cNvSpPr>
          <p:nvPr>
            <p:ph idx="1"/>
          </p:nvPr>
        </p:nvSpPr>
        <p:spPr/>
        <p:txBody>
          <a:bodyPr/>
          <a:lstStyle/>
          <a:p>
            <a:r>
              <a:rPr lang="en-US" dirty="0"/>
              <a:t>most of the people prefer fitness centers and gyms that are close to their home </a:t>
            </a:r>
            <a:endParaRPr lang="hr-BA" dirty="0"/>
          </a:p>
          <a:p>
            <a:r>
              <a:rPr lang="en-US" dirty="0"/>
              <a:t>open fitness centar in the neighborhood where there is least number of similar venues to attract new customers who are maybe driving to the gym that is far away from them because they don’t have better option</a:t>
            </a:r>
            <a:endParaRPr lang="hr-BA" dirty="0"/>
          </a:p>
          <a:p>
            <a:r>
              <a:rPr lang="en-US" dirty="0"/>
              <a:t> </a:t>
            </a:r>
            <a:r>
              <a:rPr lang="hr-BA" dirty="0"/>
              <a:t>b</a:t>
            </a:r>
            <a:r>
              <a:rPr lang="en-US" dirty="0"/>
              <a:t>y building initial customer base of people who live closest to fitness centar, business will have enough profit to return initial investment and to invest more in marketing to attract customers that live little further away. </a:t>
            </a:r>
            <a:endParaRPr lang="hr-HR" dirty="0"/>
          </a:p>
        </p:txBody>
      </p:sp>
    </p:spTree>
    <p:extLst>
      <p:ext uri="{BB962C8B-B14F-4D97-AF65-F5344CB8AC3E}">
        <p14:creationId xmlns:p14="http://schemas.microsoft.com/office/powerpoint/2010/main" val="84502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BA" dirty="0" err="1"/>
              <a:t>Introduction</a:t>
            </a:r>
            <a:endParaRPr lang="en-US" dirty="0"/>
          </a:p>
        </p:txBody>
      </p:sp>
      <p:sp>
        <p:nvSpPr>
          <p:cNvPr id="3" name="Content Placeholder 2"/>
          <p:cNvSpPr>
            <a:spLocks noGrp="1"/>
          </p:cNvSpPr>
          <p:nvPr>
            <p:ph idx="1"/>
          </p:nvPr>
        </p:nvSpPr>
        <p:spPr/>
        <p:txBody>
          <a:bodyPr/>
          <a:lstStyle/>
          <a:p>
            <a:r>
              <a:rPr lang="en-US" dirty="0"/>
              <a:t>find best location in Toronto area to open Fitness centar</a:t>
            </a:r>
            <a:endParaRPr lang="hr-BA" dirty="0"/>
          </a:p>
          <a:p>
            <a:r>
              <a:rPr lang="en-US" dirty="0"/>
              <a:t>With modernization of society we have been less and less active which started affecting health of the population.</a:t>
            </a:r>
            <a:endParaRPr lang="hr-BA" dirty="0"/>
          </a:p>
          <a:p>
            <a:r>
              <a:rPr lang="en-US" dirty="0"/>
              <a:t>Increasing number of people are becoming overweight in developed countries. But on the bright side, with social media, fitness and health has become popular so there is demand for the fitness centers especially in big cities like Toronto. dd your first bullet point here</a:t>
            </a:r>
          </a:p>
          <a:p>
            <a:r>
              <a:rPr lang="en-US" dirty="0"/>
              <a:t>Idea is to use data science methods learned during this Capstone, such as clustering, segmentation and with the help of Foursquare API</a:t>
            </a:r>
            <a:endParaRPr lang="hr-BA" dirty="0"/>
          </a:p>
        </p:txBody>
      </p:sp>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BA" dirty="0" err="1"/>
              <a:t>Why</a:t>
            </a:r>
            <a:r>
              <a:rPr lang="hr-BA" dirty="0"/>
              <a:t> </a:t>
            </a:r>
            <a:r>
              <a:rPr lang="hr-BA" dirty="0" err="1"/>
              <a:t>toronto</a:t>
            </a:r>
            <a:r>
              <a:rPr lang="hr-BA" dirty="0"/>
              <a:t>?</a:t>
            </a:r>
            <a:endParaRPr lang="en-US" dirty="0"/>
          </a:p>
        </p:txBody>
      </p:sp>
      <p:sp>
        <p:nvSpPr>
          <p:cNvPr id="4" name="Content Placeholder 3">
            <a:extLst>
              <a:ext uri="{FF2B5EF4-FFF2-40B4-BE49-F238E27FC236}">
                <a16:creationId xmlns:a16="http://schemas.microsoft.com/office/drawing/2014/main" id="{975985D9-23AB-4D52-9762-64CD9B393D5D}"/>
              </a:ext>
            </a:extLst>
          </p:cNvPr>
          <p:cNvSpPr>
            <a:spLocks noGrp="1"/>
          </p:cNvSpPr>
          <p:nvPr>
            <p:ph idx="1"/>
          </p:nvPr>
        </p:nvSpPr>
        <p:spPr/>
        <p:txBody>
          <a:bodyPr/>
          <a:lstStyle/>
          <a:p>
            <a:r>
              <a:rPr lang="en-US" dirty="0"/>
              <a:t>most populous city in Canada and the fourth most populous city in North America</a:t>
            </a:r>
            <a:endParaRPr lang="hr-BA" dirty="0"/>
          </a:p>
          <a:p>
            <a:r>
              <a:rPr lang="en-US" dirty="0"/>
              <a:t> Ione of the most multicultural and cosmopolitan cities in the world</a:t>
            </a:r>
            <a:endParaRPr lang="hr-BA" dirty="0"/>
          </a:p>
          <a:p>
            <a:r>
              <a:rPr lang="en-US" dirty="0"/>
              <a:t>one in three (33%) Canadians say improving their personal fitness and nutrition is their top new year's resolution, compared with only 21 per cent who chose to focus on financial goals</a:t>
            </a:r>
            <a:endParaRPr lang="hr-BA" dirty="0"/>
          </a:p>
          <a:p>
            <a:r>
              <a:rPr lang="en-US" dirty="0"/>
              <a:t>More than half (53%) of Canadians say improving their overall quality of life is the primary motivation for pursuing a health and wellness resolution. Preventing health risks (45%), losing weight (42%) and increasing their energy (41%) ranked as other top reasons to exercise more and eat better</a:t>
            </a:r>
            <a:endParaRPr lang="hr-BA" dirty="0"/>
          </a:p>
          <a:p>
            <a:r>
              <a:rPr lang="en-US" dirty="0"/>
              <a:t>One in five Canadians (18%) say they would join a gym. Which means that demand for the fitness facilities in Toronto.</a:t>
            </a:r>
            <a:endParaRPr lang="hr-HR" dirty="0"/>
          </a:p>
        </p:txBody>
      </p:sp>
    </p:spTree>
    <p:extLst>
      <p:ext uri="{BB962C8B-B14F-4D97-AF65-F5344CB8AC3E}">
        <p14:creationId xmlns:p14="http://schemas.microsoft.com/office/powerpoint/2010/main" val="151459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EFD7-6AC1-4027-AF81-1C44BA77012B}"/>
              </a:ext>
            </a:extLst>
          </p:cNvPr>
          <p:cNvSpPr>
            <a:spLocks noGrp="1"/>
          </p:cNvSpPr>
          <p:nvPr>
            <p:ph type="title"/>
          </p:nvPr>
        </p:nvSpPr>
        <p:spPr/>
        <p:txBody>
          <a:bodyPr/>
          <a:lstStyle/>
          <a:p>
            <a:r>
              <a:rPr lang="en-US" b="1" dirty="0"/>
              <a:t>Libraries used:</a:t>
            </a:r>
            <a:endParaRPr lang="hr-HR" dirty="0"/>
          </a:p>
        </p:txBody>
      </p:sp>
      <p:sp>
        <p:nvSpPr>
          <p:cNvPr id="3" name="Content Placeholder 2">
            <a:extLst>
              <a:ext uri="{FF2B5EF4-FFF2-40B4-BE49-F238E27FC236}">
                <a16:creationId xmlns:a16="http://schemas.microsoft.com/office/drawing/2014/main" id="{27966BFA-334D-4DCB-9F1C-42E063A5F862}"/>
              </a:ext>
            </a:extLst>
          </p:cNvPr>
          <p:cNvSpPr>
            <a:spLocks noGrp="1"/>
          </p:cNvSpPr>
          <p:nvPr>
            <p:ph idx="1"/>
          </p:nvPr>
        </p:nvSpPr>
        <p:spPr/>
        <p:txBody>
          <a:bodyPr/>
          <a:lstStyle/>
          <a:p>
            <a:r>
              <a:rPr lang="en-US" dirty="0"/>
              <a:t>Pandas: For creating and manipulating </a:t>
            </a:r>
            <a:r>
              <a:rPr lang="en-US" dirty="0" err="1"/>
              <a:t>dataframes</a:t>
            </a:r>
            <a:endParaRPr lang="hr-BA" dirty="0"/>
          </a:p>
          <a:p>
            <a:r>
              <a:rPr lang="en-US" dirty="0"/>
              <a:t>Folium: Python visualization library – used to visualize cluster distribution </a:t>
            </a:r>
            <a:endParaRPr lang="hr-BA" dirty="0"/>
          </a:p>
          <a:p>
            <a:r>
              <a:rPr lang="en-US" dirty="0" err="1"/>
              <a:t>Scikit</a:t>
            </a:r>
            <a:r>
              <a:rPr lang="en-US" dirty="0"/>
              <a:t> Learn: importing k-means clustering</a:t>
            </a:r>
            <a:endParaRPr lang="hr-BA" dirty="0"/>
          </a:p>
          <a:p>
            <a:r>
              <a:rPr lang="en-US" dirty="0"/>
              <a:t>JSON: Library to handle JSON files</a:t>
            </a:r>
            <a:endParaRPr lang="hr-BA" dirty="0"/>
          </a:p>
          <a:p>
            <a:r>
              <a:rPr lang="en-US" dirty="0"/>
              <a:t>XML:</a:t>
            </a:r>
            <a:endParaRPr lang="hr-BA" dirty="0"/>
          </a:p>
          <a:p>
            <a:r>
              <a:rPr lang="en-US" dirty="0"/>
              <a:t>Geocoder: To retrieve Location Data</a:t>
            </a:r>
            <a:endParaRPr lang="hr-BA" dirty="0"/>
          </a:p>
          <a:p>
            <a:r>
              <a:rPr lang="en-US" dirty="0"/>
              <a:t>Beautiful Soup: to scrap and library http requests</a:t>
            </a:r>
            <a:endParaRPr lang="hr-BA" dirty="0"/>
          </a:p>
          <a:p>
            <a:r>
              <a:rPr lang="en-US" dirty="0" err="1"/>
              <a:t>Matplotip</a:t>
            </a:r>
            <a:r>
              <a:rPr lang="en-US" dirty="0"/>
              <a:t>: Python Plotting Module</a:t>
            </a:r>
            <a:endParaRPr lang="hr-BA" dirty="0"/>
          </a:p>
          <a:p>
            <a:endParaRPr lang="hr-HR" dirty="0"/>
          </a:p>
        </p:txBody>
      </p:sp>
    </p:spTree>
    <p:extLst>
      <p:ext uri="{BB962C8B-B14F-4D97-AF65-F5344CB8AC3E}">
        <p14:creationId xmlns:p14="http://schemas.microsoft.com/office/powerpoint/2010/main" val="364573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7643-6562-4618-A8D0-0D7EB9556C4A}"/>
              </a:ext>
            </a:extLst>
          </p:cNvPr>
          <p:cNvSpPr>
            <a:spLocks noGrp="1"/>
          </p:cNvSpPr>
          <p:nvPr>
            <p:ph type="title"/>
          </p:nvPr>
        </p:nvSpPr>
        <p:spPr/>
        <p:txBody>
          <a:bodyPr/>
          <a:lstStyle/>
          <a:p>
            <a:r>
              <a:rPr lang="en-US" b="1" dirty="0"/>
              <a:t>Data used:</a:t>
            </a:r>
            <a:endParaRPr lang="hr-HR" dirty="0"/>
          </a:p>
        </p:txBody>
      </p:sp>
      <p:sp>
        <p:nvSpPr>
          <p:cNvPr id="3" name="Content Placeholder 2">
            <a:extLst>
              <a:ext uri="{FF2B5EF4-FFF2-40B4-BE49-F238E27FC236}">
                <a16:creationId xmlns:a16="http://schemas.microsoft.com/office/drawing/2014/main" id="{C5F2C7CC-FB77-44DE-98A3-0A6AE8E0BAFF}"/>
              </a:ext>
            </a:extLst>
          </p:cNvPr>
          <p:cNvSpPr>
            <a:spLocks noGrp="1"/>
          </p:cNvSpPr>
          <p:nvPr>
            <p:ph idx="1"/>
          </p:nvPr>
        </p:nvSpPr>
        <p:spPr/>
        <p:txBody>
          <a:bodyPr/>
          <a:lstStyle/>
          <a:p>
            <a:pPr lvl="0"/>
            <a:r>
              <a:rPr lang="en-US" dirty="0"/>
              <a:t>List of neighborhoods in Toronto,  </a:t>
            </a:r>
            <a:r>
              <a:rPr lang="en-US" u="sng" dirty="0">
                <a:hlinkClick r:id="rId2"/>
              </a:rPr>
              <a:t>https://en.wikipedia.org/wiki/List_of_postal_codes_of_Canada:_M</a:t>
            </a:r>
            <a:endParaRPr lang="hr-BA" dirty="0"/>
          </a:p>
          <a:p>
            <a:pPr lvl="0"/>
            <a:r>
              <a:rPr lang="en-US" dirty="0"/>
              <a:t>Latitude and Longitude of neighborhoods</a:t>
            </a:r>
            <a:endParaRPr lang="hr-BA" dirty="0"/>
          </a:p>
          <a:p>
            <a:pPr lvl="0"/>
            <a:r>
              <a:rPr lang="en-US" dirty="0"/>
              <a:t>Venue dana related to Gym/Fitness centers. </a:t>
            </a:r>
            <a:endParaRPr lang="hr-BA" dirty="0"/>
          </a:p>
          <a:p>
            <a:r>
              <a:rPr lang="en-US" u="sng" dirty="0"/>
              <a:t>Methods for extracting data:</a:t>
            </a:r>
            <a:endParaRPr lang="hr-BA" u="sng" dirty="0"/>
          </a:p>
          <a:p>
            <a:pPr lvl="0"/>
            <a:r>
              <a:rPr lang="en-US" dirty="0"/>
              <a:t>Web scraping of Toronto neighborhoods from Wikipedia</a:t>
            </a:r>
            <a:endParaRPr lang="hr-BA" dirty="0"/>
          </a:p>
          <a:p>
            <a:pPr lvl="0"/>
            <a:r>
              <a:rPr lang="en-US" dirty="0"/>
              <a:t>Using Geocoder package for latitude and longitude data of neighborhood</a:t>
            </a:r>
            <a:endParaRPr lang="hr-BA" dirty="0"/>
          </a:p>
          <a:p>
            <a:pPr lvl="0"/>
            <a:r>
              <a:rPr lang="en-US" dirty="0"/>
              <a:t>Using Foursquare API to get venue data</a:t>
            </a:r>
            <a:endParaRPr lang="hr-BA" dirty="0"/>
          </a:p>
          <a:p>
            <a:endParaRPr lang="hr-HR" dirty="0"/>
          </a:p>
        </p:txBody>
      </p:sp>
    </p:spTree>
    <p:extLst>
      <p:ext uri="{BB962C8B-B14F-4D97-AF65-F5344CB8AC3E}">
        <p14:creationId xmlns:p14="http://schemas.microsoft.com/office/powerpoint/2010/main" val="101430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0564-2A33-4E0E-9A28-0973763991DC}"/>
              </a:ext>
            </a:extLst>
          </p:cNvPr>
          <p:cNvSpPr>
            <a:spLocks noGrp="1"/>
          </p:cNvSpPr>
          <p:nvPr>
            <p:ph type="title"/>
          </p:nvPr>
        </p:nvSpPr>
        <p:spPr/>
        <p:txBody>
          <a:bodyPr/>
          <a:lstStyle/>
          <a:p>
            <a:r>
              <a:rPr lang="en-US" b="1" dirty="0"/>
              <a:t>Methodology:</a:t>
            </a:r>
            <a:endParaRPr lang="hr-HR" dirty="0"/>
          </a:p>
        </p:txBody>
      </p:sp>
      <p:sp>
        <p:nvSpPr>
          <p:cNvPr id="3" name="Content Placeholder 2">
            <a:extLst>
              <a:ext uri="{FF2B5EF4-FFF2-40B4-BE49-F238E27FC236}">
                <a16:creationId xmlns:a16="http://schemas.microsoft.com/office/drawing/2014/main" id="{033305EA-19FC-45BD-8DF0-49716650F24F}"/>
              </a:ext>
            </a:extLst>
          </p:cNvPr>
          <p:cNvSpPr>
            <a:spLocks noGrp="1"/>
          </p:cNvSpPr>
          <p:nvPr>
            <p:ph idx="1"/>
          </p:nvPr>
        </p:nvSpPr>
        <p:spPr/>
        <p:txBody>
          <a:bodyPr>
            <a:normAutofit fontScale="92500" lnSpcReduction="20000"/>
          </a:bodyPr>
          <a:lstStyle/>
          <a:p>
            <a:r>
              <a:rPr lang="en-US" dirty="0"/>
              <a:t>First challenge of this project was finding list of neighborhoods in Toronto, Canada.</a:t>
            </a:r>
            <a:endParaRPr lang="hr-BA" dirty="0"/>
          </a:p>
          <a:p>
            <a:r>
              <a:rPr lang="en-US" dirty="0"/>
              <a:t>scrapped from Wikipedia page (https://en.wikipedia.org/wiki/List_of_postal_codes_of_Canada:_M), by using pandas html table scrapping method and Beautiful Soup</a:t>
            </a:r>
            <a:endParaRPr lang="hr-BA" dirty="0"/>
          </a:p>
          <a:p>
            <a:r>
              <a:rPr lang="en-US" dirty="0"/>
              <a:t>find coordinates Geocoder package is used and then map is created and visualized using Folium package to better understand positions and density of venues in different neighborhoods.  </a:t>
            </a:r>
            <a:endParaRPr lang="hr-BA" dirty="0"/>
          </a:p>
          <a:p>
            <a:r>
              <a:rPr lang="en-US" dirty="0"/>
              <a:t>Foursquare API is used to extract list of the top 100 venues within 500 meters radius. to see the frequency of each specific category. </a:t>
            </a:r>
            <a:endParaRPr lang="hr-BA" dirty="0"/>
          </a:p>
          <a:p>
            <a:r>
              <a:rPr lang="hr-BA" dirty="0"/>
              <a:t>c</a:t>
            </a:r>
            <a:r>
              <a:rPr lang="en-US" dirty="0"/>
              <a:t>category “Gym/Fitness centar” is searched so we can see where are they located, where is good place to open new fitness centar.</a:t>
            </a:r>
            <a:endParaRPr lang="hr-BA" dirty="0"/>
          </a:p>
          <a:p>
            <a:r>
              <a:rPr lang="en-US" dirty="0"/>
              <a:t>This is done with clustering method by using k-means clustering</a:t>
            </a:r>
            <a:endParaRPr lang="hr-BA" dirty="0"/>
          </a:p>
          <a:p>
            <a:r>
              <a:rPr lang="en-US" dirty="0"/>
              <a:t>Neighborhoods were clustered in 3 clusters based on their frequency of occurrence of “Gym/Fitness venue”. </a:t>
            </a:r>
            <a:endParaRPr lang="hr-BA" dirty="0"/>
          </a:p>
          <a:p>
            <a:endParaRPr lang="hr-HR" dirty="0"/>
          </a:p>
        </p:txBody>
      </p:sp>
    </p:spTree>
    <p:extLst>
      <p:ext uri="{BB962C8B-B14F-4D97-AF65-F5344CB8AC3E}">
        <p14:creationId xmlns:p14="http://schemas.microsoft.com/office/powerpoint/2010/main" val="1934139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C139-E72C-4340-ACA5-FF114041782B}"/>
              </a:ext>
            </a:extLst>
          </p:cNvPr>
          <p:cNvSpPr>
            <a:spLocks noGrp="1"/>
          </p:cNvSpPr>
          <p:nvPr>
            <p:ph type="title"/>
          </p:nvPr>
        </p:nvSpPr>
        <p:spPr/>
        <p:txBody>
          <a:bodyPr/>
          <a:lstStyle/>
          <a:p>
            <a:r>
              <a:rPr lang="hr-HR" dirty="0" err="1"/>
              <a:t>Map</a:t>
            </a:r>
            <a:r>
              <a:rPr lang="hr-HR" dirty="0"/>
              <a:t> </a:t>
            </a:r>
            <a:r>
              <a:rPr lang="hr-HR" dirty="0" err="1"/>
              <a:t>of</a:t>
            </a:r>
            <a:r>
              <a:rPr lang="hr-HR" dirty="0"/>
              <a:t> </a:t>
            </a:r>
            <a:r>
              <a:rPr lang="hr-HR" dirty="0" err="1"/>
              <a:t>toronto</a:t>
            </a:r>
            <a:endParaRPr lang="hr-HR" dirty="0"/>
          </a:p>
        </p:txBody>
      </p:sp>
      <p:pic>
        <p:nvPicPr>
          <p:cNvPr id="4" name="Content Placeholder 3">
            <a:extLst>
              <a:ext uri="{FF2B5EF4-FFF2-40B4-BE49-F238E27FC236}">
                <a16:creationId xmlns:a16="http://schemas.microsoft.com/office/drawing/2014/main" id="{D53A88E9-B0D2-4F4D-84C1-97D305F96F83}"/>
              </a:ext>
            </a:extLst>
          </p:cNvPr>
          <p:cNvPicPr>
            <a:picLocks noGrp="1" noChangeAspect="1"/>
          </p:cNvPicPr>
          <p:nvPr>
            <p:ph idx="1"/>
          </p:nvPr>
        </p:nvPicPr>
        <p:blipFill>
          <a:blip r:embed="rId2"/>
          <a:stretch>
            <a:fillRect/>
          </a:stretch>
        </p:blipFill>
        <p:spPr>
          <a:xfrm>
            <a:off x="3200251" y="2231937"/>
            <a:ext cx="5791498" cy="3422826"/>
          </a:xfrm>
          <a:prstGeom prst="rect">
            <a:avLst/>
          </a:prstGeom>
        </p:spPr>
      </p:pic>
    </p:spTree>
    <p:extLst>
      <p:ext uri="{BB962C8B-B14F-4D97-AF65-F5344CB8AC3E}">
        <p14:creationId xmlns:p14="http://schemas.microsoft.com/office/powerpoint/2010/main" val="311054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D3D8C-5E2F-4FB6-99D7-2A68EA79686D}"/>
              </a:ext>
            </a:extLst>
          </p:cNvPr>
          <p:cNvSpPr>
            <a:spLocks noGrp="1"/>
          </p:cNvSpPr>
          <p:nvPr>
            <p:ph type="title"/>
          </p:nvPr>
        </p:nvSpPr>
        <p:spPr/>
        <p:txBody>
          <a:bodyPr/>
          <a:lstStyle/>
          <a:p>
            <a:r>
              <a:rPr lang="hr-HR" dirty="0"/>
              <a:t>Fitness </a:t>
            </a:r>
            <a:r>
              <a:rPr lang="en-US" dirty="0"/>
              <a:t>centers</a:t>
            </a:r>
          </a:p>
        </p:txBody>
      </p:sp>
      <p:pic>
        <p:nvPicPr>
          <p:cNvPr id="4" name="Content Placeholder 3">
            <a:extLst>
              <a:ext uri="{FF2B5EF4-FFF2-40B4-BE49-F238E27FC236}">
                <a16:creationId xmlns:a16="http://schemas.microsoft.com/office/drawing/2014/main" id="{DC08FBF2-C4A3-438F-86FD-E895E707B7E3}"/>
              </a:ext>
            </a:extLst>
          </p:cNvPr>
          <p:cNvPicPr>
            <a:picLocks noGrp="1"/>
          </p:cNvPicPr>
          <p:nvPr>
            <p:ph idx="1"/>
          </p:nvPr>
        </p:nvPicPr>
        <p:blipFill>
          <a:blip r:embed="rId2"/>
          <a:stretch>
            <a:fillRect/>
          </a:stretch>
        </p:blipFill>
        <p:spPr>
          <a:xfrm>
            <a:off x="2499360" y="2204720"/>
            <a:ext cx="6440320" cy="3575767"/>
          </a:xfrm>
          <a:prstGeom prst="rect">
            <a:avLst/>
          </a:prstGeom>
        </p:spPr>
      </p:pic>
    </p:spTree>
    <p:extLst>
      <p:ext uri="{BB962C8B-B14F-4D97-AF65-F5344CB8AC3E}">
        <p14:creationId xmlns:p14="http://schemas.microsoft.com/office/powerpoint/2010/main" val="313783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B5A4-EC81-42C7-B366-EDE07EB48441}"/>
              </a:ext>
            </a:extLst>
          </p:cNvPr>
          <p:cNvSpPr>
            <a:spLocks noGrp="1"/>
          </p:cNvSpPr>
          <p:nvPr>
            <p:ph type="title"/>
          </p:nvPr>
        </p:nvSpPr>
        <p:spPr/>
        <p:txBody>
          <a:bodyPr/>
          <a:lstStyle/>
          <a:p>
            <a:r>
              <a:rPr lang="hr-HR" dirty="0" err="1"/>
              <a:t>Results</a:t>
            </a:r>
            <a:endParaRPr lang="hr-HR" dirty="0"/>
          </a:p>
        </p:txBody>
      </p:sp>
      <p:sp>
        <p:nvSpPr>
          <p:cNvPr id="3" name="Content Placeholder 2">
            <a:extLst>
              <a:ext uri="{FF2B5EF4-FFF2-40B4-BE49-F238E27FC236}">
                <a16:creationId xmlns:a16="http://schemas.microsoft.com/office/drawing/2014/main" id="{4C2429EE-0C72-4194-BAA0-53D8C0AA7458}"/>
              </a:ext>
            </a:extLst>
          </p:cNvPr>
          <p:cNvSpPr>
            <a:spLocks noGrp="1"/>
          </p:cNvSpPr>
          <p:nvPr>
            <p:ph idx="1"/>
          </p:nvPr>
        </p:nvSpPr>
        <p:spPr/>
        <p:txBody>
          <a:bodyPr/>
          <a:lstStyle/>
          <a:p>
            <a:r>
              <a:rPr lang="en-US" dirty="0"/>
              <a:t>Results show that lowest number of fitness centers are in clusters 0 and 1, while largest in cluster 2. </a:t>
            </a:r>
            <a:endParaRPr lang="hr-BA" dirty="0"/>
          </a:p>
          <a:p>
            <a:r>
              <a:rPr lang="en-US" dirty="0"/>
              <a:t>recommendation would be too look at possible locations for opening fitness centar in cluster 1 and cluster 0, which is around neighborhoods such as Agincourt, Moore Park, </a:t>
            </a:r>
            <a:r>
              <a:rPr lang="en-US" dirty="0" err="1"/>
              <a:t>Harbourfront</a:t>
            </a:r>
            <a:r>
              <a:rPr lang="en-US" dirty="0"/>
              <a:t> East, Golden Mile, </a:t>
            </a:r>
            <a:r>
              <a:rPr lang="en-US" dirty="0" err="1"/>
              <a:t>Clairlea</a:t>
            </a:r>
            <a:r>
              <a:rPr lang="en-US" dirty="0"/>
              <a:t>, Oakridge</a:t>
            </a:r>
            <a:r>
              <a:rPr lang="hr-BA" dirty="0"/>
              <a:t> </a:t>
            </a:r>
            <a:r>
              <a:rPr lang="hr-BA" dirty="0" err="1"/>
              <a:t>in</a:t>
            </a:r>
            <a:r>
              <a:rPr lang="hr-BA" dirty="0"/>
              <a:t> </a:t>
            </a:r>
            <a:r>
              <a:rPr lang="hr-BA" dirty="0" err="1"/>
              <a:t>cluster</a:t>
            </a:r>
            <a:r>
              <a:rPr lang="hr-BA" dirty="0"/>
              <a:t> 0 </a:t>
            </a:r>
            <a:r>
              <a:rPr lang="hr-BA" dirty="0" err="1"/>
              <a:t>or</a:t>
            </a:r>
            <a:r>
              <a:rPr lang="hr-BA" dirty="0"/>
              <a:t> </a:t>
            </a:r>
            <a:r>
              <a:rPr lang="hr-BA" dirty="0" err="1"/>
              <a:t>Downsview</a:t>
            </a:r>
            <a:r>
              <a:rPr lang="hr-BA" dirty="0"/>
              <a:t>, </a:t>
            </a:r>
            <a:r>
              <a:rPr lang="hr-BA" dirty="0" err="1"/>
              <a:t>Parkview</a:t>
            </a:r>
            <a:r>
              <a:rPr lang="hr-BA" dirty="0"/>
              <a:t> Hill, </a:t>
            </a:r>
            <a:r>
              <a:rPr lang="hr-BA" dirty="0" err="1"/>
              <a:t>Woodbine</a:t>
            </a:r>
            <a:r>
              <a:rPr lang="hr-BA" dirty="0"/>
              <a:t> Gardens, </a:t>
            </a:r>
            <a:r>
              <a:rPr lang="hr-BA" dirty="0" err="1"/>
              <a:t>Davisville</a:t>
            </a:r>
            <a:r>
              <a:rPr lang="hr-BA" dirty="0"/>
              <a:t> North </a:t>
            </a:r>
            <a:r>
              <a:rPr lang="hr-BA" dirty="0" err="1"/>
              <a:t>in</a:t>
            </a:r>
            <a:r>
              <a:rPr lang="hr-BA" dirty="0"/>
              <a:t> </a:t>
            </a:r>
            <a:r>
              <a:rPr lang="hr-BA" dirty="0" err="1"/>
              <a:t>cluster</a:t>
            </a:r>
            <a:r>
              <a:rPr lang="hr-BA" dirty="0"/>
              <a:t> 1</a:t>
            </a:r>
          </a:p>
          <a:p>
            <a:r>
              <a:rPr lang="hr-BA" dirty="0"/>
              <a:t> </a:t>
            </a:r>
            <a:r>
              <a:rPr lang="hr-BA" dirty="0" err="1"/>
              <a:t>Cluster</a:t>
            </a:r>
            <a:r>
              <a:rPr lang="hr-BA" dirty="0"/>
              <a:t> 2 </a:t>
            </a:r>
            <a:r>
              <a:rPr lang="hr-BA" dirty="0" err="1"/>
              <a:t>with</a:t>
            </a:r>
            <a:r>
              <a:rPr lang="hr-BA" dirty="0"/>
              <a:t> </a:t>
            </a:r>
            <a:r>
              <a:rPr lang="hr-BA" dirty="0" err="1"/>
              <a:t>neighborhood</a:t>
            </a:r>
            <a:r>
              <a:rPr lang="hr-BA" dirty="0"/>
              <a:t> </a:t>
            </a:r>
            <a:r>
              <a:rPr lang="hr-BA" dirty="0" err="1"/>
              <a:t>such</a:t>
            </a:r>
            <a:r>
              <a:rPr lang="hr-BA" dirty="0"/>
              <a:t> as </a:t>
            </a:r>
            <a:r>
              <a:rPr lang="hr-BA" dirty="0" err="1"/>
              <a:t>Garden</a:t>
            </a:r>
            <a:r>
              <a:rPr lang="hr-BA" dirty="0"/>
              <a:t> </a:t>
            </a:r>
            <a:r>
              <a:rPr lang="hr-BA" dirty="0" err="1"/>
              <a:t>District</a:t>
            </a:r>
            <a:r>
              <a:rPr lang="hr-BA" dirty="0"/>
              <a:t>, </a:t>
            </a:r>
            <a:r>
              <a:rPr lang="hr-BA" dirty="0" err="1"/>
              <a:t>Ryerson</a:t>
            </a:r>
            <a:r>
              <a:rPr lang="hr-BA" dirty="0"/>
              <a:t>, Underground </a:t>
            </a:r>
            <a:r>
              <a:rPr lang="hr-BA" dirty="0" err="1"/>
              <a:t>city</a:t>
            </a:r>
            <a:r>
              <a:rPr lang="hr-BA" dirty="0"/>
              <a:t>, </a:t>
            </a:r>
            <a:r>
              <a:rPr lang="hr-BA" dirty="0" err="1"/>
              <a:t>etc</a:t>
            </a:r>
            <a:r>
              <a:rPr lang="hr-BA" dirty="0"/>
              <a:t>. </a:t>
            </a:r>
            <a:r>
              <a:rPr lang="hr-BA" dirty="0" err="1"/>
              <a:t>Is</a:t>
            </a:r>
            <a:r>
              <a:rPr lang="hr-BA" dirty="0"/>
              <a:t> </a:t>
            </a:r>
            <a:r>
              <a:rPr lang="hr-BA" dirty="0" err="1"/>
              <a:t>too</a:t>
            </a:r>
            <a:r>
              <a:rPr lang="hr-BA" dirty="0"/>
              <a:t> </a:t>
            </a:r>
            <a:r>
              <a:rPr lang="hr-BA" dirty="0" err="1"/>
              <a:t>busy</a:t>
            </a:r>
            <a:r>
              <a:rPr lang="hr-BA" dirty="0"/>
              <a:t> </a:t>
            </a:r>
            <a:r>
              <a:rPr lang="hr-BA" dirty="0" err="1"/>
              <a:t>with</a:t>
            </a:r>
            <a:r>
              <a:rPr lang="hr-BA" dirty="0"/>
              <a:t> fitness </a:t>
            </a:r>
            <a:r>
              <a:rPr lang="hr-BA" dirty="0" err="1"/>
              <a:t>centers</a:t>
            </a:r>
            <a:r>
              <a:rPr lang="hr-BA" dirty="0"/>
              <a:t> </a:t>
            </a:r>
            <a:r>
              <a:rPr lang="hr-BA" dirty="0" err="1"/>
              <a:t>and</a:t>
            </a:r>
            <a:r>
              <a:rPr lang="hr-BA" dirty="0"/>
              <a:t> </a:t>
            </a:r>
            <a:r>
              <a:rPr lang="hr-BA" dirty="0" err="1"/>
              <a:t>gym</a:t>
            </a:r>
            <a:r>
              <a:rPr lang="hr-BA" dirty="0"/>
              <a:t>, </a:t>
            </a:r>
            <a:r>
              <a:rPr lang="hr-BA" dirty="0" err="1"/>
              <a:t>so</a:t>
            </a:r>
            <a:r>
              <a:rPr lang="hr-BA" dirty="0"/>
              <a:t> </a:t>
            </a:r>
            <a:r>
              <a:rPr lang="hr-BA" dirty="0" err="1"/>
              <a:t>it</a:t>
            </a:r>
            <a:r>
              <a:rPr lang="hr-BA" dirty="0"/>
              <a:t> </a:t>
            </a:r>
            <a:r>
              <a:rPr lang="hr-BA" dirty="0" err="1"/>
              <a:t>would</a:t>
            </a:r>
            <a:r>
              <a:rPr lang="hr-BA" dirty="0"/>
              <a:t> </a:t>
            </a:r>
            <a:r>
              <a:rPr lang="hr-BA" dirty="0" err="1"/>
              <a:t>be</a:t>
            </a:r>
            <a:r>
              <a:rPr lang="hr-BA" dirty="0"/>
              <a:t> </a:t>
            </a:r>
            <a:r>
              <a:rPr lang="hr-BA" dirty="0" err="1"/>
              <a:t>really</a:t>
            </a:r>
            <a:r>
              <a:rPr lang="hr-BA" dirty="0"/>
              <a:t> hard to </a:t>
            </a:r>
            <a:r>
              <a:rPr lang="hr-BA" dirty="0" err="1"/>
              <a:t>attract</a:t>
            </a:r>
            <a:r>
              <a:rPr lang="hr-BA" dirty="0"/>
              <a:t> </a:t>
            </a:r>
            <a:r>
              <a:rPr lang="hr-BA" dirty="0" err="1"/>
              <a:t>new</a:t>
            </a:r>
            <a:r>
              <a:rPr lang="hr-BA" dirty="0"/>
              <a:t> </a:t>
            </a:r>
            <a:r>
              <a:rPr lang="hr-BA" dirty="0" err="1"/>
              <a:t>customers</a:t>
            </a:r>
            <a:endParaRPr lang="hr-BA" dirty="0"/>
          </a:p>
          <a:p>
            <a:r>
              <a:rPr lang="hr-BA" dirty="0"/>
              <a:t>most </a:t>
            </a:r>
            <a:r>
              <a:rPr lang="hr-BA" dirty="0" err="1"/>
              <a:t>of</a:t>
            </a:r>
            <a:r>
              <a:rPr lang="hr-BA" dirty="0"/>
              <a:t> </a:t>
            </a:r>
            <a:r>
              <a:rPr lang="hr-BA" dirty="0" err="1"/>
              <a:t>clients</a:t>
            </a:r>
            <a:r>
              <a:rPr lang="hr-BA" dirty="0"/>
              <a:t> </a:t>
            </a:r>
            <a:r>
              <a:rPr lang="hr-BA" dirty="0" err="1"/>
              <a:t>prefer</a:t>
            </a:r>
            <a:r>
              <a:rPr lang="hr-BA" dirty="0"/>
              <a:t> </a:t>
            </a:r>
            <a:r>
              <a:rPr lang="hr-BA" dirty="0" err="1"/>
              <a:t>gym</a:t>
            </a:r>
            <a:r>
              <a:rPr lang="hr-BA" dirty="0"/>
              <a:t> </a:t>
            </a:r>
            <a:r>
              <a:rPr lang="hr-BA" dirty="0" err="1"/>
              <a:t>that</a:t>
            </a:r>
            <a:r>
              <a:rPr lang="hr-BA" dirty="0"/>
              <a:t> </a:t>
            </a:r>
            <a:r>
              <a:rPr lang="hr-BA" dirty="0" err="1"/>
              <a:t>they</a:t>
            </a:r>
            <a:r>
              <a:rPr lang="hr-BA" dirty="0"/>
              <a:t> </a:t>
            </a:r>
            <a:r>
              <a:rPr lang="hr-BA" dirty="0" err="1"/>
              <a:t>know</a:t>
            </a:r>
            <a:r>
              <a:rPr lang="hr-BA" dirty="0"/>
              <a:t>, </a:t>
            </a:r>
            <a:r>
              <a:rPr lang="hr-BA" dirty="0" err="1"/>
              <a:t>and</a:t>
            </a:r>
            <a:r>
              <a:rPr lang="hr-BA" dirty="0"/>
              <a:t> </a:t>
            </a:r>
            <a:r>
              <a:rPr lang="hr-BA" dirty="0" err="1"/>
              <a:t>they</a:t>
            </a:r>
            <a:r>
              <a:rPr lang="hr-BA" dirty="0"/>
              <a:t> </a:t>
            </a:r>
            <a:r>
              <a:rPr lang="hr-BA" dirty="0" err="1"/>
              <a:t>have</a:t>
            </a:r>
            <a:r>
              <a:rPr lang="hr-BA" dirty="0"/>
              <a:t> some </a:t>
            </a:r>
            <a:r>
              <a:rPr lang="hr-BA" dirty="0" err="1"/>
              <a:t>sort</a:t>
            </a:r>
            <a:r>
              <a:rPr lang="hr-BA" dirty="0"/>
              <a:t> </a:t>
            </a:r>
            <a:r>
              <a:rPr lang="hr-BA" dirty="0" err="1"/>
              <a:t>of</a:t>
            </a:r>
            <a:r>
              <a:rPr lang="hr-BA" dirty="0"/>
              <a:t> brand </a:t>
            </a:r>
            <a:r>
              <a:rPr lang="hr-BA" dirty="0" err="1"/>
              <a:t>loyalty</a:t>
            </a:r>
            <a:r>
              <a:rPr lang="hr-BA" dirty="0"/>
              <a:t> </a:t>
            </a:r>
            <a:r>
              <a:rPr lang="hr-BA" dirty="0" err="1"/>
              <a:t>and</a:t>
            </a:r>
            <a:r>
              <a:rPr lang="hr-BA" dirty="0"/>
              <a:t> </a:t>
            </a:r>
            <a:r>
              <a:rPr lang="hr-BA" dirty="0" err="1"/>
              <a:t>they</a:t>
            </a:r>
            <a:r>
              <a:rPr lang="hr-BA" dirty="0"/>
              <a:t> </a:t>
            </a:r>
            <a:r>
              <a:rPr lang="hr-BA" dirty="0" err="1"/>
              <a:t>prefer</a:t>
            </a:r>
            <a:r>
              <a:rPr lang="hr-BA" dirty="0"/>
              <a:t> to </a:t>
            </a:r>
            <a:r>
              <a:rPr lang="hr-BA" dirty="0" err="1"/>
              <a:t>go</a:t>
            </a:r>
            <a:r>
              <a:rPr lang="hr-BA" dirty="0"/>
              <a:t> to </a:t>
            </a:r>
            <a:r>
              <a:rPr lang="hr-BA" dirty="0" err="1"/>
              <a:t>closest</a:t>
            </a:r>
            <a:r>
              <a:rPr lang="hr-BA" dirty="0"/>
              <a:t> </a:t>
            </a:r>
            <a:r>
              <a:rPr lang="hr-BA" dirty="0" err="1"/>
              <a:t>gym</a:t>
            </a:r>
            <a:r>
              <a:rPr lang="hr-BA" dirty="0"/>
              <a:t> to </a:t>
            </a:r>
            <a:r>
              <a:rPr lang="hr-BA" dirty="0" err="1"/>
              <a:t>their</a:t>
            </a:r>
            <a:r>
              <a:rPr lang="hr-BA" dirty="0"/>
              <a:t> home.</a:t>
            </a:r>
            <a:r>
              <a:rPr lang="en-US" dirty="0"/>
              <a:t> </a:t>
            </a:r>
            <a:endParaRPr lang="hr-BA" dirty="0"/>
          </a:p>
          <a:p>
            <a:endParaRPr lang="hr-HR" dirty="0"/>
          </a:p>
        </p:txBody>
      </p:sp>
    </p:spTree>
    <p:extLst>
      <p:ext uri="{BB962C8B-B14F-4D97-AF65-F5344CB8AC3E}">
        <p14:creationId xmlns:p14="http://schemas.microsoft.com/office/powerpoint/2010/main" val="2932606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 and fitness presentation (widescreen).potx" id="{ABFD658B-2256-413B-9244-0F977A0B2D12}" vid="{E4CB021D-C859-4C82-BDBB-2F2FACCF0D80}"/>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Health and fitness presentation (widescreen)</Template>
  <TotalTime>15</TotalTime>
  <Words>800</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Health Fitness 16x9</vt:lpstr>
      <vt:lpstr>Finding best location for Fitness centar in Toronto</vt:lpstr>
      <vt:lpstr>Introduction</vt:lpstr>
      <vt:lpstr>Why toronto?</vt:lpstr>
      <vt:lpstr>Libraries used:</vt:lpstr>
      <vt:lpstr>Data used:</vt:lpstr>
      <vt:lpstr>Methodology:</vt:lpstr>
      <vt:lpstr>Map of toronto</vt:lpstr>
      <vt:lpstr>Fitness centers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best location for Fitness centar in Toronto</dc:title>
  <dc:creator>Microsoft</dc:creator>
  <cp:lastModifiedBy>Microsoft</cp:lastModifiedBy>
  <cp:revision>3</cp:revision>
  <dcterms:created xsi:type="dcterms:W3CDTF">2020-07-09T20:46:30Z</dcterms:created>
  <dcterms:modified xsi:type="dcterms:W3CDTF">2020-07-09T21:02:04Z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