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9" r:id="rId5"/>
    <p:sldId id="275" r:id="rId6"/>
    <p:sldId id="276" r:id="rId7"/>
    <p:sldId id="277" r:id="rId8"/>
    <p:sldId id="278" r:id="rId9"/>
    <p:sldId id="274" r:id="rId10"/>
    <p:sldId id="271" r:id="rId11"/>
    <p:sldId id="273" r:id="rId12"/>
    <p:sldId id="264" r:id="rId13"/>
    <p:sldId id="259" r:id="rId14"/>
    <p:sldId id="260" r:id="rId15"/>
    <p:sldId id="261" r:id="rId16"/>
    <p:sldId id="262" r:id="rId17"/>
    <p:sldId id="280" r:id="rId18"/>
    <p:sldId id="265" r:id="rId19"/>
    <p:sldId id="267" r:id="rId20"/>
    <p:sldId id="263" r:id="rId21"/>
    <p:sldId id="269" r:id="rId22"/>
    <p:sldId id="266" r:id="rId23"/>
    <p:sldId id="26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7" autoAdjust="0"/>
    <p:restoredTop sz="94348" autoAdjust="0"/>
  </p:normalViewPr>
  <p:slideViewPr>
    <p:cSldViewPr snapToGrid="0">
      <p:cViewPr varScale="1">
        <p:scale>
          <a:sx n="74" d="100"/>
          <a:sy n="74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Ave. Latency 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Concurrency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</c:v>
                </c:pt>
                <c:pt idx="1">
                  <c:v>103</c:v>
                </c:pt>
                <c:pt idx="2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A9-4563-A0CD-3692691E33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80</c:v>
                </c:pt>
                <c:pt idx="1">
                  <c:v>98</c:v>
                </c:pt>
                <c:pt idx="2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A9-4563-A0CD-3692691E33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67</c:v>
                </c:pt>
                <c:pt idx="1">
                  <c:v>123</c:v>
                </c:pt>
                <c:pt idx="2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A9-4563-A0CD-3692691E3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3038623"/>
        <c:axId val="2020327823"/>
      </c:lineChart>
      <c:catAx>
        <c:axId val="2013038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Number</a:t>
                </a:r>
                <a:r>
                  <a:rPr lang="en-US" altLang="zh-CN" baseline="0" dirty="0"/>
                  <a:t> of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0327823"/>
        <c:crosses val="autoZero"/>
        <c:auto val="1"/>
        <c:lblAlgn val="ctr"/>
        <c:lblOffset val="100"/>
        <c:noMultiLvlLbl val="0"/>
      </c:catAx>
      <c:valAx>
        <c:axId val="2020327823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303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Memory (MB)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Concurrency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4400</c:v>
                </c:pt>
                <c:pt idx="1">
                  <c:v>4950</c:v>
                </c:pt>
                <c:pt idx="2">
                  <c:v>5643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E8-483B-856A-F070A5720A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4376</c:v>
                </c:pt>
                <c:pt idx="1">
                  <c:v>4605</c:v>
                </c:pt>
                <c:pt idx="2">
                  <c:v>4833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E8-483B-856A-F070A5720A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4388</c:v>
                </c:pt>
                <c:pt idx="1">
                  <c:v>4412</c:v>
                </c:pt>
                <c:pt idx="2">
                  <c:v>4329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E8-483B-856A-F070A5720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3038623"/>
        <c:axId val="2020327823"/>
      </c:lineChart>
      <c:catAx>
        <c:axId val="2013038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Number</a:t>
                </a:r>
                <a:r>
                  <a:rPr lang="en-US" altLang="zh-CN" baseline="0" dirty="0"/>
                  <a:t> of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0327823"/>
        <c:crosses val="autoZero"/>
        <c:auto val="1"/>
        <c:lblAlgn val="ctr"/>
        <c:lblOffset val="100"/>
        <c:noMultiLvlLbl val="0"/>
      </c:catAx>
      <c:valAx>
        <c:axId val="2020327823"/>
        <c:scaling>
          <c:orientation val="minMax"/>
          <c:min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303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CPU</a:t>
            </a:r>
            <a:r>
              <a:rPr lang="en-US" altLang="zh-CN" baseline="0" dirty="0"/>
              <a:t> Occupation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Concurrency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0-4C92-8A63-CC381F82DC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0-4C92-8A63-CC381F82DC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B0-4C92-8A63-CC381F82D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3038623"/>
        <c:axId val="2020327823"/>
      </c:lineChart>
      <c:catAx>
        <c:axId val="2013038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Number</a:t>
                </a:r>
                <a:r>
                  <a:rPr lang="en-US" altLang="zh-CN" baseline="0" dirty="0"/>
                  <a:t> of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0327823"/>
        <c:crosses val="autoZero"/>
        <c:auto val="1"/>
        <c:lblAlgn val="ctr"/>
        <c:lblOffset val="100"/>
        <c:noMultiLvlLbl val="0"/>
      </c:catAx>
      <c:valAx>
        <c:axId val="202032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303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7A58F-3BA5-4FAD-B117-5AA44DD7737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547A-BAEA-47B4-8FF6-15C5756C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0547A-BAEA-47B4-8FF6-15C5756C20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用户自己做的</a:t>
            </a:r>
            <a:r>
              <a:rPr lang="en-US" altLang="zh-CN" dirty="0"/>
              <a:t>Batch</a:t>
            </a:r>
            <a:r>
              <a:rPr lang="zh-CN" altLang="en-US" dirty="0"/>
              <a:t>未必是最优的。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0547A-BAEA-47B4-8FF6-15C5756C20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7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F25FF-367F-887E-B38A-CA327F081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82989-B838-838F-F9B2-4DC6FA5E7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ACADD-21F8-90BE-0FFE-6A21E91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6FCAA-47E9-A662-BB73-8D9E55A4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5B916-21D2-38DB-1F86-2322A706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3B20-7A82-616A-E97E-20ACBFE3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E3724-D752-90C9-A08A-8B5FD72A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B7737-EB39-718C-0704-952CEBDE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9B334-C5FE-131D-30A4-8F05F6E3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3F6F8-E6AB-C30E-A2AD-E14667EC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1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AEDB71-3EBC-A90F-B4E9-0B8B34232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235B0A-EA43-2F52-FCB6-303F3333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91396-CB2A-CB1E-8D49-6D770D41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6AE7B-645A-1E2B-2A59-BAEAA9C8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159D1-32C3-EBBE-5406-36D31CCF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F0B91-48E9-8507-D89C-F1D15D35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5CF0C-C486-34A8-4BFC-FA4F207F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7D13E-0BB6-4A1F-916A-C3E8CB9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BBD65-3352-3F7F-66C8-5C0746DB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EA6BE-48D2-8B07-2EBA-CA46A874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1DE8-00CC-8B3E-50F5-FEF65490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C32E6-3683-944C-553B-ADECEE30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834DD-FB35-3934-1AE5-7802D645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CA256-5F07-A391-E78D-8CA13DF2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69137-6E33-B185-625C-596A1225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2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7A2E-B3E9-0FC1-BF41-1D66F0B5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F2DB-CED3-F657-5D51-90626CD1C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98552-E5E8-7819-4DF9-3CEB9A9C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6BE92-06C8-CF36-129F-2092DF71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EC924-EADB-1544-F88E-09877B4D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3246D-E471-D338-6B4A-9770A8B4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D6DD6-8620-4434-82CD-5DCEEB01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1E0F3-1241-32CC-9FBA-FE496FA2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CE6B5-B256-58EF-E863-0198CC33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A58580-FC95-F058-510A-04F5C8A21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920D50-9A96-BE32-D89E-1D6370B24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20642-3718-1AD3-533C-341605B3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B37912-A043-0C17-42AE-6509104C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93BB47-EBF0-0C37-F410-BC75329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1A199-AB5C-FF8F-B720-63AE65DA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3EB50-31AE-5D00-8E36-E2916751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0F130F-C383-11B3-4303-E5AA6BDF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021084-01A9-11F5-3876-ADF35084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74DD4-8127-63AB-52A2-B81CE05F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1087CD-761B-52EB-9045-1595A387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EC6F5-73A7-F4C9-3F8A-DA18FF72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C189C-7CAA-7411-CE98-435963CD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53D34-2121-12E5-1F72-0A9EAD55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F5A6C-47F2-4813-27BF-3E500CB7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9498B-CB0A-C87F-ED5F-26FBE378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1B6C7-FE95-BFCF-1272-5C9493E5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F8CCE-080B-9C12-705E-842AE2CC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BE735-6505-CBB3-E418-534AC04D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B808FB-4983-E96D-7F6F-BCB2EF833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3CCCB-6011-F7DE-6759-45DED4B56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BD507-C47D-0294-0BE0-5F3DE85A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56678-95DA-1DD3-4329-41799CE4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C4524-EE8A-B0B3-669F-FC8FA177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7A642-14F2-F218-8CF7-EC9D0F3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FC6B4-4114-AF2D-9D4A-108C27CA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B2E42-8E1A-438E-369B-9608504FF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F40DE-E657-8F58-B8DD-D3677CE93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BB3A6-76D4-9ADB-4D78-236D26EC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E1BFB-DB34-875A-42F1-BF0D59236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期中阶段性展示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561E2-8153-325E-B87A-54E6D68A9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05 </a:t>
            </a:r>
            <a:r>
              <a:rPr lang="zh-CN" altLang="en-US" dirty="0"/>
              <a:t>刘子君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37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FC3B6-1054-96E7-C850-BAB715DF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Serverless+AIGC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7DE01-EA6B-32ED-758C-4229320A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09597" cy="4351338"/>
          </a:xfrm>
        </p:spPr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AIGC</a:t>
            </a:r>
            <a:r>
              <a:rPr lang="zh-CN" altLang="en-US" dirty="0"/>
              <a:t>模型：</a:t>
            </a:r>
            <a:r>
              <a:rPr lang="en-US" altLang="zh-CN" dirty="0"/>
              <a:t>GPT</a:t>
            </a:r>
            <a:r>
              <a:rPr lang="zh-CN" altLang="en-US" dirty="0"/>
              <a:t>，</a:t>
            </a:r>
            <a:r>
              <a:rPr lang="en-US" altLang="zh-CN" dirty="0" err="1"/>
              <a:t>StableDiffusion</a:t>
            </a:r>
            <a:endParaRPr lang="en-US" altLang="zh-CN" dirty="0"/>
          </a:p>
          <a:p>
            <a:pPr lvl="1"/>
            <a:r>
              <a:rPr lang="zh-CN" altLang="en-US" dirty="0"/>
              <a:t>模型大小：</a:t>
            </a:r>
            <a:r>
              <a:rPr lang="en-US" altLang="zh-CN" dirty="0"/>
              <a:t>300MB-5GB</a:t>
            </a:r>
            <a:r>
              <a:rPr lang="zh-CN" altLang="en-US" dirty="0"/>
              <a:t>，推理时间：</a:t>
            </a:r>
            <a:r>
              <a:rPr lang="en-US" altLang="zh-CN" dirty="0"/>
              <a:t>500ms-30s</a:t>
            </a:r>
          </a:p>
          <a:p>
            <a:r>
              <a:rPr lang="zh-CN" altLang="en-US" dirty="0"/>
              <a:t>计算密集</a:t>
            </a:r>
            <a:r>
              <a:rPr lang="en-US" altLang="zh-CN" dirty="0"/>
              <a:t>+</a:t>
            </a:r>
            <a:r>
              <a:rPr lang="zh-CN" altLang="en-US" dirty="0"/>
              <a:t>资源集中型任务</a:t>
            </a:r>
            <a:endParaRPr lang="en-US" altLang="zh-CN" dirty="0"/>
          </a:p>
          <a:p>
            <a:pPr lvl="1"/>
            <a:r>
              <a:rPr lang="zh-CN" altLang="en-US" dirty="0"/>
              <a:t>资源限制：不能持久化部署所有模型（传统服务）</a:t>
            </a:r>
            <a:endParaRPr lang="en-US" altLang="zh-CN" dirty="0"/>
          </a:p>
          <a:p>
            <a:pPr lvl="1"/>
            <a:r>
              <a:rPr lang="zh-CN" altLang="en-US" dirty="0"/>
              <a:t>资源、延时限制：当请求量大时，不能针对每一个请求启动服务（现</a:t>
            </a:r>
            <a:r>
              <a:rPr lang="en-US" altLang="zh-CN" dirty="0" err="1"/>
              <a:t>OpenFaas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弹性伸缩</a:t>
            </a:r>
            <a:endParaRPr lang="en-US" altLang="zh-CN" dirty="0"/>
          </a:p>
          <a:p>
            <a:pPr lvl="2"/>
            <a:r>
              <a:rPr lang="zh-CN" altLang="en-US" dirty="0"/>
              <a:t>进一步地，兼容</a:t>
            </a:r>
            <a:r>
              <a:rPr lang="en-US" altLang="zh-CN" dirty="0"/>
              <a:t>GPU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批处理（</a:t>
            </a:r>
            <a:r>
              <a:rPr lang="en-US" altLang="zh-CN" dirty="0"/>
              <a:t>Batching</a:t>
            </a:r>
            <a:r>
              <a:rPr lang="zh-CN" altLang="en-US" dirty="0"/>
              <a:t>）：合并多个请求，启动一个服务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0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99F4-F72F-2C3A-A614-AC89ADF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A45E11-F5A3-033C-89BD-82CB3D638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84417"/>
              </p:ext>
            </p:extLst>
          </p:nvPr>
        </p:nvGraphicFramePr>
        <p:xfrm>
          <a:off x="755073" y="1862561"/>
          <a:ext cx="10922000" cy="3460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4286679606"/>
                    </a:ext>
                  </a:extLst>
                </a:gridCol>
                <a:gridCol w="4209910">
                  <a:extLst>
                    <a:ext uri="{9D8B030D-6E8A-4147-A177-3AD203B41FA5}">
                      <a16:colId xmlns:a16="http://schemas.microsoft.com/office/drawing/2014/main" val="1521876472"/>
                    </a:ext>
                  </a:extLst>
                </a:gridCol>
                <a:gridCol w="2406790">
                  <a:extLst>
                    <a:ext uri="{9D8B030D-6E8A-4147-A177-3AD203B41FA5}">
                      <a16:colId xmlns:a16="http://schemas.microsoft.com/office/drawing/2014/main" val="1927554460"/>
                    </a:ext>
                  </a:extLst>
                </a:gridCol>
              </a:tblGrid>
              <a:tr h="432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主要目标</a:t>
                      </a:r>
                      <a:endParaRPr lang="en-US" altLang="zh-CN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拆解任务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预计任务用时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36856"/>
                  </a:ext>
                </a:extLst>
              </a:tr>
              <a:tr h="4325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/>
                        <a:t>搭建基于</a:t>
                      </a:r>
                      <a:r>
                        <a:rPr lang="en-US" altLang="zh-CN" sz="2000" b="0" dirty="0" err="1"/>
                        <a:t>OpenFaas</a:t>
                      </a:r>
                      <a:r>
                        <a:rPr lang="zh-CN" altLang="en-US" sz="2000" b="0" dirty="0"/>
                        <a:t>的高吞吐、低延迟</a:t>
                      </a:r>
                      <a:r>
                        <a:rPr lang="en-US" altLang="zh-CN" sz="2000" b="0" dirty="0"/>
                        <a:t>AIGC</a:t>
                      </a:r>
                      <a:r>
                        <a:rPr lang="zh-CN" altLang="en-US" sz="2000" b="0" dirty="0"/>
                        <a:t>推理</a:t>
                      </a:r>
                      <a:r>
                        <a:rPr lang="en-US" altLang="zh-CN" sz="2000" b="0" dirty="0"/>
                        <a:t>Serverless</a:t>
                      </a:r>
                      <a:r>
                        <a:rPr lang="zh-CN" altLang="en-US" sz="2000" b="0" dirty="0"/>
                        <a:t>平台</a:t>
                      </a:r>
                      <a:endParaRPr lang="en-US" altLang="zh-CN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构建平台、部署服务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0784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</a:t>
                      </a:r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Demo</a:t>
                      </a:r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演示，链接性能监测平台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480940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分析</a:t>
                      </a:r>
                      <a:r>
                        <a:rPr lang="zh-CN" altLang="en-US" dirty="0"/>
                        <a:t>并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改善</a:t>
                      </a:r>
                      <a:r>
                        <a:rPr lang="zh-CN" altLang="en-US" dirty="0"/>
                        <a:t>服务性能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b="1" dirty="0"/>
                        <a:t>Profiling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88548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平台部署常见</a:t>
                      </a:r>
                      <a:r>
                        <a:rPr lang="en-US" altLang="zh-CN" sz="2000" dirty="0"/>
                        <a:t>AIGC</a:t>
                      </a:r>
                      <a:r>
                        <a:rPr lang="zh-CN" altLang="en-US" sz="2000" dirty="0"/>
                        <a:t>模型，提供针对性优化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调研并实现相关模型部署与服务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2981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分析模型特性</a:t>
                      </a:r>
                      <a:r>
                        <a:rPr lang="zh-CN" altLang="en-US" dirty="0"/>
                        <a:t>，</a:t>
                      </a:r>
                      <a:r>
                        <a:rPr lang="zh-CN" altLang="en-US" b="1" dirty="0"/>
                        <a:t>实现优化方法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5326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平台资源调度兼容</a:t>
                      </a:r>
                      <a:r>
                        <a:rPr lang="en-US" altLang="zh-CN" sz="2000" dirty="0"/>
                        <a:t>GPU</a:t>
                      </a:r>
                      <a:r>
                        <a:rPr lang="zh-CN" altLang="en-US" sz="2000" dirty="0"/>
                        <a:t>资源，进一步提升服务性能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调研</a:t>
                      </a:r>
                      <a:r>
                        <a:rPr lang="zh-CN" altLang="en-US" dirty="0"/>
                        <a:t>并尝试现有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资源分配方式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5 Days</a:t>
                      </a:r>
                      <a:endParaRPr lang="zh-CN" altLang="en-US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67895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实现兼容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GPU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的调度算法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7 Days</a:t>
                      </a:r>
                      <a:endParaRPr lang="zh-CN" altLang="en-US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18611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6DFF26-FDE6-DAFE-9BDD-93167344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88887"/>
              </p:ext>
            </p:extLst>
          </p:nvPr>
        </p:nvGraphicFramePr>
        <p:xfrm>
          <a:off x="5070176" y="6188075"/>
          <a:ext cx="567724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07">
                  <a:extLst>
                    <a:ext uri="{9D8B030D-6E8A-4147-A177-3AD203B41FA5}">
                      <a16:colId xmlns:a16="http://schemas.microsoft.com/office/drawing/2014/main" val="136550251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4274456215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773768690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207147743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565449353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496798226"/>
                    </a:ext>
                  </a:extLst>
                </a:gridCol>
              </a:tblGrid>
              <a:tr h="24863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基本完成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难点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3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柱体 14">
            <a:extLst>
              <a:ext uri="{FF2B5EF4-FFF2-40B4-BE49-F238E27FC236}">
                <a16:creationId xmlns:a16="http://schemas.microsoft.com/office/drawing/2014/main" id="{C84764AC-45DD-5FB8-4F0B-C06DBB11FFCD}"/>
              </a:ext>
            </a:extLst>
          </p:cNvPr>
          <p:cNvSpPr/>
          <p:nvPr/>
        </p:nvSpPr>
        <p:spPr>
          <a:xfrm>
            <a:off x="4948946" y="2590800"/>
            <a:ext cx="1962394" cy="274246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Runtime </a:t>
            </a:r>
            <a:r>
              <a:rPr lang="en-US" altLang="zh-CN" dirty="0" err="1"/>
              <a:t>Rebatching</a:t>
            </a:r>
            <a:r>
              <a:rPr lang="en-US" altLang="zh-CN" dirty="0"/>
              <a:t> (Function-Level)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645E44-D6C2-8A2F-28B1-7842469BAEA8}"/>
              </a:ext>
            </a:extLst>
          </p:cNvPr>
          <p:cNvSpPr/>
          <p:nvPr/>
        </p:nvSpPr>
        <p:spPr>
          <a:xfrm>
            <a:off x="377175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7FA709-6917-D32D-D2E2-C758B10986CE}"/>
              </a:ext>
            </a:extLst>
          </p:cNvPr>
          <p:cNvSpPr/>
          <p:nvPr/>
        </p:nvSpPr>
        <p:spPr>
          <a:xfrm>
            <a:off x="5165586" y="3485713"/>
            <a:ext cx="373924" cy="1738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9DBE20-3EFD-DE10-4E5C-1F41F7A0D5E9}"/>
              </a:ext>
            </a:extLst>
          </p:cNvPr>
          <p:cNvSpPr/>
          <p:nvPr/>
        </p:nvSpPr>
        <p:spPr>
          <a:xfrm>
            <a:off x="9304852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E3B62E-A8DA-84BE-F039-683EFC958268}"/>
              </a:ext>
            </a:extLst>
          </p:cNvPr>
          <p:cNvSpPr txBox="1"/>
          <p:nvPr/>
        </p:nvSpPr>
        <p:spPr>
          <a:xfrm>
            <a:off x="952159" y="5455793"/>
            <a:ext cx="301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OTP (On Top of Platform)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General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Relatively Easy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*Latency</a:t>
            </a:r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774E4927-5DF5-DAFE-6F14-E07873C2E9FE}"/>
              </a:ext>
            </a:extLst>
          </p:cNvPr>
          <p:cNvSpPr/>
          <p:nvPr/>
        </p:nvSpPr>
        <p:spPr>
          <a:xfrm>
            <a:off x="3528768" y="3582070"/>
            <a:ext cx="815340" cy="9906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CA54FF-6459-869E-6561-C346A5144245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210297" y="4077370"/>
            <a:ext cx="318471" cy="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5B3449-11C5-FA5A-D634-A3553BD8EB4D}"/>
              </a:ext>
            </a:extLst>
          </p:cNvPr>
          <p:cNvSpPr txBox="1"/>
          <p:nvPr/>
        </p:nvSpPr>
        <p:spPr>
          <a:xfrm>
            <a:off x="4763036" y="5380954"/>
            <a:ext cx="3016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Platform Injection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Lower Latency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*Hard to Implement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*Specific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*Limited by Framework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319D6FE2-87B5-AAC3-3E83-3EA3988F91BC}"/>
              </a:ext>
            </a:extLst>
          </p:cNvPr>
          <p:cNvSpPr/>
          <p:nvPr/>
        </p:nvSpPr>
        <p:spPr>
          <a:xfrm>
            <a:off x="8263114" y="3588219"/>
            <a:ext cx="815340" cy="9906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7E13AD-ACA3-A5D2-7E65-777799F8143F}"/>
              </a:ext>
            </a:extLst>
          </p:cNvPr>
          <p:cNvCxnSpPr>
            <a:stCxn id="17" idx="4"/>
            <a:endCxn id="7" idx="1"/>
          </p:cNvCxnSpPr>
          <p:nvPr/>
        </p:nvCxnSpPr>
        <p:spPr>
          <a:xfrm>
            <a:off x="9078454" y="4083519"/>
            <a:ext cx="226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B60622E-47E2-9D86-A27B-DF34976339B9}"/>
              </a:ext>
            </a:extLst>
          </p:cNvPr>
          <p:cNvSpPr/>
          <p:nvPr/>
        </p:nvSpPr>
        <p:spPr>
          <a:xfrm>
            <a:off x="1590380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E0CFEA0-8536-362B-3EBC-C4EDDA3A1E2D}"/>
              </a:ext>
            </a:extLst>
          </p:cNvPr>
          <p:cNvSpPr/>
          <p:nvPr/>
        </p:nvSpPr>
        <p:spPr>
          <a:xfrm>
            <a:off x="1983454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98012C9-B41C-8B22-1256-ECB336096AAB}"/>
              </a:ext>
            </a:extLst>
          </p:cNvPr>
          <p:cNvSpPr/>
          <p:nvPr/>
        </p:nvSpPr>
        <p:spPr>
          <a:xfrm>
            <a:off x="2411811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3CED44-DC9C-1EB7-84F8-AF08EAC978FF}"/>
              </a:ext>
            </a:extLst>
          </p:cNvPr>
          <p:cNvSpPr/>
          <p:nvPr/>
        </p:nvSpPr>
        <p:spPr>
          <a:xfrm>
            <a:off x="1590380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89F3D46-619D-50B8-3526-968D2F242F70}"/>
              </a:ext>
            </a:extLst>
          </p:cNvPr>
          <p:cNvSpPr/>
          <p:nvPr/>
        </p:nvSpPr>
        <p:spPr>
          <a:xfrm>
            <a:off x="1983454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A55C65-5C77-FC8D-F198-DCCE37FFB034}"/>
              </a:ext>
            </a:extLst>
          </p:cNvPr>
          <p:cNvSpPr/>
          <p:nvPr/>
        </p:nvSpPr>
        <p:spPr>
          <a:xfrm>
            <a:off x="2391482" y="391316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97182-0E33-CA06-DD6E-F7759443C4E0}"/>
              </a:ext>
            </a:extLst>
          </p:cNvPr>
          <p:cNvSpPr/>
          <p:nvPr/>
        </p:nvSpPr>
        <p:spPr>
          <a:xfrm>
            <a:off x="2770482" y="390928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F11BE0-2E64-BE6D-E2FC-2F475C94EFF5}"/>
              </a:ext>
            </a:extLst>
          </p:cNvPr>
          <p:cNvSpPr/>
          <p:nvPr/>
        </p:nvSpPr>
        <p:spPr>
          <a:xfrm>
            <a:off x="1572329" y="439790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ABD082-7CFD-AFF9-C9C1-5BA656D64719}"/>
              </a:ext>
            </a:extLst>
          </p:cNvPr>
          <p:cNvSpPr/>
          <p:nvPr/>
        </p:nvSpPr>
        <p:spPr>
          <a:xfrm>
            <a:off x="1961258" y="438486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8207F9-2D1A-2B49-453E-915E3F1538D5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74348" y="4083519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4481E2F-057C-EFF3-BB11-9C57376E60E0}"/>
              </a:ext>
            </a:extLst>
          </p:cNvPr>
          <p:cNvSpPr/>
          <p:nvPr/>
        </p:nvSpPr>
        <p:spPr>
          <a:xfrm>
            <a:off x="1456531" y="3400303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A9B22A-9550-0C5C-E916-3AC03CA28CA2}"/>
              </a:ext>
            </a:extLst>
          </p:cNvPr>
          <p:cNvSpPr/>
          <p:nvPr/>
        </p:nvSpPr>
        <p:spPr>
          <a:xfrm>
            <a:off x="1456530" y="3880390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1266EB-B662-2CE5-CD59-D6B5058468ED}"/>
              </a:ext>
            </a:extLst>
          </p:cNvPr>
          <p:cNvSpPr/>
          <p:nvPr/>
        </p:nvSpPr>
        <p:spPr>
          <a:xfrm>
            <a:off x="1456531" y="4344055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BB35B1-E01D-EF17-88CF-FA6E7B84F7EC}"/>
              </a:ext>
            </a:extLst>
          </p:cNvPr>
          <p:cNvSpPr/>
          <p:nvPr/>
        </p:nvSpPr>
        <p:spPr>
          <a:xfrm>
            <a:off x="5737973" y="3687832"/>
            <a:ext cx="821817" cy="289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851E2D2-35D1-AC55-9354-CC8922AC2F05}"/>
              </a:ext>
            </a:extLst>
          </p:cNvPr>
          <p:cNvSpPr/>
          <p:nvPr/>
        </p:nvSpPr>
        <p:spPr>
          <a:xfrm>
            <a:off x="5741177" y="4202982"/>
            <a:ext cx="682519" cy="289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AD750EE-A4AD-7BBC-0B36-CCF281355707}"/>
              </a:ext>
            </a:extLst>
          </p:cNvPr>
          <p:cNvSpPr/>
          <p:nvPr/>
        </p:nvSpPr>
        <p:spPr>
          <a:xfrm>
            <a:off x="5735427" y="4699033"/>
            <a:ext cx="983353" cy="286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319B079-2309-9AF2-39FC-F5557C0D9888}"/>
              </a:ext>
            </a:extLst>
          </p:cNvPr>
          <p:cNvSpPr/>
          <p:nvPr/>
        </p:nvSpPr>
        <p:spPr>
          <a:xfrm>
            <a:off x="10495696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BA6BD0E-7933-785D-D687-AFD8D9A1F4FF}"/>
              </a:ext>
            </a:extLst>
          </p:cNvPr>
          <p:cNvSpPr/>
          <p:nvPr/>
        </p:nvSpPr>
        <p:spPr>
          <a:xfrm>
            <a:off x="10888770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F228804-D9B6-08CE-CEE7-6D94EA64576B}"/>
              </a:ext>
            </a:extLst>
          </p:cNvPr>
          <p:cNvSpPr/>
          <p:nvPr/>
        </p:nvSpPr>
        <p:spPr>
          <a:xfrm>
            <a:off x="11317127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7E58A0C-9FBB-95F3-C971-3E141FF03258}"/>
              </a:ext>
            </a:extLst>
          </p:cNvPr>
          <p:cNvSpPr/>
          <p:nvPr/>
        </p:nvSpPr>
        <p:spPr>
          <a:xfrm>
            <a:off x="10495696" y="392078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21E6D99-31A5-C221-6906-03AC9A454B89}"/>
              </a:ext>
            </a:extLst>
          </p:cNvPr>
          <p:cNvSpPr/>
          <p:nvPr/>
        </p:nvSpPr>
        <p:spPr>
          <a:xfrm>
            <a:off x="10888770" y="392078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23034A2-5F4E-364A-501D-B7663CA9937B}"/>
              </a:ext>
            </a:extLst>
          </p:cNvPr>
          <p:cNvSpPr/>
          <p:nvPr/>
        </p:nvSpPr>
        <p:spPr>
          <a:xfrm>
            <a:off x="11317127" y="3933920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12BBC58-9C16-977D-4D00-1FCA6BDFAACE}"/>
              </a:ext>
            </a:extLst>
          </p:cNvPr>
          <p:cNvSpPr/>
          <p:nvPr/>
        </p:nvSpPr>
        <p:spPr>
          <a:xfrm>
            <a:off x="11745484" y="3919397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79ED4AB-2864-8745-30A6-1CDC0A34D542}"/>
              </a:ext>
            </a:extLst>
          </p:cNvPr>
          <p:cNvSpPr/>
          <p:nvPr/>
        </p:nvSpPr>
        <p:spPr>
          <a:xfrm>
            <a:off x="10477645" y="4412431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E54DE5B-CD23-FBEB-2126-EF7767DFB804}"/>
              </a:ext>
            </a:extLst>
          </p:cNvPr>
          <p:cNvSpPr/>
          <p:nvPr/>
        </p:nvSpPr>
        <p:spPr>
          <a:xfrm>
            <a:off x="10866574" y="4399391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E65FFD9-2674-FCFF-79B1-F7215EE56B9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979664" y="4098042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D947058-895B-809C-FDA3-CD9AFC4CBC52}"/>
              </a:ext>
            </a:extLst>
          </p:cNvPr>
          <p:cNvSpPr/>
          <p:nvPr/>
        </p:nvSpPr>
        <p:spPr>
          <a:xfrm>
            <a:off x="10361847" y="3414826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8DF2B0E-E365-66EE-4F00-A36BA2C7AF77}"/>
              </a:ext>
            </a:extLst>
          </p:cNvPr>
          <p:cNvSpPr/>
          <p:nvPr/>
        </p:nvSpPr>
        <p:spPr>
          <a:xfrm>
            <a:off x="10361846" y="3894913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59AF687-A616-FA93-B092-6EFE9FB3C257}"/>
              </a:ext>
            </a:extLst>
          </p:cNvPr>
          <p:cNvSpPr/>
          <p:nvPr/>
        </p:nvSpPr>
        <p:spPr>
          <a:xfrm>
            <a:off x="10361847" y="4358578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8BEB4FC-7BE0-D226-EAAD-2ABCE6DC219A}"/>
              </a:ext>
            </a:extLst>
          </p:cNvPr>
          <p:cNvSpPr txBox="1"/>
          <p:nvPr/>
        </p:nvSpPr>
        <p:spPr>
          <a:xfrm>
            <a:off x="8573913" y="5388431"/>
            <a:ext cx="301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 Function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Lower Latency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Easy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*Additional Scheduling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9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7703-81EE-BD9C-03DA-3F02767F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39B84-E671-6069-ECFE-DFA5F712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INFless</a:t>
            </a:r>
            <a:r>
              <a:rPr lang="en-US" altLang="zh-CN" dirty="0"/>
              <a:t>: A Native Serverless System for Low-Latency, High-Throughput Inference</a:t>
            </a:r>
          </a:p>
          <a:p>
            <a:pPr lvl="1"/>
            <a:r>
              <a:rPr lang="zh-CN" altLang="en-US" dirty="0"/>
              <a:t>一个基于</a:t>
            </a:r>
            <a:r>
              <a:rPr lang="en-US" altLang="zh-CN" dirty="0"/>
              <a:t>Serverless</a:t>
            </a:r>
            <a:r>
              <a:rPr lang="zh-CN" altLang="en-US" dirty="0"/>
              <a:t>的</a:t>
            </a:r>
            <a:r>
              <a:rPr lang="en-US" altLang="zh-CN" dirty="0"/>
              <a:t>AI</a:t>
            </a:r>
            <a:r>
              <a:rPr lang="zh-CN" altLang="en-US" dirty="0"/>
              <a:t>推理框架，该框架可以满足低延时、高吞吐量、低开销的性能需求。</a:t>
            </a:r>
            <a:endParaRPr lang="en-US" altLang="zh-CN" dirty="0"/>
          </a:p>
          <a:p>
            <a:pPr lvl="2"/>
            <a:r>
              <a:rPr lang="zh-CN" altLang="en-US" b="1" dirty="0"/>
              <a:t>内置批处理解决方案</a:t>
            </a:r>
            <a:r>
              <a:rPr lang="zh-CN" altLang="en-US" dirty="0"/>
              <a:t>与</a:t>
            </a:r>
            <a:r>
              <a:rPr lang="zh-CN" altLang="en-US" i="1" dirty="0"/>
              <a:t>异构硬件</a:t>
            </a:r>
            <a:r>
              <a:rPr lang="zh-CN" altLang="en-US" dirty="0"/>
              <a:t>支持</a:t>
            </a:r>
            <a:endParaRPr lang="en-US" altLang="zh-CN" dirty="0"/>
          </a:p>
          <a:p>
            <a:pPr lvl="2"/>
            <a:r>
              <a:rPr lang="en-US" altLang="zh-CN" dirty="0"/>
              <a:t>Combined </a:t>
            </a:r>
            <a:r>
              <a:rPr lang="en-US" altLang="zh-CN" b="1" dirty="0"/>
              <a:t>Operator Profiling</a:t>
            </a:r>
          </a:p>
          <a:p>
            <a:pPr lvl="2"/>
            <a:r>
              <a:rPr lang="en-US" altLang="zh-CN" i="1" dirty="0"/>
              <a:t>Long-Short Term Histogram (LSTH) </a:t>
            </a:r>
          </a:p>
          <a:p>
            <a:pPr marL="914400" lvl="2" indent="0">
              <a:buNone/>
            </a:pPr>
            <a:r>
              <a:rPr lang="zh-CN" altLang="en-US" i="1" dirty="0"/>
              <a:t>策略降低冷启动时间</a:t>
            </a:r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788B53-698A-0F1B-2E56-274E47543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74" y="3353065"/>
            <a:ext cx="4173511" cy="24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02D5-3225-E3C4-18B8-33FFF7B7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E1A63-F000-F22C-24AC-937DB375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系统架构</a:t>
            </a:r>
            <a:endParaRPr lang="en-US" altLang="zh-CN" dirty="0"/>
          </a:p>
          <a:p>
            <a:pPr lvl="1"/>
            <a:r>
              <a:rPr lang="en-US" altLang="zh-CN" dirty="0"/>
              <a:t>K3d + K8s + </a:t>
            </a:r>
            <a:r>
              <a:rPr lang="en-US" altLang="zh-CN" dirty="0" err="1"/>
              <a:t>OpenFaas</a:t>
            </a:r>
            <a:r>
              <a:rPr lang="en-US" altLang="zh-CN" dirty="0"/>
              <a:t>: Serverless </a:t>
            </a:r>
            <a:r>
              <a:rPr lang="zh-CN" altLang="en-US" dirty="0"/>
              <a:t>平台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推理部署：</a:t>
            </a:r>
            <a:r>
              <a:rPr lang="en-US" altLang="zh-CN" dirty="0"/>
              <a:t>GPT</a:t>
            </a:r>
            <a:r>
              <a:rPr lang="zh-CN" altLang="en-US" dirty="0"/>
              <a:t>模型（目前选用轻量</a:t>
            </a:r>
            <a:r>
              <a:rPr lang="en-US" altLang="zh-CN" dirty="0"/>
              <a:t>GPT-2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推理部署：</a:t>
            </a:r>
            <a:r>
              <a:rPr lang="en-US" altLang="zh-CN" dirty="0"/>
              <a:t>Stable </a:t>
            </a:r>
            <a:r>
              <a:rPr lang="en-US" altLang="zh-CN" dirty="0" err="1"/>
              <a:t>Diffsion</a:t>
            </a:r>
            <a:r>
              <a:rPr lang="zh-CN" altLang="en-US" dirty="0"/>
              <a:t>（目前选用</a:t>
            </a:r>
            <a:r>
              <a:rPr lang="en-US" altLang="zh-CN" dirty="0"/>
              <a:t>v1-4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以上部署方案均集成了</a:t>
            </a:r>
            <a:r>
              <a:rPr lang="en-US" altLang="zh-CN" dirty="0"/>
              <a:t>Docker Image</a:t>
            </a:r>
            <a:r>
              <a:rPr lang="zh-CN" altLang="en-US" dirty="0"/>
              <a:t>，现共享至</a:t>
            </a:r>
            <a:r>
              <a:rPr lang="en-US" altLang="zh-CN" dirty="0"/>
              <a:t>Hub</a:t>
            </a:r>
            <a:r>
              <a:rPr lang="zh-CN" altLang="en-US" dirty="0"/>
              <a:t>，可以在任意机器上即时部署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i="1" dirty="0"/>
              <a:t>对应赛题基础要求</a:t>
            </a:r>
            <a:r>
              <a:rPr lang="en-US" altLang="zh-CN" i="1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2</a:t>
            </a:r>
          </a:p>
          <a:p>
            <a:pPr lvl="1"/>
            <a:endParaRPr lang="en-US" altLang="zh-CN" i="1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OpenFaas</a:t>
            </a:r>
            <a:r>
              <a:rPr lang="zh-CN" altLang="en-US" dirty="0"/>
              <a:t>外集成</a:t>
            </a:r>
            <a:r>
              <a:rPr lang="en-US" altLang="zh-CN" dirty="0"/>
              <a:t>Dispatcher</a:t>
            </a:r>
          </a:p>
          <a:p>
            <a:pPr lvl="1"/>
            <a:r>
              <a:rPr lang="zh-CN" altLang="en-US" dirty="0"/>
              <a:t>目前实现基于队列的简单版本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39E1DB7-30EF-37E8-F36F-5F03E193C0A7}"/>
              </a:ext>
            </a:extLst>
          </p:cNvPr>
          <p:cNvSpPr/>
          <p:nvPr/>
        </p:nvSpPr>
        <p:spPr>
          <a:xfrm>
            <a:off x="6844048" y="676477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CF24E4-FA5C-D46E-7D95-794789B20336}"/>
              </a:ext>
            </a:extLst>
          </p:cNvPr>
          <p:cNvSpPr/>
          <p:nvPr/>
        </p:nvSpPr>
        <p:spPr>
          <a:xfrm>
            <a:off x="6679842" y="1157289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6E17D0-46E8-811D-DF66-13ABA180D3D6}"/>
              </a:ext>
            </a:extLst>
          </p:cNvPr>
          <p:cNvSpPr/>
          <p:nvPr/>
        </p:nvSpPr>
        <p:spPr>
          <a:xfrm>
            <a:off x="6844048" y="1638101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668488CA-A202-9D6B-3807-B062FC691B40}"/>
              </a:ext>
            </a:extLst>
          </p:cNvPr>
          <p:cNvSpPr/>
          <p:nvPr/>
        </p:nvSpPr>
        <p:spPr>
          <a:xfrm>
            <a:off x="7288904" y="963033"/>
            <a:ext cx="2079401" cy="7276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dispatch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C3A57E-29F9-18F1-4A41-4B65E7AE99C1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7172460" y="840683"/>
            <a:ext cx="116444" cy="48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E82210-C8B0-7BEF-698D-1429E2E188CB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7008254" y="1321495"/>
            <a:ext cx="280650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F6F8425-070A-CA71-BF62-13D5439D833E}"/>
              </a:ext>
            </a:extLst>
          </p:cNvPr>
          <p:cNvCxnSpPr>
            <a:stCxn id="6" idx="6"/>
            <a:endCxn id="8" idx="1"/>
          </p:cNvCxnSpPr>
          <p:nvPr/>
        </p:nvCxnSpPr>
        <p:spPr>
          <a:xfrm flipV="1">
            <a:off x="7172460" y="1326861"/>
            <a:ext cx="116444" cy="47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07649F2-9DE1-CAF5-53BA-E19D0555BF96}"/>
              </a:ext>
            </a:extLst>
          </p:cNvPr>
          <p:cNvSpPr/>
          <p:nvPr/>
        </p:nvSpPr>
        <p:spPr>
          <a:xfrm>
            <a:off x="9961270" y="755360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3505C7-ADD1-3237-511B-96900AC6A693}"/>
              </a:ext>
            </a:extLst>
          </p:cNvPr>
          <p:cNvSpPr txBox="1"/>
          <p:nvPr/>
        </p:nvSpPr>
        <p:spPr>
          <a:xfrm rot="5400000">
            <a:off x="6573789" y="2280612"/>
            <a:ext cx="7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32DA7B2-77C3-FEDA-6FFA-C55CDF1530D0}"/>
              </a:ext>
            </a:extLst>
          </p:cNvPr>
          <p:cNvSpPr/>
          <p:nvPr/>
        </p:nvSpPr>
        <p:spPr>
          <a:xfrm>
            <a:off x="10354344" y="755360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39C2C52-1179-0FA0-2F5A-E0509BC23604}"/>
              </a:ext>
            </a:extLst>
          </p:cNvPr>
          <p:cNvSpPr/>
          <p:nvPr/>
        </p:nvSpPr>
        <p:spPr>
          <a:xfrm>
            <a:off x="10782701" y="755360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7B93D31-FDD7-6EE8-7751-2353ED560D39}"/>
              </a:ext>
            </a:extLst>
          </p:cNvPr>
          <p:cNvSpPr/>
          <p:nvPr/>
        </p:nvSpPr>
        <p:spPr>
          <a:xfrm>
            <a:off x="9961270" y="1218709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E4E564A-842C-2BA3-9EC7-345FFC8D9891}"/>
              </a:ext>
            </a:extLst>
          </p:cNvPr>
          <p:cNvSpPr/>
          <p:nvPr/>
        </p:nvSpPr>
        <p:spPr>
          <a:xfrm>
            <a:off x="10354344" y="1218709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724437C-7F59-3533-2FA5-77F02566192F}"/>
              </a:ext>
            </a:extLst>
          </p:cNvPr>
          <p:cNvSpPr/>
          <p:nvPr/>
        </p:nvSpPr>
        <p:spPr>
          <a:xfrm>
            <a:off x="10782701" y="123184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30796CB-10A7-C639-2BF2-1C6383BA5CAF}"/>
              </a:ext>
            </a:extLst>
          </p:cNvPr>
          <p:cNvSpPr/>
          <p:nvPr/>
        </p:nvSpPr>
        <p:spPr>
          <a:xfrm>
            <a:off x="11211058" y="1217321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780EFD0-012B-90FA-59C1-29360B24538F}"/>
              </a:ext>
            </a:extLst>
          </p:cNvPr>
          <p:cNvSpPr/>
          <p:nvPr/>
        </p:nvSpPr>
        <p:spPr>
          <a:xfrm>
            <a:off x="9961270" y="1698037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E4C1048-65C0-D6A3-41D4-FA09E5D6D8F4}"/>
              </a:ext>
            </a:extLst>
          </p:cNvPr>
          <p:cNvSpPr/>
          <p:nvPr/>
        </p:nvSpPr>
        <p:spPr>
          <a:xfrm>
            <a:off x="10354344" y="1692284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EB8429-E867-A9FE-89C4-9A020D030737}"/>
              </a:ext>
            </a:extLst>
          </p:cNvPr>
          <p:cNvCxnSpPr>
            <a:stCxn id="8" idx="3"/>
          </p:cNvCxnSpPr>
          <p:nvPr/>
        </p:nvCxnSpPr>
        <p:spPr>
          <a:xfrm>
            <a:off x="9368305" y="1326861"/>
            <a:ext cx="354171" cy="1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43ADF5CF-BEEB-1E04-74E7-B47330B2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42" y="4934656"/>
            <a:ext cx="5812069" cy="11953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A3EA5E-71CD-5BD6-C56A-E58AADEDA306}"/>
              </a:ext>
            </a:extLst>
          </p:cNvPr>
          <p:cNvSpPr txBox="1"/>
          <p:nvPr/>
        </p:nvSpPr>
        <p:spPr>
          <a:xfrm rot="5400000">
            <a:off x="10103007" y="2280612"/>
            <a:ext cx="7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AB43D4-30E9-93AC-3B09-BD953C874E43}"/>
              </a:ext>
            </a:extLst>
          </p:cNvPr>
          <p:cNvSpPr/>
          <p:nvPr/>
        </p:nvSpPr>
        <p:spPr>
          <a:xfrm>
            <a:off x="9890975" y="676477"/>
            <a:ext cx="1320083" cy="44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69219F-6270-F1BF-7C20-C88E246091E4}"/>
              </a:ext>
            </a:extLst>
          </p:cNvPr>
          <p:cNvSpPr/>
          <p:nvPr/>
        </p:nvSpPr>
        <p:spPr>
          <a:xfrm>
            <a:off x="9881317" y="1171590"/>
            <a:ext cx="1754745" cy="44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BA855C-1745-BB70-FFC1-DDBE32B8554A}"/>
              </a:ext>
            </a:extLst>
          </p:cNvPr>
          <p:cNvSpPr/>
          <p:nvPr/>
        </p:nvSpPr>
        <p:spPr>
          <a:xfrm>
            <a:off x="9890975" y="1652531"/>
            <a:ext cx="914669" cy="44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60FCC45-18A7-BC64-6BE0-16B7D23DC71A}"/>
              </a:ext>
            </a:extLst>
          </p:cNvPr>
          <p:cNvSpPr/>
          <p:nvPr/>
        </p:nvSpPr>
        <p:spPr>
          <a:xfrm>
            <a:off x="10348309" y="1717270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2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DF00-BA6D-4738-7D4A-8A7BDCF7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7B29A-E186-FF93-A889-E148D7F7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性能监控</a:t>
            </a:r>
            <a:endParaRPr lang="en-US" altLang="zh-CN" dirty="0"/>
          </a:p>
          <a:p>
            <a:pPr lvl="1"/>
            <a:r>
              <a:rPr lang="zh-CN" altLang="en-US" dirty="0"/>
              <a:t>普罗米修斯 </a:t>
            </a:r>
            <a:r>
              <a:rPr lang="en-US" altLang="zh-CN" dirty="0"/>
              <a:t>– Grafana</a:t>
            </a:r>
            <a:r>
              <a:rPr lang="zh-CN" altLang="en-US" dirty="0"/>
              <a:t>：完成通信</a:t>
            </a:r>
          </a:p>
        </p:txBody>
      </p:sp>
      <p:pic>
        <p:nvPicPr>
          <p:cNvPr id="6" name="图片 5" descr="电脑萤幕画面&#10;&#10;描述已自动生成">
            <a:extLst>
              <a:ext uri="{FF2B5EF4-FFF2-40B4-BE49-F238E27FC236}">
                <a16:creationId xmlns:a16="http://schemas.microsoft.com/office/drawing/2014/main" id="{80248B89-3D5A-14ED-96C0-B351932F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3" y="2909913"/>
            <a:ext cx="10749774" cy="34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2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EA523-0CCD-8A76-3CBC-F0A85A01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34102-3496-CD1F-10C4-11086F00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与用户流程模拟</a:t>
            </a:r>
            <a:endParaRPr lang="en-US" altLang="zh-CN" dirty="0"/>
          </a:p>
          <a:p>
            <a:r>
              <a:rPr lang="zh-CN" altLang="en-US" dirty="0"/>
              <a:t>场景：</a:t>
            </a:r>
            <a:endParaRPr lang="en-US" altLang="zh-CN" dirty="0"/>
          </a:p>
          <a:p>
            <a:pPr lvl="1"/>
            <a:r>
              <a:rPr lang="zh-CN" altLang="en-US" dirty="0"/>
              <a:t>单请求（无并发）：单用户</a:t>
            </a:r>
            <a:endParaRPr lang="en-US" altLang="zh-CN" dirty="0"/>
          </a:p>
          <a:p>
            <a:pPr lvl="1"/>
            <a:r>
              <a:rPr lang="zh-CN" altLang="en-US" dirty="0"/>
              <a:t>连续请求（无并发）：单用户</a:t>
            </a:r>
            <a:endParaRPr lang="en-US" altLang="zh-CN" dirty="0"/>
          </a:p>
          <a:p>
            <a:pPr lvl="1"/>
            <a:r>
              <a:rPr lang="zh-CN" altLang="en-US" dirty="0"/>
              <a:t>短时多请求（有并发）：多用户</a:t>
            </a:r>
            <a:endParaRPr lang="en-US" altLang="zh-CN" dirty="0"/>
          </a:p>
          <a:p>
            <a:pPr lvl="1"/>
            <a:r>
              <a:rPr lang="zh-CN" altLang="en-US" i="1" dirty="0"/>
              <a:t>长时多请求（有并发）：多用户</a:t>
            </a:r>
            <a:endParaRPr lang="en-US" altLang="zh-CN" i="1" dirty="0"/>
          </a:p>
          <a:p>
            <a:r>
              <a:rPr lang="zh-CN" altLang="en-US" dirty="0"/>
              <a:t>本地初步实验</a:t>
            </a:r>
            <a:r>
              <a:rPr lang="en-US" altLang="zh-CN" dirty="0"/>
              <a:t>&amp;</a:t>
            </a:r>
            <a:r>
              <a:rPr lang="zh-CN" altLang="en-US" dirty="0"/>
              <a:t>分析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64597E0-0DD3-6554-4EC8-6D904EB4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81" y="2240925"/>
            <a:ext cx="5501087" cy="30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4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3EB2-3267-1EF7-6CF0-1906C2DF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 Wiki</a:t>
            </a:r>
            <a:r>
              <a:rPr lang="zh-CN" altLang="en-US" dirty="0"/>
              <a:t>全流程记录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6C20-EC47-E680-5112-2E2291FF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ABDC6-A7F0-8808-DA7C-525753F87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91"/>
          <a:stretch/>
        </p:blipFill>
        <p:spPr>
          <a:xfrm>
            <a:off x="838200" y="1401908"/>
            <a:ext cx="5079110" cy="5198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48CF89-400B-CF1C-CD65-20C680BB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79"/>
          <a:stretch/>
        </p:blipFill>
        <p:spPr>
          <a:xfrm>
            <a:off x="6432190" y="1939501"/>
            <a:ext cx="4774309" cy="41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38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2FFD-4D67-48DD-0ED0-184974A0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User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576ED-D4C6-AF26-205A-AB79E328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53" y="1978025"/>
            <a:ext cx="4686300" cy="4351338"/>
          </a:xfrm>
        </p:spPr>
        <p:txBody>
          <a:bodyPr/>
          <a:lstStyle/>
          <a:p>
            <a:r>
              <a:rPr lang="en-US" altLang="zh-CN" dirty="0"/>
              <a:t>Stable Diffusion</a:t>
            </a:r>
          </a:p>
          <a:p>
            <a:pPr lvl="1"/>
            <a:r>
              <a:rPr lang="en-US" altLang="zh-CN" dirty="0"/>
              <a:t>Base64 </a:t>
            </a:r>
            <a:r>
              <a:rPr lang="zh-CN" altLang="en-US" dirty="0"/>
              <a:t>编解码转换</a:t>
            </a:r>
            <a:endParaRPr lang="en-US" altLang="zh-CN" dirty="0"/>
          </a:p>
          <a:p>
            <a:pPr lvl="1"/>
            <a:r>
              <a:rPr lang="en-US" altLang="zh-CN" dirty="0"/>
              <a:t>GET “a bird fly in the sky.”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818377-17D0-B1A5-749F-C42AF8220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87"/>
          <a:stretch/>
        </p:blipFill>
        <p:spPr>
          <a:xfrm>
            <a:off x="95021" y="5921412"/>
            <a:ext cx="6591207" cy="61671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2CFFBC-0674-AB40-52A0-909C3826240A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3390625" y="5712651"/>
            <a:ext cx="0" cy="20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3AD205F-C53E-690C-C5B5-693D8F4328C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686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GPT-2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69CD217-9B39-E84D-AA97-AADE3855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70794"/>
            <a:ext cx="4800050" cy="3241857"/>
          </a:xfrm>
          <a:prstGeom prst="rect">
            <a:avLst/>
          </a:prstGeom>
        </p:spPr>
      </p:pic>
      <p:pic>
        <p:nvPicPr>
          <p:cNvPr id="5" name="图片 4" descr="飞行的鸟&#10;&#10;描述已自动生成">
            <a:extLst>
              <a:ext uri="{FF2B5EF4-FFF2-40B4-BE49-F238E27FC236}">
                <a16:creationId xmlns:a16="http://schemas.microsoft.com/office/drawing/2014/main" id="{AA48CAFE-B83A-9BA5-D5F2-ECDF511B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3" y="3335578"/>
            <a:ext cx="3202546" cy="32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1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D1EB-DF2A-E09E-428B-0C3C08ED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初步实验分析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DE869DC0-A411-2C4F-D06E-270395162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536394"/>
              </p:ext>
            </p:extLst>
          </p:nvPr>
        </p:nvGraphicFramePr>
        <p:xfrm>
          <a:off x="1005624" y="3931008"/>
          <a:ext cx="4358425" cy="23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3F4C070-5772-8B2E-3F85-E6E1880C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5" y="1690688"/>
            <a:ext cx="4474335" cy="2207161"/>
          </a:xfrm>
          <a:prstGeom prst="rect">
            <a:avLst/>
          </a:prstGeom>
        </p:spPr>
      </p:pic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0F658A84-91AD-3992-D984-4486B3F99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732236"/>
              </p:ext>
            </p:extLst>
          </p:nvPr>
        </p:nvGraphicFramePr>
        <p:xfrm>
          <a:off x="6258058" y="1411265"/>
          <a:ext cx="4358425" cy="23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内容占位符 7">
            <a:extLst>
              <a:ext uri="{FF2B5EF4-FFF2-40B4-BE49-F238E27FC236}">
                <a16:creationId xmlns:a16="http://schemas.microsoft.com/office/drawing/2014/main" id="{E7BA3C06-C70E-6A7D-4E06-9F3E8287B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093275"/>
              </p:ext>
            </p:extLst>
          </p:nvPr>
        </p:nvGraphicFramePr>
        <p:xfrm>
          <a:off x="6258057" y="3972864"/>
          <a:ext cx="4358425" cy="23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2992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选题简介</a:t>
            </a:r>
            <a:endParaRPr lang="en-US" altLang="zh-CN" b="1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目前进展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与初步实验分析</a:t>
            </a:r>
            <a:endParaRPr lang="en-US" altLang="zh-CN" dirty="0"/>
          </a:p>
          <a:p>
            <a:r>
              <a:rPr lang="zh-CN" altLang="en-US" dirty="0"/>
              <a:t>挑战与方法</a:t>
            </a:r>
            <a:endParaRPr lang="en-US" altLang="zh-CN" dirty="0"/>
          </a:p>
          <a:p>
            <a:r>
              <a:rPr lang="zh-CN" altLang="en-US" dirty="0"/>
              <a:t>下一步计划</a:t>
            </a:r>
          </a:p>
        </p:txBody>
      </p:sp>
    </p:spTree>
    <p:extLst>
      <p:ext uri="{BB962C8B-B14F-4D97-AF65-F5344CB8AC3E}">
        <p14:creationId xmlns:p14="http://schemas.microsoft.com/office/powerpoint/2010/main" val="63883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挑战</a:t>
            </a:r>
            <a:r>
              <a:rPr lang="zh-CN" altLang="en-US" dirty="0"/>
              <a:t>与方法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现有批处理方法没有考虑</a:t>
            </a:r>
            <a:r>
              <a:rPr lang="en-US" altLang="zh-CN" dirty="0"/>
              <a:t>AIGC</a:t>
            </a:r>
            <a:r>
              <a:rPr lang="zh-CN" altLang="en-US" dirty="0"/>
              <a:t>模型特点</a:t>
            </a:r>
            <a:endParaRPr lang="en-US" altLang="zh-CN" dirty="0"/>
          </a:p>
          <a:p>
            <a:pPr lvl="1"/>
            <a:r>
              <a:rPr lang="zh-CN" altLang="en-US" dirty="0"/>
              <a:t>文本生成：</a:t>
            </a:r>
            <a:r>
              <a:rPr lang="en-US" altLang="zh-CN" dirty="0"/>
              <a:t>GPT</a:t>
            </a:r>
          </a:p>
          <a:p>
            <a:pPr lvl="2"/>
            <a:r>
              <a:rPr lang="zh-CN" altLang="en-US" dirty="0"/>
              <a:t>公共前缀可以共同计算</a:t>
            </a:r>
            <a:endParaRPr lang="en-US" altLang="zh-CN" dirty="0"/>
          </a:p>
          <a:p>
            <a:pPr lvl="1"/>
            <a:r>
              <a:rPr lang="zh-CN" altLang="en-US" dirty="0"/>
              <a:t>图像生成：</a:t>
            </a:r>
            <a:r>
              <a:rPr lang="en-US" altLang="zh-CN" dirty="0"/>
              <a:t>Diffusion</a:t>
            </a:r>
          </a:p>
          <a:p>
            <a:pPr lvl="2"/>
            <a:r>
              <a:rPr lang="zh-CN" altLang="en-US" dirty="0"/>
              <a:t>趋同内容可以合并计算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现有批处理方法没有对用户请求进行适应性聚合、分发</a:t>
            </a:r>
            <a:endParaRPr lang="en-US" altLang="zh-CN" dirty="0"/>
          </a:p>
          <a:p>
            <a:pPr lvl="1"/>
            <a:r>
              <a:rPr lang="zh-CN" altLang="en-US" dirty="0"/>
              <a:t>不同长度的文本序列</a:t>
            </a:r>
            <a:endParaRPr lang="en-US" altLang="zh-CN" dirty="0"/>
          </a:p>
          <a:p>
            <a:pPr lvl="1"/>
            <a:r>
              <a:rPr lang="zh-CN" altLang="en-US" dirty="0"/>
              <a:t>有共性的文本序列</a:t>
            </a:r>
            <a:endParaRPr lang="en-US" altLang="zh-CN" dirty="0"/>
          </a:p>
          <a:p>
            <a:pPr lvl="2"/>
            <a:r>
              <a:rPr lang="zh-CN" altLang="en-US" dirty="0"/>
              <a:t>公共前缀</a:t>
            </a:r>
            <a:endParaRPr lang="en-US" altLang="zh-CN" dirty="0"/>
          </a:p>
          <a:p>
            <a:pPr lvl="2"/>
            <a:r>
              <a:rPr lang="zh-CN" altLang="en-US" dirty="0"/>
              <a:t>内容趋同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70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7E376-83AB-E8AE-C23D-AC961456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9F567-77D3-72C8-4561-724F4A3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BATCH: Machine Learning Inference Serving on Serverless Platforms with Adaptive Batching</a:t>
            </a:r>
          </a:p>
          <a:p>
            <a:pPr lvl="1"/>
            <a:r>
              <a:rPr lang="en-US" altLang="zh-CN" dirty="0"/>
              <a:t>Batching: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将若干个推理请求放在一起推理，可以充分利用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的并行资源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lvl="1"/>
            <a:r>
              <a:rPr lang="en-US" altLang="zh-CN" dirty="0"/>
              <a:t>batching</a:t>
            </a:r>
            <a:r>
              <a:rPr lang="zh-CN" altLang="en-US" dirty="0"/>
              <a:t>是否好用取决了对批量大小，模型大小，以及延迟时间进行了最佳的配置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模型大小 </a:t>
            </a:r>
            <a:r>
              <a:rPr lang="en-US" altLang="zh-CN" dirty="0"/>
              <a:t>+ </a:t>
            </a:r>
            <a:r>
              <a:rPr lang="zh-CN" altLang="en-US" dirty="0"/>
              <a:t>延迟时间 </a:t>
            </a:r>
            <a:r>
              <a:rPr lang="en-US" altLang="zh-CN" dirty="0"/>
              <a:t>=&gt; </a:t>
            </a:r>
            <a:r>
              <a:rPr lang="zh-CN" altLang="en-US" dirty="0"/>
              <a:t>批量大小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B603ED-2362-AC6D-4133-0AB95548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544" y="4001294"/>
            <a:ext cx="4310918" cy="24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挑战与</a:t>
            </a:r>
            <a:r>
              <a:rPr lang="zh-CN" altLang="en-US" b="1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Prefix-based Batching</a:t>
            </a:r>
          </a:p>
          <a:p>
            <a:pPr lvl="1"/>
            <a:r>
              <a:rPr lang="zh-CN" altLang="en-US" dirty="0"/>
              <a:t>考虑公共最长前缀、批大小和序列长度，平衡吞吐率和</a:t>
            </a:r>
            <a:r>
              <a:rPr lang="en-US" altLang="zh-CN" dirty="0"/>
              <a:t>Latency</a:t>
            </a:r>
          </a:p>
          <a:p>
            <a:pPr lvl="1"/>
            <a:r>
              <a:rPr lang="zh-CN" altLang="en-US" dirty="0"/>
              <a:t>字典树每个节点存储（字符串最大长度、最长等待时间）</a:t>
            </a:r>
            <a:endParaRPr lang="en-US" altLang="zh-CN" dirty="0"/>
          </a:p>
          <a:p>
            <a:pPr lvl="1"/>
            <a:r>
              <a:rPr lang="zh-CN" altLang="en-US" dirty="0"/>
              <a:t>每接受一个请求，存入字典树，计算对应路径上的预计开销</a:t>
            </a:r>
            <a:endParaRPr lang="en-US" altLang="zh-CN" dirty="0"/>
          </a:p>
          <a:p>
            <a:pPr lvl="2"/>
            <a:r>
              <a:rPr lang="en-US" altLang="zh-CN" dirty="0"/>
              <a:t>1*</a:t>
            </a:r>
            <a:r>
              <a:rPr lang="zh-CN" altLang="en-US" dirty="0"/>
              <a:t>前缀开销</a:t>
            </a:r>
            <a:r>
              <a:rPr lang="en-US" altLang="zh-CN" dirty="0"/>
              <a:t>+Batch[n*(</a:t>
            </a:r>
            <a:r>
              <a:rPr lang="zh-CN" altLang="en-US" dirty="0"/>
              <a:t>最长字符串</a:t>
            </a:r>
            <a:r>
              <a:rPr lang="en-US" altLang="zh-CN" dirty="0"/>
              <a:t>-</a:t>
            </a:r>
            <a:r>
              <a:rPr lang="zh-CN" altLang="en-US" dirty="0"/>
              <a:t>前缀</a:t>
            </a:r>
            <a:r>
              <a:rPr lang="en-US" altLang="zh-CN" dirty="0"/>
              <a:t>)]</a:t>
            </a:r>
            <a:r>
              <a:rPr lang="zh-CN" altLang="en-US" dirty="0"/>
              <a:t>开销</a:t>
            </a:r>
            <a:endParaRPr lang="en-US" altLang="zh-CN" dirty="0"/>
          </a:p>
          <a:p>
            <a:pPr lvl="1"/>
            <a:r>
              <a:rPr lang="zh-CN" altLang="en-US" dirty="0"/>
              <a:t>取“开销</a:t>
            </a:r>
            <a:r>
              <a:rPr lang="en-US" altLang="zh-CN" dirty="0"/>
              <a:t>*(SLO-</a:t>
            </a:r>
            <a:r>
              <a:rPr lang="zh-CN" altLang="en-US" dirty="0"/>
              <a:t>最长等待时间</a:t>
            </a:r>
            <a:r>
              <a:rPr lang="en-US" altLang="zh-CN" dirty="0"/>
              <a:t>)</a:t>
            </a:r>
            <a:r>
              <a:rPr lang="zh-CN" altLang="en-US" dirty="0"/>
              <a:t>”最小的相应字符串组成</a:t>
            </a:r>
            <a:r>
              <a:rPr lang="en-US" altLang="zh-CN" dirty="0"/>
              <a:t>Batch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KNN-based Batching</a:t>
            </a:r>
          </a:p>
          <a:p>
            <a:pPr lvl="1"/>
            <a:r>
              <a:rPr lang="zh-CN" altLang="en-US" dirty="0"/>
              <a:t>可以通过向量相似度衡量内容一致性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K-</a:t>
            </a:r>
            <a:r>
              <a:rPr lang="zh-CN" altLang="en-US" dirty="0"/>
              <a:t>近邻算法，选取相似的</a:t>
            </a:r>
            <a:r>
              <a:rPr lang="en-US" altLang="zh-CN" dirty="0"/>
              <a:t>K</a:t>
            </a:r>
            <a:r>
              <a:rPr lang="zh-CN" altLang="en-US" dirty="0"/>
              <a:t>个请求组成批次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9CD711-D8CE-70C0-60C0-96D41697A128}"/>
              </a:ext>
            </a:extLst>
          </p:cNvPr>
          <p:cNvSpPr/>
          <p:nvPr/>
        </p:nvSpPr>
        <p:spPr>
          <a:xfrm>
            <a:off x="10755630" y="2466975"/>
            <a:ext cx="23622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E4C111A-9F16-6054-D638-74ABD842329E}"/>
              </a:ext>
            </a:extLst>
          </p:cNvPr>
          <p:cNvSpPr/>
          <p:nvPr/>
        </p:nvSpPr>
        <p:spPr>
          <a:xfrm>
            <a:off x="10325708" y="2951894"/>
            <a:ext cx="23622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EB7808-11CD-7B44-9023-2DBBDB6E79FB}"/>
              </a:ext>
            </a:extLst>
          </p:cNvPr>
          <p:cNvSpPr/>
          <p:nvPr/>
        </p:nvSpPr>
        <p:spPr>
          <a:xfrm>
            <a:off x="11075670" y="2986488"/>
            <a:ext cx="23622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65A3E5-EF18-7EFF-3BCE-82EBB5A16EBC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0527334" y="2668601"/>
            <a:ext cx="262890" cy="31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1563622-A74E-E6E9-9219-8F44ABE20A66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10957256" y="2668601"/>
            <a:ext cx="236524" cy="31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050EAA-C593-276E-A19A-DC728C5A7664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10908334" y="3188114"/>
            <a:ext cx="201930" cy="35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BD2A59-2702-62F9-A8EA-D54B35703976}"/>
              </a:ext>
            </a:extLst>
          </p:cNvPr>
          <p:cNvCxnSpPr>
            <a:cxnSpLocks/>
            <a:stCxn id="7" idx="5"/>
            <a:endCxn id="20" idx="1"/>
          </p:cNvCxnSpPr>
          <p:nvPr/>
        </p:nvCxnSpPr>
        <p:spPr>
          <a:xfrm>
            <a:off x="11277296" y="3188114"/>
            <a:ext cx="198576" cy="36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A375C65-1247-1690-8463-31129BA23B2C}"/>
              </a:ext>
            </a:extLst>
          </p:cNvPr>
          <p:cNvSpPr/>
          <p:nvPr/>
        </p:nvSpPr>
        <p:spPr>
          <a:xfrm>
            <a:off x="10706708" y="3506001"/>
            <a:ext cx="23622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6315174-7648-84B8-5B28-9D1DC873B357}"/>
              </a:ext>
            </a:extLst>
          </p:cNvPr>
          <p:cNvSpPr/>
          <p:nvPr/>
        </p:nvSpPr>
        <p:spPr>
          <a:xfrm>
            <a:off x="11441278" y="3523298"/>
            <a:ext cx="23622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AA6E073-B649-8C4A-3F97-46A0DD548C0C}"/>
              </a:ext>
            </a:extLst>
          </p:cNvPr>
          <p:cNvSpPr txBox="1"/>
          <p:nvPr/>
        </p:nvSpPr>
        <p:spPr>
          <a:xfrm>
            <a:off x="10291114" y="2525151"/>
            <a:ext cx="4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我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41A7C9-83D5-D042-B409-E3DED8652779}"/>
              </a:ext>
            </a:extLst>
          </p:cNvPr>
          <p:cNvSpPr txBox="1"/>
          <p:nvPr/>
        </p:nvSpPr>
        <p:spPr>
          <a:xfrm>
            <a:off x="11079632" y="2533664"/>
            <a:ext cx="4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3D396C5-49E9-C4A6-C8E2-3C58FEFB8D32}"/>
              </a:ext>
            </a:extLst>
          </p:cNvPr>
          <p:cNvSpPr txBox="1"/>
          <p:nvPr/>
        </p:nvSpPr>
        <p:spPr>
          <a:xfrm>
            <a:off x="10615116" y="3112486"/>
            <a:ext cx="4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D537982-AA4B-C3E6-F7F6-4FF8DB4C97D5}"/>
              </a:ext>
            </a:extLst>
          </p:cNvPr>
          <p:cNvSpPr txBox="1"/>
          <p:nvPr/>
        </p:nvSpPr>
        <p:spPr>
          <a:xfrm>
            <a:off x="11430304" y="3118731"/>
            <a:ext cx="4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好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C6C916C-C26D-DCDC-CCC4-29556A495C90}"/>
              </a:ext>
            </a:extLst>
          </p:cNvPr>
          <p:cNvCxnSpPr>
            <a:cxnSpLocks/>
            <a:stCxn id="19" idx="3"/>
            <a:endCxn id="46" idx="7"/>
          </p:cNvCxnSpPr>
          <p:nvPr/>
        </p:nvCxnSpPr>
        <p:spPr>
          <a:xfrm flipH="1">
            <a:off x="10550099" y="3707627"/>
            <a:ext cx="191203" cy="22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8EED777E-125B-F12E-1ED7-5932F5417413}"/>
              </a:ext>
            </a:extLst>
          </p:cNvPr>
          <p:cNvSpPr/>
          <p:nvPr/>
        </p:nvSpPr>
        <p:spPr>
          <a:xfrm>
            <a:off x="10325708" y="3901440"/>
            <a:ext cx="26289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42EB774-F9A7-9763-F159-009796E19409}"/>
              </a:ext>
            </a:extLst>
          </p:cNvPr>
          <p:cNvSpPr txBox="1"/>
          <p:nvPr/>
        </p:nvSpPr>
        <p:spPr>
          <a:xfrm>
            <a:off x="10295228" y="3523298"/>
            <a:ext cx="4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哪</a:t>
            </a:r>
          </a:p>
        </p:txBody>
      </p:sp>
    </p:spTree>
    <p:extLst>
      <p:ext uri="{BB962C8B-B14F-4D97-AF65-F5344CB8AC3E}">
        <p14:creationId xmlns:p14="http://schemas.microsoft.com/office/powerpoint/2010/main" val="265379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7AE7-FA6D-E40E-9B93-64FD96C9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A8752-7974-1C1D-455F-B8346083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Repo</a:t>
            </a:r>
            <a:r>
              <a:rPr lang="zh-CN" altLang="en-US" dirty="0"/>
              <a:t>全流程记录</a:t>
            </a:r>
            <a:endParaRPr lang="en-US" altLang="zh-CN" dirty="0"/>
          </a:p>
          <a:p>
            <a:pPr lvl="1"/>
            <a:r>
              <a:rPr lang="zh-CN" altLang="en-US" dirty="0"/>
              <a:t>继续维护</a:t>
            </a:r>
            <a:r>
              <a:rPr lang="en-US" altLang="zh-CN"/>
              <a:t>Wiki</a:t>
            </a:r>
            <a:endParaRPr lang="en-US" altLang="zh-CN" dirty="0"/>
          </a:p>
          <a:p>
            <a:r>
              <a:rPr lang="zh-CN" altLang="en-US"/>
              <a:t>进一步</a:t>
            </a:r>
            <a:r>
              <a:rPr lang="zh-CN" altLang="en-US" dirty="0"/>
              <a:t>完成</a:t>
            </a:r>
            <a:r>
              <a:rPr lang="en-US" altLang="zh-CN" dirty="0"/>
              <a:t>OTP Dispatcher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zh-CN" altLang="en-US" dirty="0"/>
              <a:t>考虑不同请求对象</a:t>
            </a:r>
            <a:endParaRPr lang="en-US" altLang="zh-CN" dirty="0"/>
          </a:p>
          <a:p>
            <a:r>
              <a:rPr lang="zh-CN" altLang="en-US" dirty="0"/>
              <a:t>尝试实现</a:t>
            </a:r>
            <a:r>
              <a:rPr lang="en-US" altLang="zh-CN" dirty="0"/>
              <a:t>Prefix-based </a:t>
            </a:r>
            <a:r>
              <a:rPr lang="en-US" altLang="zh-CN" dirty="0" err="1"/>
              <a:t>Rebatching</a:t>
            </a:r>
            <a:endParaRPr lang="en-US" altLang="zh-CN" dirty="0"/>
          </a:p>
          <a:p>
            <a:r>
              <a:rPr lang="zh-CN" altLang="en-US" dirty="0"/>
              <a:t>细化评测脚本（吞吐率）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3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8220-C653-6433-81F3-19A5EC7F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BE804-4519-1F10-F378-8BCF983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effectLst/>
                <a:latin typeface="Consolas" panose="020B0609020204030204" pitchFamily="49" charset="0"/>
              </a:rPr>
              <a:t>派生于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proj202-Serverless-WASM-AIGC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关键词：</a:t>
            </a:r>
            <a:r>
              <a:rPr lang="en-US" altLang="zh-CN" dirty="0"/>
              <a:t>Serverless,</a:t>
            </a:r>
            <a:r>
              <a:rPr lang="zh-CN" altLang="en-US" dirty="0"/>
              <a:t> </a:t>
            </a:r>
            <a:r>
              <a:rPr lang="en-US" altLang="zh-CN" dirty="0"/>
              <a:t>AIGC</a:t>
            </a:r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B25757-2CBA-CDFE-1C31-6A658EF10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40442"/>
              </p:ext>
            </p:extLst>
          </p:nvPr>
        </p:nvGraphicFramePr>
        <p:xfrm>
          <a:off x="838200" y="2271270"/>
          <a:ext cx="10922000" cy="3460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4286679606"/>
                    </a:ext>
                  </a:extLst>
                </a:gridCol>
                <a:gridCol w="4209910">
                  <a:extLst>
                    <a:ext uri="{9D8B030D-6E8A-4147-A177-3AD203B41FA5}">
                      <a16:colId xmlns:a16="http://schemas.microsoft.com/office/drawing/2014/main" val="1521876472"/>
                    </a:ext>
                  </a:extLst>
                </a:gridCol>
                <a:gridCol w="2406790">
                  <a:extLst>
                    <a:ext uri="{9D8B030D-6E8A-4147-A177-3AD203B41FA5}">
                      <a16:colId xmlns:a16="http://schemas.microsoft.com/office/drawing/2014/main" val="1927554460"/>
                    </a:ext>
                  </a:extLst>
                </a:gridCol>
              </a:tblGrid>
              <a:tr h="432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主要目标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拆解任务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预计任务用时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36856"/>
                  </a:ext>
                </a:extLst>
              </a:tr>
              <a:tr h="4325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搭建基于</a:t>
                      </a:r>
                      <a:r>
                        <a:rPr lang="en-US" altLang="zh-CN" sz="2000" b="1" dirty="0" err="1"/>
                        <a:t>OpenFaas</a:t>
                      </a:r>
                      <a:r>
                        <a:rPr lang="zh-CN" altLang="en-US" sz="2000" b="1" dirty="0"/>
                        <a:t>的高吞吐、低延迟</a:t>
                      </a:r>
                      <a:r>
                        <a:rPr lang="en-US" altLang="zh-CN" sz="2000" b="1" dirty="0"/>
                        <a:t>AIGC</a:t>
                      </a:r>
                      <a:r>
                        <a:rPr lang="zh-CN" altLang="en-US" sz="2000" b="1" dirty="0"/>
                        <a:t>推理</a:t>
                      </a:r>
                      <a:r>
                        <a:rPr lang="en-US" altLang="zh-CN" sz="2000" b="1" dirty="0"/>
                        <a:t>Serverless</a:t>
                      </a:r>
                      <a:r>
                        <a:rPr lang="zh-CN" altLang="en-US" sz="2000" b="1" dirty="0"/>
                        <a:t>平台</a:t>
                      </a:r>
                      <a:endParaRPr lang="en-US" altLang="zh-C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构建平台、部署服务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0784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</a:t>
                      </a:r>
                      <a:r>
                        <a:rPr lang="en-US" altLang="zh-CN" dirty="0"/>
                        <a:t>Demo</a:t>
                      </a:r>
                      <a:r>
                        <a:rPr lang="zh-CN" altLang="en-US" dirty="0"/>
                        <a:t>演示，链接性能监测平台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480940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分析并改善服务性能 </a:t>
                      </a:r>
                      <a:r>
                        <a:rPr lang="en-US" altLang="zh-CN" dirty="0"/>
                        <a:t>(Profiling)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88548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平台部署常见</a:t>
                      </a:r>
                      <a:r>
                        <a:rPr lang="en-US" altLang="zh-CN" sz="2000" dirty="0"/>
                        <a:t>AIGC</a:t>
                      </a:r>
                      <a:r>
                        <a:rPr lang="zh-CN" altLang="en-US" sz="2000" dirty="0"/>
                        <a:t>模型，提供针对性优化</a:t>
                      </a:r>
                      <a:endParaRPr lang="en-US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调研并实现相关模型部署与服务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2981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分析模型特性，实现优化方法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5326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平台资源调度兼容</a:t>
                      </a:r>
                      <a:r>
                        <a:rPr lang="en-US" altLang="zh-CN" sz="2000" dirty="0"/>
                        <a:t>GPU</a:t>
                      </a:r>
                      <a:r>
                        <a:rPr lang="zh-CN" altLang="en-US" sz="2000" dirty="0"/>
                        <a:t>资源，进一步提升服务性能</a:t>
                      </a:r>
                      <a:endParaRPr lang="en-US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调研并尝试现有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资源分配方式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67895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实现兼容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的调度算法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1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3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b="1" dirty="0"/>
              <a:t>背景介绍</a:t>
            </a:r>
            <a:endParaRPr lang="en-US" altLang="zh-CN" b="1" dirty="0"/>
          </a:p>
          <a:p>
            <a:r>
              <a:rPr lang="zh-CN" altLang="en-US" dirty="0"/>
              <a:t>目前进展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与初步实验分析</a:t>
            </a:r>
            <a:endParaRPr lang="en-US" altLang="zh-CN" dirty="0"/>
          </a:p>
          <a:p>
            <a:r>
              <a:rPr lang="zh-CN" altLang="en-US" dirty="0"/>
              <a:t>挑战与方法</a:t>
            </a:r>
            <a:endParaRPr lang="en-US" altLang="zh-CN" dirty="0"/>
          </a:p>
          <a:p>
            <a:r>
              <a:rPr lang="zh-CN" altLang="en-US" dirty="0"/>
              <a:t>下一步计划</a:t>
            </a:r>
          </a:p>
        </p:txBody>
      </p:sp>
    </p:spTree>
    <p:extLst>
      <p:ext uri="{BB962C8B-B14F-4D97-AF65-F5344CB8AC3E}">
        <p14:creationId xmlns:p14="http://schemas.microsoft.com/office/powerpoint/2010/main" val="23567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FE9B95-EA1A-496D-BC5E-BE9258025598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F1EA5E-DA2A-4A50-9B1A-B9259826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传统服务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698BEE-C90D-431D-BE8B-C177E364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6EFD0B-6A98-4574-84A7-749686A81F00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FB5290C9-B07F-4B4D-8C49-6BA61804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8320" y="1393825"/>
            <a:ext cx="1276859" cy="1919288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0E1E053E-84F4-4784-81F8-6E437D78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8320" y="3910806"/>
            <a:ext cx="1276859" cy="19192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6D31C0-0468-4707-9548-C6927C986708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0ADBFA4-7DA5-468A-97E5-A5AE272BE66F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5344E2A-C03D-4F46-A9F9-C327D03018C1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EAF271-D0FE-4E60-A4FC-B949B1966995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020F096-C444-4DD6-B70F-DB47F3EA4A67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D7A44BE-8728-4436-8ACF-DEA63C9BD32F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4F6340-212E-4232-A6AF-D1CAF8BDA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4170640"/>
            <a:ext cx="1389778" cy="10755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41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B4E18-812A-4D70-AF34-2C5ADC1651E0}"/>
              </a:ext>
            </a:extLst>
          </p:cNvPr>
          <p:cNvSpPr txBox="1"/>
          <p:nvPr/>
        </p:nvSpPr>
        <p:spPr>
          <a:xfrm>
            <a:off x="838200" y="1635284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&amp; to zero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0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D7A44BE-8728-4436-8ACF-DEA63C9BD32F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4F6340-212E-4232-A6AF-D1CAF8BDA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4170640"/>
            <a:ext cx="1389778" cy="10755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292CC9-2477-4D05-9461-7645EFA806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9058275" y="1771610"/>
            <a:ext cx="1389778" cy="10755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FCD049-FBF3-4C80-B525-984EFB22F393}"/>
              </a:ext>
            </a:extLst>
          </p:cNvPr>
          <p:cNvCxnSpPr/>
          <p:nvPr/>
        </p:nvCxnSpPr>
        <p:spPr>
          <a:xfrm>
            <a:off x="742950" y="3678382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F638D9-8CBA-43BC-B602-251386F99E84}"/>
              </a:ext>
            </a:extLst>
          </p:cNvPr>
          <p:cNvCxnSpPr/>
          <p:nvPr/>
        </p:nvCxnSpPr>
        <p:spPr>
          <a:xfrm>
            <a:off x="742950" y="3817143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852474-80FD-43E2-9FEF-AC3F17CF2AEB}"/>
              </a:ext>
            </a:extLst>
          </p:cNvPr>
          <p:cNvCxnSpPr/>
          <p:nvPr/>
        </p:nvCxnSpPr>
        <p:spPr>
          <a:xfrm>
            <a:off x="742950" y="3955473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95CDE61-1FB8-4B95-A83F-ED56059BFFC4}"/>
              </a:ext>
            </a:extLst>
          </p:cNvPr>
          <p:cNvSpPr txBox="1"/>
          <p:nvPr/>
        </p:nvSpPr>
        <p:spPr>
          <a:xfrm>
            <a:off x="838200" y="1635284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水平扩展</a:t>
            </a:r>
          </a:p>
        </p:txBody>
      </p:sp>
    </p:spTree>
    <p:extLst>
      <p:ext uri="{BB962C8B-B14F-4D97-AF65-F5344CB8AC3E}">
        <p14:creationId xmlns:p14="http://schemas.microsoft.com/office/powerpoint/2010/main" val="209268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D3DC2-76EB-4B33-811A-170D9B6E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89E99-9C5D-4E9B-89E3-11FCAA99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en-US" altLang="zh-CN" dirty="0"/>
              <a:t>Serverless </a:t>
            </a:r>
            <a:r>
              <a:rPr lang="zh-CN" altLang="en-US" dirty="0"/>
              <a:t>是一种新兴的云计算模型，可以将应用程序部署到云上，但是不需要管理服务器或者运行时环境。用户只需要上传应用程序的代码和相关配置，</a:t>
            </a:r>
            <a:r>
              <a:rPr lang="en-US" altLang="zh-CN" dirty="0"/>
              <a:t> Serverless </a:t>
            </a:r>
            <a:r>
              <a:rPr lang="zh-CN" altLang="en-US" dirty="0"/>
              <a:t>框架会根据用户的需求自动分配和调度计算资源，同时收取相应的费用。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自动扩展和收缩</a:t>
            </a:r>
            <a:endParaRPr lang="en-US" altLang="zh-CN" dirty="0"/>
          </a:p>
          <a:p>
            <a:pPr lvl="1"/>
            <a:r>
              <a:rPr lang="zh-CN" altLang="en-US" dirty="0"/>
              <a:t>快速部署、运行灵活和低成本</a:t>
            </a:r>
            <a:endParaRPr lang="en-US" altLang="zh-CN" dirty="0"/>
          </a:p>
          <a:p>
            <a:r>
              <a:rPr lang="en-US" altLang="zh-CN" dirty="0"/>
              <a:t>Function-as-a-Service</a:t>
            </a:r>
            <a:r>
              <a:rPr lang="zh-CN" altLang="en-US" dirty="0"/>
              <a:t>：</a:t>
            </a:r>
            <a:r>
              <a:rPr lang="en-US" altLang="zh-CN" dirty="0"/>
              <a:t>AIGC</a:t>
            </a:r>
          </a:p>
          <a:p>
            <a:pPr lvl="1"/>
            <a:r>
              <a:rPr lang="zh-CN" altLang="en-US" dirty="0"/>
              <a:t>计算密集</a:t>
            </a:r>
            <a:r>
              <a:rPr lang="en-US" altLang="zh-CN" dirty="0"/>
              <a:t>+</a:t>
            </a:r>
            <a:r>
              <a:rPr lang="zh-CN" altLang="en-US" dirty="0"/>
              <a:t>资源集中型任务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传统任务（持久化部署）</a:t>
            </a:r>
            <a:endParaRPr lang="en-US" altLang="zh-CN" dirty="0"/>
          </a:p>
          <a:p>
            <a:pPr lvl="1"/>
            <a:r>
              <a:rPr lang="zh-CN" altLang="en-US" dirty="0"/>
              <a:t>图文创作者、研究者、相关爱好者</a:t>
            </a:r>
            <a:r>
              <a:rPr lang="en-US" altLang="zh-CN" dirty="0"/>
              <a:t>……</a:t>
            </a:r>
            <a:r>
              <a:rPr lang="zh-CN" altLang="en-US" dirty="0"/>
              <a:t>：大量随机请求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80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1050</Words>
  <Application>Microsoft Office PowerPoint</Application>
  <PresentationFormat>宽屏</PresentationFormat>
  <Paragraphs>231</Paragraphs>
  <Slides>23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-apple-system</vt:lpstr>
      <vt:lpstr>等线</vt:lpstr>
      <vt:lpstr>等线 Light</vt:lpstr>
      <vt:lpstr>Arial</vt:lpstr>
      <vt:lpstr>Consolas</vt:lpstr>
      <vt:lpstr>Office 主题​​</vt:lpstr>
      <vt:lpstr>期中阶段性展示</vt:lpstr>
      <vt:lpstr>展示内容</vt:lpstr>
      <vt:lpstr>选题简介</vt:lpstr>
      <vt:lpstr>展示内容</vt:lpstr>
      <vt:lpstr>传统服务</vt:lpstr>
      <vt:lpstr>容器化</vt:lpstr>
      <vt:lpstr>Serverless</vt:lpstr>
      <vt:lpstr>Serverless</vt:lpstr>
      <vt:lpstr>Serverless</vt:lpstr>
      <vt:lpstr>Serverless+AIGC</vt:lpstr>
      <vt:lpstr>实验目标</vt:lpstr>
      <vt:lpstr>目前进展</vt:lpstr>
      <vt:lpstr>相关工作</vt:lpstr>
      <vt:lpstr>目前进展</vt:lpstr>
      <vt:lpstr>目前进展</vt:lpstr>
      <vt:lpstr>目前进展</vt:lpstr>
      <vt:lpstr>Repo Wiki全流程记录</vt:lpstr>
      <vt:lpstr>User Demo</vt:lpstr>
      <vt:lpstr>初步实验分析</vt:lpstr>
      <vt:lpstr>挑战与方法</vt:lpstr>
      <vt:lpstr>相关工作</vt:lpstr>
      <vt:lpstr>挑战与方法</vt:lpstr>
      <vt:lpstr>下一步计划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子君</dc:creator>
  <cp:lastModifiedBy>刘 子君</cp:lastModifiedBy>
  <cp:revision>247</cp:revision>
  <dcterms:created xsi:type="dcterms:W3CDTF">2023-04-14T18:09:27Z</dcterms:created>
  <dcterms:modified xsi:type="dcterms:W3CDTF">2023-04-16T06:52:43Z</dcterms:modified>
</cp:coreProperties>
</file>