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82" r:id="rId5"/>
    <p:sldId id="275" r:id="rId6"/>
    <p:sldId id="276" r:id="rId7"/>
    <p:sldId id="277" r:id="rId8"/>
    <p:sldId id="278" r:id="rId9"/>
    <p:sldId id="274" r:id="rId10"/>
    <p:sldId id="271" r:id="rId11"/>
    <p:sldId id="273" r:id="rId12"/>
    <p:sldId id="281" r:id="rId13"/>
    <p:sldId id="283" r:id="rId14"/>
    <p:sldId id="261" r:id="rId15"/>
    <p:sldId id="264" r:id="rId16"/>
    <p:sldId id="284" r:id="rId17"/>
    <p:sldId id="285" r:id="rId18"/>
    <p:sldId id="286" r:id="rId19"/>
    <p:sldId id="287" r:id="rId20"/>
    <p:sldId id="262" r:id="rId21"/>
    <p:sldId id="289" r:id="rId22"/>
    <p:sldId id="290" r:id="rId23"/>
    <p:sldId id="291" r:id="rId24"/>
    <p:sldId id="288" r:id="rId25"/>
    <p:sldId id="267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299" r:id="rId36"/>
    <p:sldId id="265" r:id="rId37"/>
    <p:sldId id="302" r:id="rId38"/>
    <p:sldId id="303" r:id="rId39"/>
    <p:sldId id="304" r:id="rId40"/>
    <p:sldId id="263" r:id="rId41"/>
    <p:sldId id="268" r:id="rId42"/>
    <p:sldId id="280" r:id="rId43"/>
    <p:sldId id="30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6" autoAdjust="0"/>
    <p:restoredTop sz="94348" autoAdjust="0"/>
  </p:normalViewPr>
  <p:slideViewPr>
    <p:cSldViewPr snapToGrid="0">
      <p:cViewPr>
        <p:scale>
          <a:sx n="60" d="100"/>
          <a:sy n="60" d="100"/>
        </p:scale>
        <p:origin x="711" y="258"/>
      </p:cViewPr>
      <p:guideLst/>
    </p:cSldViewPr>
  </p:slideViewPr>
  <p:outlineViewPr>
    <p:cViewPr>
      <p:scale>
        <a:sx n="33" d="100"/>
        <a:sy n="33" d="100"/>
      </p:scale>
      <p:origin x="0" y="-48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A58F-3BA5-4FAD-B117-5AA44DD7737E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547A-BAEA-47B4-8FF6-15C5756C2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用户自己做的</a:t>
            </a:r>
            <a:r>
              <a:rPr lang="en-US" altLang="zh-CN" dirty="0"/>
              <a:t>Batch</a:t>
            </a:r>
            <a:r>
              <a:rPr lang="zh-CN" altLang="en-US" dirty="0"/>
              <a:t>未必是最优的。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0547A-BAEA-47B4-8FF6-15C5756C209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25FF-367F-887E-B38A-CA327F08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582989-B838-838F-F9B2-4DC6FA5E7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ACADD-21F8-90BE-0FFE-6A21E91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6FCAA-47E9-A662-BB73-8D9E55A4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5B916-21D2-38DB-1F86-2322A70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3B20-7A82-616A-E97E-20ACBFE3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E3724-D752-90C9-A08A-8B5FD72A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7737-EB39-718C-0704-952CEBD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B334-C5FE-131D-30A4-8F05F6E3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3F6F8-E6AB-C30E-A2AD-E14667EC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1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AEDB71-3EBC-A90F-B4E9-0B8B3423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35B0A-EA43-2F52-FCB6-303F3333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1396-CB2A-CB1E-8D49-6D770D4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6AE7B-645A-1E2B-2A59-BAEAA9C8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159D1-32C3-EBBE-5406-36D31CCF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B91-48E9-8507-D89C-F1D15D35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5CF0C-C486-34A8-4BFC-FA4F207F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D13E-0BB6-4A1F-916A-C3E8CB9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BBD65-3352-3F7F-66C8-5C0746D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EA6BE-48D2-8B07-2EBA-CA46A87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1DE8-00CC-8B3E-50F5-FEF65490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32E6-3683-944C-553B-ADECEE30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834DD-FB35-3934-1AE5-7802D64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CA256-5F07-A391-E78D-8CA13DF2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9137-6E33-B185-625C-596A1225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7A2E-B3E9-0FC1-BF41-1D66F0B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F2DB-CED3-F657-5D51-90626CD1C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8552-E5E8-7819-4DF9-3CEB9A9C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76BE92-06C8-CF36-129F-2092DF71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EC924-EADB-1544-F88E-09877B4D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3246D-E471-D338-6B4A-9770A8B4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D6DD6-8620-4434-82CD-5DCEEB01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1E0F3-1241-32CC-9FBA-FE496FA2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CE6B5-B256-58EF-E863-0198CC33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A58580-FC95-F058-510A-04F5C8A21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20D50-9A96-BE32-D89E-1D6370B24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20642-3718-1AD3-533C-341605B3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37912-A043-0C17-42AE-6509104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93BB47-EBF0-0C37-F410-BC75329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A199-AB5C-FF8F-B720-63AE65DA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EB50-31AE-5D00-8E36-E291675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F130F-C383-11B3-4303-E5AA6BD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021084-01A9-11F5-3876-ADF35084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74DD4-8127-63AB-52A2-B81CE05F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087CD-761B-52EB-9045-1595A387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EC6F5-73A7-F4C9-3F8A-DA18FF7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C189C-7CAA-7411-CE98-435963CD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53D34-2121-12E5-1F72-0A9EAD55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5A6C-47F2-4813-27BF-3E500CB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9498B-CB0A-C87F-ED5F-26FBE378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1B6C7-FE95-BFCF-1272-5C9493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F8CCE-080B-9C12-705E-842AE2CC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BE735-6505-CBB3-E418-534AC04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808FB-4983-E96D-7F6F-BCB2EF833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3CCCB-6011-F7DE-6759-45DED4B56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BD507-C47D-0294-0BE0-5F3DE85A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56678-95DA-1DD3-4329-41799C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C4524-EE8A-B0B3-669F-FC8FA177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7A642-14F2-F218-8CF7-EC9D0F31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C6B4-4114-AF2D-9D4A-108C27CA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B2E42-8E1A-438E-369B-9608504FF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6C37-74B6-467C-9BAA-68C06E3BA7D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40DE-E657-8F58-B8DD-D3677CE9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BB3A6-76D4-9ADB-4D78-236D26EC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9DBE-D2AA-437B-87B7-8DF1751AB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vectors/%EA%B5%AC%EB%A6%84-%EC%84%9C%EB%B2%84-%EC%BB%B4%ED%93%A8%ED%84%B0-%ED%98%B8%EC%8A%A4%ED%8C%85-20239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E1BFB-DB34-875A-42F1-BF0D5923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期末汇报</a:t>
            </a:r>
            <a:br>
              <a:rPr lang="en-US" altLang="zh-CN" sz="5400" dirty="0"/>
            </a:br>
            <a:r>
              <a:rPr lang="en-US" altLang="zh-CN" sz="4000" dirty="0"/>
              <a:t>——</a:t>
            </a:r>
            <a:r>
              <a:rPr lang="zh-CN" altLang="en-US" sz="4000" dirty="0"/>
              <a:t>基于</a:t>
            </a:r>
            <a:r>
              <a:rPr lang="en-US" altLang="zh-CN" sz="4000" dirty="0" err="1"/>
              <a:t>OpenFaas</a:t>
            </a:r>
            <a:r>
              <a:rPr lang="zh-CN" altLang="en-US" sz="4000" dirty="0"/>
              <a:t>的高效</a:t>
            </a:r>
            <a:r>
              <a:rPr lang="en-US" altLang="zh-CN" sz="4000" dirty="0"/>
              <a:t>AIGC</a:t>
            </a:r>
            <a:r>
              <a:rPr lang="zh-CN" altLang="en-US" sz="4000" dirty="0"/>
              <a:t>推理的</a:t>
            </a:r>
            <a:r>
              <a:rPr lang="en-US" altLang="zh-CN" sz="4000" dirty="0"/>
              <a:t>Serverless</a:t>
            </a:r>
            <a:r>
              <a:rPr lang="zh-CN" altLang="en-US" sz="4000" dirty="0"/>
              <a:t>平台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561E2-8153-325E-B87A-54E6D68A9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05 </a:t>
            </a:r>
            <a:r>
              <a:rPr lang="zh-CN" altLang="en-US" dirty="0"/>
              <a:t>刘子君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37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C3B6-1054-96E7-C850-BAB715DF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Serverless+AIGC</a:t>
            </a:r>
            <a:r>
              <a:rPr lang="en-US" altLang="zh-CN" dirty="0"/>
              <a:t>: </a:t>
            </a:r>
            <a:r>
              <a:rPr lang="en-US" altLang="zh-CN" b="1" dirty="0"/>
              <a:t>M</a:t>
            </a:r>
            <a:r>
              <a:rPr lang="en-US" altLang="zh-CN" dirty="0"/>
              <a:t>odel-</a:t>
            </a:r>
            <a:r>
              <a:rPr lang="en-US" altLang="zh-CN" b="1" dirty="0"/>
              <a:t>A</a:t>
            </a:r>
            <a:r>
              <a:rPr lang="en-US" altLang="zh-CN" dirty="0"/>
              <a:t>s-</a:t>
            </a:r>
            <a:r>
              <a:rPr lang="en-US" altLang="zh-CN" b="1" dirty="0"/>
              <a:t>A</a:t>
            </a:r>
            <a:r>
              <a:rPr lang="en-US" altLang="zh-CN" dirty="0"/>
              <a:t>-</a:t>
            </a:r>
            <a:r>
              <a:rPr lang="en-US" altLang="zh-CN" b="1" dirty="0"/>
              <a:t>S</a:t>
            </a:r>
            <a:r>
              <a:rPr lang="en-US" altLang="zh-CN" dirty="0"/>
              <a:t>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DE01-EA6B-32ED-758C-4229320A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959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dirty="0"/>
              <a:t>GPT,</a:t>
            </a:r>
            <a:r>
              <a:rPr lang="zh-CN" altLang="en-US" dirty="0"/>
              <a:t> </a:t>
            </a:r>
            <a:r>
              <a:rPr lang="en-US" altLang="zh-CN" dirty="0" err="1"/>
              <a:t>StableDiffusion</a:t>
            </a:r>
            <a:r>
              <a:rPr lang="en-US" altLang="zh-CN" dirty="0"/>
              <a:t>, </a:t>
            </a:r>
            <a:r>
              <a:rPr lang="en-US" altLang="zh-CN" b="1" dirty="0"/>
              <a:t>Codex</a:t>
            </a:r>
          </a:p>
          <a:p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</a:t>
            </a:r>
            <a:endParaRPr lang="en-US" altLang="zh-CN" dirty="0"/>
          </a:p>
          <a:p>
            <a:pPr lvl="1"/>
            <a:r>
              <a:rPr lang="zh-CN" altLang="en-US" dirty="0"/>
              <a:t>资源限制：不能持久化部署所有模型</a:t>
            </a:r>
            <a:endParaRPr lang="en-US" altLang="zh-CN" dirty="0"/>
          </a:p>
          <a:p>
            <a:pPr lvl="1"/>
            <a:r>
              <a:rPr lang="zh-CN" altLang="en-US" dirty="0"/>
              <a:t>非持久化部署：（</a:t>
            </a:r>
            <a:r>
              <a:rPr lang="en-US" altLang="zh-CN" dirty="0"/>
              <a:t>1</a:t>
            </a:r>
            <a:r>
              <a:rPr lang="zh-CN" altLang="en-US" dirty="0"/>
              <a:t>）启动延迟大（</a:t>
            </a:r>
            <a:r>
              <a:rPr lang="en-US" altLang="zh-CN" dirty="0"/>
              <a:t>2</a:t>
            </a:r>
            <a:r>
              <a:rPr lang="zh-CN" altLang="en-US" dirty="0"/>
              <a:t>）历史信息无保留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批处理（</a:t>
            </a:r>
            <a:r>
              <a:rPr lang="en-US" altLang="zh-CN" dirty="0"/>
              <a:t>Batching</a:t>
            </a:r>
            <a:r>
              <a:rPr lang="zh-CN" altLang="en-US" dirty="0"/>
              <a:t>）：合并多个请求，启动一个服务</a:t>
            </a:r>
            <a:endParaRPr lang="en-US" altLang="zh-CN" dirty="0"/>
          </a:p>
          <a:p>
            <a:pPr lvl="1"/>
            <a:r>
              <a:rPr lang="zh-CN" altLang="en-US" dirty="0"/>
              <a:t>建立历史对话缓存（</a:t>
            </a:r>
            <a:r>
              <a:rPr lang="en-US" altLang="zh-CN" dirty="0"/>
              <a:t>Cache</a:t>
            </a:r>
            <a:r>
              <a:rPr lang="zh-CN" altLang="en-US" dirty="0"/>
              <a:t>）：通过</a:t>
            </a:r>
            <a:r>
              <a:rPr lang="en-US" altLang="zh-CN" dirty="0"/>
              <a:t>KV</a:t>
            </a:r>
            <a:r>
              <a:rPr lang="zh-CN" altLang="en-US" dirty="0"/>
              <a:t>数据库，实现部分持久化</a:t>
            </a:r>
            <a:endParaRPr lang="en-US" altLang="zh-CN" dirty="0"/>
          </a:p>
          <a:p>
            <a:r>
              <a:rPr lang="zh-CN" altLang="en-US" dirty="0"/>
              <a:t>可能存在的问题与挑战</a:t>
            </a:r>
            <a:endParaRPr lang="en-US" altLang="zh-CN" dirty="0"/>
          </a:p>
          <a:p>
            <a:pPr lvl="1"/>
            <a:r>
              <a:rPr lang="zh-CN" altLang="en-US" dirty="0"/>
              <a:t>等待多个请求聚合成批的延迟开销，相比并发的收益哪个大？</a:t>
            </a:r>
            <a:endParaRPr lang="en-US" altLang="zh-CN" dirty="0"/>
          </a:p>
          <a:p>
            <a:pPr lvl="1"/>
            <a:r>
              <a:rPr lang="zh-CN" altLang="en-US" dirty="0"/>
              <a:t>如何在非持久化部署的框架下引入持久化数据缓存？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GPU</a:t>
            </a:r>
            <a:r>
              <a:rPr lang="zh-CN" altLang="en-US" dirty="0"/>
              <a:t>如何实现启动延迟的优化？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期中时进度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44676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任务完成度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分析</a:t>
                      </a:r>
                      <a:r>
                        <a:rPr lang="zh-CN" altLang="en-US" dirty="0"/>
                        <a:t>并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改善</a:t>
                      </a:r>
                      <a:r>
                        <a:rPr lang="zh-CN" altLang="en-US" dirty="0"/>
                        <a:t>服务性能 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b="1" dirty="0"/>
                        <a:t>Profiling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分析模型特性</a:t>
                      </a:r>
                      <a:r>
                        <a:rPr lang="zh-CN" altLang="en-US" dirty="0"/>
                        <a:t>，</a:t>
                      </a:r>
                      <a:r>
                        <a:rPr lang="zh-CN" altLang="en-US" b="1" dirty="0"/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调研</a:t>
                      </a:r>
                      <a:r>
                        <a:rPr lang="zh-CN" altLang="en-US" dirty="0"/>
                        <a:t>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实现兼容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GPU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的调度算法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8887"/>
              </p:ext>
            </p:extLst>
          </p:nvPr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99F4-F72F-2C3A-A614-AC89ADF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45E11-F5A3-033C-89BD-82CB3D6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07074"/>
              </p:ext>
            </p:extLst>
          </p:nvPr>
        </p:nvGraphicFramePr>
        <p:xfrm>
          <a:off x="755073" y="1862561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任务完成度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搭建基于</a:t>
                      </a:r>
                      <a:r>
                        <a:rPr lang="en-US" altLang="zh-CN" sz="2000" b="0" dirty="0" err="1"/>
                        <a:t>OpenFaas</a:t>
                      </a:r>
                      <a:r>
                        <a:rPr lang="zh-CN" altLang="en-US" sz="2000" b="0" dirty="0"/>
                        <a:t>的高吞吐、低延迟</a:t>
                      </a:r>
                      <a:r>
                        <a:rPr lang="en-US" altLang="zh-CN" sz="2000" b="0" dirty="0"/>
                        <a:t>AIGC</a:t>
                      </a:r>
                      <a:r>
                        <a:rPr lang="zh-CN" altLang="en-US" sz="2000" b="0" dirty="0"/>
                        <a:t>推理</a:t>
                      </a:r>
                      <a:r>
                        <a:rPr lang="en-US" altLang="zh-CN" sz="2000" b="0" dirty="0"/>
                        <a:t>Serverless</a:t>
                      </a:r>
                      <a:r>
                        <a:rPr lang="zh-CN" altLang="en-US" sz="2000" b="0" dirty="0"/>
                        <a:t>平台</a:t>
                      </a:r>
                      <a:endParaRPr lang="en-US" altLang="zh-CN" sz="2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构建平台、部署服务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构建</a:t>
                      </a:r>
                      <a:r>
                        <a:rPr lang="en-US" altLang="zh-C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Demo</a:t>
                      </a:r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演示，链接性能监测平台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分析并改善服务性能 </a:t>
                      </a: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(Profiling)</a:t>
                      </a:r>
                      <a:endParaRPr lang="zh-CN" altLang="en-US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调研并实现相关模型部署与服务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分析模型特性，</a:t>
                      </a:r>
                      <a:r>
                        <a:rPr lang="zh-CN" alt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实现优化方法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调研并尝试现有</a:t>
                      </a:r>
                      <a:r>
                        <a:rPr lang="en-US" altLang="zh-CN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资源分配方式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r>
                        <a:rPr lang="zh-CN" altLang="en-US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兼容</a:t>
                      </a:r>
                      <a:r>
                        <a:rPr lang="en-US" altLang="zh-CN" sz="18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调度算法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6DFF26-FDE6-DAFE-9BDD-93167344549E}"/>
              </a:ext>
            </a:extLst>
          </p:cNvPr>
          <p:cNvGraphicFramePr>
            <a:graphicFrameLocks noGrp="1"/>
          </p:cNvGraphicFramePr>
          <p:nvPr/>
        </p:nvGraphicFramePr>
        <p:xfrm>
          <a:off x="5070176" y="6188075"/>
          <a:ext cx="56772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07">
                  <a:extLst>
                    <a:ext uri="{9D8B030D-6E8A-4147-A177-3AD203B41FA5}">
                      <a16:colId xmlns:a16="http://schemas.microsoft.com/office/drawing/2014/main" val="136550251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4274456215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773768690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2071477438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565449353"/>
                    </a:ext>
                  </a:extLst>
                </a:gridCol>
                <a:gridCol w="946207">
                  <a:extLst>
                    <a:ext uri="{9D8B030D-6E8A-4147-A177-3AD203B41FA5}">
                      <a16:colId xmlns:a16="http://schemas.microsoft.com/office/drawing/2014/main" val="3496798226"/>
                    </a:ext>
                  </a:extLst>
                </a:gridCol>
              </a:tblGrid>
              <a:tr h="24863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基本完成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难点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重点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3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33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b="1" dirty="0"/>
              <a:t>系统模块及实现</a:t>
            </a:r>
            <a:endParaRPr lang="en-US" altLang="zh-CN" b="1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3413905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0DF00-BA6D-4738-7D4A-8A7BDCF7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7B29A-E186-FF93-A889-E148D7F7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性能监控（前端</a:t>
            </a:r>
            <a:r>
              <a:rPr lang="en-US" altLang="zh-CN" dirty="0"/>
              <a:t>UI</a:t>
            </a:r>
            <a:r>
              <a:rPr lang="zh-CN" altLang="en-US" dirty="0"/>
              <a:t>部署）</a:t>
            </a:r>
            <a:endParaRPr lang="en-US" altLang="zh-CN" dirty="0"/>
          </a:p>
          <a:p>
            <a:pPr lvl="1"/>
            <a:r>
              <a:rPr lang="zh-CN" altLang="en-US" dirty="0"/>
              <a:t>普罗米修斯 </a:t>
            </a:r>
            <a:r>
              <a:rPr lang="en-US" altLang="zh-CN" dirty="0"/>
              <a:t>– Grafana</a:t>
            </a:r>
            <a:endParaRPr lang="zh-CN" altLang="en-US" dirty="0"/>
          </a:p>
        </p:txBody>
      </p:sp>
      <p:pic>
        <p:nvPicPr>
          <p:cNvPr id="6" name="图片 5" descr="电脑萤幕画面&#10;&#10;描述已自动生成">
            <a:extLst>
              <a:ext uri="{FF2B5EF4-FFF2-40B4-BE49-F238E27FC236}">
                <a16:creationId xmlns:a16="http://schemas.microsoft.com/office/drawing/2014/main" id="{80248B89-3D5A-14ED-96C0-B351932F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3" y="2909913"/>
            <a:ext cx="10749774" cy="34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2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柱体 14">
            <a:extLst>
              <a:ext uri="{FF2B5EF4-FFF2-40B4-BE49-F238E27FC236}">
                <a16:creationId xmlns:a16="http://schemas.microsoft.com/office/drawing/2014/main" id="{C84764AC-45DD-5FB8-4F0B-C06DBB11FFCD}"/>
              </a:ext>
            </a:extLst>
          </p:cNvPr>
          <p:cNvSpPr/>
          <p:nvPr/>
        </p:nvSpPr>
        <p:spPr>
          <a:xfrm>
            <a:off x="4948946" y="2590800"/>
            <a:ext cx="1962394" cy="274246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批处理实现方式（队列</a:t>
            </a:r>
            <a:r>
              <a:rPr lang="en-US" altLang="zh-CN" dirty="0"/>
              <a:t>&amp;</a:t>
            </a:r>
            <a:r>
              <a:rPr lang="zh-CN" altLang="en-US" dirty="0"/>
              <a:t>前缀树）：</a:t>
            </a:r>
            <a:r>
              <a:rPr lang="en-US" altLang="zh-CN" dirty="0"/>
              <a:t>700 Lines, 35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7FA709-6917-D32D-D2E2-C758B10986CE}"/>
              </a:ext>
            </a:extLst>
          </p:cNvPr>
          <p:cNvSpPr/>
          <p:nvPr/>
        </p:nvSpPr>
        <p:spPr>
          <a:xfrm>
            <a:off x="5165586" y="3485713"/>
            <a:ext cx="373924" cy="1738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9DBE20-3EFD-DE10-4E5C-1F41F7A0D5E9}"/>
              </a:ext>
            </a:extLst>
          </p:cNvPr>
          <p:cNvSpPr/>
          <p:nvPr/>
        </p:nvSpPr>
        <p:spPr>
          <a:xfrm>
            <a:off x="9304852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E3B62E-A8DA-84BE-F039-683EFC958268}"/>
              </a:ext>
            </a:extLst>
          </p:cNvPr>
          <p:cNvSpPr txBox="1"/>
          <p:nvPr/>
        </p:nvSpPr>
        <p:spPr>
          <a:xfrm>
            <a:off x="952159" y="5455793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OTP (On Top of Platform)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General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Relatively 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*Latency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3582070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7370"/>
            <a:ext cx="318471" cy="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5B3449-11C5-FA5A-D634-A3553BD8EB4D}"/>
              </a:ext>
            </a:extLst>
          </p:cNvPr>
          <p:cNvSpPr txBox="1"/>
          <p:nvPr/>
        </p:nvSpPr>
        <p:spPr>
          <a:xfrm>
            <a:off x="4763036" y="5380954"/>
            <a:ext cx="301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Platform Injection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*Hard to Implement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*Specific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*Limited by Framework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17" name="圆柱体 16">
            <a:extLst>
              <a:ext uri="{FF2B5EF4-FFF2-40B4-BE49-F238E27FC236}">
                <a16:creationId xmlns:a16="http://schemas.microsoft.com/office/drawing/2014/main" id="{319D6FE2-87B5-AAC3-3E83-3EA3988F91BC}"/>
              </a:ext>
            </a:extLst>
          </p:cNvPr>
          <p:cNvSpPr/>
          <p:nvPr/>
        </p:nvSpPr>
        <p:spPr>
          <a:xfrm>
            <a:off x="8263114" y="3588219"/>
            <a:ext cx="815340" cy="99060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7E13AD-ACA3-A5D2-7E65-777799F8143F}"/>
              </a:ext>
            </a:extLst>
          </p:cNvPr>
          <p:cNvCxnSpPr>
            <a:stCxn id="17" idx="4"/>
            <a:endCxn id="7" idx="1"/>
          </p:cNvCxnSpPr>
          <p:nvPr/>
        </p:nvCxnSpPr>
        <p:spPr>
          <a:xfrm>
            <a:off x="9078454" y="4083519"/>
            <a:ext cx="226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FBB35B1-E01D-EF17-88CF-FA6E7B84F7EC}"/>
              </a:ext>
            </a:extLst>
          </p:cNvPr>
          <p:cNvSpPr/>
          <p:nvPr/>
        </p:nvSpPr>
        <p:spPr>
          <a:xfrm>
            <a:off x="5737973" y="3687832"/>
            <a:ext cx="821817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51E2D2-35D1-AC55-9354-CC8922AC2F05}"/>
              </a:ext>
            </a:extLst>
          </p:cNvPr>
          <p:cNvSpPr/>
          <p:nvPr/>
        </p:nvSpPr>
        <p:spPr>
          <a:xfrm>
            <a:off x="5741177" y="4202982"/>
            <a:ext cx="682519" cy="289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AD750EE-A4AD-7BBC-0B36-CCF281355707}"/>
              </a:ext>
            </a:extLst>
          </p:cNvPr>
          <p:cNvSpPr/>
          <p:nvPr/>
        </p:nvSpPr>
        <p:spPr>
          <a:xfrm>
            <a:off x="5735427" y="4699033"/>
            <a:ext cx="983353" cy="286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319B079-2309-9AF2-39FC-F5557C0D9888}"/>
              </a:ext>
            </a:extLst>
          </p:cNvPr>
          <p:cNvSpPr/>
          <p:nvPr/>
        </p:nvSpPr>
        <p:spPr>
          <a:xfrm>
            <a:off x="10495696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BA6BD0E-7933-785D-D687-AFD8D9A1F4FF}"/>
              </a:ext>
            </a:extLst>
          </p:cNvPr>
          <p:cNvSpPr/>
          <p:nvPr/>
        </p:nvSpPr>
        <p:spPr>
          <a:xfrm>
            <a:off x="10888770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F228804-D9B6-08CE-CEE7-6D94EA64576B}"/>
              </a:ext>
            </a:extLst>
          </p:cNvPr>
          <p:cNvSpPr/>
          <p:nvPr/>
        </p:nvSpPr>
        <p:spPr>
          <a:xfrm>
            <a:off x="11317127" y="3457436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7E58A0C-9FBB-95F3-C971-3E141FF03258}"/>
              </a:ext>
            </a:extLst>
          </p:cNvPr>
          <p:cNvSpPr/>
          <p:nvPr/>
        </p:nvSpPr>
        <p:spPr>
          <a:xfrm>
            <a:off x="10495696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21E6D99-31A5-C221-6906-03AC9A454B89}"/>
              </a:ext>
            </a:extLst>
          </p:cNvPr>
          <p:cNvSpPr/>
          <p:nvPr/>
        </p:nvSpPr>
        <p:spPr>
          <a:xfrm>
            <a:off x="10888770" y="392078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23034A2-5F4E-364A-501D-B7663CA9937B}"/>
              </a:ext>
            </a:extLst>
          </p:cNvPr>
          <p:cNvSpPr/>
          <p:nvPr/>
        </p:nvSpPr>
        <p:spPr>
          <a:xfrm>
            <a:off x="11317127" y="3933920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BBC58-9C16-977D-4D00-1FCA6BDFAACE}"/>
              </a:ext>
            </a:extLst>
          </p:cNvPr>
          <p:cNvSpPr/>
          <p:nvPr/>
        </p:nvSpPr>
        <p:spPr>
          <a:xfrm>
            <a:off x="11745484" y="3919397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79ED4AB-2864-8745-30A6-1CDC0A34D542}"/>
              </a:ext>
            </a:extLst>
          </p:cNvPr>
          <p:cNvSpPr/>
          <p:nvPr/>
        </p:nvSpPr>
        <p:spPr>
          <a:xfrm>
            <a:off x="10477645" y="441243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E54DE5B-CD23-FBEB-2126-EF7767DFB804}"/>
              </a:ext>
            </a:extLst>
          </p:cNvPr>
          <p:cNvSpPr/>
          <p:nvPr/>
        </p:nvSpPr>
        <p:spPr>
          <a:xfrm>
            <a:off x="10866574" y="4399391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E65FFD9-2674-FCFF-79B1-F7215EE56B96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9979664" y="4098042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D947058-895B-809C-FDA3-CD9AFC4CBC52}"/>
              </a:ext>
            </a:extLst>
          </p:cNvPr>
          <p:cNvSpPr/>
          <p:nvPr/>
        </p:nvSpPr>
        <p:spPr>
          <a:xfrm>
            <a:off x="10361847" y="3414826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DF2B0E-E365-66EE-4F00-A36BA2C7AF77}"/>
              </a:ext>
            </a:extLst>
          </p:cNvPr>
          <p:cNvSpPr/>
          <p:nvPr/>
        </p:nvSpPr>
        <p:spPr>
          <a:xfrm>
            <a:off x="10361846" y="3894913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9AF687-A616-FA93-B092-6EFE9FB3C257}"/>
              </a:ext>
            </a:extLst>
          </p:cNvPr>
          <p:cNvSpPr/>
          <p:nvPr/>
        </p:nvSpPr>
        <p:spPr>
          <a:xfrm>
            <a:off x="10361847" y="4358578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8BEB4FC-7BE0-D226-EAAD-2ABCE6DC219A}"/>
              </a:ext>
            </a:extLst>
          </p:cNvPr>
          <p:cNvSpPr txBox="1"/>
          <p:nvPr/>
        </p:nvSpPr>
        <p:spPr>
          <a:xfrm>
            <a:off x="8573913" y="5388431"/>
            <a:ext cx="301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 Function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Lower Latency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Easy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*Additional Scheduling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9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历史数据缓存实现方式（</a:t>
            </a:r>
            <a:r>
              <a:rPr lang="zh-CN" altLang="en-US" b="1" dirty="0"/>
              <a:t>虚拟网桥</a:t>
            </a:r>
            <a:r>
              <a:rPr lang="zh-CN" altLang="en-US" dirty="0"/>
              <a:t>）：</a:t>
            </a:r>
            <a:r>
              <a:rPr lang="en-US" altLang="zh-CN" dirty="0"/>
              <a:t>400 Lines, 20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2575775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6164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E254B9AA-8E1B-8B4F-F3AE-02A27E43D9C0}"/>
              </a:ext>
            </a:extLst>
          </p:cNvPr>
          <p:cNvSpPr/>
          <p:nvPr/>
        </p:nvSpPr>
        <p:spPr>
          <a:xfrm>
            <a:off x="3747752" y="344291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C8BB5DA4-EEB2-C980-C0D0-694FEF8A4191}"/>
              </a:ext>
            </a:extLst>
          </p:cNvPr>
          <p:cNvSpPr/>
          <p:nvPr/>
        </p:nvSpPr>
        <p:spPr>
          <a:xfrm>
            <a:off x="377199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BFE681B-2767-361A-9EE4-88F2B867E6F2}"/>
              </a:ext>
            </a:extLst>
          </p:cNvPr>
          <p:cNvSpPr/>
          <p:nvPr/>
        </p:nvSpPr>
        <p:spPr>
          <a:xfrm>
            <a:off x="4704294" y="3441351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24C8E783-90A7-E88D-462D-144901247D11}"/>
              </a:ext>
            </a:extLst>
          </p:cNvPr>
          <p:cNvSpPr/>
          <p:nvPr/>
        </p:nvSpPr>
        <p:spPr>
          <a:xfrm>
            <a:off x="4728554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00029952-02AB-7DBD-17CC-E0FA47B6FE5A}"/>
              </a:ext>
            </a:extLst>
          </p:cNvPr>
          <p:cNvSpPr/>
          <p:nvPr/>
        </p:nvSpPr>
        <p:spPr>
          <a:xfrm>
            <a:off x="678817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7E93CA6-6003-978A-F9A7-73A4BB0B22C7}"/>
              </a:ext>
            </a:extLst>
          </p:cNvPr>
          <p:cNvSpPr/>
          <p:nvPr/>
        </p:nvSpPr>
        <p:spPr>
          <a:xfrm>
            <a:off x="6776040" y="345469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CEE588F2-06E5-BEAB-FF9F-F89AFCC6A877}"/>
              </a:ext>
            </a:extLst>
          </p:cNvPr>
          <p:cNvSpPr/>
          <p:nvPr/>
        </p:nvSpPr>
        <p:spPr>
          <a:xfrm>
            <a:off x="7828163" y="342859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E93A15B1-038B-CC6A-2EDF-E33EE0E977E6}"/>
              </a:ext>
            </a:extLst>
          </p:cNvPr>
          <p:cNvSpPr/>
          <p:nvPr/>
        </p:nvSpPr>
        <p:spPr>
          <a:xfrm>
            <a:off x="7854290" y="4717958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2BE61FEE-BF71-5569-BFB0-4F9B0CF4CEEE}"/>
              </a:ext>
            </a:extLst>
          </p:cNvPr>
          <p:cNvSpPr/>
          <p:nvPr/>
        </p:nvSpPr>
        <p:spPr>
          <a:xfrm>
            <a:off x="3601637" y="4436451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54E96D6-80CA-70C4-63E2-EC62DBF6A5BA}"/>
              </a:ext>
            </a:extLst>
          </p:cNvPr>
          <p:cNvSpPr/>
          <p:nvPr/>
        </p:nvSpPr>
        <p:spPr>
          <a:xfrm rot="5400000">
            <a:off x="3892587" y="4172003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1384A7F9-DECF-F1DA-2441-0D547269E35B}"/>
              </a:ext>
            </a:extLst>
          </p:cNvPr>
          <p:cNvSpPr/>
          <p:nvPr/>
        </p:nvSpPr>
        <p:spPr>
          <a:xfrm rot="5400000">
            <a:off x="4883033" y="418964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C113903C-A6E5-CA60-E636-ED1D2700A6CC}"/>
              </a:ext>
            </a:extLst>
          </p:cNvPr>
          <p:cNvSpPr/>
          <p:nvPr/>
        </p:nvSpPr>
        <p:spPr>
          <a:xfrm rot="5400000">
            <a:off x="3871937" y="417061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83AFA4D1-7EC0-98F0-7C0C-6B07247CE4F4}"/>
              </a:ext>
            </a:extLst>
          </p:cNvPr>
          <p:cNvSpPr/>
          <p:nvPr/>
        </p:nvSpPr>
        <p:spPr>
          <a:xfrm rot="5400000">
            <a:off x="4862383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五边形 45">
            <a:extLst>
              <a:ext uri="{FF2B5EF4-FFF2-40B4-BE49-F238E27FC236}">
                <a16:creationId xmlns:a16="http://schemas.microsoft.com/office/drawing/2014/main" id="{63B3224E-5D0B-8504-62DA-9D619B763556}"/>
              </a:ext>
            </a:extLst>
          </p:cNvPr>
          <p:cNvSpPr/>
          <p:nvPr/>
        </p:nvSpPr>
        <p:spPr>
          <a:xfrm rot="5400000">
            <a:off x="6987060" y="419557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F334893B-310D-6838-3C58-C9852A60E7C3}"/>
              </a:ext>
            </a:extLst>
          </p:cNvPr>
          <p:cNvSpPr/>
          <p:nvPr/>
        </p:nvSpPr>
        <p:spPr>
          <a:xfrm rot="5400000">
            <a:off x="8053180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五边形 47">
            <a:extLst>
              <a:ext uri="{FF2B5EF4-FFF2-40B4-BE49-F238E27FC236}">
                <a16:creationId xmlns:a16="http://schemas.microsoft.com/office/drawing/2014/main" id="{7F946612-831A-758C-783C-7D13C092BE4A}"/>
              </a:ext>
            </a:extLst>
          </p:cNvPr>
          <p:cNvSpPr/>
          <p:nvPr/>
        </p:nvSpPr>
        <p:spPr>
          <a:xfrm rot="16200000">
            <a:off x="3980266" y="4550099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五边形 49">
            <a:extLst>
              <a:ext uri="{FF2B5EF4-FFF2-40B4-BE49-F238E27FC236}">
                <a16:creationId xmlns:a16="http://schemas.microsoft.com/office/drawing/2014/main" id="{456CA5D9-E914-BCCD-81A6-E2B651EE5433}"/>
              </a:ext>
            </a:extLst>
          </p:cNvPr>
          <p:cNvSpPr/>
          <p:nvPr/>
        </p:nvSpPr>
        <p:spPr>
          <a:xfrm rot="16200000">
            <a:off x="4958987" y="4542615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B8BE6EA6-84DE-733B-15A2-113A282543FD}"/>
              </a:ext>
            </a:extLst>
          </p:cNvPr>
          <p:cNvSpPr/>
          <p:nvPr/>
        </p:nvSpPr>
        <p:spPr>
          <a:xfrm rot="16200000">
            <a:off x="7083158" y="4572762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0653F342-9751-249C-E167-6968854E9FFD}"/>
              </a:ext>
            </a:extLst>
          </p:cNvPr>
          <p:cNvSpPr/>
          <p:nvPr/>
        </p:nvSpPr>
        <p:spPr>
          <a:xfrm rot="16200000">
            <a:off x="8161422" y="456322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F88173BB-843E-F5A9-BCBD-DCDA7C82DF6D}"/>
              </a:ext>
            </a:extLst>
          </p:cNvPr>
          <p:cNvSpPr/>
          <p:nvPr/>
        </p:nvSpPr>
        <p:spPr>
          <a:xfrm>
            <a:off x="9524746" y="3296569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6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柱体 10">
            <a:extLst>
              <a:ext uri="{FF2B5EF4-FFF2-40B4-BE49-F238E27FC236}">
                <a16:creationId xmlns:a16="http://schemas.microsoft.com/office/drawing/2014/main" id="{D178E313-57BA-C19B-3949-0627F4F9F704}"/>
              </a:ext>
            </a:extLst>
          </p:cNvPr>
          <p:cNvSpPr/>
          <p:nvPr/>
        </p:nvSpPr>
        <p:spPr>
          <a:xfrm>
            <a:off x="3048861" y="5153719"/>
            <a:ext cx="6278829" cy="1151627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K8S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661"/>
            <a:ext cx="10515600" cy="4351338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抢占式调度实现方式（</a:t>
            </a:r>
            <a:r>
              <a:rPr lang="en-US" altLang="zh-CN" dirty="0"/>
              <a:t>Brute Force</a:t>
            </a:r>
            <a:r>
              <a:rPr lang="zh-CN" altLang="en-US" dirty="0"/>
              <a:t>）</a:t>
            </a:r>
            <a:r>
              <a:rPr lang="en-US" altLang="zh-CN" dirty="0"/>
              <a:t>: 150 Lines, 10 h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645E44-D6C2-8A2F-28B1-7842469BAEA8}"/>
              </a:ext>
            </a:extLst>
          </p:cNvPr>
          <p:cNvSpPr/>
          <p:nvPr/>
        </p:nvSpPr>
        <p:spPr>
          <a:xfrm>
            <a:off x="377175" y="2797217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774E4927-5DF5-DAFE-6F14-E07873C2E9FE}"/>
              </a:ext>
            </a:extLst>
          </p:cNvPr>
          <p:cNvSpPr/>
          <p:nvPr/>
        </p:nvSpPr>
        <p:spPr>
          <a:xfrm>
            <a:off x="3528768" y="2575775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CA54FF-6459-869E-6561-C346A5144245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210297" y="4076164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60622E-47E2-9D86-A27B-DF34976339B9}"/>
              </a:ext>
            </a:extLst>
          </p:cNvPr>
          <p:cNvSpPr/>
          <p:nvPr/>
        </p:nvSpPr>
        <p:spPr>
          <a:xfrm>
            <a:off x="1590380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E0CFEA0-8536-362B-3EBC-C4EDDA3A1E2D}"/>
              </a:ext>
            </a:extLst>
          </p:cNvPr>
          <p:cNvSpPr/>
          <p:nvPr/>
        </p:nvSpPr>
        <p:spPr>
          <a:xfrm>
            <a:off x="1983454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98012C9-B41C-8B22-1256-ECB336096AAB}"/>
              </a:ext>
            </a:extLst>
          </p:cNvPr>
          <p:cNvSpPr/>
          <p:nvPr/>
        </p:nvSpPr>
        <p:spPr>
          <a:xfrm>
            <a:off x="2411811" y="3442913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3CED44-DC9C-1EB7-84F8-AF08EAC978FF}"/>
              </a:ext>
            </a:extLst>
          </p:cNvPr>
          <p:cNvSpPr/>
          <p:nvPr/>
        </p:nvSpPr>
        <p:spPr>
          <a:xfrm>
            <a:off x="1590380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89F3D46-619D-50B8-3526-968D2F242F70}"/>
              </a:ext>
            </a:extLst>
          </p:cNvPr>
          <p:cNvSpPr/>
          <p:nvPr/>
        </p:nvSpPr>
        <p:spPr>
          <a:xfrm>
            <a:off x="1983454" y="3906262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A55C65-5C77-FC8D-F198-DCCE37FFB034}"/>
              </a:ext>
            </a:extLst>
          </p:cNvPr>
          <p:cNvSpPr/>
          <p:nvPr/>
        </p:nvSpPr>
        <p:spPr>
          <a:xfrm>
            <a:off x="2391482" y="391316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0897182-0E33-CA06-DD6E-F7759443C4E0}"/>
              </a:ext>
            </a:extLst>
          </p:cNvPr>
          <p:cNvSpPr/>
          <p:nvPr/>
        </p:nvSpPr>
        <p:spPr>
          <a:xfrm>
            <a:off x="2770482" y="3909284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F11BE0-2E64-BE6D-E2FC-2F475C94EFF5}"/>
              </a:ext>
            </a:extLst>
          </p:cNvPr>
          <p:cNvSpPr/>
          <p:nvPr/>
        </p:nvSpPr>
        <p:spPr>
          <a:xfrm>
            <a:off x="1572329" y="439790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ABD082-7CFD-AFF9-C9C1-5BA656D64719}"/>
              </a:ext>
            </a:extLst>
          </p:cNvPr>
          <p:cNvSpPr/>
          <p:nvPr/>
        </p:nvSpPr>
        <p:spPr>
          <a:xfrm>
            <a:off x="1961258" y="4384868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8207F9-2D1A-2B49-453E-915E3F1538D5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74348" y="4083519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4481E2F-057C-EFF3-BB11-9C57376E60E0}"/>
              </a:ext>
            </a:extLst>
          </p:cNvPr>
          <p:cNvSpPr/>
          <p:nvPr/>
        </p:nvSpPr>
        <p:spPr>
          <a:xfrm>
            <a:off x="1456531" y="3400303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A9B22A-9550-0C5C-E916-3AC03CA28CA2}"/>
              </a:ext>
            </a:extLst>
          </p:cNvPr>
          <p:cNvSpPr/>
          <p:nvPr/>
        </p:nvSpPr>
        <p:spPr>
          <a:xfrm>
            <a:off x="1456530" y="3880390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1266EB-B662-2CE5-CD59-D6B5058468ED}"/>
              </a:ext>
            </a:extLst>
          </p:cNvPr>
          <p:cNvSpPr/>
          <p:nvPr/>
        </p:nvSpPr>
        <p:spPr>
          <a:xfrm>
            <a:off x="1456531" y="4344055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E254B9AA-8E1B-8B4F-F3AE-02A27E43D9C0}"/>
              </a:ext>
            </a:extLst>
          </p:cNvPr>
          <p:cNvSpPr/>
          <p:nvPr/>
        </p:nvSpPr>
        <p:spPr>
          <a:xfrm>
            <a:off x="3747752" y="344291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8" name="矩形: 剪去单角 17">
            <a:extLst>
              <a:ext uri="{FF2B5EF4-FFF2-40B4-BE49-F238E27FC236}">
                <a16:creationId xmlns:a16="http://schemas.microsoft.com/office/drawing/2014/main" id="{C8BB5DA4-EEB2-C980-C0D0-694FEF8A4191}"/>
              </a:ext>
            </a:extLst>
          </p:cNvPr>
          <p:cNvSpPr/>
          <p:nvPr/>
        </p:nvSpPr>
        <p:spPr>
          <a:xfrm>
            <a:off x="377199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FBFE681B-2767-361A-9EE4-88F2B867E6F2}"/>
              </a:ext>
            </a:extLst>
          </p:cNvPr>
          <p:cNvSpPr/>
          <p:nvPr/>
        </p:nvSpPr>
        <p:spPr>
          <a:xfrm>
            <a:off x="4704294" y="3441351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24C8E783-90A7-E88D-462D-144901247D11}"/>
              </a:ext>
            </a:extLst>
          </p:cNvPr>
          <p:cNvSpPr/>
          <p:nvPr/>
        </p:nvSpPr>
        <p:spPr>
          <a:xfrm>
            <a:off x="4728554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00029952-02AB-7DBD-17CC-E0FA47B6FE5A}"/>
              </a:ext>
            </a:extLst>
          </p:cNvPr>
          <p:cNvSpPr/>
          <p:nvPr/>
        </p:nvSpPr>
        <p:spPr>
          <a:xfrm>
            <a:off x="6788170" y="471795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7E93CA6-6003-978A-F9A7-73A4BB0B22C7}"/>
              </a:ext>
            </a:extLst>
          </p:cNvPr>
          <p:cNvSpPr/>
          <p:nvPr/>
        </p:nvSpPr>
        <p:spPr>
          <a:xfrm>
            <a:off x="6776040" y="345469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CEE588F2-06E5-BEAB-FF9F-F89AFCC6A877}"/>
              </a:ext>
            </a:extLst>
          </p:cNvPr>
          <p:cNvSpPr/>
          <p:nvPr/>
        </p:nvSpPr>
        <p:spPr>
          <a:xfrm>
            <a:off x="7828163" y="342859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E93A15B1-038B-CC6A-2EDF-E33EE0E977E6}"/>
              </a:ext>
            </a:extLst>
          </p:cNvPr>
          <p:cNvSpPr/>
          <p:nvPr/>
        </p:nvSpPr>
        <p:spPr>
          <a:xfrm>
            <a:off x="7854290" y="4717958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2BE61FEE-BF71-5569-BFB0-4F9B0CF4CEEE}"/>
              </a:ext>
            </a:extLst>
          </p:cNvPr>
          <p:cNvSpPr/>
          <p:nvPr/>
        </p:nvSpPr>
        <p:spPr>
          <a:xfrm>
            <a:off x="3601637" y="4436451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54E96D6-80CA-70C4-63E2-EC62DBF6A5BA}"/>
              </a:ext>
            </a:extLst>
          </p:cNvPr>
          <p:cNvSpPr/>
          <p:nvPr/>
        </p:nvSpPr>
        <p:spPr>
          <a:xfrm rot="5400000">
            <a:off x="3892587" y="4172003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1384A7F9-DECF-F1DA-2441-0D547269E35B}"/>
              </a:ext>
            </a:extLst>
          </p:cNvPr>
          <p:cNvSpPr/>
          <p:nvPr/>
        </p:nvSpPr>
        <p:spPr>
          <a:xfrm rot="5400000">
            <a:off x="4883033" y="418964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C113903C-A6E5-CA60-E636-ED1D2700A6CC}"/>
              </a:ext>
            </a:extLst>
          </p:cNvPr>
          <p:cNvSpPr/>
          <p:nvPr/>
        </p:nvSpPr>
        <p:spPr>
          <a:xfrm rot="5400000">
            <a:off x="3871937" y="417061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83AFA4D1-7EC0-98F0-7C0C-6B07247CE4F4}"/>
              </a:ext>
            </a:extLst>
          </p:cNvPr>
          <p:cNvSpPr/>
          <p:nvPr/>
        </p:nvSpPr>
        <p:spPr>
          <a:xfrm rot="5400000">
            <a:off x="4862383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五边形 45">
            <a:extLst>
              <a:ext uri="{FF2B5EF4-FFF2-40B4-BE49-F238E27FC236}">
                <a16:creationId xmlns:a16="http://schemas.microsoft.com/office/drawing/2014/main" id="{63B3224E-5D0B-8504-62DA-9D619B763556}"/>
              </a:ext>
            </a:extLst>
          </p:cNvPr>
          <p:cNvSpPr/>
          <p:nvPr/>
        </p:nvSpPr>
        <p:spPr>
          <a:xfrm rot="5400000">
            <a:off x="6987060" y="4195576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F334893B-310D-6838-3C58-C9852A60E7C3}"/>
              </a:ext>
            </a:extLst>
          </p:cNvPr>
          <p:cNvSpPr/>
          <p:nvPr/>
        </p:nvSpPr>
        <p:spPr>
          <a:xfrm rot="5400000">
            <a:off x="8053180" y="418825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五边形 47">
            <a:extLst>
              <a:ext uri="{FF2B5EF4-FFF2-40B4-BE49-F238E27FC236}">
                <a16:creationId xmlns:a16="http://schemas.microsoft.com/office/drawing/2014/main" id="{7F946612-831A-758C-783C-7D13C092BE4A}"/>
              </a:ext>
            </a:extLst>
          </p:cNvPr>
          <p:cNvSpPr/>
          <p:nvPr/>
        </p:nvSpPr>
        <p:spPr>
          <a:xfrm rot="16200000">
            <a:off x="3980266" y="4550099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五边形 49">
            <a:extLst>
              <a:ext uri="{FF2B5EF4-FFF2-40B4-BE49-F238E27FC236}">
                <a16:creationId xmlns:a16="http://schemas.microsoft.com/office/drawing/2014/main" id="{456CA5D9-E914-BCCD-81A6-E2B651EE5433}"/>
              </a:ext>
            </a:extLst>
          </p:cNvPr>
          <p:cNvSpPr/>
          <p:nvPr/>
        </p:nvSpPr>
        <p:spPr>
          <a:xfrm rot="16200000">
            <a:off x="4958987" y="4542615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B8BE6EA6-84DE-733B-15A2-113A282543FD}"/>
              </a:ext>
            </a:extLst>
          </p:cNvPr>
          <p:cNvSpPr/>
          <p:nvPr/>
        </p:nvSpPr>
        <p:spPr>
          <a:xfrm rot="16200000">
            <a:off x="7083158" y="4572762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0653F342-9751-249C-E167-6968854E9FFD}"/>
              </a:ext>
            </a:extLst>
          </p:cNvPr>
          <p:cNvSpPr/>
          <p:nvPr/>
        </p:nvSpPr>
        <p:spPr>
          <a:xfrm rot="16200000">
            <a:off x="8161422" y="456322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F88173BB-843E-F5A9-BCBD-DCDA7C82DF6D}"/>
              </a:ext>
            </a:extLst>
          </p:cNvPr>
          <p:cNvSpPr/>
          <p:nvPr/>
        </p:nvSpPr>
        <p:spPr>
          <a:xfrm>
            <a:off x="9524746" y="3296569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D3BEC584-A739-36A9-72CF-49CB65AA72FC}"/>
              </a:ext>
            </a:extLst>
          </p:cNvPr>
          <p:cNvSpPr/>
          <p:nvPr/>
        </p:nvSpPr>
        <p:spPr>
          <a:xfrm>
            <a:off x="5784442" y="4706662"/>
            <a:ext cx="762984" cy="10720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9E8253E2-EF14-4130-587B-1D9DF002E809}"/>
              </a:ext>
            </a:extLst>
          </p:cNvPr>
          <p:cNvSpPr/>
          <p:nvPr/>
        </p:nvSpPr>
        <p:spPr>
          <a:xfrm rot="16200000">
            <a:off x="6106908" y="4551924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2F5516D9-1345-2DD6-6A3C-07ED7E4F7F48}"/>
              </a:ext>
            </a:extLst>
          </p:cNvPr>
          <p:cNvSpPr/>
          <p:nvPr/>
        </p:nvSpPr>
        <p:spPr>
          <a:xfrm>
            <a:off x="5476203" y="5502069"/>
            <a:ext cx="1375358" cy="12774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9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0BAA-5D44-3960-29C8-311D5DA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系统模块及实现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2682-8D4D-21B3-B822-791E1C2E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61" y="1649911"/>
            <a:ext cx="10515600" cy="4351338"/>
          </a:xfrm>
        </p:spPr>
        <p:txBody>
          <a:bodyPr/>
          <a:lstStyle/>
          <a:p>
            <a:r>
              <a:rPr lang="en-US" altLang="zh-CN" dirty="0"/>
              <a:t>OTP</a:t>
            </a:r>
            <a:r>
              <a:rPr lang="zh-CN" altLang="en-US" dirty="0"/>
              <a:t>方式实现</a:t>
            </a:r>
            <a:r>
              <a:rPr lang="en-US" altLang="zh-CN" dirty="0"/>
              <a:t>GPU</a:t>
            </a:r>
            <a:r>
              <a:rPr lang="zh-CN" altLang="en-US" dirty="0"/>
              <a:t>调度？</a:t>
            </a:r>
            <a:endParaRPr lang="en-US" altLang="zh-CN" dirty="0"/>
          </a:p>
          <a:p>
            <a:pPr lvl="1"/>
            <a:r>
              <a:rPr lang="zh-CN" altLang="en-US" dirty="0"/>
              <a:t>考虑与</a:t>
            </a:r>
            <a:r>
              <a:rPr lang="en-US" altLang="zh-CN" dirty="0" err="1"/>
              <a:t>OpenFaas</a:t>
            </a:r>
            <a:r>
              <a:rPr lang="zh-CN" altLang="en-US" dirty="0"/>
              <a:t>解耦实现</a:t>
            </a:r>
            <a:endParaRPr lang="en-US" altLang="zh-CN" dirty="0"/>
          </a:p>
          <a:p>
            <a:pPr lvl="1"/>
            <a:r>
              <a:rPr lang="zh-CN" altLang="en-US" dirty="0"/>
              <a:t>单一实例多次连续调用时，减少</a:t>
            </a:r>
            <a:r>
              <a:rPr lang="en-US" altLang="zh-CN" dirty="0"/>
              <a:t>GPU</a:t>
            </a:r>
            <a:r>
              <a:rPr lang="zh-CN" altLang="en-US" dirty="0"/>
              <a:t>启动延迟</a:t>
            </a:r>
            <a:endParaRPr lang="en-US" altLang="zh-CN" dirty="0"/>
          </a:p>
          <a:p>
            <a:pPr lvl="1"/>
            <a:r>
              <a:rPr lang="zh-CN" altLang="en-US" dirty="0"/>
              <a:t>多个相同实例同时调用时，降低开销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A4BFC0-4078-65D6-7D27-F90EDEC90027}"/>
              </a:ext>
            </a:extLst>
          </p:cNvPr>
          <p:cNvSpPr/>
          <p:nvPr/>
        </p:nvSpPr>
        <p:spPr>
          <a:xfrm>
            <a:off x="377175" y="3557068"/>
            <a:ext cx="697173" cy="2572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Dispatcher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BB8F9B46-3AD0-3B7A-884F-6AB043CBE31E}"/>
              </a:ext>
            </a:extLst>
          </p:cNvPr>
          <p:cNvSpPr/>
          <p:nvPr/>
        </p:nvSpPr>
        <p:spPr>
          <a:xfrm>
            <a:off x="3528768" y="3335626"/>
            <a:ext cx="5319018" cy="3000777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OpenFaas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7039B6-C2F0-DE04-7AE9-E27623436DF5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3210297" y="4836015"/>
            <a:ext cx="318471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AC8A4CE-57AF-522B-EBFA-7FD10A3E571D}"/>
              </a:ext>
            </a:extLst>
          </p:cNvPr>
          <p:cNvSpPr/>
          <p:nvPr/>
        </p:nvSpPr>
        <p:spPr>
          <a:xfrm>
            <a:off x="1590380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5F7EA2-1650-8CC8-FC2E-EFB514E16DF4}"/>
              </a:ext>
            </a:extLst>
          </p:cNvPr>
          <p:cNvSpPr/>
          <p:nvPr/>
        </p:nvSpPr>
        <p:spPr>
          <a:xfrm>
            <a:off x="1983454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C88F4F-5416-93F2-7318-279ED4781F0A}"/>
              </a:ext>
            </a:extLst>
          </p:cNvPr>
          <p:cNvSpPr/>
          <p:nvPr/>
        </p:nvSpPr>
        <p:spPr>
          <a:xfrm>
            <a:off x="2411811" y="4202764"/>
            <a:ext cx="328412" cy="328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BE3B54-4BDF-473C-0CCB-7ADF8985BB02}"/>
              </a:ext>
            </a:extLst>
          </p:cNvPr>
          <p:cNvSpPr/>
          <p:nvPr/>
        </p:nvSpPr>
        <p:spPr>
          <a:xfrm>
            <a:off x="1590380" y="4666113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2110B4-B001-2AA6-A6BF-9115FD06E9A6}"/>
              </a:ext>
            </a:extLst>
          </p:cNvPr>
          <p:cNvSpPr/>
          <p:nvPr/>
        </p:nvSpPr>
        <p:spPr>
          <a:xfrm>
            <a:off x="1983454" y="4666113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C67FE3D-DEB5-70A1-4A6C-0455BCAF3EE1}"/>
              </a:ext>
            </a:extLst>
          </p:cNvPr>
          <p:cNvSpPr/>
          <p:nvPr/>
        </p:nvSpPr>
        <p:spPr>
          <a:xfrm>
            <a:off x="2391482" y="467301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EEBE255-EBBE-B15B-B69F-57BDFF654DA5}"/>
              </a:ext>
            </a:extLst>
          </p:cNvPr>
          <p:cNvSpPr/>
          <p:nvPr/>
        </p:nvSpPr>
        <p:spPr>
          <a:xfrm>
            <a:off x="2770482" y="4669135"/>
            <a:ext cx="328412" cy="3284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6ED4AA-673A-C2EA-B54F-48014CF1FCC1}"/>
              </a:ext>
            </a:extLst>
          </p:cNvPr>
          <p:cNvSpPr/>
          <p:nvPr/>
        </p:nvSpPr>
        <p:spPr>
          <a:xfrm>
            <a:off x="1572329" y="5157759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A63C7F-EE21-0870-41E3-4935CC623FB0}"/>
              </a:ext>
            </a:extLst>
          </p:cNvPr>
          <p:cNvSpPr/>
          <p:nvPr/>
        </p:nvSpPr>
        <p:spPr>
          <a:xfrm>
            <a:off x="1961258" y="5144719"/>
            <a:ext cx="328412" cy="3284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DE2DC4-0D66-D3D9-9F08-F0C84957087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1074348" y="4843370"/>
            <a:ext cx="382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638A4F0-AC27-2E3A-B9AA-CC432C603286}"/>
              </a:ext>
            </a:extLst>
          </p:cNvPr>
          <p:cNvSpPr/>
          <p:nvPr/>
        </p:nvSpPr>
        <p:spPr>
          <a:xfrm>
            <a:off x="1456531" y="4160154"/>
            <a:ext cx="1393938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348E38-F0CC-2A1A-095D-B55D2BAEAD4A}"/>
              </a:ext>
            </a:extLst>
          </p:cNvPr>
          <p:cNvSpPr/>
          <p:nvPr/>
        </p:nvSpPr>
        <p:spPr>
          <a:xfrm>
            <a:off x="1456530" y="4640241"/>
            <a:ext cx="1753767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DFDDDD-60D1-056F-8E1B-6E9589CCAD57}"/>
              </a:ext>
            </a:extLst>
          </p:cNvPr>
          <p:cNvSpPr/>
          <p:nvPr/>
        </p:nvSpPr>
        <p:spPr>
          <a:xfrm>
            <a:off x="1456531" y="5103906"/>
            <a:ext cx="955280" cy="406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0BD52F1F-A5FA-C23D-6E28-63A659EF5E05}"/>
              </a:ext>
            </a:extLst>
          </p:cNvPr>
          <p:cNvSpPr/>
          <p:nvPr/>
        </p:nvSpPr>
        <p:spPr>
          <a:xfrm>
            <a:off x="3747752" y="4202764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3C58A460-3F8F-4D16-4571-51206A66E497}"/>
              </a:ext>
            </a:extLst>
          </p:cNvPr>
          <p:cNvSpPr/>
          <p:nvPr/>
        </p:nvSpPr>
        <p:spPr>
          <a:xfrm>
            <a:off x="3771990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6C5D53BF-4E7A-A811-971A-BAFB31F50E04}"/>
              </a:ext>
            </a:extLst>
          </p:cNvPr>
          <p:cNvSpPr/>
          <p:nvPr/>
        </p:nvSpPr>
        <p:spPr>
          <a:xfrm>
            <a:off x="4704294" y="4201202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6D720B46-8B44-0CA8-7E1B-A8F846461D53}"/>
              </a:ext>
            </a:extLst>
          </p:cNvPr>
          <p:cNvSpPr/>
          <p:nvPr/>
        </p:nvSpPr>
        <p:spPr>
          <a:xfrm>
            <a:off x="4728554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25A5D793-6307-17ED-2E46-B8806AAB5245}"/>
              </a:ext>
            </a:extLst>
          </p:cNvPr>
          <p:cNvSpPr/>
          <p:nvPr/>
        </p:nvSpPr>
        <p:spPr>
          <a:xfrm>
            <a:off x="6788170" y="547781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E6C3E76-665E-2A10-FF20-AD295C29C251}"/>
              </a:ext>
            </a:extLst>
          </p:cNvPr>
          <p:cNvSpPr/>
          <p:nvPr/>
        </p:nvSpPr>
        <p:spPr>
          <a:xfrm>
            <a:off x="6776040" y="4214550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0E21D5B4-BDCA-A2B8-D42F-5FC91A1E7917}"/>
              </a:ext>
            </a:extLst>
          </p:cNvPr>
          <p:cNvSpPr/>
          <p:nvPr/>
        </p:nvSpPr>
        <p:spPr>
          <a:xfrm>
            <a:off x="7828163" y="4188443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4AE5F53F-6064-6AB2-B657-5133481B4012}"/>
              </a:ext>
            </a:extLst>
          </p:cNvPr>
          <p:cNvSpPr/>
          <p:nvPr/>
        </p:nvSpPr>
        <p:spPr>
          <a:xfrm>
            <a:off x="7854290" y="5477809"/>
            <a:ext cx="747649" cy="633251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D2F77E16-08A6-4AB6-FD87-1D806EEE865F}"/>
              </a:ext>
            </a:extLst>
          </p:cNvPr>
          <p:cNvSpPr/>
          <p:nvPr/>
        </p:nvSpPr>
        <p:spPr>
          <a:xfrm>
            <a:off x="3601637" y="5196302"/>
            <a:ext cx="5924448" cy="114709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C7E781EF-125E-2F72-95DE-CDD4C86189B9}"/>
              </a:ext>
            </a:extLst>
          </p:cNvPr>
          <p:cNvSpPr/>
          <p:nvPr/>
        </p:nvSpPr>
        <p:spPr>
          <a:xfrm rot="5400000">
            <a:off x="3892587" y="4931854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F2747593-5071-17C2-A8B6-0D05E9353DCA}"/>
              </a:ext>
            </a:extLst>
          </p:cNvPr>
          <p:cNvSpPr/>
          <p:nvPr/>
        </p:nvSpPr>
        <p:spPr>
          <a:xfrm rot="5400000">
            <a:off x="4883033" y="4949495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60CC36B5-34F7-6F3A-04DE-B6C38B08AEC2}"/>
              </a:ext>
            </a:extLst>
          </p:cNvPr>
          <p:cNvSpPr/>
          <p:nvPr/>
        </p:nvSpPr>
        <p:spPr>
          <a:xfrm rot="5400000">
            <a:off x="3871937" y="493046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B7F9E05D-1B4F-6FF2-D783-EA48E0D3A7BD}"/>
              </a:ext>
            </a:extLst>
          </p:cNvPr>
          <p:cNvSpPr/>
          <p:nvPr/>
        </p:nvSpPr>
        <p:spPr>
          <a:xfrm rot="5400000">
            <a:off x="4862383" y="4948108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261A00C7-A22B-E42C-D05F-93F73962409A}"/>
              </a:ext>
            </a:extLst>
          </p:cNvPr>
          <p:cNvSpPr/>
          <p:nvPr/>
        </p:nvSpPr>
        <p:spPr>
          <a:xfrm rot="5400000">
            <a:off x="6987060" y="4955427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F15AEBFA-CBF7-5102-53A0-4DC32D7D0B05}"/>
              </a:ext>
            </a:extLst>
          </p:cNvPr>
          <p:cNvSpPr/>
          <p:nvPr/>
        </p:nvSpPr>
        <p:spPr>
          <a:xfrm rot="5400000">
            <a:off x="8053180" y="4948108"/>
            <a:ext cx="349866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9BC6DB64-4CC4-0AE9-10EC-3AC452330ECE}"/>
              </a:ext>
            </a:extLst>
          </p:cNvPr>
          <p:cNvSpPr/>
          <p:nvPr/>
        </p:nvSpPr>
        <p:spPr>
          <a:xfrm rot="16200000">
            <a:off x="3980266" y="5309950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78687DF1-C9E0-0314-9BEA-27AA6B61C6F3}"/>
              </a:ext>
            </a:extLst>
          </p:cNvPr>
          <p:cNvSpPr/>
          <p:nvPr/>
        </p:nvSpPr>
        <p:spPr>
          <a:xfrm rot="16200000">
            <a:off x="4958987" y="5302466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ABF69B52-6894-438F-DAB6-2DCD225B9DD6}"/>
              </a:ext>
            </a:extLst>
          </p:cNvPr>
          <p:cNvSpPr/>
          <p:nvPr/>
        </p:nvSpPr>
        <p:spPr>
          <a:xfrm rot="16200000">
            <a:off x="7083158" y="5332613"/>
            <a:ext cx="157669" cy="155457"/>
          </a:xfrm>
          <a:prstGeom prst="homePlate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25FE768E-BB07-4F4A-6A4F-0A98B81A784E}"/>
              </a:ext>
            </a:extLst>
          </p:cNvPr>
          <p:cNvSpPr/>
          <p:nvPr/>
        </p:nvSpPr>
        <p:spPr>
          <a:xfrm rot="16200000">
            <a:off x="8161422" y="5323071"/>
            <a:ext cx="157669" cy="155457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73A1FEB0-035A-D43D-1880-00D4FBB61745}"/>
              </a:ext>
            </a:extLst>
          </p:cNvPr>
          <p:cNvSpPr/>
          <p:nvPr/>
        </p:nvSpPr>
        <p:spPr>
          <a:xfrm>
            <a:off x="9524746" y="4056420"/>
            <a:ext cx="2290077" cy="213789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40" name="流程图: 多文档 39">
            <a:extLst>
              <a:ext uri="{FF2B5EF4-FFF2-40B4-BE49-F238E27FC236}">
                <a16:creationId xmlns:a16="http://schemas.microsoft.com/office/drawing/2014/main" id="{883EDEB4-6302-B43B-23B7-B139C163A49E}"/>
              </a:ext>
            </a:extLst>
          </p:cNvPr>
          <p:cNvSpPr/>
          <p:nvPr/>
        </p:nvSpPr>
        <p:spPr>
          <a:xfrm>
            <a:off x="8997186" y="2424168"/>
            <a:ext cx="2509837" cy="1043189"/>
          </a:xfrm>
          <a:prstGeom prst="flowChartMultidocumen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32033607-0506-B1B1-9845-C7413427C015}"/>
              </a:ext>
            </a:extLst>
          </p:cNvPr>
          <p:cNvSpPr/>
          <p:nvPr/>
        </p:nvSpPr>
        <p:spPr>
          <a:xfrm rot="16200000">
            <a:off x="8386309" y="4264538"/>
            <a:ext cx="1690425" cy="154576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5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b="1" dirty="0"/>
              <a:t>场景理论性能分析</a:t>
            </a:r>
            <a:endParaRPr lang="en-US" altLang="zh-CN" b="1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335302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选题简介</a:t>
            </a:r>
            <a:endParaRPr lang="en-US" altLang="zh-CN" b="1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63883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EA523-0CCD-8A76-3CBC-F0A85A0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34102-3496-CD1F-10C4-11086F0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用户流程模拟场景设置：</a:t>
            </a:r>
            <a:endParaRPr lang="en-US" altLang="zh-CN" dirty="0"/>
          </a:p>
          <a:p>
            <a:pPr lvl="1"/>
            <a:r>
              <a:rPr lang="zh-CN" altLang="en-US" i="1" dirty="0"/>
              <a:t>单请求（无并发）</a:t>
            </a:r>
            <a:endParaRPr lang="en-US" altLang="zh-CN" i="1" dirty="0"/>
          </a:p>
          <a:p>
            <a:pPr lvl="1"/>
            <a:r>
              <a:rPr lang="zh-CN" altLang="en-US" i="1" dirty="0"/>
              <a:t>连续请求（无并发）</a:t>
            </a:r>
            <a:endParaRPr lang="en-US" altLang="zh-CN" i="1" dirty="0"/>
          </a:p>
          <a:p>
            <a:pPr lvl="1"/>
            <a:r>
              <a:rPr lang="zh-CN" altLang="en-US" dirty="0"/>
              <a:t>短时多请求（高并发）</a:t>
            </a:r>
            <a:endParaRPr lang="en-US" altLang="zh-CN" dirty="0"/>
          </a:p>
          <a:p>
            <a:pPr lvl="1"/>
            <a:r>
              <a:rPr lang="zh-CN" altLang="en-US" dirty="0"/>
              <a:t>长时多请求（持续并发请求）</a:t>
            </a: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64597E0-0DD3-6554-4EC8-6D904EB4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7894"/>
            <a:ext cx="5501087" cy="302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批处理</a:t>
            </a:r>
            <a:endParaRPr lang="en-US" altLang="zh-CN" dirty="0"/>
          </a:p>
          <a:p>
            <a:pPr lvl="1"/>
            <a:r>
              <a:rPr lang="zh-CN" altLang="en-US" i="1" dirty="0"/>
              <a:t>连续请求</a:t>
            </a:r>
            <a:endParaRPr lang="en-US" altLang="zh-CN" i="1" dirty="0"/>
          </a:p>
          <a:p>
            <a:pPr lvl="1"/>
            <a:r>
              <a:rPr lang="zh-CN" altLang="en-US" dirty="0"/>
              <a:t>直接并发</a:t>
            </a:r>
            <a:endParaRPr lang="en-US" altLang="zh-CN" dirty="0"/>
          </a:p>
          <a:p>
            <a:pPr lvl="1"/>
            <a:r>
              <a:rPr lang="zh-CN" altLang="en-US" dirty="0"/>
              <a:t>朴素批处理</a:t>
            </a:r>
            <a:endParaRPr lang="en-US" altLang="zh-CN" dirty="0"/>
          </a:p>
          <a:p>
            <a:pPr lvl="1"/>
            <a:r>
              <a:rPr lang="zh-CN" altLang="en-US" b="1" dirty="0"/>
              <a:t>前缀优化批处理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缓存：</a:t>
            </a:r>
            <a:endParaRPr lang="en-US" altLang="zh-CN" dirty="0"/>
          </a:p>
          <a:p>
            <a:pPr lvl="1"/>
            <a:r>
              <a:rPr lang="zh-CN" altLang="en-US" dirty="0"/>
              <a:t>前缀无需重复计算，变为通信开销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B923449-452D-6548-8BD0-4A72087E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19" y="681037"/>
            <a:ext cx="4933940" cy="232401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E2CCFE-07A0-0E2C-E225-85EDD6F2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86" y="3150000"/>
            <a:ext cx="4792014" cy="24178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7DB158-65B7-9ED4-A176-262C5472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68" y="3488760"/>
            <a:ext cx="5208915" cy="17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E376-D66B-D6BD-CAA7-E4C0C621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  <a:r>
              <a:rPr lang="en-US" altLang="zh-CN" dirty="0"/>
              <a:t>-</a:t>
            </a:r>
            <a:r>
              <a:rPr lang="zh-CN" altLang="en-US" sz="4000" dirty="0"/>
              <a:t>对类</a:t>
            </a:r>
            <a:r>
              <a:rPr lang="en-US" altLang="zh-CN" sz="4000" dirty="0"/>
              <a:t>GPT</a:t>
            </a:r>
            <a:r>
              <a:rPr lang="zh-CN" altLang="en-US" sz="4000" dirty="0"/>
              <a:t>模型复杂度分析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DB02224-3640-A8B2-A8C2-F9FD69125F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7840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设给定上文长度为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，推理生成下文长度为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层数为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，隐藏层维数为</a:t>
                </a:r>
                <a:r>
                  <a:rPr lang="en-US" altLang="zh-CN" dirty="0"/>
                  <a:t>d</a:t>
                </a:r>
              </a:p>
              <a:p>
                <a:r>
                  <a:rPr lang="en-US" altLang="zh-CN" dirty="0"/>
                  <a:t>GPT</a:t>
                </a:r>
                <a:r>
                  <a:rPr lang="zh-CN" altLang="en-US" dirty="0"/>
                  <a:t>在推理时，共分两部分：</a:t>
                </a:r>
                <a:endParaRPr lang="en-US" altLang="zh-CN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编码上文；</a:t>
                </a:r>
                <a:r>
                  <a:rPr lang="en-US" altLang="zh-CN" dirty="0"/>
                  <a:t>2. </a:t>
                </a:r>
                <a:r>
                  <a:rPr lang="zh-CN" altLang="en-US" dirty="0"/>
                  <a:t>推理下文</a:t>
                </a:r>
                <a:endParaRPr lang="en-US" altLang="zh-CN" dirty="0"/>
              </a:p>
              <a:p>
                <a:r>
                  <a:rPr lang="zh-CN" altLang="en-US" dirty="0"/>
                  <a:t>对一个样本而言，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编码上文的时间复杂度为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无上文时，</a:t>
                </a:r>
                <a:r>
                  <a:rPr lang="en-US" altLang="zh-CN" dirty="0"/>
                  <a:t>GPT</a:t>
                </a:r>
                <a:r>
                  <a:rPr lang="zh-CN" altLang="en-US" dirty="0"/>
                  <a:t>推理的时间复杂度为：</a:t>
                </a:r>
                <a14:m>
                  <m:oMath xmlns:m="http://schemas.openxmlformats.org/officeDocument/2006/math"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sup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如果批大小为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，上文公共前缀长度为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那么能够节省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最优（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）情况下，编码上文均摊复杂度为原本的</a:t>
                </a:r>
                <a:r>
                  <a:rPr lang="en-US" altLang="zh-CN" dirty="0"/>
                  <a:t>1/m</a:t>
                </a:r>
              </a:p>
              <a:p>
                <a:r>
                  <a:rPr lang="zh-CN" altLang="en-US" dirty="0"/>
                  <a:t>对比：朴素批处理下时间复杂度不会有变化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DB02224-3640-A8B2-A8C2-F9FD6912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840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196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74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4717A-3354-B845-49AE-C3AEDD8D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场景理论性能分析</a:t>
            </a:r>
            <a:r>
              <a:rPr lang="en-US" altLang="zh-CN" dirty="0"/>
              <a:t>-</a:t>
            </a:r>
            <a:r>
              <a:rPr lang="zh-CN" altLang="en-US" dirty="0"/>
              <a:t>模拟实验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49993-1D3F-7292-AC2A-16A4B850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通过模拟实验，我们可以分别计算并发、朴素批处理和该算法在一定</a:t>
            </a:r>
            <a:r>
              <a:rPr lang="en-US" altLang="zh-CN" dirty="0"/>
              <a:t>batch size</a:t>
            </a:r>
            <a:r>
              <a:rPr lang="zh-CN" altLang="en-US" dirty="0"/>
              <a:t>和硬件下的吞吐量和延迟：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平均延迟较大，主要是因为前缀占全序列长度小，同时计算公共最长前缀开销稍大</a:t>
            </a:r>
            <a:endParaRPr lang="en-US" altLang="zh-CN" dirty="0"/>
          </a:p>
          <a:p>
            <a:pPr lvl="1"/>
            <a:r>
              <a:rPr lang="zh-CN" altLang="en-US" dirty="0"/>
              <a:t>对于不同任务公共前缀长度不同</a:t>
            </a:r>
            <a:endParaRPr lang="en-US" altLang="zh-CN" dirty="0"/>
          </a:p>
          <a:p>
            <a:pPr lvl="1"/>
            <a:r>
              <a:rPr lang="zh-CN" altLang="en-US" i="1" dirty="0"/>
              <a:t>最终</a:t>
            </a:r>
            <a:r>
              <a:rPr lang="en-US" altLang="zh-CN" i="1" dirty="0"/>
              <a:t>Demo</a:t>
            </a:r>
            <a:r>
              <a:rPr lang="zh-CN" altLang="en-US" i="1" dirty="0"/>
              <a:t>中实现了多</a:t>
            </a:r>
            <a:r>
              <a:rPr lang="zh-CN" altLang="en-US" i="1"/>
              <a:t>候选单轮对话</a:t>
            </a:r>
            <a:r>
              <a:rPr lang="zh-CN" altLang="en-US" i="1" dirty="0"/>
              <a:t>生成，公共前缀为序列本身，提升较为显著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DED94-D2F3-20A4-D85D-BF41AABD0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8"/>
          <a:stretch/>
        </p:blipFill>
        <p:spPr>
          <a:xfrm>
            <a:off x="711557" y="2698124"/>
            <a:ext cx="10768885" cy="15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1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b="1" dirty="0"/>
              <a:t>实验结果分析 </a:t>
            </a:r>
            <a:r>
              <a:rPr lang="en-US" altLang="zh-CN" b="1" dirty="0"/>
              <a:t>(20+h)</a:t>
            </a:r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46645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D1EB-DF2A-E09E-428B-0C3C08ED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实验结果分析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209AA-E59E-CBD6-9652-0E52FCBB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任务：单候选单轮对话</a:t>
            </a:r>
            <a:endParaRPr lang="en-US" altLang="zh-CN" dirty="0"/>
          </a:p>
          <a:p>
            <a:r>
              <a:rPr lang="zh-CN" altLang="en-US" dirty="0"/>
              <a:t>实验数据：</a:t>
            </a:r>
          </a:p>
          <a:p>
            <a:pPr lvl="1"/>
            <a:r>
              <a:rPr lang="zh-CN" altLang="en-US" dirty="0"/>
              <a:t>来源</a:t>
            </a:r>
            <a:r>
              <a:rPr lang="en-US" altLang="zh-CN" dirty="0"/>
              <a:t>repo: </a:t>
            </a:r>
            <a:r>
              <a:rPr lang="en-US" altLang="zh-CN" i="1" dirty="0" err="1"/>
              <a:t>alpaca_chinese_dataset</a:t>
            </a:r>
            <a:r>
              <a:rPr lang="en-US" altLang="zh-CN" i="1" dirty="0"/>
              <a:t>(https://github.com/hikariming/alpaca_chinese_dataset)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repo</a:t>
            </a:r>
            <a:r>
              <a:rPr lang="zh-CN" altLang="en-US" dirty="0"/>
              <a:t>中采样</a:t>
            </a:r>
            <a:r>
              <a:rPr lang="en-US" altLang="zh-CN" dirty="0"/>
              <a:t>10</a:t>
            </a:r>
            <a:r>
              <a:rPr lang="zh-CN" altLang="en-US" dirty="0"/>
              <a:t>条不同真实样本，并对</a:t>
            </a:r>
            <a:r>
              <a:rPr lang="en-US" altLang="zh-CN" dirty="0"/>
              <a:t>10</a:t>
            </a:r>
            <a:r>
              <a:rPr lang="zh-CN" altLang="en-US" dirty="0"/>
              <a:t>条样本进行重采样，每条样本随机采样</a:t>
            </a:r>
            <a:r>
              <a:rPr lang="en-US" altLang="zh-CN" dirty="0"/>
              <a:t>1-10</a:t>
            </a:r>
            <a:r>
              <a:rPr lang="zh-CN" altLang="en-US" dirty="0"/>
              <a:t>次，最终得到</a:t>
            </a:r>
            <a:r>
              <a:rPr lang="en-US" altLang="zh-CN" dirty="0"/>
              <a:t>53</a:t>
            </a:r>
            <a:r>
              <a:rPr lang="zh-CN" altLang="en-US" dirty="0"/>
              <a:t>条样本作为测试集。</a:t>
            </a:r>
          </a:p>
          <a:p>
            <a:r>
              <a:rPr lang="zh-CN" altLang="en-US" dirty="0"/>
              <a:t>为固定并发数对实验结果的影响，固定最大并发数为</a:t>
            </a:r>
            <a:r>
              <a:rPr lang="en-US" altLang="zh-CN" dirty="0"/>
              <a:t>4</a:t>
            </a:r>
            <a:r>
              <a:rPr lang="zh-CN" altLang="en-US" dirty="0"/>
              <a:t>，即直接并发执行的最大并发数与批处理的最大批大小为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992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在高并发请求场景下，相对顺序执行与并发执行，批处理在平均执行时间与平均延迟上有显著优势；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9" y="2779645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6" y="2779645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实现的 前缀优化批处理 在高并发请求场景下，相对顺序执行与并发执行，平均延迟与执行时间都有显著优势，但相对朴素批处理优势不显著，可能是因为实现的前缀优化批处理代码优化不充分，且单候选单轮对话真实数据中拥有一致相同前缀的序列较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8" y="2702372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7" y="2702371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1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7230-7919-C6A1-23BF-E18899A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场景一：高并发请求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5D3F1-6BF9-C5B4-D69F-62CDC91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434"/>
          </a:xfrm>
        </p:spPr>
        <p:txBody>
          <a:bodyPr>
            <a:normAutofit/>
          </a:bodyPr>
          <a:lstStyle/>
          <a:p>
            <a:r>
              <a:rPr lang="zh-CN" altLang="en-US" dirty="0"/>
              <a:t>同时发送测试集中的</a:t>
            </a:r>
            <a:r>
              <a:rPr lang="en-US" altLang="zh-CN" dirty="0"/>
              <a:t>53</a:t>
            </a:r>
            <a:r>
              <a:rPr lang="zh-CN" altLang="en-US" dirty="0"/>
              <a:t>条样本，分别测试顺序执行、并发、朴素批处理和前缀优化批处理的延迟和吞吐量：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随请求个数增加，延迟时间增加；利用批处理方法可以有效减弱延迟时间增长的速度。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26ED43-FF7E-7E25-DA34-4BE92D5F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36" y="2824721"/>
            <a:ext cx="3855457" cy="23160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9441CD-5B4A-3D99-0B30-AE6FE62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7" y="2824721"/>
            <a:ext cx="3855457" cy="23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8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在连续请求场景下，平均延迟显著低于高并发请求场景；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8220-C653-6433-81F3-19A5EC7F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E804-4519-1F10-F378-8BCF983D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latin typeface="Consolas" panose="020B0609020204030204" pitchFamily="49" charset="0"/>
              </a:rPr>
              <a:t>派生于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proj202-Serverless-WASM-AIGC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r>
              <a:rPr lang="en-US" altLang="zh-CN" dirty="0"/>
              <a:t>Serverless,</a:t>
            </a:r>
            <a:r>
              <a:rPr lang="zh-CN" altLang="en-US" dirty="0"/>
              <a:t> </a:t>
            </a:r>
            <a:r>
              <a:rPr lang="en-US" altLang="zh-CN" dirty="0"/>
              <a:t>AIGC,</a:t>
            </a:r>
            <a:r>
              <a:rPr lang="zh-CN" altLang="en-US" dirty="0"/>
              <a:t> </a:t>
            </a:r>
            <a:r>
              <a:rPr lang="en-US" altLang="zh-CN" dirty="0"/>
              <a:t>Model-As-A-Service</a:t>
            </a:r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B25757-2CBA-CDFE-1C31-6A658EF10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66758"/>
              </p:ext>
            </p:extLst>
          </p:nvPr>
        </p:nvGraphicFramePr>
        <p:xfrm>
          <a:off x="838200" y="2271270"/>
          <a:ext cx="10922000" cy="34600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4286679606"/>
                    </a:ext>
                  </a:extLst>
                </a:gridCol>
                <a:gridCol w="4209910">
                  <a:extLst>
                    <a:ext uri="{9D8B030D-6E8A-4147-A177-3AD203B41FA5}">
                      <a16:colId xmlns:a16="http://schemas.microsoft.com/office/drawing/2014/main" val="1521876472"/>
                    </a:ext>
                  </a:extLst>
                </a:gridCol>
                <a:gridCol w="2406790">
                  <a:extLst>
                    <a:ext uri="{9D8B030D-6E8A-4147-A177-3AD203B41FA5}">
                      <a16:colId xmlns:a16="http://schemas.microsoft.com/office/drawing/2014/main" val="1927554460"/>
                    </a:ext>
                  </a:extLst>
                </a:gridCol>
              </a:tblGrid>
              <a:tr h="432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主要目标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拆解任务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预计任务用时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736856"/>
                  </a:ext>
                </a:extLst>
              </a:tr>
              <a:tr h="4325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/>
                        <a:t>搭建基于</a:t>
                      </a:r>
                      <a:r>
                        <a:rPr lang="en-US" altLang="zh-CN" sz="2000" b="1" dirty="0" err="1"/>
                        <a:t>OpenFaas</a:t>
                      </a:r>
                      <a:r>
                        <a:rPr lang="zh-CN" altLang="en-US" sz="2000" b="1" dirty="0"/>
                        <a:t>的高吞吐、低延迟</a:t>
                      </a:r>
                      <a:r>
                        <a:rPr lang="en-US" altLang="zh-CN" sz="2000" b="1" dirty="0"/>
                        <a:t>AIGC</a:t>
                      </a:r>
                      <a:r>
                        <a:rPr lang="zh-CN" altLang="en-US" sz="2000" b="1" dirty="0"/>
                        <a:t>推理</a:t>
                      </a:r>
                      <a:r>
                        <a:rPr lang="en-US" altLang="zh-CN" sz="2000" b="1" dirty="0"/>
                        <a:t>Serverless</a:t>
                      </a:r>
                      <a:r>
                        <a:rPr lang="zh-CN" altLang="en-US" sz="2000" b="1" dirty="0"/>
                        <a:t>平台</a:t>
                      </a:r>
                      <a:endParaRPr lang="en-US" altLang="zh-C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构建平台、部署服务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0784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</a:t>
                      </a:r>
                      <a:r>
                        <a:rPr lang="en-US" altLang="zh-CN" dirty="0"/>
                        <a:t>Demo</a:t>
                      </a:r>
                      <a:r>
                        <a:rPr lang="zh-CN" altLang="en-US" dirty="0"/>
                        <a:t>演示，链接性能监测平台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480940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分析并改善服务性能 </a:t>
                      </a:r>
                      <a:r>
                        <a:rPr lang="en-US" altLang="zh-CN" dirty="0"/>
                        <a:t>(Profiling)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88548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平台部署常见</a:t>
                      </a:r>
                      <a:r>
                        <a:rPr lang="en-US" altLang="zh-CN" sz="2000" dirty="0"/>
                        <a:t>AIGC</a:t>
                      </a:r>
                      <a:r>
                        <a:rPr lang="zh-CN" altLang="en-US" sz="2000" dirty="0"/>
                        <a:t>模型，提供针对性优化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调研并实现相关模型部署与服务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922981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分析模型特性，实现优化方法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953266"/>
                  </a:ext>
                </a:extLst>
              </a:tr>
              <a:tr h="4325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平台资源调度兼容</a:t>
                      </a:r>
                      <a:r>
                        <a:rPr lang="en-US" altLang="zh-CN" sz="2000" dirty="0"/>
                        <a:t>GPU</a:t>
                      </a:r>
                      <a:r>
                        <a:rPr lang="zh-CN" altLang="en-US" sz="2000" dirty="0"/>
                        <a:t>资源，进一步提升服务性能</a:t>
                      </a:r>
                      <a:endParaRPr lang="en-US" altLang="zh-C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调研并尝试现有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资源分配方式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767895"/>
                  </a:ext>
                </a:extLst>
              </a:tr>
              <a:tr h="432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实现兼容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的调度算法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 Days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1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3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在连续请求场景下，相对顺序执行与并发执行，批处理在平均执行时间与平均延迟上有显著优势，但优势相较高并发场景更小；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7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场景二：持续请求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3"/>
            <a:ext cx="10515600" cy="4351338"/>
          </a:xfrm>
        </p:spPr>
        <p:txBody>
          <a:bodyPr/>
          <a:lstStyle/>
          <a:p>
            <a:r>
              <a:rPr lang="zh-CN" altLang="en-US" dirty="0"/>
              <a:t>连续发送测试集中的</a:t>
            </a:r>
            <a:r>
              <a:rPr lang="en-US" altLang="zh-CN" dirty="0"/>
              <a:t>53</a:t>
            </a:r>
            <a:r>
              <a:rPr lang="zh-CN" altLang="en-US" dirty="0"/>
              <a:t>个样本请求，每个请求间隔</a:t>
            </a:r>
            <a:r>
              <a:rPr lang="en-US" altLang="zh-CN" dirty="0"/>
              <a:t>0.2s</a:t>
            </a:r>
            <a:r>
              <a:rPr lang="zh-CN" altLang="en-US" dirty="0"/>
              <a:t>，观察延迟情况。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随请求个数增加，延迟时间增加；相比于高并发场景，持续请求时利用批处理方法来减弱延迟时间增长速率更加有效。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A7F70-35B7-6213-235A-73606DC0A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8" y="2783200"/>
            <a:ext cx="3657600" cy="2197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0E3A4-A147-A752-E9D6-407E7246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2783199"/>
            <a:ext cx="3657600" cy="21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9557-9666-D3D5-2E1A-2458C92D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分析性实验：批处理最优等待时间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65A25-B7C3-A9A2-D9F5-AD82A813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876" y="2144144"/>
            <a:ext cx="4817321" cy="289389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250FB1-4750-57AF-1FDA-1965FC262F79}"/>
              </a:ext>
            </a:extLst>
          </p:cNvPr>
          <p:cNvSpPr txBox="1"/>
          <p:nvPr/>
        </p:nvSpPr>
        <p:spPr>
          <a:xfrm>
            <a:off x="639115" y="2076492"/>
            <a:ext cx="60772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分析可知，在连续请求场景下，平均延迟与请求间隔呈负相关关系：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当连续请求间隔增大时，平均延迟减小，但减小速度逐渐减缓；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直到连续请求间隔过大时，平均延迟略微增加，此时是因为请求间隔过大，组成批次的等待开销相对计算开销更大。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最优等待时间可以通过此</a:t>
            </a:r>
            <a:r>
              <a:rPr lang="en-US" altLang="zh-CN" sz="2800" dirty="0"/>
              <a:t>Profiling</a:t>
            </a:r>
            <a:r>
              <a:rPr lang="zh-CN" altLang="en-US" sz="2800" dirty="0"/>
              <a:t>方式得知</a:t>
            </a:r>
          </a:p>
        </p:txBody>
      </p:sp>
    </p:spTree>
    <p:extLst>
      <p:ext uri="{BB962C8B-B14F-4D97-AF65-F5344CB8AC3E}">
        <p14:creationId xmlns:p14="http://schemas.microsoft.com/office/powerpoint/2010/main" val="406365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历史数据缓存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2"/>
            <a:ext cx="10515600" cy="4736161"/>
          </a:xfrm>
        </p:spPr>
        <p:txBody>
          <a:bodyPr/>
          <a:lstStyle/>
          <a:p>
            <a:r>
              <a:rPr lang="zh-CN" altLang="en-US" dirty="0"/>
              <a:t>针对多轮请求需要重复编码上文的问题，我们提出了基于前缀匹配的缓存方法。该方法通过缓存上文的编码结果，从而减少重复计算，提高推理效率，增强系统并发能力。</a:t>
            </a:r>
            <a:endParaRPr lang="en-US" altLang="zh-CN" dirty="0"/>
          </a:p>
          <a:p>
            <a:r>
              <a:rPr lang="zh-CN" altLang="en-US" dirty="0"/>
              <a:t>实验设置：采用真实单轮指令对话数据集，在高并发场景下，开启或关闭缓存进行测试。（持续请求时实验结果类似）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其中相对值均为缓存开启与关闭的差值。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EB8C5AC-B8E7-7D0D-F040-4B656461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97397"/>
              </p:ext>
            </p:extLst>
          </p:nvPr>
        </p:nvGraphicFramePr>
        <p:xfrm>
          <a:off x="1735786" y="4126129"/>
          <a:ext cx="8618829" cy="176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43">
                  <a:extLst>
                    <a:ext uri="{9D8B030D-6E8A-4147-A177-3AD203B41FA5}">
                      <a16:colId xmlns:a16="http://schemas.microsoft.com/office/drawing/2014/main" val="983834340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1180886676"/>
                    </a:ext>
                  </a:extLst>
                </a:gridCol>
                <a:gridCol w="2872943">
                  <a:extLst>
                    <a:ext uri="{9D8B030D-6E8A-4147-A177-3AD203B41FA5}">
                      <a16:colId xmlns:a16="http://schemas.microsoft.com/office/drawing/2014/main" val="3706296707"/>
                    </a:ext>
                  </a:extLst>
                </a:gridCol>
              </a:tblGrid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（缓存内）序列长度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相对平均延迟 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s)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相对平均计算用时 </a:t>
                      </a:r>
                      <a:r>
                        <a:rPr lang="en-US" altLang="zh-CN" dirty="0">
                          <a:effectLst/>
                        </a:rPr>
                        <a:t>(s)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2994239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581277182"/>
                  </a:ext>
                </a:extLst>
              </a:tr>
              <a:tr h="383247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10-20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C00000"/>
                          </a:solidFill>
                          <a:effectLst/>
                        </a:rPr>
                        <a:t>0.09756545149963003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  <a:effectLst/>
                        </a:rPr>
                        <a:t>0.003078934490540197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773645653"/>
                  </a:ext>
                </a:extLst>
              </a:tr>
              <a:tr h="616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50-100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-0.09344218951926919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/>
                        </a:rPr>
                        <a:t>-0.0037984619442075207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10455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A85D5-3C0D-EBC0-E4B5-C41A6BA5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历史数据缓存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AF6A-4ABB-1C97-5692-DC11528A6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42"/>
            <a:ext cx="10515600" cy="4736161"/>
          </a:xfrm>
        </p:spPr>
        <p:txBody>
          <a:bodyPr/>
          <a:lstStyle/>
          <a:p>
            <a:r>
              <a:rPr lang="zh-CN" altLang="en-US" dirty="0"/>
              <a:t>尝试不同缓存策略</a:t>
            </a:r>
            <a:endParaRPr lang="en-US" altLang="zh-CN" dirty="0"/>
          </a:p>
          <a:p>
            <a:pPr lvl="1"/>
            <a:r>
              <a:rPr lang="zh-CN" altLang="en-US" dirty="0"/>
              <a:t>在数据库存储下，数据存储在文件系统中，常用数据存储于缓存。文件系统中的数据通过定时删除策略进行管理（外存系统海量容量）；但存储在缓存中的数据，由于缓存容量有限，因此需要采用缓存策略进行管理。</a:t>
            </a:r>
          </a:p>
          <a:p>
            <a:pPr lvl="1"/>
            <a:r>
              <a:rPr lang="zh-CN" altLang="en-US" dirty="0"/>
              <a:t>测试了常用的缓存策略：</a:t>
            </a:r>
            <a:r>
              <a:rPr lang="en-US" altLang="zh-CN" dirty="0"/>
              <a:t>LRU</a:t>
            </a:r>
            <a:r>
              <a:rPr lang="zh-CN" altLang="en-US" dirty="0"/>
              <a:t>、</a:t>
            </a:r>
            <a:r>
              <a:rPr lang="en-US" altLang="zh-CN" dirty="0"/>
              <a:t>LFU</a:t>
            </a:r>
          </a:p>
          <a:p>
            <a:pPr lvl="1"/>
            <a:r>
              <a:rPr lang="zh-CN" altLang="en-US" dirty="0"/>
              <a:t>结果：多次实验平均后，两者没有明显差异。</a:t>
            </a:r>
            <a:endParaRPr lang="en-US" altLang="zh-CN" dirty="0"/>
          </a:p>
          <a:p>
            <a:r>
              <a:rPr lang="zh-CN" altLang="en-US" dirty="0"/>
              <a:t>多轮任务测试：</a:t>
            </a:r>
            <a:endParaRPr lang="en-US" altLang="zh-CN" dirty="0"/>
          </a:p>
          <a:p>
            <a:pPr lvl="1"/>
            <a:r>
              <a:rPr lang="zh-CN" altLang="en-US" dirty="0"/>
              <a:t>选取了多轮代码生成任务，并且实现为最终</a:t>
            </a:r>
            <a:r>
              <a:rPr lang="en-US" altLang="zh-CN" dirty="0"/>
              <a:t>Demo</a:t>
            </a:r>
            <a:r>
              <a:rPr lang="zh-CN" altLang="en-US" dirty="0"/>
              <a:t>之一</a:t>
            </a:r>
            <a:endParaRPr lang="en-US" altLang="zh-CN" dirty="0"/>
          </a:p>
          <a:p>
            <a:pPr lvl="1"/>
            <a:r>
              <a:rPr lang="zh-CN" altLang="en-US" dirty="0"/>
              <a:t>加速效果显著：</a:t>
            </a:r>
            <a:endParaRPr lang="en-US" altLang="zh-CN" dirty="0"/>
          </a:p>
          <a:p>
            <a:pPr lvl="2"/>
            <a:r>
              <a:rPr lang="zh-CN" altLang="en-US" dirty="0"/>
              <a:t>关闭</a:t>
            </a:r>
            <a:r>
              <a:rPr lang="en-US" altLang="zh-CN" dirty="0"/>
              <a:t>Cache</a:t>
            </a:r>
            <a:r>
              <a:rPr lang="zh-CN" altLang="en-US" dirty="0"/>
              <a:t>时，两轮代码生成即会导致模型推理时间长于</a:t>
            </a:r>
            <a:r>
              <a:rPr lang="en-US" altLang="zh-CN" dirty="0"/>
              <a:t>10s</a:t>
            </a:r>
            <a:r>
              <a:rPr lang="zh-CN" altLang="en-US" dirty="0"/>
              <a:t>，超过</a:t>
            </a:r>
            <a:r>
              <a:rPr lang="en-US" altLang="zh-CN" dirty="0"/>
              <a:t>https</a:t>
            </a:r>
            <a:r>
              <a:rPr lang="zh-CN" altLang="en-US" dirty="0"/>
              <a:t>回复时间</a:t>
            </a:r>
            <a:endParaRPr lang="en-US" altLang="zh-CN" dirty="0"/>
          </a:p>
          <a:p>
            <a:pPr lvl="2"/>
            <a:r>
              <a:rPr lang="zh-CN" altLang="en-US" dirty="0"/>
              <a:t>开启</a:t>
            </a:r>
            <a:r>
              <a:rPr lang="en-US" altLang="zh-CN" dirty="0"/>
              <a:t>Cache</a:t>
            </a:r>
            <a:r>
              <a:rPr lang="zh-CN" altLang="en-US" dirty="0"/>
              <a:t>后，至少能进行数十轮代码生成，且每轮生成用时几乎相同</a:t>
            </a:r>
          </a:p>
        </p:txBody>
      </p:sp>
    </p:spTree>
    <p:extLst>
      <p:ext uri="{BB962C8B-B14F-4D97-AF65-F5344CB8AC3E}">
        <p14:creationId xmlns:p14="http://schemas.microsoft.com/office/powerpoint/2010/main" val="1686158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b="1" dirty="0"/>
              <a:t>Demo</a:t>
            </a:r>
            <a:r>
              <a:rPr lang="zh-CN" altLang="en-US" b="1" dirty="0"/>
              <a:t>展示 </a:t>
            </a:r>
            <a:r>
              <a:rPr lang="en-US" altLang="zh-CN" b="1" dirty="0"/>
              <a:t>(3-4 h)</a:t>
            </a:r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251235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Plain User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76ED-D4C6-AF26-205A-AB79E328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53" y="1978025"/>
            <a:ext cx="4686300" cy="4351338"/>
          </a:xfrm>
        </p:spPr>
        <p:txBody>
          <a:bodyPr/>
          <a:lstStyle/>
          <a:p>
            <a:r>
              <a:rPr lang="en-US" altLang="zh-CN" dirty="0"/>
              <a:t>Stable Diffusion</a:t>
            </a:r>
          </a:p>
          <a:p>
            <a:pPr lvl="1"/>
            <a:r>
              <a:rPr lang="en-US" altLang="zh-CN" dirty="0"/>
              <a:t>Base64 </a:t>
            </a:r>
            <a:r>
              <a:rPr lang="zh-CN" altLang="en-US" dirty="0"/>
              <a:t>编解码转换</a:t>
            </a:r>
            <a:endParaRPr lang="en-US" altLang="zh-CN" dirty="0"/>
          </a:p>
          <a:p>
            <a:pPr lvl="1"/>
            <a:r>
              <a:rPr lang="en-US" altLang="zh-CN" dirty="0"/>
              <a:t>GET “a bird fly in the sky.”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818377-17D0-B1A5-749F-C42AF8220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87"/>
          <a:stretch/>
        </p:blipFill>
        <p:spPr>
          <a:xfrm>
            <a:off x="95021" y="5921412"/>
            <a:ext cx="6591207" cy="61671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2CFFBC-0674-AB40-52A0-909C3826240A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3390625" y="5712651"/>
            <a:ext cx="0" cy="20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8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GPT-2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9CD217-9B39-E84D-AA97-AADE3855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70794"/>
            <a:ext cx="4800050" cy="3241857"/>
          </a:xfrm>
          <a:prstGeom prst="rect">
            <a:avLst/>
          </a:prstGeom>
        </p:spPr>
      </p:pic>
      <p:pic>
        <p:nvPicPr>
          <p:cNvPr id="5" name="图片 4" descr="飞行的鸟&#10;&#10;描述已自动生成">
            <a:extLst>
              <a:ext uri="{FF2B5EF4-FFF2-40B4-BE49-F238E27FC236}">
                <a16:creationId xmlns:a16="http://schemas.microsoft.com/office/drawing/2014/main" id="{AA48CAFE-B83A-9BA5-D5F2-ECDF511B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13" y="3335578"/>
            <a:ext cx="3202546" cy="32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多候选单轮对话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体现批处理与前缀优化批处理（聚合计算、缓存）的加速效果</a:t>
            </a:r>
            <a:endParaRPr lang="en-US" altLang="zh-CN" dirty="0"/>
          </a:p>
          <a:p>
            <a:r>
              <a:rPr lang="zh-CN" altLang="en-US" dirty="0"/>
              <a:t>可以使用单一命令行指令调用：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371D6C-17CD-BB5E-9544-28EE1F27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994" y="1356864"/>
            <a:ext cx="7233626" cy="35575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E53691-4921-624A-4BBD-A3862266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3109"/>
            <a:ext cx="3718394" cy="2513121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1AC23B9-6046-A6A0-F7AA-2F086F3FF313}"/>
              </a:ext>
            </a:extLst>
          </p:cNvPr>
          <p:cNvSpPr txBox="1">
            <a:spLocks/>
          </p:cNvSpPr>
          <p:nvPr/>
        </p:nvSpPr>
        <p:spPr>
          <a:xfrm>
            <a:off x="5412347" y="4580561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94C97C35-B764-2CB7-3C5A-EC5B3F8A600C}"/>
              </a:ext>
            </a:extLst>
          </p:cNvPr>
          <p:cNvSpPr txBox="1">
            <a:spLocks/>
          </p:cNvSpPr>
          <p:nvPr/>
        </p:nvSpPr>
        <p:spPr>
          <a:xfrm>
            <a:off x="4623515" y="5032996"/>
            <a:ext cx="7568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尝试开启</a:t>
            </a:r>
            <a:r>
              <a:rPr lang="en-US" altLang="zh-CN" dirty="0"/>
              <a:t>GPU</a:t>
            </a:r>
            <a:r>
              <a:rPr lang="zh-CN" altLang="en-US" dirty="0"/>
              <a:t>，仅需要</a:t>
            </a:r>
            <a:r>
              <a:rPr lang="en-US" altLang="zh-CN" dirty="0"/>
              <a:t>0.33s</a:t>
            </a:r>
            <a:r>
              <a:rPr lang="zh-CN" altLang="en-US" dirty="0"/>
              <a:t>完成一次生成（</a:t>
            </a:r>
            <a:r>
              <a:rPr lang="en-US" altLang="zh-CN" dirty="0"/>
              <a:t>5.8</a:t>
            </a:r>
            <a:r>
              <a:rPr lang="zh-CN" altLang="en-US" dirty="0"/>
              <a:t>倍加速）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抢占式调度仍有概率调度失败，导致显存被未知进程抢占</a:t>
            </a:r>
          </a:p>
        </p:txBody>
      </p:sp>
    </p:spTree>
    <p:extLst>
      <p:ext uri="{BB962C8B-B14F-4D97-AF65-F5344CB8AC3E}">
        <p14:creationId xmlns:p14="http://schemas.microsoft.com/office/powerpoint/2010/main" val="30945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2FFD-4D67-48DD-0ED0-184974A0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多轮代码生成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73AD205F-C53E-690C-C5B5-693D8F4328C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632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体现历史信息缓存的效果</a:t>
            </a:r>
            <a:endParaRPr lang="en-US" altLang="zh-CN" dirty="0"/>
          </a:p>
          <a:p>
            <a:r>
              <a:rPr lang="zh-CN" altLang="en-US" dirty="0"/>
              <a:t>可以使用单一命令行指令调用：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67308-1D7C-9464-0C6B-BDBE371D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3" y="3915408"/>
            <a:ext cx="2690832" cy="1062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A8AE1-99ED-B973-34CD-486F3929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58" y="173865"/>
            <a:ext cx="4607416" cy="3174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566B5-437F-CF03-F924-0E925092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150" y="2704565"/>
            <a:ext cx="5349683" cy="41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b="1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19994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D3F1-9DF2-AD59-AB69-310F191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63F2-A06D-756B-29F8-6E2EB658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选题简介</a:t>
            </a:r>
            <a:endParaRPr lang="en-US" altLang="zh-CN" dirty="0"/>
          </a:p>
          <a:p>
            <a:r>
              <a:rPr lang="zh-CN" altLang="en-US" b="1" dirty="0"/>
              <a:t>背景介绍</a:t>
            </a:r>
            <a:endParaRPr lang="en-US" altLang="zh-CN" b="1" dirty="0"/>
          </a:p>
          <a:p>
            <a:r>
              <a:rPr lang="zh-CN" altLang="en-US" dirty="0"/>
              <a:t>系统模块及实现</a:t>
            </a:r>
            <a:endParaRPr lang="en-US" altLang="zh-CN" dirty="0"/>
          </a:p>
          <a:p>
            <a:r>
              <a:rPr lang="zh-CN" altLang="en-US" dirty="0"/>
              <a:t>场景理论性能分析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  <a:endParaRPr lang="en-US" altLang="zh-CN" dirty="0"/>
          </a:p>
          <a:p>
            <a:r>
              <a:rPr lang="zh-CN" altLang="en-US" dirty="0"/>
              <a:t>比赛计划</a:t>
            </a:r>
          </a:p>
        </p:txBody>
      </p:sp>
    </p:spTree>
    <p:extLst>
      <p:ext uri="{BB962C8B-B14F-4D97-AF65-F5344CB8AC3E}">
        <p14:creationId xmlns:p14="http://schemas.microsoft.com/office/powerpoint/2010/main" val="1048786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DBD-BA93-8FC3-28B5-0AEEF710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遗留问题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AF93-DE1C-8EA9-8C74-65D35AC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上述优化方法（前缀聚合计算、历史数据缓存）均针对自回归式</a:t>
            </a:r>
            <a:r>
              <a:rPr lang="en-US" altLang="zh-CN" dirty="0"/>
              <a:t>AIGC</a:t>
            </a:r>
            <a:r>
              <a:rPr lang="zh-CN" altLang="en-US" dirty="0"/>
              <a:t>模型：</a:t>
            </a:r>
            <a:r>
              <a:rPr lang="en-US" altLang="zh-CN" b="1" dirty="0"/>
              <a:t>GPT</a:t>
            </a:r>
            <a:r>
              <a:rPr lang="zh-CN" altLang="en-US" dirty="0"/>
              <a:t>，</a:t>
            </a:r>
            <a:r>
              <a:rPr lang="en-US" altLang="zh-CN" b="1" dirty="0"/>
              <a:t>Codex</a:t>
            </a:r>
            <a:r>
              <a:rPr lang="zh-CN" altLang="en-US" dirty="0"/>
              <a:t>，</a:t>
            </a:r>
            <a:r>
              <a:rPr lang="en-US" altLang="zh-CN" dirty="0" err="1"/>
              <a:t>StableDiffusion</a:t>
            </a:r>
            <a:endParaRPr lang="en-US" altLang="zh-CN" dirty="0"/>
          </a:p>
          <a:p>
            <a:pPr lvl="1"/>
            <a:r>
              <a:rPr lang="zh-CN" altLang="en-US" dirty="0"/>
              <a:t>主要原因是</a:t>
            </a:r>
            <a:r>
              <a:rPr lang="en-US" altLang="zh-CN" dirty="0"/>
              <a:t>SD</a:t>
            </a:r>
            <a:r>
              <a:rPr lang="zh-CN" altLang="en-US" dirty="0"/>
              <a:t>推理太慢，需要</a:t>
            </a:r>
            <a:r>
              <a:rPr lang="en-US" altLang="zh-CN" dirty="0"/>
              <a:t>GPU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进一步实现可用的</a:t>
            </a:r>
            <a:r>
              <a:rPr lang="en-US" altLang="zh-CN" dirty="0"/>
              <a:t>GPU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抢占式方案证明了</a:t>
            </a:r>
            <a:r>
              <a:rPr lang="en-US" altLang="zh-CN" dirty="0"/>
              <a:t>GPU</a:t>
            </a:r>
            <a:r>
              <a:rPr lang="zh-CN" altLang="en-US" dirty="0"/>
              <a:t>的效果：批处理的计算时间加速</a:t>
            </a:r>
            <a:r>
              <a:rPr lang="en-US" altLang="zh-CN" dirty="0"/>
              <a:t>5.8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en-US" altLang="zh-CN" dirty="0"/>
              <a:t>OTP</a:t>
            </a:r>
            <a:r>
              <a:rPr lang="zh-CN" altLang="en-US" dirty="0"/>
              <a:t>方案：实现可用的</a:t>
            </a:r>
            <a:r>
              <a:rPr lang="en-US" altLang="zh-CN" dirty="0"/>
              <a:t>GPU</a:t>
            </a:r>
            <a:r>
              <a:rPr lang="zh-CN" altLang="en-US" dirty="0"/>
              <a:t>调度</a:t>
            </a:r>
            <a:endParaRPr lang="en-US" altLang="zh-CN" dirty="0"/>
          </a:p>
          <a:p>
            <a:r>
              <a:rPr lang="zh-CN" altLang="en-US" dirty="0"/>
              <a:t>真实部署时可能遇到的问题</a:t>
            </a:r>
            <a:endParaRPr lang="en-US" altLang="zh-CN" dirty="0"/>
          </a:p>
          <a:p>
            <a:pPr lvl="1"/>
            <a:r>
              <a:rPr lang="zh-CN" altLang="en-US" dirty="0"/>
              <a:t>熔断、限流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b="1" dirty="0"/>
              <a:t>安全性问题：侧信道攻击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0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7AE7-FA6D-E40E-9B93-64FD96C9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A8752-7974-1C1D-455F-B8346083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初赛提交完成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日公布区域赛成绩及全国赛入围名单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GPU</a:t>
            </a:r>
            <a:r>
              <a:rPr lang="zh-CN" altLang="en-US" dirty="0"/>
              <a:t>，以更高性能实现真实场景的支持</a:t>
            </a:r>
            <a:endParaRPr lang="en-US" altLang="zh-CN" dirty="0"/>
          </a:p>
          <a:p>
            <a:pPr lvl="1"/>
            <a:r>
              <a:rPr lang="zh-CN" altLang="en-US" dirty="0"/>
              <a:t>目前我认为</a:t>
            </a:r>
            <a:r>
              <a:rPr lang="en-US" altLang="zh-CN" dirty="0"/>
              <a:t>OTP</a:t>
            </a:r>
            <a:r>
              <a:rPr lang="zh-CN" altLang="en-US" dirty="0"/>
              <a:t>方式是最合理</a:t>
            </a:r>
            <a:r>
              <a:rPr lang="en-US" altLang="zh-CN" dirty="0"/>
              <a:t>&amp;</a:t>
            </a:r>
            <a:r>
              <a:rPr lang="zh-CN" altLang="en-US" dirty="0"/>
              <a:t>可行的方案</a:t>
            </a:r>
            <a:endParaRPr lang="en-US" altLang="zh-CN" dirty="0"/>
          </a:p>
          <a:p>
            <a:r>
              <a:rPr lang="zh-CN" altLang="en-US" dirty="0"/>
              <a:t>进一步实现</a:t>
            </a:r>
            <a:r>
              <a:rPr lang="en-US" altLang="zh-CN" dirty="0" err="1"/>
              <a:t>StableDiffusion</a:t>
            </a:r>
            <a:r>
              <a:rPr lang="zh-CN" altLang="en-US" dirty="0"/>
              <a:t>的优化策略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推广与实际部署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33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3EB2-3267-1EF7-6CF0-1906C2DF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 Wiki</a:t>
            </a:r>
            <a:r>
              <a:rPr lang="zh-CN" altLang="en-US" dirty="0"/>
              <a:t>全流程记录</a:t>
            </a:r>
            <a:r>
              <a:rPr lang="en-US" altLang="zh-CN" dirty="0"/>
              <a:t>&amp;</a:t>
            </a:r>
            <a:r>
              <a:rPr lang="zh-CN" altLang="en-US" dirty="0"/>
              <a:t>部署流程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6C20-EC47-E680-5112-2E2291FF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ABDC6-A7F0-8808-DA7C-525753F8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91"/>
          <a:stretch/>
        </p:blipFill>
        <p:spPr>
          <a:xfrm>
            <a:off x="838200" y="1401908"/>
            <a:ext cx="5079110" cy="5198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8CF89-400B-CF1C-CD65-20C680BB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79"/>
          <a:stretch/>
        </p:blipFill>
        <p:spPr>
          <a:xfrm>
            <a:off x="6432190" y="1939501"/>
            <a:ext cx="4774309" cy="41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8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DBC8-B48D-0247-2C72-3496DFEB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91" y="2245439"/>
            <a:ext cx="7960217" cy="1804967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br>
              <a:rPr lang="en-US" altLang="zh-CN" dirty="0"/>
            </a:br>
            <a:r>
              <a:rPr lang="zh-CN" altLang="en-US" sz="3600" dirty="0"/>
              <a:t>感谢任老师提供的指导与计算资源</a:t>
            </a:r>
            <a:br>
              <a:rPr lang="en-US" altLang="zh-CN" sz="3600" dirty="0"/>
            </a:br>
            <a:r>
              <a:rPr lang="en-US" altLang="zh-CN" sz="3600" dirty="0"/>
              <a:t>&amp;</a:t>
            </a:r>
            <a:r>
              <a:rPr lang="zh-CN" altLang="en-US" sz="3600" dirty="0"/>
              <a:t>郝子胥助教的帮助与指点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80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FE9B95-EA1A-496D-BC5E-BE9258025598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1F1EA5E-DA2A-4A50-9B1A-B925982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698BEE-C90D-431D-BE8B-C177E364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6EFD0B-6A98-4574-84A7-749686A81F00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FB5290C9-B07F-4B4D-8C49-6BA61804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1393825"/>
            <a:ext cx="1276859" cy="1919288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0E1E053E-84F4-4784-81F8-6E437D78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320" y="3910806"/>
            <a:ext cx="1276859" cy="1919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6D31C0-0468-4707-9548-C6927C986708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0ADBFA4-7DA5-468A-97E5-A5AE272BE66F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344E2A-C03D-4F46-A9F9-C327D03018C1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EAF271-D0FE-4E60-A4FC-B949B1966995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020F096-C444-4DD6-B70F-DB47F3EA4A67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0B4E18-812A-4D70-AF34-2C5ADC1651E0}"/>
              </a:ext>
            </a:extLst>
          </p:cNvPr>
          <p:cNvSpPr txBox="1"/>
          <p:nvPr/>
        </p:nvSpPr>
        <p:spPr>
          <a:xfrm>
            <a:off x="838200" y="163528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&amp; to zero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0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115F-4589-45C4-B972-171A6786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45BED9-6660-491B-88EF-E081AB7D5B3B}"/>
              </a:ext>
            </a:extLst>
          </p:cNvPr>
          <p:cNvSpPr/>
          <p:nvPr/>
        </p:nvSpPr>
        <p:spPr>
          <a:xfrm>
            <a:off x="4838700" y="1027906"/>
            <a:ext cx="6896100" cy="5143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A15028-2E12-4EA9-B4B8-481800DF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52433" y="2575203"/>
            <a:ext cx="1276859" cy="19192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785A19-7A16-4862-9F7E-C486055E3A53}"/>
              </a:ext>
            </a:extLst>
          </p:cNvPr>
          <p:cNvSpPr txBox="1"/>
          <p:nvPr/>
        </p:nvSpPr>
        <p:spPr>
          <a:xfrm>
            <a:off x="2519108" y="4575453"/>
            <a:ext cx="127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9A5A69-E1A6-4A9E-B7F4-C236D53E8AE9}"/>
              </a:ext>
            </a:extLst>
          </p:cNvPr>
          <p:cNvSpPr txBox="1"/>
          <p:nvPr/>
        </p:nvSpPr>
        <p:spPr>
          <a:xfrm>
            <a:off x="5581650" y="132135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FE680EF-991C-46F1-9D21-1A107E90232D}"/>
              </a:ext>
            </a:extLst>
          </p:cNvPr>
          <p:cNvCxnSpPr>
            <a:cxnSpLocks/>
          </p:cNvCxnSpPr>
          <p:nvPr/>
        </p:nvCxnSpPr>
        <p:spPr>
          <a:xfrm flipV="1">
            <a:off x="4067175" y="2353469"/>
            <a:ext cx="2876550" cy="107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90048B-F67B-4131-8D2F-E9FA0436EB0C}"/>
              </a:ext>
            </a:extLst>
          </p:cNvPr>
          <p:cNvCxnSpPr/>
          <p:nvPr/>
        </p:nvCxnSpPr>
        <p:spPr>
          <a:xfrm>
            <a:off x="742950" y="3534847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8A61E-3E9B-427D-936C-712FC2B75723}"/>
              </a:ext>
            </a:extLst>
          </p:cNvPr>
          <p:cNvSpPr txBox="1"/>
          <p:nvPr/>
        </p:nvSpPr>
        <p:spPr>
          <a:xfrm>
            <a:off x="633285" y="3036253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requests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D7A44BE-8728-4436-8ACF-DEA63C9BD32F}"/>
              </a:ext>
            </a:extLst>
          </p:cNvPr>
          <p:cNvCxnSpPr/>
          <p:nvPr/>
        </p:nvCxnSpPr>
        <p:spPr>
          <a:xfrm>
            <a:off x="4067175" y="3752850"/>
            <a:ext cx="2876550" cy="1007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D43970-D9EA-469E-A8DF-71768F744ABD}"/>
              </a:ext>
            </a:extLst>
          </p:cNvPr>
          <p:cNvSpPr/>
          <p:nvPr/>
        </p:nvSpPr>
        <p:spPr>
          <a:xfrm>
            <a:off x="7229475" y="1321356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F3B066-3888-4C27-9EEA-9EE39537E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1745615"/>
            <a:ext cx="1389778" cy="1075531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318AE4C-DFC5-4DEC-9D0C-0863304506BA}"/>
              </a:ext>
            </a:extLst>
          </p:cNvPr>
          <p:cNvSpPr/>
          <p:nvPr/>
        </p:nvSpPr>
        <p:spPr>
          <a:xfrm>
            <a:off x="7229474" y="3817143"/>
            <a:ext cx="3990975" cy="19240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4F6340-212E-4232-A6AF-D1CAF8BDA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7591861" y="4170640"/>
            <a:ext cx="1389778" cy="10755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292CC9-2477-4D05-9461-7645EFA80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71" r="20188" b="34645"/>
          <a:stretch/>
        </p:blipFill>
        <p:spPr>
          <a:xfrm>
            <a:off x="9058275" y="1771610"/>
            <a:ext cx="1389778" cy="10755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39172AF-585B-4682-B910-CA33D86CF236}"/>
              </a:ext>
            </a:extLst>
          </p:cNvPr>
          <p:cNvSpPr txBox="1"/>
          <p:nvPr/>
        </p:nvSpPr>
        <p:spPr>
          <a:xfrm>
            <a:off x="9991725" y="155257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2816E5-154A-4A03-AE80-72DEFBD2421F}"/>
              </a:ext>
            </a:extLst>
          </p:cNvPr>
          <p:cNvSpPr txBox="1"/>
          <p:nvPr/>
        </p:nvSpPr>
        <p:spPr>
          <a:xfrm>
            <a:off x="9991725" y="425648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FCD049-FBF3-4C80-B525-984EFB22F393}"/>
              </a:ext>
            </a:extLst>
          </p:cNvPr>
          <p:cNvCxnSpPr/>
          <p:nvPr/>
        </p:nvCxnSpPr>
        <p:spPr>
          <a:xfrm>
            <a:off x="742950" y="3678382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F638D9-8CBA-43BC-B602-251386F99E84}"/>
              </a:ext>
            </a:extLst>
          </p:cNvPr>
          <p:cNvCxnSpPr/>
          <p:nvPr/>
        </p:nvCxnSpPr>
        <p:spPr>
          <a:xfrm>
            <a:off x="742950" y="381714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52474-80FD-43E2-9FEF-AC3F17CF2AEB}"/>
              </a:ext>
            </a:extLst>
          </p:cNvPr>
          <p:cNvCxnSpPr/>
          <p:nvPr/>
        </p:nvCxnSpPr>
        <p:spPr>
          <a:xfrm>
            <a:off x="742950" y="3955473"/>
            <a:ext cx="14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95CDE61-1FB8-4B95-A83F-ED56059BFFC4}"/>
              </a:ext>
            </a:extLst>
          </p:cNvPr>
          <p:cNvSpPr txBox="1"/>
          <p:nvPr/>
        </p:nvSpPr>
        <p:spPr>
          <a:xfrm>
            <a:off x="838200" y="1635284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水平扩展</a:t>
            </a:r>
          </a:p>
        </p:txBody>
      </p:sp>
    </p:spTree>
    <p:extLst>
      <p:ext uri="{BB962C8B-B14F-4D97-AF65-F5344CB8AC3E}">
        <p14:creationId xmlns:p14="http://schemas.microsoft.com/office/powerpoint/2010/main" val="20926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D3DC2-76EB-4B33-811A-170D9B6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Serverless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89E99-9C5D-4E9B-89E3-11FCAA99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r>
              <a:rPr lang="en-US" altLang="zh-CN" dirty="0"/>
              <a:t>Serverless </a:t>
            </a:r>
            <a:r>
              <a:rPr lang="zh-CN" altLang="en-US" dirty="0"/>
              <a:t>是一种新兴的云计算模型，可以将应用程序部署到云上。用户只需要上传应用程序的代码（</a:t>
            </a:r>
            <a:r>
              <a:rPr lang="en-US" altLang="zh-CN" dirty="0"/>
              <a:t>Function</a:t>
            </a:r>
            <a:r>
              <a:rPr lang="zh-CN" altLang="en-US" dirty="0"/>
              <a:t>）和相关配置，不需要管理服务器或者运行时环境，</a:t>
            </a:r>
            <a:r>
              <a:rPr lang="en-US" altLang="zh-CN" dirty="0"/>
              <a:t>Serverless </a:t>
            </a:r>
            <a:r>
              <a:rPr lang="zh-CN" altLang="en-US" dirty="0"/>
              <a:t>框架会根据用户的需求自动分配和调度计算资源，同时收取相应的费用。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自动扩展和收缩、</a:t>
            </a:r>
            <a:r>
              <a:rPr lang="en-US" altLang="zh-CN" dirty="0"/>
              <a:t>Scale from &amp; to Zero</a:t>
            </a:r>
          </a:p>
          <a:p>
            <a:pPr lvl="1"/>
            <a:r>
              <a:rPr lang="zh-CN" altLang="en-US" dirty="0"/>
              <a:t>快速部署、运行灵活和低成本</a:t>
            </a:r>
            <a:endParaRPr lang="en-US" altLang="zh-CN" dirty="0"/>
          </a:p>
          <a:p>
            <a:r>
              <a:rPr lang="en-US" altLang="zh-CN" dirty="0"/>
              <a:t>Function-as-a-Service</a:t>
            </a:r>
            <a:r>
              <a:rPr lang="zh-CN" altLang="en-US" dirty="0"/>
              <a:t>：</a:t>
            </a:r>
            <a:r>
              <a:rPr lang="en-US" altLang="zh-CN" dirty="0"/>
              <a:t>AIGC</a:t>
            </a:r>
          </a:p>
          <a:p>
            <a:pPr lvl="1"/>
            <a:r>
              <a:rPr lang="zh-CN" altLang="en-US" dirty="0"/>
              <a:t>计算密集</a:t>
            </a:r>
            <a:r>
              <a:rPr lang="en-US" altLang="zh-CN" dirty="0"/>
              <a:t>+</a:t>
            </a:r>
            <a:r>
              <a:rPr lang="zh-CN" altLang="en-US" dirty="0"/>
              <a:t>资源集中型任务（非持久化部署）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v.s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传统任务（持久化部署）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80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2362</Words>
  <Application>Microsoft Office PowerPoint</Application>
  <PresentationFormat>宽屏</PresentationFormat>
  <Paragraphs>431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Arial</vt:lpstr>
      <vt:lpstr>Cambria Math</vt:lpstr>
      <vt:lpstr>Consolas</vt:lpstr>
      <vt:lpstr>Office 主题​​</vt:lpstr>
      <vt:lpstr>期末汇报 ——基于OpenFaas的高效AIGC推理的Serverless平台</vt:lpstr>
      <vt:lpstr>展示内容</vt:lpstr>
      <vt:lpstr>选题简介</vt:lpstr>
      <vt:lpstr>展示内容</vt:lpstr>
      <vt:lpstr>传统服务</vt:lpstr>
      <vt:lpstr>容器化</vt:lpstr>
      <vt:lpstr>Serverless</vt:lpstr>
      <vt:lpstr>Serverless</vt:lpstr>
      <vt:lpstr>Serverless</vt:lpstr>
      <vt:lpstr>Serverless+AIGC: Model-As-A-Service</vt:lpstr>
      <vt:lpstr>期中时进度</vt:lpstr>
      <vt:lpstr>目前进度</vt:lpstr>
      <vt:lpstr>展示内容</vt:lpstr>
      <vt:lpstr>系统模块及实现</vt:lpstr>
      <vt:lpstr>系统模块及实现</vt:lpstr>
      <vt:lpstr>系统模块及实现</vt:lpstr>
      <vt:lpstr>系统模块及实现</vt:lpstr>
      <vt:lpstr>系统模块及实现</vt:lpstr>
      <vt:lpstr>展示内容</vt:lpstr>
      <vt:lpstr>场景理论性能分析</vt:lpstr>
      <vt:lpstr>场景理论性能分析</vt:lpstr>
      <vt:lpstr>场景理论性能分析-对类GPT模型复杂度分析</vt:lpstr>
      <vt:lpstr>场景理论性能分析-模拟实验</vt:lpstr>
      <vt:lpstr>展示内容</vt:lpstr>
      <vt:lpstr>实验结果分析</vt:lpstr>
      <vt:lpstr>场景一：高并发请求</vt:lpstr>
      <vt:lpstr>场景一：高并发请求</vt:lpstr>
      <vt:lpstr>场景一：高并发请求</vt:lpstr>
      <vt:lpstr>场景二：持续请求</vt:lpstr>
      <vt:lpstr>场景二：持续请求</vt:lpstr>
      <vt:lpstr>场景二：持续请求</vt:lpstr>
      <vt:lpstr>分析性实验：批处理最优等待时间</vt:lpstr>
      <vt:lpstr>历史数据缓存</vt:lpstr>
      <vt:lpstr>历史数据缓存</vt:lpstr>
      <vt:lpstr>展示内容</vt:lpstr>
      <vt:lpstr>Plain User Demo</vt:lpstr>
      <vt:lpstr>多候选单轮对话Demo</vt:lpstr>
      <vt:lpstr>多轮代码生成Demo</vt:lpstr>
      <vt:lpstr>展示内容</vt:lpstr>
      <vt:lpstr>遗留问题</vt:lpstr>
      <vt:lpstr>比赛计划</vt:lpstr>
      <vt:lpstr>Repo Wiki全流程记录&amp;部署流程</vt:lpstr>
      <vt:lpstr>谢谢！ 感谢任老师提供的指导与计算资源 &amp;郝子胥助教的帮助与指点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子君</dc:creator>
  <cp:lastModifiedBy>子君 刘</cp:lastModifiedBy>
  <cp:revision>494</cp:revision>
  <dcterms:created xsi:type="dcterms:W3CDTF">2023-04-14T18:09:27Z</dcterms:created>
  <dcterms:modified xsi:type="dcterms:W3CDTF">2023-06-10T03:21:44Z</dcterms:modified>
</cp:coreProperties>
</file>