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ED"/>
    <a:srgbClr val="FFB02E"/>
    <a:srgbClr val="F92F60"/>
    <a:srgbClr val="00D26A"/>
    <a:srgbClr val="3AA36F"/>
    <a:srgbClr val="56138C"/>
    <a:srgbClr val="FC8004"/>
    <a:srgbClr val="E66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98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B049F-5AC9-4886-B2BA-CD5291B8F5D9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2597F-A0D1-4420-B14A-A4FCF8F52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460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2597F-A0D1-4420-B14A-A4FCF8F52A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871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D670D-7BEC-EC2A-D7D3-56AF17C0B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3FA4BC-B9E7-C3C2-00E8-6F4BC903F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BE8995-4760-0F29-2896-124006E6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8B4B-5949-4854-8F2F-6BD2E6A42D2E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D0BAAC-685E-96D7-408F-D8CBFBB4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092D1E-F2A1-5032-6C24-9DD250A9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E00D-731B-4C52-BA3D-82E5AAAB5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22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C0109-C688-E2FB-8E6D-49160BF90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70CF8C-EC60-5627-86FA-C1BCDB442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192C0-A275-B999-60C4-8723DDBF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8B4B-5949-4854-8F2F-6BD2E6A42D2E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EC764-9328-D705-A88E-A734B564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24E29-6013-AF08-B928-90456CBF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E00D-731B-4C52-BA3D-82E5AAAB5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58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344A81-0A02-A4E8-9284-B71D143EB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3522CA-407E-F2BA-778C-FDB7BCD86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2F8AF-DA35-541E-30E1-79216810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8B4B-5949-4854-8F2F-6BD2E6A42D2E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2A34EF-2D11-BC65-9A73-B1089487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5D13E-C8A0-8694-8060-88B2140DD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E00D-731B-4C52-BA3D-82E5AAAB5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80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078A1-D290-481D-4E56-FBD94402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A06794-E887-BE3E-63CC-45EEB724B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6BD790-A07B-69F1-8E64-86A9BC5FA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8B4B-5949-4854-8F2F-6BD2E6A42D2E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B0804E-6733-B824-9FEC-D3CF53D9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5F2030-E20D-CBB1-094A-A75FF7B2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E00D-731B-4C52-BA3D-82E5AAAB5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34DB5-F6A0-335C-6F28-3161F9AD6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4147A2-1E9B-D89B-AB33-BF4D77E21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89E72-AB42-6A6E-744F-DF841DDA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8B4B-5949-4854-8F2F-6BD2E6A42D2E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935312-9E31-67B5-78A9-E8CC1019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65E6D-71C6-479F-CDB6-56256DD5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E00D-731B-4C52-BA3D-82E5AAAB5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05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A57D7-9C9B-341D-2957-499B14EC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F3604-1CD3-A656-42AA-372339010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F95BE3-7F88-963A-060E-332ABDCBB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623E89-BF8F-27DB-8E6C-8BD289F7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8B4B-5949-4854-8F2F-6BD2E6A42D2E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F91DF5-0D52-DB7A-0076-3907D150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CBDE32-5472-C3AD-2D9E-5A6E4EE9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E00D-731B-4C52-BA3D-82E5AAAB5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56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FFFBF-1EB2-F76F-5458-1F0FF05B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98732C-5135-7A28-C11B-B6054A3C6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7419B3-FC45-EA11-5905-CC73FDDAE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E33C24-1C26-CD00-1EAE-89443C6D0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2A424E-8670-AFB8-7AB7-8C9CE5ABA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908214-4B76-6AB9-AFD9-C1FA2A39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8B4B-5949-4854-8F2F-6BD2E6A42D2E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2A693D-3DF3-CB2C-F907-B4BEDF3A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425A1F-EA55-C09A-BC4B-743046BD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E00D-731B-4C52-BA3D-82E5AAAB5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73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9EA56-A112-61D0-BF9D-42C93EC0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65D87C-A8DD-997C-DAEF-A8EB55DD3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8B4B-5949-4854-8F2F-6BD2E6A42D2E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4DB757-2F7B-B0C7-A888-CF0BEA2E7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65F6C4-C6A8-A72C-254F-D409C735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E00D-731B-4C52-BA3D-82E5AAAB5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67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610204-10A0-B9EF-E33F-C8DC580D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8B4B-5949-4854-8F2F-6BD2E6A42D2E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8BBB20-B72A-643F-A88A-DC2B3CDB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58090E-C834-5A80-9511-A7C7FE9A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E00D-731B-4C52-BA3D-82E5AAAB5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05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9E9ED-5927-42A1-C78C-004A83D6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2A271D-575D-6BDA-6D5C-7B058F611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8830D9-54EC-E960-E885-226303842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3A6340-B7A1-44E6-0E7A-CB5AD094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8B4B-5949-4854-8F2F-6BD2E6A42D2E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8C308E-7B24-2AE8-9473-59978DD4F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0E9A2E-1D14-E27A-06D5-50FF3234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E00D-731B-4C52-BA3D-82E5AAAB5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26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A7D83-CFA2-9212-E439-585F6A70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B8CBD8-614B-976C-F43D-B2C71E60A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83325B-3296-9A12-D816-F98C9FE96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883C0C-BC27-7FB7-1B31-7B495B1E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8B4B-5949-4854-8F2F-6BD2E6A42D2E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674111-CCF3-6CF2-04EE-23DD5EDD4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715EFC-4203-B830-349E-9EEDBE82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E00D-731B-4C52-BA3D-82E5AAAB5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04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C9A133-6D5A-042B-76B6-719B2F50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FF2230-A3DE-C425-2211-C1DB7FDF3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6D4B4-658F-E84D-A2B8-CA933D2EE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78B4B-5949-4854-8F2F-6BD2E6A42D2E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1577D7-F2FC-6992-8D7D-0CAD29B49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E4D6E4-2B61-6E4A-0693-AE112B87E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EE00D-731B-4C52-BA3D-82E5AAAB5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06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13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F443C68-936D-3404-3CC7-25C7F0A09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2" y="101600"/>
            <a:ext cx="3556001" cy="9296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CFA8F16-10CF-01D9-355A-1B0F7B0E86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02" t="30567" b="35493"/>
          <a:stretch/>
        </p:blipFill>
        <p:spPr>
          <a:xfrm>
            <a:off x="4739808" y="1561408"/>
            <a:ext cx="3450770" cy="219496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6ABC699-E9D3-172D-AF7D-65776594C2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808" y="4331459"/>
            <a:ext cx="3450770" cy="160227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F3DCC8C-2F4E-9B22-5E3E-71F7E32F331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8" t="3486" r="1602" b="3655"/>
          <a:stretch/>
        </p:blipFill>
        <p:spPr>
          <a:xfrm>
            <a:off x="94342" y="1561772"/>
            <a:ext cx="4296910" cy="437196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C605A1A-CA76-E332-D592-FDF292DD68A6}"/>
              </a:ext>
            </a:extLst>
          </p:cNvPr>
          <p:cNvSpPr txBox="1"/>
          <p:nvPr/>
        </p:nvSpPr>
        <p:spPr>
          <a:xfrm>
            <a:off x="3766457" y="32693"/>
            <a:ext cx="8541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0" u="sng" dirty="0">
                <a:solidFill>
                  <a:schemeClr val="bg1"/>
                </a:solidFill>
                <a:effectLst/>
              </a:rPr>
              <a:t>Does AI Know a Piece of Artwork Better Than You?</a:t>
            </a:r>
          </a:p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1E323E-C375-09A9-F874-1D7F90399386}"/>
              </a:ext>
            </a:extLst>
          </p:cNvPr>
          <p:cNvSpPr txBox="1"/>
          <p:nvPr/>
        </p:nvSpPr>
        <p:spPr>
          <a:xfrm>
            <a:off x="5930721" y="466487"/>
            <a:ext cx="6166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0" dirty="0">
                <a:solidFill>
                  <a:schemeClr val="bg1"/>
                </a:solidFill>
                <a:effectLst/>
              </a:rPr>
              <a:t>Exploring Orange tool’s performance in clustering and classifying paintings of Baroque, Rococo and Neoclassicism styles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8EAEF9-C6DC-AE21-868B-3F854FCB8985}"/>
              </a:ext>
            </a:extLst>
          </p:cNvPr>
          <p:cNvSpPr txBox="1"/>
          <p:nvPr/>
        </p:nvSpPr>
        <p:spPr>
          <a:xfrm>
            <a:off x="94342" y="1139784"/>
            <a:ext cx="429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rgbClr val="00A6ED"/>
                </a:solidFill>
                <a:effectLst/>
              </a:rPr>
              <a:t>1️⃣</a:t>
            </a:r>
            <a:r>
              <a:rPr lang="en-US" altLang="zh-CN" b="1" i="0" dirty="0">
                <a:solidFill>
                  <a:schemeClr val="bg1"/>
                </a:solidFill>
                <a:effectLst/>
              </a:rPr>
              <a:t> </a:t>
            </a:r>
            <a:r>
              <a:rPr lang="en-US" altLang="zh-CN" b="1" i="0" u="sng" dirty="0">
                <a:solidFill>
                  <a:schemeClr val="bg1"/>
                </a:solidFill>
                <a:effectLst/>
              </a:rPr>
              <a:t>Baroque Paintings Clustering </a:t>
            </a:r>
            <a:endParaRPr lang="zh-CN" altLang="en-US" b="1" u="sng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E126B73-904E-BAA3-3A3E-7CD8828C7620}"/>
              </a:ext>
            </a:extLst>
          </p:cNvPr>
          <p:cNvSpPr txBox="1"/>
          <p:nvPr/>
        </p:nvSpPr>
        <p:spPr>
          <a:xfrm>
            <a:off x="4668592" y="1139880"/>
            <a:ext cx="351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rgbClr val="00A6ED"/>
                </a:solidFill>
                <a:effectLst/>
              </a:rPr>
              <a:t>2️⃣</a:t>
            </a:r>
            <a:r>
              <a:rPr lang="en-US" altLang="zh-CN" b="1" i="0" dirty="0">
                <a:solidFill>
                  <a:schemeClr val="bg1"/>
                </a:solidFill>
                <a:effectLst/>
              </a:rPr>
              <a:t> </a:t>
            </a:r>
            <a:r>
              <a:rPr lang="en-US" altLang="zh-CN" b="1" i="0" u="sng" dirty="0">
                <a:solidFill>
                  <a:schemeClr val="bg1"/>
                </a:solidFill>
                <a:effectLst/>
              </a:rPr>
              <a:t>Baroque Artists Recognition</a:t>
            </a:r>
            <a:endParaRPr lang="zh-CN" altLang="en-US" b="1" u="sng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6DD19A3-0CAC-E8B3-660B-F6475B63AD1A}"/>
              </a:ext>
            </a:extLst>
          </p:cNvPr>
          <p:cNvSpPr txBox="1"/>
          <p:nvPr/>
        </p:nvSpPr>
        <p:spPr>
          <a:xfrm>
            <a:off x="4658710" y="3876549"/>
            <a:ext cx="359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rgbClr val="00A6ED"/>
                </a:solidFill>
                <a:effectLst/>
              </a:rPr>
              <a:t>3️⃣</a:t>
            </a:r>
            <a:r>
              <a:rPr lang="en-US" altLang="zh-CN" b="1" i="0" dirty="0">
                <a:solidFill>
                  <a:schemeClr val="bg1"/>
                </a:solidFill>
                <a:effectLst/>
              </a:rPr>
              <a:t> </a:t>
            </a:r>
            <a:r>
              <a:rPr lang="en-US" altLang="zh-CN" b="1" i="0" u="sng" dirty="0">
                <a:solidFill>
                  <a:schemeClr val="bg1"/>
                </a:solidFill>
                <a:effectLst/>
              </a:rPr>
              <a:t>Painting Style Prediction</a:t>
            </a:r>
            <a:endParaRPr lang="zh-CN" altLang="en-US" b="1" u="sng" dirty="0">
              <a:solidFill>
                <a:schemeClr val="bg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9C4258B-3E7C-042B-FE4F-DF944B919745}"/>
              </a:ext>
            </a:extLst>
          </p:cNvPr>
          <p:cNvSpPr/>
          <p:nvPr/>
        </p:nvSpPr>
        <p:spPr>
          <a:xfrm>
            <a:off x="3766457" y="101600"/>
            <a:ext cx="8331201" cy="92914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FD5D6BF-9DF7-772F-8577-7AEE0B0B567A}"/>
              </a:ext>
            </a:extLst>
          </p:cNvPr>
          <p:cNvSpPr txBox="1"/>
          <p:nvPr/>
        </p:nvSpPr>
        <p:spPr>
          <a:xfrm>
            <a:off x="8358388" y="1099652"/>
            <a:ext cx="373926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D26A"/>
                </a:solidFill>
              </a:rPr>
              <a:t>✅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u="sng" dirty="0">
                <a:solidFill>
                  <a:schemeClr val="bg1"/>
                </a:solidFill>
              </a:rPr>
              <a:t>Yes It Does:</a:t>
            </a:r>
          </a:p>
          <a:p>
            <a:pPr marL="342900" indent="-342900">
              <a:buFontTx/>
              <a:buChar char="-"/>
            </a:pPr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r>
              <a:rPr lang="en-US" altLang="zh-CN" sz="2000" dirty="0">
                <a:solidFill>
                  <a:schemeClr val="bg1"/>
                </a:solidFill>
              </a:rPr>
              <a:t>-Paintings of Baroque style clustered in a reasonable way </a:t>
            </a:r>
          </a:p>
          <a:p>
            <a:pPr marL="342900" indent="-342900">
              <a:buFontTx/>
              <a:buChar char="-"/>
            </a:pPr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  <a:r>
              <a:rPr lang="en-US" altLang="zh-CN" sz="2000" dirty="0">
                <a:solidFill>
                  <a:schemeClr val="bg1"/>
                </a:solidFill>
              </a:rPr>
              <a:t>-Generally able to classify a painting into given styles</a:t>
            </a:r>
          </a:p>
          <a:p>
            <a:endParaRPr lang="en-US" altLang="zh-CN" sz="1200" b="1" dirty="0">
              <a:solidFill>
                <a:schemeClr val="bg1"/>
              </a:solidFill>
            </a:endParaRPr>
          </a:p>
          <a:p>
            <a:r>
              <a:rPr lang="zh-CN" altLang="en-US" sz="2400" b="1" dirty="0">
                <a:solidFill>
                  <a:srgbClr val="F92F60"/>
                </a:solidFill>
              </a:rPr>
              <a:t>❌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u="sng" dirty="0">
                <a:solidFill>
                  <a:schemeClr val="bg1"/>
                </a:solidFill>
              </a:rPr>
              <a:t>No It Doesn’t:</a:t>
            </a:r>
          </a:p>
          <a:p>
            <a:pPr marL="342900" indent="-342900">
              <a:buFontTx/>
              <a:buChar char="-"/>
            </a:pPr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r>
              <a:rPr lang="en-US" altLang="zh-CN" sz="2000" dirty="0">
                <a:solidFill>
                  <a:schemeClr val="bg1"/>
                </a:solidFill>
              </a:rPr>
              <a:t>-Wasn’t really able to distinguish painters</a:t>
            </a:r>
          </a:p>
          <a:p>
            <a:pPr marL="342900" indent="-342900">
              <a:buFontTx/>
              <a:buChar char="-"/>
            </a:pPr>
            <a:r>
              <a:rPr lang="en-US" altLang="zh-CN" sz="2000" b="1" dirty="0">
                <a:solidFill>
                  <a:schemeClr val="bg1"/>
                </a:solidFill>
              </a:rPr>
              <a:t>4</a:t>
            </a:r>
            <a:r>
              <a:rPr lang="en-US" altLang="zh-CN" sz="2000" dirty="0">
                <a:solidFill>
                  <a:schemeClr val="bg1"/>
                </a:solidFill>
              </a:rPr>
              <a:t>-Limited automation: my artwork classified as a piece of Baroque style art</a:t>
            </a:r>
          </a:p>
          <a:p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en-US" sz="2400" b="1" dirty="0">
                <a:solidFill>
                  <a:srgbClr val="00A6ED"/>
                </a:solidFill>
              </a:rPr>
              <a:t>🔍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u="sng" dirty="0">
                <a:solidFill>
                  <a:schemeClr val="bg1"/>
                </a:solidFill>
              </a:rPr>
              <a:t>Conclusion: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>
                <a:solidFill>
                  <a:schemeClr val="bg1"/>
                </a:solidFill>
              </a:rPr>
              <a:t>It has been a great new technology; yet, we need to treat it more skeptically…</a:t>
            </a: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F748B0A-B964-042B-7AFB-3D606D40C26B}"/>
              </a:ext>
            </a:extLst>
          </p:cNvPr>
          <p:cNvSpPr txBox="1"/>
          <p:nvPr/>
        </p:nvSpPr>
        <p:spPr>
          <a:xfrm>
            <a:off x="94342" y="6006509"/>
            <a:ext cx="786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rgbClr val="00A6ED"/>
                </a:solidFill>
                <a:effectLst/>
              </a:rPr>
              <a:t>4️⃣</a:t>
            </a:r>
            <a:r>
              <a:rPr lang="en-US" altLang="zh-CN" b="1" i="0" dirty="0">
                <a:solidFill>
                  <a:schemeClr val="bg1"/>
                </a:solidFill>
                <a:effectLst/>
              </a:rPr>
              <a:t> </a:t>
            </a:r>
            <a:r>
              <a:rPr lang="en-US" altLang="zh-CN" b="1" i="0" u="sng" dirty="0">
                <a:solidFill>
                  <a:schemeClr val="bg1"/>
                </a:solidFill>
                <a:effectLst/>
              </a:rPr>
              <a:t>Bonus: Classifying My Artwork into One of the Styles</a:t>
            </a:r>
            <a:r>
              <a:rPr lang="en-US" altLang="zh-CN" b="1" i="0" dirty="0">
                <a:solidFill>
                  <a:schemeClr val="bg1"/>
                </a:solidFill>
                <a:effectLst/>
              </a:rPr>
              <a:t> </a:t>
            </a:r>
            <a:r>
              <a:rPr lang="zh-CN" altLang="en-US" b="1" i="0" dirty="0">
                <a:solidFill>
                  <a:srgbClr val="FFB02E"/>
                </a:solidFill>
                <a:effectLst/>
              </a:rPr>
              <a:t>🤔</a:t>
            </a:r>
            <a:endParaRPr lang="zh-CN" altLang="en-US" b="1" dirty="0">
              <a:solidFill>
                <a:srgbClr val="FFB02E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FD64C1-A82C-760B-A095-45CE8D40A9D3}"/>
              </a:ext>
            </a:extLst>
          </p:cNvPr>
          <p:cNvSpPr txBox="1"/>
          <p:nvPr/>
        </p:nvSpPr>
        <p:spPr>
          <a:xfrm>
            <a:off x="3802947" y="478517"/>
            <a:ext cx="1831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0" dirty="0">
                <a:solidFill>
                  <a:schemeClr val="bg1"/>
                </a:solidFill>
                <a:effectLst/>
              </a:rPr>
              <a:t>Zhifei (Maggie) Li</a:t>
            </a:r>
          </a:p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Class of 2026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807F6FE-F322-D3D0-1968-0062EDAB3EDB}"/>
              </a:ext>
            </a:extLst>
          </p:cNvPr>
          <p:cNvCxnSpPr/>
          <p:nvPr/>
        </p:nvCxnSpPr>
        <p:spPr>
          <a:xfrm>
            <a:off x="5737538" y="611746"/>
            <a:ext cx="0" cy="31553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8E6E489-EC4F-57B5-4996-E9CD7EAF7C4C}"/>
              </a:ext>
            </a:extLst>
          </p:cNvPr>
          <p:cNvSpPr/>
          <p:nvPr/>
        </p:nvSpPr>
        <p:spPr>
          <a:xfrm>
            <a:off x="94342" y="6470648"/>
            <a:ext cx="12003315" cy="28575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FCAE00-14E0-7958-A233-026642324CB6}"/>
              </a:ext>
            </a:extLst>
          </p:cNvPr>
          <p:cNvSpPr txBox="1"/>
          <p:nvPr/>
        </p:nvSpPr>
        <p:spPr>
          <a:xfrm>
            <a:off x="168959" y="6444247"/>
            <a:ext cx="11928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0" dirty="0">
                <a:solidFill>
                  <a:schemeClr val="bg1"/>
                </a:solidFill>
                <a:effectLst/>
              </a:rPr>
              <a:t>IM-UH 1511 Introduction to Digital Arts and Humanities     |     Spring 2023     |     https://bbqmagpie.github.io/blog/image/</a:t>
            </a:r>
          </a:p>
        </p:txBody>
      </p:sp>
    </p:spTree>
    <p:extLst>
      <p:ext uri="{BB962C8B-B14F-4D97-AF65-F5344CB8AC3E}">
        <p14:creationId xmlns:p14="http://schemas.microsoft.com/office/powerpoint/2010/main" val="210849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152</Words>
  <Application>Microsoft Office PowerPoint</Application>
  <PresentationFormat>宽屏</PresentationFormat>
  <Paragraphs>20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Zhifei</dc:creator>
  <cp:lastModifiedBy>Li Zhifei</cp:lastModifiedBy>
  <cp:revision>155</cp:revision>
  <dcterms:created xsi:type="dcterms:W3CDTF">2023-05-09T13:04:47Z</dcterms:created>
  <dcterms:modified xsi:type="dcterms:W3CDTF">2023-05-09T18:24:49Z</dcterms:modified>
</cp:coreProperties>
</file>