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3"/>
  </p:notesMasterIdLst>
  <p:handoutMasterIdLst>
    <p:handoutMasterId r:id="rId14"/>
  </p:handoutMasterIdLst>
  <p:sldIdLst>
    <p:sldId id="334" r:id="rId2"/>
    <p:sldId id="416" r:id="rId3"/>
    <p:sldId id="417" r:id="rId4"/>
    <p:sldId id="418" r:id="rId5"/>
    <p:sldId id="420" r:id="rId6"/>
    <p:sldId id="421" r:id="rId7"/>
    <p:sldId id="422" r:id="rId8"/>
    <p:sldId id="423" r:id="rId9"/>
    <p:sldId id="424" r:id="rId10"/>
    <p:sldId id="425" r:id="rId11"/>
    <p:sldId id="419" r:id="rId12"/>
  </p:sldIdLst>
  <p:sldSz cx="9906000" cy="6858000" type="A4"/>
  <p:notesSz cx="6854825" cy="9750425"/>
  <p:custDataLst>
    <p:tags r:id="rId15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99CCFF"/>
    <a:srgbClr val="99FF33"/>
    <a:srgbClr val="66FF33"/>
    <a:srgbClr val="B9C54A"/>
    <a:srgbClr val="3366CC"/>
    <a:srgbClr val="33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92764" autoAdjust="0"/>
  </p:normalViewPr>
  <p:slideViewPr>
    <p:cSldViewPr snapToGrid="0">
      <p:cViewPr varScale="1">
        <p:scale>
          <a:sx n="66" d="100"/>
          <a:sy n="66" d="100"/>
        </p:scale>
        <p:origin x="84" y="3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648" y="-114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959F7BD-0728-40C1-8262-8826D19B50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5D18337-A359-464D-AFC7-60745B07F3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438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3E263E9F-6C40-4623-8B5E-DE400BFC36F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D591551-EA4F-4E9B-9BF3-077E606245C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438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E0FBD7C-36F6-43B5-8AAB-2318470FE64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44D316A2-B9F3-4D34-9E5D-3E489C2C9E0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77825" y="344488"/>
            <a:ext cx="6099175" cy="4224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EE03F0BE-9318-43FF-B8CB-C09F708FCC4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9275" y="4875213"/>
            <a:ext cx="5756275" cy="41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D8397FD-8F92-4F91-92CA-580C49615C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411288" y="9177338"/>
            <a:ext cx="4894262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15D8DC61-180D-4EEA-B1F0-959DE4F419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9275" y="9175750"/>
            <a:ext cx="8620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747CCFD-4CE0-4D76-BF86-5A6BE89C52D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85738" indent="-184150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44513" indent="-195263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06438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10FA3D2-C4EC-4451-94CD-1F4BF7F6D3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D4B2D6-EEA2-4FD8-999F-69D138C0C01F}" type="slidenum">
              <a:rPr lang="de-DE" altLang="de-DE" sz="900" smtClean="0"/>
              <a:pPr>
                <a:spcBef>
                  <a:spcPct val="0"/>
                </a:spcBef>
              </a:pPr>
              <a:t>1</a:t>
            </a:fld>
            <a:endParaRPr lang="de-DE" altLang="de-DE" sz="9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0704C72-4850-4E83-BB11-E9E542DD230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8B24B69C-A867-4246-AFA9-FA216D5876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D866070D-822D-42A6-8061-1FB905E824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C2E0DC-2C9E-4263-A0F7-DA992266C2C2}" type="slidenum">
              <a:rPr lang="de-DE" altLang="de-DE" sz="900" smtClean="0"/>
              <a:pPr>
                <a:spcBef>
                  <a:spcPct val="0"/>
                </a:spcBef>
              </a:pPr>
              <a:t>2</a:t>
            </a:fld>
            <a:endParaRPr lang="de-DE" altLang="de-DE" sz="9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B3E0016-9B88-476B-9D74-E9CBFDB03E7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A249893-7B07-4112-9DBC-E462E85A97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5C990042-BD80-41FB-B1A2-6655ACA995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1AEE07-14EE-455C-BF44-87112C26A379}" type="slidenum">
              <a:rPr lang="de-DE" altLang="de-DE" sz="900" smtClean="0"/>
              <a:pPr>
                <a:spcBef>
                  <a:spcPct val="0"/>
                </a:spcBef>
              </a:pPr>
              <a:t>3</a:t>
            </a:fld>
            <a:endParaRPr lang="de-DE" altLang="de-DE" sz="9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14BDDED-E98A-4249-99C8-8901F342BAF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792163" y="749300"/>
            <a:ext cx="5305425" cy="3673475"/>
          </a:xfrm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4751C228-72AA-4D64-BA2F-9E302C486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8688" y="4646613"/>
            <a:ext cx="5032375" cy="4346575"/>
          </a:xfrm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D80A4CA6-29F5-435B-8FE1-16A58C14D8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536357-E8D0-4382-B9A7-7A85E1B29484}" type="slidenum">
              <a:rPr lang="de-DE" altLang="de-DE" sz="900" smtClean="0"/>
              <a:pPr>
                <a:spcBef>
                  <a:spcPct val="0"/>
                </a:spcBef>
              </a:pPr>
              <a:t>4</a:t>
            </a:fld>
            <a:endParaRPr lang="de-DE" altLang="de-DE" sz="9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8D7C0DF-214C-4AF5-BEE3-4FEBB19342D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792163" y="749300"/>
            <a:ext cx="5305425" cy="3673475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4E17DFC3-2650-4A6B-8EFF-7CB6EA26B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8688" y="4646613"/>
            <a:ext cx="5032375" cy="4346575"/>
          </a:xfrm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07A0F46-BD86-4A92-9C37-F76FABCF31B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4437063"/>
            <a:ext cx="9906000" cy="19462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5" name="Grafik 11">
            <a:extLst>
              <a:ext uri="{FF2B5EF4-FFF2-40B4-BE49-F238E27FC236}">
                <a16:creationId xmlns:a16="http://schemas.microsoft.com/office/drawing/2014/main" id="{D25C8C9D-16F7-434F-8668-F958EAAC32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4150"/>
            <a:ext cx="2230437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7129463" cy="647700"/>
          </a:xfrm>
        </p:spPr>
        <p:txBody>
          <a:bodyPr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1825" y="5691188"/>
            <a:ext cx="7129463" cy="4445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6474163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2C65EB4-07F1-4C2F-969E-5C00945A5FE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VPJ  |  Gewerk5  |  WS 2017/SS 2018  </a:t>
            </a:r>
            <a:r>
              <a:rPr lang="de-DE">
                <a:cs typeface="Arial" charset="0"/>
              </a:rPr>
              <a:t>|  Vorname  Nachname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3C0D49F-7A40-4084-92E1-761ED3766FE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5231C-65A7-482C-BBF5-2284965EFA5E}" type="slidenum">
              <a:rPr lang="de-DE" altLang="de-DE"/>
              <a:pPr>
                <a:defRPr/>
              </a:pPr>
              <a:t>‹Nr.›</a:t>
            </a:fld>
            <a:r>
              <a:rPr lang="de-DE" altLang="de-DE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488629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C5D706A6-C90E-4F8C-A509-B0B9D7B7B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320675" y="333375"/>
            <a:ext cx="63500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8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Kapitel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DF56D5B0-514A-44FF-AFCA-3A1D0B2CA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gray">
          <a:xfrm>
            <a:off x="320675" y="1273175"/>
            <a:ext cx="9344025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77898" name="Rectangle 10">
            <a:extLst>
              <a:ext uri="{FF2B5EF4-FFF2-40B4-BE49-F238E27FC236}">
                <a16:creationId xmlns:a16="http://schemas.microsoft.com/office/drawing/2014/main" id="{5A98540B-0A3A-44ED-A776-6F85E20D25A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31825" y="6381750"/>
            <a:ext cx="86423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3366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VPJ  |  Gewerk5  |  WS 2017/SS 2018  </a:t>
            </a:r>
            <a:r>
              <a:rPr lang="de-DE">
                <a:cs typeface="Arial" charset="0"/>
              </a:rPr>
              <a:t>|  Vorname  Nachname</a:t>
            </a:r>
          </a:p>
        </p:txBody>
      </p:sp>
      <p:sp>
        <p:nvSpPr>
          <p:cNvPr id="677899" name="Rectangle 11">
            <a:extLst>
              <a:ext uri="{FF2B5EF4-FFF2-40B4-BE49-F238E27FC236}">
                <a16:creationId xmlns:a16="http://schemas.microsoft.com/office/drawing/2014/main" id="{32D17A37-C8CD-47F6-A377-A32DA63DE8B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0" y="6381750"/>
            <a:ext cx="4889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solidFill>
                  <a:srgbClr val="3366C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B0269F7-499D-43DF-AF7E-61DFF4496FFB}" type="slidenum">
              <a:rPr lang="de-DE" altLang="de-DE"/>
              <a:pPr>
                <a:defRPr/>
              </a:pPr>
              <a:t>‹Nr.›</a:t>
            </a:fld>
            <a:r>
              <a:rPr lang="de-DE" altLang="de-DE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030" name="Line 14">
            <a:extLst>
              <a:ext uri="{FF2B5EF4-FFF2-40B4-BE49-F238E27FC236}">
                <a16:creationId xmlns:a16="http://schemas.microsoft.com/office/drawing/2014/main" id="{0DD01D0E-FDB4-4EA3-9D2E-7AEC4AA8484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052513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1" name="Line 15">
            <a:extLst>
              <a:ext uri="{FF2B5EF4-FFF2-40B4-BE49-F238E27FC236}">
                <a16:creationId xmlns:a16="http://schemas.microsoft.com/office/drawing/2014/main" id="{E4AC4C5F-CCF9-4D94-9CEA-6A44BB6B076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83338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2" name="Grafik 11">
            <a:extLst>
              <a:ext uri="{FF2B5EF4-FFF2-40B4-BE49-F238E27FC236}">
                <a16:creationId xmlns:a16="http://schemas.microsoft.com/office/drawing/2014/main" id="{135B0456-3BB9-47D8-9C41-837F8E3501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4150"/>
            <a:ext cx="2230437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0" r:id="rId2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79388" algn="l" rtl="0" eaLnBrk="0" fontAlgn="base" hangingPunct="0">
        <a:spcBef>
          <a:spcPct val="3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2pPr>
      <a:lvl3pPr marL="35242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542925" indent="-188913" algn="l" rtl="0" eaLnBrk="0" fontAlgn="base" hangingPunct="0">
        <a:spcBef>
          <a:spcPct val="1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4pPr>
      <a:lvl5pPr marL="71437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11715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16287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0859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25431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6">
            <a:extLst>
              <a:ext uri="{FF2B5EF4-FFF2-40B4-BE49-F238E27FC236}">
                <a16:creationId xmlns:a16="http://schemas.microsoft.com/office/drawing/2014/main" id="{A3628D1B-3371-482D-8561-1B7793A3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4"/>
          <a:stretch>
            <a:fillRect/>
          </a:stretch>
        </p:blipFill>
        <p:spPr bwMode="auto">
          <a:xfrm>
            <a:off x="0" y="1016000"/>
            <a:ext cx="32893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3" name="Rectangle 8">
            <a:extLst>
              <a:ext uri="{FF2B5EF4-FFF2-40B4-BE49-F238E27FC236}">
                <a16:creationId xmlns:a16="http://schemas.microsoft.com/office/drawing/2014/main" id="{72982BBD-1A83-4B88-9AA6-711C0C30D4A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8466138" cy="647700"/>
          </a:xfrm>
        </p:spPr>
        <p:txBody>
          <a:bodyPr/>
          <a:lstStyle/>
          <a:p>
            <a:pPr eaLnBrk="1" hangingPunct="1"/>
            <a:r>
              <a:rPr lang="de-DE" altLang="de-DE"/>
              <a:t>VPJ – Gewerk 5 Navi + AR</a:t>
            </a:r>
            <a:endParaRPr lang="de-DE" altLang="de-DE" b="0"/>
          </a:p>
        </p:txBody>
      </p:sp>
      <p:sp>
        <p:nvSpPr>
          <p:cNvPr id="5124" name="Rectangle 9">
            <a:extLst>
              <a:ext uri="{FF2B5EF4-FFF2-40B4-BE49-F238E27FC236}">
                <a16:creationId xmlns:a16="http://schemas.microsoft.com/office/drawing/2014/main" id="{1E6D3964-31E3-47DA-A87C-C5CF31E2993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31825" y="5691188"/>
            <a:ext cx="8677275" cy="4445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de-DE" altLang="de-DE" b="1"/>
              <a:t>Ggf. Unterthema</a:t>
            </a:r>
            <a:br>
              <a:rPr lang="de-DE" altLang="de-DE" b="1"/>
            </a:br>
            <a:r>
              <a:rPr lang="de-DE" altLang="de-DE"/>
              <a:t>HAW Hamburg, WiSe 2017/18, Vorname Nachname</a:t>
            </a:r>
          </a:p>
        </p:txBody>
      </p:sp>
      <p:sp>
        <p:nvSpPr>
          <p:cNvPr id="5125" name="Line 4">
            <a:extLst>
              <a:ext uri="{FF2B5EF4-FFF2-40B4-BE49-F238E27FC236}">
                <a16:creationId xmlns:a16="http://schemas.microsoft.com/office/drawing/2014/main" id="{1778089A-EA1A-4357-A556-A12DE086DADE}"/>
              </a:ext>
            </a:extLst>
          </p:cNvPr>
          <p:cNvSpPr>
            <a:spLocks noChangeShapeType="1"/>
          </p:cNvSpPr>
          <p:nvPr/>
        </p:nvSpPr>
        <p:spPr bwMode="gray">
          <a:xfrm>
            <a:off x="3297238" y="1033463"/>
            <a:ext cx="0" cy="338296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26" name="Line 7">
            <a:extLst>
              <a:ext uri="{FF2B5EF4-FFF2-40B4-BE49-F238E27FC236}">
                <a16:creationId xmlns:a16="http://schemas.microsoft.com/office/drawing/2014/main" id="{E539B8C4-D2C9-4ABC-AA46-76CC32B3F593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4408488"/>
            <a:ext cx="9906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5127" name="Picture 20">
            <a:extLst>
              <a:ext uri="{FF2B5EF4-FFF2-40B4-BE49-F238E27FC236}">
                <a16:creationId xmlns:a16="http://schemas.microsoft.com/office/drawing/2014/main" id="{7691086C-8A2D-4663-9ED2-D26495DD3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2"/>
          <a:stretch>
            <a:fillRect/>
          </a:stretch>
        </p:blipFill>
        <p:spPr bwMode="auto">
          <a:xfrm>
            <a:off x="3321050" y="1006475"/>
            <a:ext cx="6584950" cy="338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4938615-1D32-4699-B096-61B852F14D94}"/>
              </a:ext>
            </a:extLst>
          </p:cNvPr>
          <p:cNvSpPr/>
          <p:nvPr/>
        </p:nvSpPr>
        <p:spPr>
          <a:xfrm>
            <a:off x="463550" y="2093913"/>
            <a:ext cx="2451100" cy="400050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2000" b="1" kern="0" dirty="0">
                <a:solidFill>
                  <a:schemeClr val="bg1"/>
                </a:solidFill>
                <a:latin typeface="Arial"/>
                <a:ea typeface="+mj-ea"/>
                <a:cs typeface="+mj-cs"/>
              </a:rPr>
              <a:t>Bild 1 zum THEMA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8814BB1-CEFB-41E4-892F-23498D399D3A}"/>
              </a:ext>
            </a:extLst>
          </p:cNvPr>
          <p:cNvSpPr/>
          <p:nvPr/>
        </p:nvSpPr>
        <p:spPr>
          <a:xfrm>
            <a:off x="4068763" y="2093913"/>
            <a:ext cx="2449512" cy="400050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2000" b="1" kern="0" dirty="0">
                <a:solidFill>
                  <a:schemeClr val="bg1"/>
                </a:solidFill>
                <a:latin typeface="Arial"/>
                <a:ea typeface="+mj-ea"/>
                <a:cs typeface="+mj-cs"/>
              </a:rPr>
              <a:t>Bild 2 zum THEMA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>
            <a:extLst>
              <a:ext uri="{FF2B5EF4-FFF2-40B4-BE49-F238E27FC236}">
                <a16:creationId xmlns:a16="http://schemas.microsoft.com/office/drawing/2014/main" id="{91705196-61FA-439B-90D0-C888204D40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Kamera-Kalibrierung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5" name="Inhaltsplatzhalter 2">
                <a:extLst>
                  <a:ext uri="{FF2B5EF4-FFF2-40B4-BE49-F238E27FC236}">
                    <a16:creationId xmlns:a16="http://schemas.microsoft.com/office/drawing/2014/main" id="{4DAC9ABD-D718-43D8-9463-1CB5B22D8BD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20675" y="1273175"/>
                <a:ext cx="8141153" cy="4964113"/>
              </a:xfrm>
            </p:spPr>
            <p:txBody>
              <a:bodyPr/>
              <a:lstStyle/>
              <a:p>
                <a:pPr marL="0" indent="0"/>
                <a:r>
                  <a:rPr lang="de-DE" altLang="de-DE" sz="1800" b="1" dirty="0"/>
                  <a:t>Extrinsische Parameter (2)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bar>
                      <m:barPr>
                        <m:ctrlPr>
                          <a:rPr lang="de-DE" altLang="de-DE" sz="16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̃"/>
                            <m:ctrlPr>
                              <a:rPr lang="de-DE" altLang="de-DE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altLang="de-DE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bar>
                    <m:r>
                      <a:rPr lang="de-DE" alt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de-DE" altLang="de-DE" sz="16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altLang="de-DE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bar>
                    <m:limLow>
                      <m:limLowPr>
                        <m:ctrlPr>
                          <a:rPr lang="de-DE" altLang="de-DE" sz="16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de-DE" alt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bar>
                              <m:barPr>
                                <m:ctrlPr>
                                  <a:rPr lang="de-DE" altLang="de-DE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de-DE" altLang="de-DE" sz="16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bar>
                            <m:r>
                              <a:rPr lang="de-DE" altLang="de-DE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altLang="de-DE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ctrlPr>
                                      <a:rPr lang="de-DE" alt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de-DE" altLang="de-DE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de-DE" altLang="de-DE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de-DE" altLang="de-DE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ctrlPr>
                                  <a:rPr lang="de-DE" altLang="de-DE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de-DE" altLang="de-DE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bar>
                            <m:r>
                              <a:rPr lang="de-DE" altLang="de-DE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</m:e>
                      <m:lim>
                        <m:sSub>
                          <m:sSubPr>
                            <m:ctrlPr>
                              <a:rPr lang="de-DE" alt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altLang="de-DE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altLang="de-DE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lim>
                    </m:limLow>
                    <m:r>
                      <a:rPr lang="de-DE" alt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alt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de-DE" alt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de-DE" altLang="de-DE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bar>
                        <m:bar>
                          <m:barPr>
                            <m:ctrlPr>
                              <a:rPr lang="de-DE" alt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de-DE" altLang="de-DE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bar>
                        <m:r>
                          <a:rPr lang="de-DE" altLang="de-DE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ctrlPr>
                              <a:rPr lang="de-DE" alt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de-DE" altLang="de-DE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bar>
                        <m:bar>
                          <m:barPr>
                            <m:ctrlPr>
                              <a:rPr lang="de-DE" alt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de-DE" altLang="de-DE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bar>
                        <m:bar>
                          <m:barPr>
                            <m:ctrlPr>
                              <a:rPr lang="de-DE" alt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de-DE" altLang="de-DE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bar>
                      </m:e>
                    </m:d>
                    <m:r>
                      <a:rPr lang="de-DE" altLang="de-DE" sz="16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de-DE" alt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alt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de-DE" alt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ctrlPr>
                                        <a:rPr lang="de-DE" altLang="de-DE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de-DE" alt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de-DE" altLang="de-DE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de-DE" alt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alt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de-DE" altLang="de-DE" sz="16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altLang="de-DE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bar>
                    <m:sSub>
                      <m:sSubPr>
                        <m:ctrlPr>
                          <a:rPr lang="de-DE" alt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de-DE" alt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acc>
                              <m:accPr>
                                <m:chr m:val="̃"/>
                                <m:ctrlPr>
                                  <a:rPr lang="de-DE" altLang="de-DE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altLang="de-DE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lang="de-DE" altLang="de-DE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de-DE" altLang="de-DE" sz="1600" dirty="0"/>
              </a:p>
              <a:p>
                <a:pPr marL="485775" lvl="3" indent="-285750">
                  <a:buFont typeface="Arial" panose="020B0604020202020204" pitchFamily="34" charset="0"/>
                  <a:buChar char="•"/>
                </a:pPr>
                <a:r>
                  <a:rPr lang="de-DE" altLang="de-DE" dirty="0"/>
                  <a:t>Mit:</a:t>
                </a:r>
                <a:endParaRPr lang="de-DE" altLang="de-DE" sz="1600" b="0" i="1" dirty="0">
                  <a:latin typeface="Cambria Math" panose="02040503050406030204" pitchFamily="18" charset="0"/>
                </a:endParaRPr>
              </a:p>
              <a:p>
                <a:pPr marL="657225" lvl="4" indent="-285750"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bar>
                      <m:barPr>
                        <m:ctrlPr>
                          <a:rPr lang="de-DE" altLang="de-DE" sz="16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altLang="de-DE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  <m:r>
                      <a:rPr lang="de-DE" alt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alt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de-DE" alt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de-DE" altLang="de-DE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bar>
                      </m:e>
                      <m:sub>
                        <m:r>
                          <a:rPr lang="de-DE" altLang="de-DE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de-DE" altLang="de-DE" sz="16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alt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de-DE" alt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de-DE" altLang="de-DE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bar>
                      </m:e>
                      <m:sub>
                        <m:r>
                          <a:rPr lang="de-DE" altLang="de-DE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altLang="de-DE" sz="16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alt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de-DE" alt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de-DE" altLang="de-DE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bar>
                      </m:e>
                      <m:sub>
                        <m:r>
                          <a:rPr lang="de-DE" altLang="de-DE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de-DE" altLang="de-DE" dirty="0"/>
                  <a:t> (</a:t>
                </a:r>
                <a:r>
                  <a:rPr lang="de-DE" altLang="de-DE" dirty="0" err="1"/>
                  <a:t>Rotationsmatritzen</a:t>
                </a:r>
                <a:r>
                  <a:rPr lang="de-DE" altLang="de-DE" dirty="0"/>
                  <a:t>)</a:t>
                </a:r>
              </a:p>
              <a:p>
                <a:pPr marL="657225" lvl="4" indent="-285750"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bar>
                      <m:barPr>
                        <m:ctrlPr>
                          <a:rPr lang="de-DE" altLang="de-DE" sz="16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altLang="de-DE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bar>
                  </m:oMath>
                </a14:m>
                <a:r>
                  <a:rPr lang="de-DE" altLang="de-DE" dirty="0"/>
                  <a:t> = Translationsvektor</a:t>
                </a:r>
              </a:p>
              <a:p>
                <a:pPr marL="657225" lvl="4" indent="-285750"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bar>
                      <m:barPr>
                        <m:ctrlPr>
                          <a:rPr lang="de-DE" altLang="de-DE" sz="16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altLang="de-DE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bar>
                  </m:oMath>
                </a14:m>
                <a:r>
                  <a:rPr lang="de-DE" altLang="de-DE" dirty="0"/>
                  <a:t> = Kameramatrix (intrinsische Parameter)</a:t>
                </a:r>
              </a:p>
              <a:p>
                <a:pPr marL="657225" lvl="4" indent="-285750"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bar>
                      <m:barPr>
                        <m:ctrlPr>
                          <a:rPr lang="de-DE" altLang="de-DE" sz="16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altLang="de-DE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bar>
                  </m:oMath>
                </a14:m>
                <a:r>
                  <a:rPr lang="de-DE" altLang="de-DE" dirty="0"/>
                  <a:t> = Projektionsmatrix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altLang="de-DE" dirty="0"/>
              </a:p>
              <a:p>
                <a:pPr marL="0" indent="0"/>
                <a14:m>
                  <m:oMath xmlns:m="http://schemas.openxmlformats.org/officeDocument/2006/math">
                    <m:r>
                      <a:rPr lang="de-DE" altLang="de-DE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de-DE" altLang="de-DE" dirty="0"/>
                  <a:t>Kalibrierung ist die Bestimmung der Parameter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de-DE" altLang="de-DE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de-DE" altLang="de-DE" sz="1800" dirty="0"/>
              </a:p>
              <a:p>
                <a:pPr marL="0" indent="0"/>
                <a:endParaRPr lang="de-DE" altLang="de-DE" sz="1800" b="1" dirty="0"/>
              </a:p>
              <a:p>
                <a:pPr>
                  <a:buFontTx/>
                  <a:buChar char="•"/>
                </a:pPr>
                <a:endParaRPr lang="de-DE" altLang="de-DE" dirty="0"/>
              </a:p>
            </p:txBody>
          </p:sp>
        </mc:Choice>
        <mc:Fallback>
          <p:sp>
            <p:nvSpPr>
              <p:cNvPr id="13315" name="Inhaltsplatzhalter 2">
                <a:extLst>
                  <a:ext uri="{FF2B5EF4-FFF2-40B4-BE49-F238E27FC236}">
                    <a16:creationId xmlns:a16="http://schemas.microsoft.com/office/drawing/2014/main" id="{4DAC9ABD-D718-43D8-9463-1CB5B22D8B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0675" y="1273175"/>
                <a:ext cx="8141153" cy="4964113"/>
              </a:xfrm>
              <a:blipFill>
                <a:blip r:embed="rId2"/>
                <a:stretch>
                  <a:fillRect l="-1798" t="-15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38AA1F-5773-4358-9ABC-EFE80FB9F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31825" y="6381750"/>
            <a:ext cx="8642350" cy="287338"/>
          </a:xfrm>
        </p:spPr>
        <p:txBody>
          <a:bodyPr/>
          <a:lstStyle/>
          <a:p>
            <a:pPr>
              <a:defRPr/>
            </a:pPr>
            <a:r>
              <a:rPr lang="de-DE"/>
              <a:t>VPJ  |  Gewerk5  |  WS 2017/SS 2018  </a:t>
            </a:r>
            <a:r>
              <a:rPr lang="de-DE">
                <a:cs typeface="Arial" charset="0"/>
              </a:rPr>
              <a:t>|  Vorname  Nachname</a:t>
            </a:r>
          </a:p>
        </p:txBody>
      </p:sp>
      <p:sp>
        <p:nvSpPr>
          <p:cNvPr id="13317" name="Foliennummernplatzhalter 4">
            <a:extLst>
              <a:ext uri="{FF2B5EF4-FFF2-40B4-BE49-F238E27FC236}">
                <a16:creationId xmlns:a16="http://schemas.microsoft.com/office/drawing/2014/main" id="{CD55A4D2-38EE-4F70-B8C3-3661144225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fld id="{139B7DCE-A8F5-4014-A939-6AD9042B3D8D}" type="slidenum">
              <a:rPr lang="de-DE" altLang="de-DE" smtClean="0">
                <a:solidFill>
                  <a:srgbClr val="3366CC"/>
                </a:solidFill>
                <a:latin typeface="Arial" panose="020B0604020202020204" pitchFamily="34" charset="0"/>
              </a:rPr>
              <a:pPr/>
              <a:t>10</a:t>
            </a:fld>
            <a:r>
              <a:rPr lang="de-DE" altLang="de-DE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953DE2A-5B2F-4DA5-82F3-72366E827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50" y="4837113"/>
            <a:ext cx="14192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7863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>
            <a:extLst>
              <a:ext uri="{FF2B5EF4-FFF2-40B4-BE49-F238E27FC236}">
                <a16:creationId xmlns:a16="http://schemas.microsoft.com/office/drawing/2014/main" id="{D36AF018-B0B3-4446-9AFF-BD6144B41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Konzeptplanung</a:t>
            </a:r>
            <a:br>
              <a:rPr lang="de-DE" altLang="de-DE"/>
            </a:br>
            <a:r>
              <a:rPr lang="de-DE" altLang="de-DE"/>
              <a:t>Kamarakalibrierung</a:t>
            </a:r>
          </a:p>
        </p:txBody>
      </p:sp>
      <p:sp>
        <p:nvSpPr>
          <p:cNvPr id="14339" name="Inhaltsplatzhalter 2">
            <a:extLst>
              <a:ext uri="{FF2B5EF4-FFF2-40B4-BE49-F238E27FC236}">
                <a16:creationId xmlns:a16="http://schemas.microsoft.com/office/drawing/2014/main" id="{14F08842-3C59-475F-A441-E6E98DBC01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de-DE" altLang="de-DE" sz="1800" b="1" dirty="0"/>
              <a:t>Nutzen der Parameter</a:t>
            </a:r>
            <a:endParaRPr lang="de-DE" altLang="de-DE" sz="18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de-DE" altLang="de-DE" sz="1800" dirty="0"/>
              <a:t>Entzerrung der Bilder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de-DE" sz="1800" dirty="0"/>
              <a:t>Krümmung / Fischaugeneffekt (radial </a:t>
            </a:r>
            <a:r>
              <a:rPr lang="de-DE" sz="1800" dirty="0" err="1"/>
              <a:t>distortion</a:t>
            </a:r>
            <a:r>
              <a:rPr lang="de-DE" sz="1800" dirty="0"/>
              <a:t>)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de-DE" sz="1800" dirty="0"/>
              <a:t>tangential verzerrtes Bild (tangential </a:t>
            </a:r>
            <a:r>
              <a:rPr lang="de-DE" sz="1800" dirty="0" err="1"/>
              <a:t>distortion</a:t>
            </a:r>
            <a:r>
              <a:rPr lang="de-DE" sz="1800" dirty="0"/>
              <a:t>) 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endParaRPr lang="de-DE" altLang="de-DE" sz="18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altLang="de-DE" sz="1800" dirty="0"/>
              <a:t>Rückrechnung eines Bildpunktes in die Position der realen 3D-Welt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de-DE" altLang="de-DE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F6BA94-D3AE-43BB-8BC9-ADA21F2617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 |  Gewerk5  |  WS 2017/SS 2018  </a:t>
            </a:r>
            <a:r>
              <a:rPr lang="de-DE">
                <a:cs typeface="Arial" charset="0"/>
              </a:rPr>
              <a:t>|  Vorname  Nachname</a:t>
            </a:r>
          </a:p>
        </p:txBody>
      </p:sp>
      <p:sp>
        <p:nvSpPr>
          <p:cNvPr id="14341" name="Foliennummernplatzhalter 4">
            <a:extLst>
              <a:ext uri="{FF2B5EF4-FFF2-40B4-BE49-F238E27FC236}">
                <a16:creationId xmlns:a16="http://schemas.microsoft.com/office/drawing/2014/main" id="{9A338089-BBAC-46AF-9BB2-D56C703CBA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fld id="{B0252CDA-6EA7-4BB4-8614-5ACB0AC8B3FF}" type="slidenum">
              <a:rPr lang="de-DE" altLang="de-DE" smtClean="0">
                <a:solidFill>
                  <a:srgbClr val="3366CC"/>
                </a:solidFill>
                <a:latin typeface="Arial" panose="020B0604020202020204" pitchFamily="34" charset="0"/>
              </a:rPr>
              <a:pPr/>
              <a:t>11</a:t>
            </a:fld>
            <a:r>
              <a:rPr lang="de-DE" altLang="de-DE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DB38892-0417-47D9-8BCC-1D9522A86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Gliederung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BEC02CC-C540-436A-B437-B55F26C1A2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de-DE" altLang="de-DE" sz="1800"/>
              <a:t>Einführung </a:t>
            </a:r>
            <a:r>
              <a:rPr lang="de-DE" altLang="de-DE" sz="1200" i="1"/>
              <a:t>(Führen Sie hier in die Thematik ein, max. eine Folie)</a:t>
            </a:r>
            <a:endParaRPr lang="de-DE" altLang="de-DE" sz="1200"/>
          </a:p>
          <a:p>
            <a:pPr eaLnBrk="1" hangingPunct="1">
              <a:buFontTx/>
              <a:buAutoNum type="arabicPeriod"/>
            </a:pPr>
            <a:r>
              <a:rPr lang="de-DE" altLang="de-DE" sz="1800"/>
              <a:t>Aufgabenstellung </a:t>
            </a:r>
            <a:r>
              <a:rPr lang="de-DE" altLang="de-DE" sz="1200" i="1"/>
              <a:t>(Beschreiben Sie hier die Aufgabenstellung verbal, technologisch etc.)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/>
              <a:t>Theorieteil </a:t>
            </a:r>
            <a:r>
              <a:rPr lang="de-DE" altLang="de-DE" sz="1200" i="1"/>
              <a:t>(Führen Sie hier die verwendete Theorie mathematisch ein, unabhängig von der Anwendung)</a:t>
            </a:r>
            <a:endParaRPr lang="de-DE" altLang="de-DE" sz="1200"/>
          </a:p>
          <a:p>
            <a:pPr eaLnBrk="1" hangingPunct="1">
              <a:buFontTx/>
              <a:buAutoNum type="arabicPeriod"/>
            </a:pPr>
            <a:r>
              <a:rPr lang="de-DE" altLang="de-DE" sz="1800"/>
              <a:t>Anwendungsteil </a:t>
            </a:r>
            <a:r>
              <a:rPr lang="de-DE" altLang="de-DE" sz="1200" i="1">
                <a:solidFill>
                  <a:srgbClr val="000000"/>
                </a:solidFill>
              </a:rPr>
              <a:t>(Beschreiben Sie hier die Anwendung der Theorie auf das System, Ergebnisse etc.)</a:t>
            </a:r>
            <a:endParaRPr lang="de-DE" altLang="de-DE" sz="1800"/>
          </a:p>
          <a:p>
            <a:pPr eaLnBrk="1" hangingPunct="1">
              <a:buFontTx/>
              <a:buAutoNum type="arabicPeriod"/>
            </a:pPr>
            <a:r>
              <a:rPr lang="de-DE" altLang="de-DE" sz="1800"/>
              <a:t>Zusammenfassung und Ausblick </a:t>
            </a:r>
            <a:r>
              <a:rPr lang="de-DE" altLang="de-DE" sz="1200" i="1">
                <a:solidFill>
                  <a:srgbClr val="000000"/>
                </a:solidFill>
              </a:rPr>
              <a:t>(Fassen Sie hier kurz zusammen, Pro und Contra, etc., max. eine Folie)</a:t>
            </a:r>
            <a:endParaRPr lang="de-DE" altLang="de-DE" sz="1800"/>
          </a:p>
          <a:p>
            <a:pPr eaLnBrk="1" hangingPunct="1">
              <a:buFontTx/>
              <a:buAutoNum type="arabicPeriod"/>
            </a:pPr>
            <a:r>
              <a:rPr lang="de-DE" altLang="de-DE" sz="1800"/>
              <a:t>Literatur </a:t>
            </a:r>
            <a:r>
              <a:rPr lang="de-DE" altLang="de-DE" sz="1200" i="1">
                <a:solidFill>
                  <a:srgbClr val="000000"/>
                </a:solidFill>
              </a:rPr>
              <a:t>(Zitieren Sie hier sämtliche verwendete Literatur)</a:t>
            </a:r>
            <a:endParaRPr lang="de-DE" altLang="de-DE" sz="1800">
              <a:solidFill>
                <a:srgbClr val="000000"/>
              </a:solidFill>
            </a:endParaRPr>
          </a:p>
          <a:p>
            <a:pPr eaLnBrk="1" hangingPunct="1">
              <a:buFontTx/>
              <a:buAutoNum type="arabicPeriod"/>
            </a:pPr>
            <a:endParaRPr lang="de-DE" altLang="de-DE" sz="1800"/>
          </a:p>
        </p:txBody>
      </p:sp>
      <p:sp>
        <p:nvSpPr>
          <p:cNvPr id="7172" name="Rectangle 10">
            <a:extLst>
              <a:ext uri="{FF2B5EF4-FFF2-40B4-BE49-F238E27FC236}">
                <a16:creationId xmlns:a16="http://schemas.microsoft.com/office/drawing/2014/main" id="{9CA48C44-FDF4-4053-A572-4E2367E43A9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7173" name="Foliennummernplatzhalter 4">
            <a:extLst>
              <a:ext uri="{FF2B5EF4-FFF2-40B4-BE49-F238E27FC236}">
                <a16:creationId xmlns:a16="http://schemas.microsoft.com/office/drawing/2014/main" id="{9ADEF3CF-24E2-418B-960A-B21CC8EE29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513AC78F-201D-4709-A789-EAA931C101B4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2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AAC2781-1280-4497-883A-29DA199B6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tIns="36000"/>
          <a:lstStyle/>
          <a:p>
            <a:pPr eaLnBrk="1" hangingPunct="1"/>
            <a:r>
              <a:rPr lang="de-DE" altLang="de-DE"/>
              <a:t>X. Name des Kapitels</a:t>
            </a:r>
            <a:br>
              <a:rPr lang="de-DE" altLang="de-DE"/>
            </a:br>
            <a:r>
              <a:rPr lang="de-DE" altLang="de-DE" b="0"/>
              <a:t>Ggf. Untertitel</a:t>
            </a:r>
            <a:br>
              <a:rPr lang="de-DE" altLang="de-DE"/>
            </a:br>
            <a:endParaRPr lang="de-DE" altLang="de-DE" b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00C1F9F-DB73-4E1E-B72D-982015E23E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4488" lvl="1" indent="-342900" eaLnBrk="1" hangingPunct="1">
              <a:lnSpc>
                <a:spcPct val="90000"/>
              </a:lnSpc>
            </a:pPr>
            <a:r>
              <a:rPr lang="de-DE" altLang="de-DE" sz="1800"/>
              <a:t>Schriftart Arial, Überschriften </a:t>
            </a:r>
            <a:r>
              <a:rPr lang="de-DE" altLang="de-DE" sz="1800" b="1"/>
              <a:t>fett</a:t>
            </a:r>
            <a:r>
              <a:rPr lang="de-DE" altLang="de-DE" sz="1800"/>
              <a:t>, verwenden Sie möglichst kein </a:t>
            </a:r>
            <a:r>
              <a:rPr lang="de-DE" altLang="de-DE" sz="1800" i="1"/>
              <a:t>kursiv</a:t>
            </a:r>
          </a:p>
          <a:p>
            <a:pPr marL="515938" lvl="2" indent="-342900" eaLnBrk="1" hangingPunct="1">
              <a:lnSpc>
                <a:spcPct val="90000"/>
              </a:lnSpc>
            </a:pPr>
            <a:r>
              <a:rPr lang="de-DE" altLang="de-DE" sz="1600"/>
              <a:t>Schriftgrad nicht kleiner 16</a:t>
            </a:r>
          </a:p>
          <a:p>
            <a:pPr marL="344488" lvl="1" indent="-342900" eaLnBrk="1" hangingPunct="1">
              <a:lnSpc>
                <a:spcPct val="90000"/>
              </a:lnSpc>
            </a:pPr>
            <a:r>
              <a:rPr lang="de-DE" altLang="de-DE" sz="1800"/>
              <a:t>Vortrag max. 15 Minuten (+ 5 Minuten Diskussion), d.h. ca. 10 Inhaltsfolien</a:t>
            </a:r>
          </a:p>
          <a:p>
            <a:pPr marL="344488" lvl="1" indent="-342900" eaLnBrk="1" hangingPunct="1">
              <a:lnSpc>
                <a:spcPct val="90000"/>
              </a:lnSpc>
            </a:pPr>
            <a:r>
              <a:rPr lang="de-DE" altLang="de-DE" sz="1800"/>
              <a:t>Verwenden Sie „Bullet Point“-Stil, keine ganzen Sätze (verhindert ablesen)</a:t>
            </a:r>
          </a:p>
          <a:p>
            <a:pPr marL="344488" lvl="1" indent="-342900" eaLnBrk="1" hangingPunct="1">
              <a:lnSpc>
                <a:spcPct val="90000"/>
              </a:lnSpc>
            </a:pPr>
            <a:r>
              <a:rPr lang="de-DE" altLang="de-DE" sz="1800"/>
              <a:t>Verwenden Sie Grafiken zur Beschreibung komplexer Sachverhalte</a:t>
            </a:r>
          </a:p>
          <a:p>
            <a:pPr marL="344488" lvl="1" indent="-342900" eaLnBrk="1" hangingPunct="1">
              <a:lnSpc>
                <a:spcPct val="90000"/>
              </a:lnSpc>
            </a:pPr>
            <a:r>
              <a:rPr lang="de-DE" altLang="de-DE" sz="1800"/>
              <a:t>Verwenden Sie Animationen nur, wenn sie zum besseren Verständnis beitragen (z.B. zum schrittweisen Aufbau komplexer Grafiken)</a:t>
            </a:r>
          </a:p>
          <a:p>
            <a:pPr marL="344488" lvl="1" indent="-342900" eaLnBrk="1" hangingPunct="1">
              <a:lnSpc>
                <a:spcPct val="90000"/>
              </a:lnSpc>
            </a:pPr>
            <a:r>
              <a:rPr lang="de-DE" altLang="de-DE" sz="1800"/>
              <a:t>Verwenden Sie den MS Formeleditor für Formeln (besser Formeln in LaTex erstellen und aus PDF herauskopieren)</a:t>
            </a:r>
          </a:p>
          <a:p>
            <a:pPr marL="344488" lvl="1" indent="-342900" eaLnBrk="1" hangingPunct="1">
              <a:lnSpc>
                <a:spcPct val="90000"/>
              </a:lnSpc>
            </a:pPr>
            <a:endParaRPr lang="de-DE" altLang="de-DE" sz="1800"/>
          </a:p>
          <a:p>
            <a:pPr marL="344488" lvl="1" indent="-342900" eaLnBrk="1" hangingPunct="1">
              <a:lnSpc>
                <a:spcPct val="90000"/>
              </a:lnSpc>
            </a:pPr>
            <a:endParaRPr lang="de-DE" altLang="de-DE" sz="1800"/>
          </a:p>
        </p:txBody>
      </p:sp>
      <p:sp>
        <p:nvSpPr>
          <p:cNvPr id="9220" name="Rectangle 10">
            <a:extLst>
              <a:ext uri="{FF2B5EF4-FFF2-40B4-BE49-F238E27FC236}">
                <a16:creationId xmlns:a16="http://schemas.microsoft.com/office/drawing/2014/main" id="{A4875DD5-C819-442F-8527-BB2BDCAB7B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9221" name="Foliennummernplatzhalter 4">
            <a:extLst>
              <a:ext uri="{FF2B5EF4-FFF2-40B4-BE49-F238E27FC236}">
                <a16:creationId xmlns:a16="http://schemas.microsoft.com/office/drawing/2014/main" id="{D992513B-1F7B-4B77-B856-49B700960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38E4F652-5771-4629-A02B-7DFC89DF8D72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3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8D1E527-648E-49B9-BA49-AA723A639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tIns="36000"/>
          <a:lstStyle/>
          <a:p>
            <a:pPr eaLnBrk="1" hangingPunct="1"/>
            <a:r>
              <a:rPr lang="de-DE" altLang="de-DE"/>
              <a:t>6. Literatur</a:t>
            </a:r>
            <a:br>
              <a:rPr lang="de-DE" altLang="de-DE"/>
            </a:br>
            <a:endParaRPr lang="de-DE" altLang="de-DE" b="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7080B3A-BE42-47A0-98E2-8CF2D4348E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4488" lvl="1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de-DE" altLang="de-DE" sz="1800" b="1"/>
              <a:t>Literatur</a:t>
            </a:r>
          </a:p>
          <a:p>
            <a:pPr marL="344488" lvl="1" indent="-342900" eaLnBrk="1" hangingPunct="1">
              <a:lnSpc>
                <a:spcPct val="90000"/>
              </a:lnSpc>
            </a:pPr>
            <a:r>
              <a:rPr lang="de-DE" altLang="de-DE" sz="1800" b="1"/>
              <a:t>Autor 1; Autor 2:</a:t>
            </a:r>
            <a:r>
              <a:rPr lang="de-DE" altLang="de-DE" sz="1800"/>
              <a:t> </a:t>
            </a:r>
            <a:r>
              <a:rPr lang="de-DE" altLang="de-DE" sz="1800" i="1"/>
              <a:t>Name des Papers/Buchs/Beitrags</a:t>
            </a:r>
            <a:r>
              <a:rPr lang="de-DE" altLang="de-DE" sz="1800"/>
              <a:t>. Verlag/Konferenz, Erscheinungsjahr</a:t>
            </a:r>
          </a:p>
        </p:txBody>
      </p:sp>
      <p:sp>
        <p:nvSpPr>
          <p:cNvPr id="11268" name="Rectangle 10">
            <a:extLst>
              <a:ext uri="{FF2B5EF4-FFF2-40B4-BE49-F238E27FC236}">
                <a16:creationId xmlns:a16="http://schemas.microsoft.com/office/drawing/2014/main" id="{41D16C0E-09F0-4C05-B9C5-67699CE358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11269" name="Foliennummernplatzhalter 4">
            <a:extLst>
              <a:ext uri="{FF2B5EF4-FFF2-40B4-BE49-F238E27FC236}">
                <a16:creationId xmlns:a16="http://schemas.microsoft.com/office/drawing/2014/main" id="{8D6A2F44-C363-44D2-B950-B5704BFAA7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11DF5F85-F8AA-4D7B-9F14-C2A80BEB9143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4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>
            <a:extLst>
              <a:ext uri="{FF2B5EF4-FFF2-40B4-BE49-F238E27FC236}">
                <a16:creationId xmlns:a16="http://schemas.microsoft.com/office/drawing/2014/main" id="{91705196-61FA-439B-90D0-C888204D40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Kalibrierung und Unterpunkte</a:t>
            </a:r>
          </a:p>
        </p:txBody>
      </p:sp>
      <p:sp>
        <p:nvSpPr>
          <p:cNvPr id="13315" name="Inhaltsplatzhalter 2">
            <a:extLst>
              <a:ext uri="{FF2B5EF4-FFF2-40B4-BE49-F238E27FC236}">
                <a16:creationId xmlns:a16="http://schemas.microsoft.com/office/drawing/2014/main" id="{4DAC9ABD-D718-43D8-9463-1CB5B22D8B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de-DE" altLang="de-DE" dirty="0"/>
          </a:p>
          <a:p>
            <a:pPr>
              <a:buFontTx/>
              <a:buChar char="•"/>
            </a:pPr>
            <a:r>
              <a:rPr lang="de-DE" altLang="de-DE" dirty="0" err="1"/>
              <a:t>Potti</a:t>
            </a:r>
            <a:endParaRPr lang="de-DE" altLang="de-DE" dirty="0"/>
          </a:p>
          <a:p>
            <a:pPr>
              <a:buFontTx/>
              <a:buChar char="•"/>
            </a:pPr>
            <a:r>
              <a:rPr lang="de-DE" altLang="de-DE" dirty="0" err="1"/>
              <a:t>Distortion</a:t>
            </a:r>
            <a:r>
              <a:rPr lang="de-DE" altLang="de-DE" dirty="0"/>
              <a:t> </a:t>
            </a:r>
            <a:r>
              <a:rPr lang="de-DE" altLang="de-DE" dirty="0" err="1"/>
              <a:t>coefficents</a:t>
            </a:r>
            <a:endParaRPr lang="de-DE" altLang="de-DE" dirty="0"/>
          </a:p>
          <a:p>
            <a:pPr>
              <a:buFontTx/>
              <a:buChar char="•"/>
            </a:pPr>
            <a:r>
              <a:rPr lang="de-DE" altLang="de-DE" dirty="0"/>
              <a:t>Camara Matrix für Einheitstransformation</a:t>
            </a:r>
          </a:p>
          <a:p>
            <a:pPr>
              <a:buFontTx/>
              <a:buChar char="•"/>
            </a:pPr>
            <a:endParaRPr lang="de-DE" altLang="de-DE" dirty="0"/>
          </a:p>
          <a:p>
            <a:pPr>
              <a:buFontTx/>
              <a:buChar char="•"/>
            </a:pPr>
            <a:r>
              <a:rPr lang="de-DE" altLang="de-DE" dirty="0"/>
              <a:t>Der Andere</a:t>
            </a:r>
          </a:p>
          <a:p>
            <a:pPr>
              <a:buFontTx/>
              <a:buChar char="•"/>
            </a:pPr>
            <a:r>
              <a:rPr lang="de-DE" altLang="de-DE" dirty="0"/>
              <a:t>Aktivitätsdiagram &lt;-&gt; Oberfläche</a:t>
            </a:r>
          </a:p>
          <a:p>
            <a:pPr>
              <a:buFontTx/>
              <a:buChar char="•"/>
            </a:pPr>
            <a:r>
              <a:rPr lang="de-DE" altLang="de-DE" dirty="0"/>
              <a:t>Grafische Oberfläche (</a:t>
            </a:r>
            <a:r>
              <a:rPr lang="de-DE" altLang="de-DE" dirty="0" err="1"/>
              <a:t>Calib</a:t>
            </a:r>
            <a:r>
              <a:rPr lang="de-DE" altLang="de-DE" dirty="0"/>
              <a:t>)</a:t>
            </a:r>
          </a:p>
          <a:p>
            <a:pPr>
              <a:buFontTx/>
              <a:buChar char="•"/>
            </a:pPr>
            <a:endParaRPr lang="de-DE" altLang="de-DE" dirty="0"/>
          </a:p>
          <a:p>
            <a:pPr>
              <a:buFontTx/>
              <a:buChar char="•"/>
            </a:pPr>
            <a:r>
              <a:rPr lang="de-DE" altLang="de-DE" dirty="0"/>
              <a:t>Der Andere</a:t>
            </a:r>
          </a:p>
          <a:p>
            <a:pPr>
              <a:buFontTx/>
              <a:buChar char="•"/>
            </a:pPr>
            <a:r>
              <a:rPr lang="de-DE" altLang="de-DE" dirty="0"/>
              <a:t>Varianz des Sensorsignals bestimmen (in Klärung)</a:t>
            </a:r>
          </a:p>
          <a:p>
            <a:pPr>
              <a:buFontTx/>
              <a:buChar char="•"/>
            </a:pPr>
            <a:r>
              <a:rPr lang="de-DE" altLang="de-DE" dirty="0"/>
              <a:t>Im weiteren Betrachtung einer automatischen Kalibrierung während des Betriebs (Langfristig)</a:t>
            </a:r>
          </a:p>
          <a:p>
            <a:pPr>
              <a:buFontTx/>
              <a:buChar char="•"/>
            </a:pPr>
            <a:endParaRPr lang="de-DE" alt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38AA1F-5773-4358-9ABC-EFE80FB9F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 |  Gewerk5  |  WS 2017/SS 2018  </a:t>
            </a:r>
            <a:r>
              <a:rPr lang="de-DE">
                <a:cs typeface="Arial" charset="0"/>
              </a:rPr>
              <a:t>|  Vorname  Nachname</a:t>
            </a:r>
          </a:p>
        </p:txBody>
      </p:sp>
      <p:sp>
        <p:nvSpPr>
          <p:cNvPr id="13317" name="Foliennummernplatzhalter 4">
            <a:extLst>
              <a:ext uri="{FF2B5EF4-FFF2-40B4-BE49-F238E27FC236}">
                <a16:creationId xmlns:a16="http://schemas.microsoft.com/office/drawing/2014/main" id="{CD55A4D2-38EE-4F70-B8C3-3661144225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fld id="{139B7DCE-A8F5-4014-A939-6AD9042B3D8D}" type="slidenum">
              <a:rPr lang="de-DE" altLang="de-DE" smtClean="0">
                <a:solidFill>
                  <a:srgbClr val="3366CC"/>
                </a:solidFill>
                <a:latin typeface="Arial" panose="020B0604020202020204" pitchFamily="34" charset="0"/>
              </a:rPr>
              <a:pPr/>
              <a:t>5</a:t>
            </a:fld>
            <a:r>
              <a:rPr lang="de-DE" altLang="de-DE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>
            <a:extLst>
              <a:ext uri="{FF2B5EF4-FFF2-40B4-BE49-F238E27FC236}">
                <a16:creationId xmlns:a16="http://schemas.microsoft.com/office/drawing/2014/main" id="{91705196-61FA-439B-90D0-C888204D40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Kamera-Kalibrierung</a:t>
            </a:r>
          </a:p>
        </p:txBody>
      </p:sp>
      <p:sp>
        <p:nvSpPr>
          <p:cNvPr id="13315" name="Inhaltsplatzhalter 2">
            <a:extLst>
              <a:ext uri="{FF2B5EF4-FFF2-40B4-BE49-F238E27FC236}">
                <a16:creationId xmlns:a16="http://schemas.microsoft.com/office/drawing/2014/main" id="{4DAC9ABD-D718-43D8-9463-1CB5B22D8B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altLang="de-DE" sz="1800" b="1" dirty="0"/>
              <a:t>Vom Objekt zum Pixel (1)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Lochkameramodell</a:t>
            </a:r>
          </a:p>
          <a:p>
            <a:pPr lvl="2"/>
            <a:r>
              <a:rPr lang="de-DE" altLang="de-DE" dirty="0"/>
              <a:t>Projektion realer Punkte auf Bildebene</a:t>
            </a:r>
          </a:p>
          <a:p>
            <a:pPr>
              <a:buFontTx/>
              <a:buChar char="•"/>
            </a:pPr>
            <a:endParaRPr lang="de-DE" altLang="de-DE" dirty="0"/>
          </a:p>
          <a:p>
            <a:pPr>
              <a:buFontTx/>
              <a:buChar char="•"/>
            </a:pPr>
            <a:endParaRPr lang="de-DE" alt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38AA1F-5773-4358-9ABC-EFE80FB9F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 |  Gewerk5  |  WS 2017/SS 2018  </a:t>
            </a:r>
            <a:r>
              <a:rPr lang="de-DE">
                <a:cs typeface="Arial" charset="0"/>
              </a:rPr>
              <a:t>|  Vorname  Nachname</a:t>
            </a:r>
          </a:p>
        </p:txBody>
      </p:sp>
      <p:sp>
        <p:nvSpPr>
          <p:cNvPr id="13317" name="Foliennummernplatzhalter 4">
            <a:extLst>
              <a:ext uri="{FF2B5EF4-FFF2-40B4-BE49-F238E27FC236}">
                <a16:creationId xmlns:a16="http://schemas.microsoft.com/office/drawing/2014/main" id="{CD55A4D2-38EE-4F70-B8C3-3661144225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fld id="{139B7DCE-A8F5-4014-A939-6AD9042B3D8D}" type="slidenum">
              <a:rPr lang="de-DE" altLang="de-DE" smtClean="0">
                <a:solidFill>
                  <a:srgbClr val="3366CC"/>
                </a:solidFill>
                <a:latin typeface="Arial" panose="020B0604020202020204" pitchFamily="34" charset="0"/>
              </a:rPr>
              <a:pPr/>
              <a:t>6</a:t>
            </a:fld>
            <a:r>
              <a:rPr lang="de-DE" altLang="de-DE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6" name="Grafik 4">
            <a:extLst>
              <a:ext uri="{FF2B5EF4-FFF2-40B4-BE49-F238E27FC236}">
                <a16:creationId xmlns:a16="http://schemas.microsoft.com/office/drawing/2014/main" id="{73A1909B-07EB-4170-8972-2F007FF0D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716893"/>
            <a:ext cx="535305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93068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>
            <a:extLst>
              <a:ext uri="{FF2B5EF4-FFF2-40B4-BE49-F238E27FC236}">
                <a16:creationId xmlns:a16="http://schemas.microsoft.com/office/drawing/2014/main" id="{91705196-61FA-439B-90D0-C888204D40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Kamera-Kalibrierung</a:t>
            </a:r>
          </a:p>
        </p:txBody>
      </p:sp>
      <p:sp>
        <p:nvSpPr>
          <p:cNvPr id="13315" name="Inhaltsplatzhalter 2">
            <a:extLst>
              <a:ext uri="{FF2B5EF4-FFF2-40B4-BE49-F238E27FC236}">
                <a16:creationId xmlns:a16="http://schemas.microsoft.com/office/drawing/2014/main" id="{4DAC9ABD-D718-43D8-9463-1CB5B22D8B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0675" y="1273175"/>
            <a:ext cx="8141153" cy="4964113"/>
          </a:xfrm>
        </p:spPr>
        <p:txBody>
          <a:bodyPr/>
          <a:lstStyle/>
          <a:p>
            <a:pPr marL="0" indent="0"/>
            <a:r>
              <a:rPr lang="de-DE" altLang="de-DE" sz="1800" b="1" dirty="0"/>
              <a:t>Vom Objekt zum Pixel (2)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Transformation eines Punktes </a:t>
            </a:r>
            <a:r>
              <a:rPr lang="de-DE" altLang="de-DE" dirty="0" err="1"/>
              <a:t>Pw</a:t>
            </a:r>
            <a:r>
              <a:rPr lang="de-DE" altLang="de-DE" dirty="0"/>
              <a:t> in Weltkoordinaten in einen affinen Bildpunkt U:</a:t>
            </a:r>
          </a:p>
          <a:p>
            <a:pPr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marL="0" indent="0"/>
            <a:endParaRPr lang="de-DE" altLang="de-DE" dirty="0"/>
          </a:p>
          <a:p>
            <a:pPr>
              <a:buFontTx/>
              <a:buChar char="•"/>
            </a:pPr>
            <a:endParaRPr lang="de-DE" alt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38AA1F-5773-4358-9ABC-EFE80FB9F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31825" y="6381750"/>
            <a:ext cx="8642350" cy="287338"/>
          </a:xfrm>
        </p:spPr>
        <p:txBody>
          <a:bodyPr/>
          <a:lstStyle/>
          <a:p>
            <a:pPr>
              <a:defRPr/>
            </a:pPr>
            <a:r>
              <a:rPr lang="de-DE"/>
              <a:t>VPJ  |  Gewerk5  |  WS 2017/SS 2018  </a:t>
            </a:r>
            <a:r>
              <a:rPr lang="de-DE">
                <a:cs typeface="Arial" charset="0"/>
              </a:rPr>
              <a:t>|  Vorname  Nachname</a:t>
            </a:r>
          </a:p>
        </p:txBody>
      </p:sp>
      <p:sp>
        <p:nvSpPr>
          <p:cNvPr id="13317" name="Foliennummernplatzhalter 4">
            <a:extLst>
              <a:ext uri="{FF2B5EF4-FFF2-40B4-BE49-F238E27FC236}">
                <a16:creationId xmlns:a16="http://schemas.microsoft.com/office/drawing/2014/main" id="{CD55A4D2-38EE-4F70-B8C3-3661144225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fld id="{139B7DCE-A8F5-4014-A939-6AD9042B3D8D}" type="slidenum">
              <a:rPr lang="de-DE" altLang="de-DE" smtClean="0">
                <a:solidFill>
                  <a:srgbClr val="3366CC"/>
                </a:solidFill>
                <a:latin typeface="Arial" panose="020B0604020202020204" pitchFamily="34" charset="0"/>
              </a:rPr>
              <a:pPr/>
              <a:t>7</a:t>
            </a:fld>
            <a:r>
              <a:rPr lang="de-DE" altLang="de-DE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5" name="Pfeil: nach unten 34">
            <a:extLst>
              <a:ext uri="{FF2B5EF4-FFF2-40B4-BE49-F238E27FC236}">
                <a16:creationId xmlns:a16="http://schemas.microsoft.com/office/drawing/2014/main" id="{0E912DC6-20C6-489A-81E9-4B5BCBC6934E}"/>
              </a:ext>
            </a:extLst>
          </p:cNvPr>
          <p:cNvSpPr/>
          <p:nvPr/>
        </p:nvSpPr>
        <p:spPr bwMode="auto">
          <a:xfrm>
            <a:off x="2098831" y="4959915"/>
            <a:ext cx="466725" cy="646453"/>
          </a:xfrm>
          <a:prstGeom prst="downArrow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801688">
              <a:defRPr/>
            </a:pPr>
            <a:endParaRPr lang="de-DE" dirty="0">
              <a:latin typeface="HAW Frutiger Next Regular" pitchFamily="2" charset="0"/>
            </a:endParaRPr>
          </a:p>
        </p:txBody>
      </p:sp>
      <p:sp>
        <p:nvSpPr>
          <p:cNvPr id="36" name="Rechteck: abgerundete Ecken 5">
            <a:extLst>
              <a:ext uri="{FF2B5EF4-FFF2-40B4-BE49-F238E27FC236}">
                <a16:creationId xmlns:a16="http://schemas.microsoft.com/office/drawing/2014/main" id="{955D1FB0-4254-42C2-A401-9080FE6BC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2424566"/>
            <a:ext cx="2592388" cy="3952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100">
                <a:solidFill>
                  <a:schemeClr val="tx1"/>
                </a:solidFill>
                <a:latin typeface="HAW Frutiger Next Regular"/>
              </a:defRPr>
            </a:lvl1pPr>
            <a:lvl2pPr marL="742950" indent="-285750" defTabSz="801688">
              <a:defRPr sz="2100">
                <a:solidFill>
                  <a:schemeClr val="tx1"/>
                </a:solidFill>
                <a:latin typeface="HAW Frutiger Next Regular"/>
              </a:defRPr>
            </a:lvl2pPr>
            <a:lvl3pPr marL="1143000" indent="-228600" defTabSz="801688">
              <a:defRPr sz="2100">
                <a:solidFill>
                  <a:schemeClr val="tx1"/>
                </a:solidFill>
                <a:latin typeface="HAW Frutiger Next Regular"/>
              </a:defRPr>
            </a:lvl3pPr>
            <a:lvl4pPr marL="1600200" indent="-228600" defTabSz="801688">
              <a:defRPr sz="2100">
                <a:solidFill>
                  <a:schemeClr val="tx1"/>
                </a:solidFill>
                <a:latin typeface="HAW Frutiger Next Regular"/>
              </a:defRPr>
            </a:lvl4pPr>
            <a:lvl5pPr marL="2057400" indent="-228600" defTabSz="801688">
              <a:defRPr sz="2100">
                <a:solidFill>
                  <a:schemeClr val="tx1"/>
                </a:solidFill>
                <a:latin typeface="HAW Frutiger Next Regular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HAW Frutiger Next Regular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HAW Frutiger Next Regular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HAW Frutiger Next Regular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HAW Frutiger Next Regular"/>
              </a:defRPr>
            </a:lvl9pPr>
          </a:lstStyle>
          <a:p>
            <a:pPr algn="ctr"/>
            <a:r>
              <a:rPr lang="de-DE" altLang="de-DE"/>
              <a:t>Weltkoordinaten</a:t>
            </a:r>
          </a:p>
        </p:txBody>
      </p:sp>
      <p:sp>
        <p:nvSpPr>
          <p:cNvPr id="37" name="Rechteck: abgerundete Ecken 7">
            <a:extLst>
              <a:ext uri="{FF2B5EF4-FFF2-40B4-BE49-F238E27FC236}">
                <a16:creationId xmlns:a16="http://schemas.microsoft.com/office/drawing/2014/main" id="{0386071D-F283-4CAA-A9D8-FC31B23E2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3367541"/>
            <a:ext cx="2592388" cy="3952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100">
                <a:solidFill>
                  <a:schemeClr val="tx1"/>
                </a:solidFill>
                <a:latin typeface="HAW Frutiger Next Regular"/>
              </a:defRPr>
            </a:lvl1pPr>
            <a:lvl2pPr marL="742950" indent="-285750" defTabSz="801688">
              <a:defRPr sz="2100">
                <a:solidFill>
                  <a:schemeClr val="tx1"/>
                </a:solidFill>
                <a:latin typeface="HAW Frutiger Next Regular"/>
              </a:defRPr>
            </a:lvl2pPr>
            <a:lvl3pPr marL="1143000" indent="-228600" defTabSz="801688">
              <a:defRPr sz="2100">
                <a:solidFill>
                  <a:schemeClr val="tx1"/>
                </a:solidFill>
                <a:latin typeface="HAW Frutiger Next Regular"/>
              </a:defRPr>
            </a:lvl3pPr>
            <a:lvl4pPr marL="1600200" indent="-228600" defTabSz="801688">
              <a:defRPr sz="2100">
                <a:solidFill>
                  <a:schemeClr val="tx1"/>
                </a:solidFill>
                <a:latin typeface="HAW Frutiger Next Regular"/>
              </a:defRPr>
            </a:lvl4pPr>
            <a:lvl5pPr marL="2057400" indent="-228600" defTabSz="801688">
              <a:defRPr sz="2100">
                <a:solidFill>
                  <a:schemeClr val="tx1"/>
                </a:solidFill>
                <a:latin typeface="HAW Frutiger Next Regular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HAW Frutiger Next Regular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HAW Frutiger Next Regular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HAW Frutiger Next Regular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HAW Frutiger Next Regular"/>
              </a:defRPr>
            </a:lvl9pPr>
          </a:lstStyle>
          <a:p>
            <a:pPr algn="ctr"/>
            <a:r>
              <a:rPr lang="de-DE" altLang="de-DE" dirty="0"/>
              <a:t>Kamerakoordinaten</a:t>
            </a:r>
          </a:p>
        </p:txBody>
      </p:sp>
      <p:sp>
        <p:nvSpPr>
          <p:cNvPr id="38" name="Rechteck: abgerundete Ecken 8">
            <a:extLst>
              <a:ext uri="{FF2B5EF4-FFF2-40B4-BE49-F238E27FC236}">
                <a16:creationId xmlns:a16="http://schemas.microsoft.com/office/drawing/2014/main" id="{4A42D8CF-948F-4F77-8018-74CC17F95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30" y="4398678"/>
            <a:ext cx="3438525" cy="3968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100">
                <a:solidFill>
                  <a:schemeClr val="tx1"/>
                </a:solidFill>
                <a:latin typeface="HAW Frutiger Next Regular"/>
              </a:defRPr>
            </a:lvl1pPr>
            <a:lvl2pPr marL="742950" indent="-285750" defTabSz="801688">
              <a:defRPr sz="2100">
                <a:solidFill>
                  <a:schemeClr val="tx1"/>
                </a:solidFill>
                <a:latin typeface="HAW Frutiger Next Regular"/>
              </a:defRPr>
            </a:lvl2pPr>
            <a:lvl3pPr marL="1143000" indent="-228600" defTabSz="801688">
              <a:defRPr sz="2100">
                <a:solidFill>
                  <a:schemeClr val="tx1"/>
                </a:solidFill>
                <a:latin typeface="HAW Frutiger Next Regular"/>
              </a:defRPr>
            </a:lvl3pPr>
            <a:lvl4pPr marL="1600200" indent="-228600" defTabSz="801688">
              <a:defRPr sz="2100">
                <a:solidFill>
                  <a:schemeClr val="tx1"/>
                </a:solidFill>
                <a:latin typeface="HAW Frutiger Next Regular"/>
              </a:defRPr>
            </a:lvl4pPr>
            <a:lvl5pPr marL="2057400" indent="-228600" defTabSz="801688">
              <a:defRPr sz="2100">
                <a:solidFill>
                  <a:schemeClr val="tx1"/>
                </a:solidFill>
                <a:latin typeface="HAW Frutiger Next Regular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HAW Frutiger Next Regular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HAW Frutiger Next Regular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HAW Frutiger Next Regular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HAW Frutiger Next Regular"/>
              </a:defRPr>
            </a:lvl9pPr>
          </a:lstStyle>
          <a:p>
            <a:pPr algn="ctr"/>
            <a:r>
              <a:rPr lang="de-DE" altLang="de-DE" dirty="0"/>
              <a:t>Euklidische Bildkoordinaten</a:t>
            </a:r>
          </a:p>
        </p:txBody>
      </p:sp>
      <p:sp>
        <p:nvSpPr>
          <p:cNvPr id="39" name="Rechteck: abgerundete Ecken 9">
            <a:extLst>
              <a:ext uri="{FF2B5EF4-FFF2-40B4-BE49-F238E27FC236}">
                <a16:creationId xmlns:a16="http://schemas.microsoft.com/office/drawing/2014/main" id="{D098E7B4-D6EB-47CF-A8C1-3E2D29D17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171" y="5723391"/>
            <a:ext cx="2590800" cy="3968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100">
                <a:solidFill>
                  <a:schemeClr val="tx1"/>
                </a:solidFill>
                <a:latin typeface="HAW Frutiger Next Regular"/>
              </a:defRPr>
            </a:lvl1pPr>
            <a:lvl2pPr marL="742950" indent="-285750" defTabSz="801688">
              <a:defRPr sz="2100">
                <a:solidFill>
                  <a:schemeClr val="tx1"/>
                </a:solidFill>
                <a:latin typeface="HAW Frutiger Next Regular"/>
              </a:defRPr>
            </a:lvl2pPr>
            <a:lvl3pPr marL="1143000" indent="-228600" defTabSz="801688">
              <a:defRPr sz="2100">
                <a:solidFill>
                  <a:schemeClr val="tx1"/>
                </a:solidFill>
                <a:latin typeface="HAW Frutiger Next Regular"/>
              </a:defRPr>
            </a:lvl3pPr>
            <a:lvl4pPr marL="1600200" indent="-228600" defTabSz="801688">
              <a:defRPr sz="2100">
                <a:solidFill>
                  <a:schemeClr val="tx1"/>
                </a:solidFill>
                <a:latin typeface="HAW Frutiger Next Regular"/>
              </a:defRPr>
            </a:lvl4pPr>
            <a:lvl5pPr marL="2057400" indent="-228600" defTabSz="801688">
              <a:defRPr sz="2100">
                <a:solidFill>
                  <a:schemeClr val="tx1"/>
                </a:solidFill>
                <a:latin typeface="HAW Frutiger Next Regular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HAW Frutiger Next Regular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HAW Frutiger Next Regular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HAW Frutiger Next Regular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HAW Frutiger Next Regular"/>
              </a:defRPr>
            </a:lvl9pPr>
          </a:lstStyle>
          <a:p>
            <a:pPr algn="ctr"/>
            <a:r>
              <a:rPr lang="de-DE" altLang="de-DE"/>
              <a:t>Affine Koordinaten</a:t>
            </a:r>
          </a:p>
        </p:txBody>
      </p:sp>
      <p:sp>
        <p:nvSpPr>
          <p:cNvPr id="40" name="Pfeil: nach unten 39">
            <a:extLst>
              <a:ext uri="{FF2B5EF4-FFF2-40B4-BE49-F238E27FC236}">
                <a16:creationId xmlns:a16="http://schemas.microsoft.com/office/drawing/2014/main" id="{AE65A415-6655-4476-9999-FAEEAA9D3938}"/>
              </a:ext>
            </a:extLst>
          </p:cNvPr>
          <p:cNvSpPr/>
          <p:nvPr/>
        </p:nvSpPr>
        <p:spPr bwMode="auto">
          <a:xfrm>
            <a:off x="2117725" y="3839028"/>
            <a:ext cx="466725" cy="471488"/>
          </a:xfrm>
          <a:prstGeom prst="downArrow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801688">
              <a:defRPr/>
            </a:pPr>
            <a:endParaRPr lang="de-DE" dirty="0">
              <a:latin typeface="HAW Frutiger Next Regular" pitchFamily="2" charset="0"/>
            </a:endParaRPr>
          </a:p>
        </p:txBody>
      </p:sp>
      <p:sp>
        <p:nvSpPr>
          <p:cNvPr id="41" name="Pfeil: nach unten 40">
            <a:extLst>
              <a:ext uri="{FF2B5EF4-FFF2-40B4-BE49-F238E27FC236}">
                <a16:creationId xmlns:a16="http://schemas.microsoft.com/office/drawing/2014/main" id="{4F6C0CAB-54E8-4549-80B1-7CBBC2FBD35F}"/>
              </a:ext>
            </a:extLst>
          </p:cNvPr>
          <p:cNvSpPr/>
          <p:nvPr/>
        </p:nvSpPr>
        <p:spPr bwMode="auto">
          <a:xfrm>
            <a:off x="2117725" y="2896053"/>
            <a:ext cx="466725" cy="395288"/>
          </a:xfrm>
          <a:prstGeom prst="downArrow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801688">
              <a:defRPr/>
            </a:pPr>
            <a:endParaRPr lang="de-DE" dirty="0">
              <a:latin typeface="HAW Frutiger Next Regular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454D1F0F-E9F0-473D-A7DB-3945935FE8E6}"/>
                  </a:ext>
                </a:extLst>
              </p:cNvPr>
              <p:cNvSpPr txBox="1"/>
              <p:nvPr/>
            </p:nvSpPr>
            <p:spPr>
              <a:xfrm>
                <a:off x="4252467" y="2727026"/>
                <a:ext cx="2399952" cy="733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ba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ba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⋅(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ba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bar>
                        <m:bar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ba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454D1F0F-E9F0-473D-A7DB-3945935FE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467" y="2727026"/>
                <a:ext cx="2399952" cy="7333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19888F56-9167-4ABD-9628-6066A5511EF5}"/>
                  </a:ext>
                </a:extLst>
              </p:cNvPr>
              <p:cNvSpPr/>
              <p:nvPr/>
            </p:nvSpPr>
            <p:spPr>
              <a:xfrm>
                <a:off x="4135594" y="3702510"/>
                <a:ext cx="3023648" cy="66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ba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f>
                                      <m:f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f>
                                      <m:f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19888F56-9167-4ABD-9628-6066A5511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594" y="3702510"/>
                <a:ext cx="3023648" cy="668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66284B62-CD0D-40D6-B5B6-F6A14E029856}"/>
                  </a:ext>
                </a:extLst>
              </p:cNvPr>
              <p:cNvSpPr/>
              <p:nvPr/>
            </p:nvSpPr>
            <p:spPr>
              <a:xfrm>
                <a:off x="4252467" y="4603678"/>
                <a:ext cx="2289088" cy="1464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acc>
                            <m:accPr>
                              <m:chr m:val="̃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ba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ba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66284B62-CD0D-40D6-B5B6-F6A14E029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467" y="4603678"/>
                <a:ext cx="2289088" cy="1464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3097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>
            <a:extLst>
              <a:ext uri="{FF2B5EF4-FFF2-40B4-BE49-F238E27FC236}">
                <a16:creationId xmlns:a16="http://schemas.microsoft.com/office/drawing/2014/main" id="{91705196-61FA-439B-90D0-C888204D40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Kamera-Kalibrierung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5" name="Inhaltsplatzhalter 2">
                <a:extLst>
                  <a:ext uri="{FF2B5EF4-FFF2-40B4-BE49-F238E27FC236}">
                    <a16:creationId xmlns:a16="http://schemas.microsoft.com/office/drawing/2014/main" id="{4DAC9ABD-D718-43D8-9463-1CB5B22D8BD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20675" y="1273175"/>
                <a:ext cx="8141153" cy="4964113"/>
              </a:xfrm>
            </p:spPr>
            <p:txBody>
              <a:bodyPr/>
              <a:lstStyle/>
              <a:p>
                <a:pPr marL="0" indent="0"/>
                <a:r>
                  <a:rPr lang="de-DE" altLang="de-DE" sz="1800" b="1" dirty="0"/>
                  <a:t>Intrinsische Parameter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altLang="de-DE" dirty="0"/>
                  <a:t>Annahme: Welt- und Kamerakoordinaten seien identisch </a:t>
                </a:r>
                <a14:m>
                  <m:oMath xmlns:m="http://schemas.openxmlformats.org/officeDocument/2006/math">
                    <m:r>
                      <a:rPr lang="de-DE" alt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alt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alt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de-DE" alt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alt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alt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de-DE" altLang="de-DE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altLang="de-DE" dirty="0"/>
                  <a:t>Fünf Parameter benötigt: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alt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altLang="de-D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alt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alt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altLang="de-DE" dirty="0"/>
                  <a:t> 	: Offset vom Bildzentrum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de-D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alt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de-DE" altLang="de-D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alt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de-D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alt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de-DE" altLang="de-DE" dirty="0"/>
                  <a:t> 	: Skalierung der Bildpunkte im Bild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de-D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alt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de-DE" altLang="de-DE" dirty="0"/>
                  <a:t>      	: Scherung (meist 0)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endParaRPr lang="de-DE" altLang="de-DE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altLang="de-DE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altLang="de-DE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altLang="de-DE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de-DE" altLang="de-DE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  <m:r>
                      <a:rPr lang="de-DE" alt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alt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alt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de-DE" alt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altLang="de-DE" sz="16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de-DE" altLang="de-DE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de-DE" alt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altLang="de-DE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alt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alt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altLang="de-DE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alt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de-DE" alt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de-DE" altLang="de-DE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alt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altLang="de-DE" sz="16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de-DE" altLang="de-DE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de-DE" alt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altLang="de-DE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alt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alt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altLang="de-DE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alt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de-DE" alt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de-DE" altLang="de-DE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alt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altLang="de-DE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altLang="de-DE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de-DE" altLang="de-DE" sz="1600" b="0" i="1" smtClean="0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sSub>
                                <m:sSubPr>
                                  <m:ctrlPr>
                                    <a:rPr lang="de-DE" alt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altLang="de-DE" sz="16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de-DE" altLang="de-DE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de-DE" alt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altLang="de-DE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alt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alt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altLang="de-DE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alt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de-DE" alt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de-DE" altLang="de-DE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alt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altLang="de-DE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altLang="de-DE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de-DE" altLang="de-DE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de-DE" altLang="de-DE" sz="1800" dirty="0"/>
              </a:p>
              <a:p>
                <a:pPr marL="0" indent="0"/>
                <a:endParaRPr lang="de-DE" altLang="de-DE" sz="1800" b="1" dirty="0"/>
              </a:p>
              <a:p>
                <a:pPr>
                  <a:buFontTx/>
                  <a:buChar char="•"/>
                </a:pPr>
                <a:endParaRPr lang="de-DE" altLang="de-DE" dirty="0"/>
              </a:p>
            </p:txBody>
          </p:sp>
        </mc:Choice>
        <mc:Fallback>
          <p:sp>
            <p:nvSpPr>
              <p:cNvPr id="13315" name="Inhaltsplatzhalter 2">
                <a:extLst>
                  <a:ext uri="{FF2B5EF4-FFF2-40B4-BE49-F238E27FC236}">
                    <a16:creationId xmlns:a16="http://schemas.microsoft.com/office/drawing/2014/main" id="{4DAC9ABD-D718-43D8-9463-1CB5B22D8B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0675" y="1273175"/>
                <a:ext cx="8141153" cy="4964113"/>
              </a:xfrm>
              <a:blipFill>
                <a:blip r:embed="rId2"/>
                <a:stretch>
                  <a:fillRect l="-1798" t="-15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38AA1F-5773-4358-9ABC-EFE80FB9F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31825" y="6381750"/>
            <a:ext cx="8642350" cy="287338"/>
          </a:xfrm>
        </p:spPr>
        <p:txBody>
          <a:bodyPr/>
          <a:lstStyle/>
          <a:p>
            <a:pPr>
              <a:defRPr/>
            </a:pPr>
            <a:r>
              <a:rPr lang="de-DE"/>
              <a:t>VPJ  |  Gewerk5  |  WS 2017/SS 2018  </a:t>
            </a:r>
            <a:r>
              <a:rPr lang="de-DE">
                <a:cs typeface="Arial" charset="0"/>
              </a:rPr>
              <a:t>|  Vorname  Nachname</a:t>
            </a:r>
          </a:p>
        </p:txBody>
      </p:sp>
      <p:sp>
        <p:nvSpPr>
          <p:cNvPr id="13317" name="Foliennummernplatzhalter 4">
            <a:extLst>
              <a:ext uri="{FF2B5EF4-FFF2-40B4-BE49-F238E27FC236}">
                <a16:creationId xmlns:a16="http://schemas.microsoft.com/office/drawing/2014/main" id="{CD55A4D2-38EE-4F70-B8C3-3661144225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fld id="{139B7DCE-A8F5-4014-A939-6AD9042B3D8D}" type="slidenum">
              <a:rPr lang="de-DE" altLang="de-DE" smtClean="0">
                <a:solidFill>
                  <a:srgbClr val="3366CC"/>
                </a:solidFill>
                <a:latin typeface="Arial" panose="020B0604020202020204" pitchFamily="34" charset="0"/>
              </a:rPr>
              <a:pPr/>
              <a:t>8</a:t>
            </a:fld>
            <a:r>
              <a:rPr lang="de-DE" altLang="de-DE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913671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>
            <a:extLst>
              <a:ext uri="{FF2B5EF4-FFF2-40B4-BE49-F238E27FC236}">
                <a16:creationId xmlns:a16="http://schemas.microsoft.com/office/drawing/2014/main" id="{91705196-61FA-439B-90D0-C888204D40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Kamera-Kalibrierung</a:t>
            </a:r>
          </a:p>
        </p:txBody>
      </p:sp>
      <p:sp>
        <p:nvSpPr>
          <p:cNvPr id="13315" name="Inhaltsplatzhalter 2">
            <a:extLst>
              <a:ext uri="{FF2B5EF4-FFF2-40B4-BE49-F238E27FC236}">
                <a16:creationId xmlns:a16="http://schemas.microsoft.com/office/drawing/2014/main" id="{4DAC9ABD-D718-43D8-9463-1CB5B22D8B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0675" y="1273175"/>
            <a:ext cx="8141153" cy="4964113"/>
          </a:xfrm>
        </p:spPr>
        <p:txBody>
          <a:bodyPr/>
          <a:lstStyle/>
          <a:p>
            <a:pPr marL="0" indent="0"/>
            <a:r>
              <a:rPr lang="de-DE" altLang="de-DE" sz="1800" b="1" dirty="0"/>
              <a:t>Extrinsische Parameter (1)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Umrechnung von Weltkoordinaten in Kamerakoordinaten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de-DE" dirty="0"/>
              <a:t>6 Freiheiten</a:t>
            </a:r>
          </a:p>
          <a:p>
            <a:pPr lvl="2"/>
            <a:r>
              <a:rPr lang="de-DE" altLang="de-DE" dirty="0"/>
              <a:t>Translation in x-Richtung (Tx)</a:t>
            </a:r>
          </a:p>
          <a:p>
            <a:pPr lvl="2"/>
            <a:r>
              <a:rPr lang="de-DE" altLang="de-DE" dirty="0"/>
              <a:t>Translation in y-Richtung (Ty)</a:t>
            </a:r>
          </a:p>
          <a:p>
            <a:pPr lvl="2"/>
            <a:r>
              <a:rPr lang="de-DE" altLang="de-DE" dirty="0"/>
              <a:t>Translation in z-Richtung (Tz)</a:t>
            </a:r>
          </a:p>
          <a:p>
            <a:pPr lvl="2"/>
            <a:r>
              <a:rPr lang="de-DE" altLang="de-DE" dirty="0"/>
              <a:t>Rotation um die x-Achse mit Winkel </a:t>
            </a:r>
            <a:r>
              <a:rPr lang="el-GR" altLang="de-DE" dirty="0"/>
              <a:t>α</a:t>
            </a:r>
            <a:r>
              <a:rPr lang="de-DE" altLang="de-DE" dirty="0"/>
              <a:t> (Rx)</a:t>
            </a:r>
          </a:p>
          <a:p>
            <a:pPr lvl="2"/>
            <a:r>
              <a:rPr lang="de-DE" altLang="de-DE" dirty="0"/>
              <a:t>Rotation um die y-Achse mit Winkel </a:t>
            </a:r>
            <a:r>
              <a:rPr lang="el-GR" altLang="de-DE" dirty="0"/>
              <a:t>β</a:t>
            </a:r>
            <a:r>
              <a:rPr lang="de-DE" altLang="de-DE" dirty="0"/>
              <a:t> (</a:t>
            </a:r>
            <a:r>
              <a:rPr lang="de-DE" altLang="de-DE" dirty="0" err="1"/>
              <a:t>Ry</a:t>
            </a:r>
            <a:r>
              <a:rPr lang="de-DE" altLang="de-DE" dirty="0"/>
              <a:t>)</a:t>
            </a:r>
          </a:p>
          <a:p>
            <a:pPr lvl="2"/>
            <a:r>
              <a:rPr lang="de-DE" altLang="de-DE" dirty="0"/>
              <a:t>Rotation um die y-Achse mit Winkel </a:t>
            </a:r>
            <a:r>
              <a:rPr lang="el-GR" altLang="de-DE" dirty="0"/>
              <a:t>γ</a:t>
            </a:r>
            <a:r>
              <a:rPr lang="de-DE" altLang="de-DE" dirty="0"/>
              <a:t> (</a:t>
            </a:r>
            <a:r>
              <a:rPr lang="de-DE" altLang="de-DE" dirty="0" err="1"/>
              <a:t>Rz</a:t>
            </a:r>
            <a:r>
              <a:rPr lang="de-DE" alt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de-DE" altLang="de-DE" sz="1600" dirty="0"/>
          </a:p>
          <a:p>
            <a:pPr>
              <a:buFont typeface="Arial" panose="020B0604020202020204" pitchFamily="34" charset="0"/>
              <a:buChar char="•"/>
            </a:pPr>
            <a:endParaRPr lang="de-DE" altLang="de-DE" sz="1800" dirty="0"/>
          </a:p>
          <a:p>
            <a:pPr marL="0" indent="0"/>
            <a:endParaRPr lang="de-DE" altLang="de-DE" sz="1800" b="1" dirty="0"/>
          </a:p>
          <a:p>
            <a:pPr>
              <a:buFontTx/>
              <a:buChar char="•"/>
            </a:pPr>
            <a:endParaRPr lang="de-DE" alt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38AA1F-5773-4358-9ABC-EFE80FB9F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31825" y="6381750"/>
            <a:ext cx="8642350" cy="287338"/>
          </a:xfrm>
        </p:spPr>
        <p:txBody>
          <a:bodyPr/>
          <a:lstStyle/>
          <a:p>
            <a:pPr>
              <a:defRPr/>
            </a:pPr>
            <a:r>
              <a:rPr lang="de-DE"/>
              <a:t>VPJ  |  Gewerk5  |  WS 2017/SS 2018  </a:t>
            </a:r>
            <a:r>
              <a:rPr lang="de-DE">
                <a:cs typeface="Arial" charset="0"/>
              </a:rPr>
              <a:t>|  Vorname  Nachname</a:t>
            </a:r>
          </a:p>
        </p:txBody>
      </p:sp>
      <p:sp>
        <p:nvSpPr>
          <p:cNvPr id="13317" name="Foliennummernplatzhalter 4">
            <a:extLst>
              <a:ext uri="{FF2B5EF4-FFF2-40B4-BE49-F238E27FC236}">
                <a16:creationId xmlns:a16="http://schemas.microsoft.com/office/drawing/2014/main" id="{CD55A4D2-38EE-4F70-B8C3-3661144225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fld id="{139B7DCE-A8F5-4014-A939-6AD9042B3D8D}" type="slidenum">
              <a:rPr lang="de-DE" altLang="de-DE" smtClean="0">
                <a:solidFill>
                  <a:srgbClr val="3366CC"/>
                </a:solidFill>
                <a:latin typeface="Arial" panose="020B0604020202020204" pitchFamily="34" charset="0"/>
              </a:rPr>
              <a:pPr/>
              <a:t>9</a:t>
            </a:fld>
            <a:r>
              <a:rPr lang="de-DE" altLang="de-DE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041119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10038&quot;&gt;&lt;/object&gt;&lt;object type=&quot;2&quot; unique_id=&quot;10039&quot;&gt;&lt;object type=&quot;3&quot; unique_id=&quot;10040&quot;&gt;&lt;property id=&quot;20148&quot; value=&quot;5&quot;/&gt;&lt;property id=&quot;20300&quot; value=&quot;Slide 1 - &amp;quot;Title of the presentation with 2 images &amp;#x0D;&amp;#x0A;Optional second line&amp;quot;&quot;/&gt;&lt;property id=&quot;20307&quot; value=&quot;296&quot;/&gt;&lt;/object&gt;&lt;object type=&quot;3&quot; unique_id=&quot;10041&quot;&gt;&lt;property id=&quot;20148&quot; value=&quot;5&quot;/&gt;&lt;property id=&quot;20300&quot; value=&quot;Slide 2 - &amp;quot;Typographic presentation title &amp;#x0D;&amp;#x0A;Optional second line&amp;quot;&quot;/&gt;&lt;property id=&quot;20307&quot; value=&quot;256&quot;/&gt;&lt;/object&gt;&lt;object type=&quot;3&quot; unique_id=&quot;10042&quot;&gt;&lt;property id=&quot;20148&quot; value=&quot;5&quot;/&gt;&lt;property id=&quot;20300&quot; value=&quot;Slide 3 - &amp;quot;Presentation title &amp;#x0D;&amp;#x0A;Text slide&amp;quot;&quot;/&gt;&lt;property id=&quot;20307&quot; value=&quot;331&quot;/&gt;&lt;/object&gt;&lt;object type=&quot;3&quot; unique_id=&quot;10043&quot;&gt;&lt;property id=&quot;20148&quot; value=&quot;5&quot;/&gt;&lt;property id=&quot;20300&quot; value=&quot;Slide 4&quot;/&gt;&lt;property id=&quot;20307&quot; value=&quot;301&quot;/&gt;&lt;/object&gt;&lt;/object&gt;&lt;/object&gt;&lt;/database&gt;"/>
</p:tagLst>
</file>

<file path=ppt/theme/theme1.xml><?xml version="1.0" encoding="utf-8"?>
<a:theme xmlns:a="http://schemas.openxmlformats.org/drawingml/2006/main" name="HAW_FW">
  <a:themeElements>
    <a:clrScheme name="HAW_FW 1">
      <a:dk1>
        <a:srgbClr val="000000"/>
      </a:dk1>
      <a:lt1>
        <a:srgbClr val="FFFFFF"/>
      </a:lt1>
      <a:dk2>
        <a:srgbClr val="78AFE6"/>
      </a:dk2>
      <a:lt2>
        <a:srgbClr val="000099"/>
      </a:lt2>
      <a:accent1>
        <a:srgbClr val="D6E7F7"/>
      </a:accent1>
      <a:accent2>
        <a:srgbClr val="666666"/>
      </a:accent2>
      <a:accent3>
        <a:srgbClr val="FFFFFF"/>
      </a:accent3>
      <a:accent4>
        <a:srgbClr val="000000"/>
      </a:accent4>
      <a:accent5>
        <a:srgbClr val="E8F1FA"/>
      </a:accent5>
      <a:accent6>
        <a:srgbClr val="5C5C5C"/>
      </a:accent6>
      <a:hlink>
        <a:srgbClr val="B3B3B3"/>
      </a:hlink>
      <a:folHlink>
        <a:srgbClr val="DCDCDC"/>
      </a:folHlink>
    </a:clrScheme>
    <a:fontScheme name="HAW_F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AW_FW 1">
        <a:dk1>
          <a:srgbClr val="000000"/>
        </a:dk1>
        <a:lt1>
          <a:srgbClr val="FFFFFF"/>
        </a:lt1>
        <a:dk2>
          <a:srgbClr val="78AFE6"/>
        </a:dk2>
        <a:lt2>
          <a:srgbClr val="000099"/>
        </a:lt2>
        <a:accent1>
          <a:srgbClr val="D6E7F7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E8F1FA"/>
        </a:accent5>
        <a:accent6>
          <a:srgbClr val="5C5C5C"/>
        </a:accent6>
        <a:hlink>
          <a:srgbClr val="B3B3B3"/>
        </a:hlink>
        <a:folHlink>
          <a:srgbClr val="DCDCD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626</Words>
  <Application>Microsoft Office PowerPoint</Application>
  <PresentationFormat>A4-Papier (210 x 297 mm)</PresentationFormat>
  <Paragraphs>116</Paragraphs>
  <Slides>11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Berlin Sans FB</vt:lpstr>
      <vt:lpstr>Arial</vt:lpstr>
      <vt:lpstr>Wingdings</vt:lpstr>
      <vt:lpstr>HAW_FW</vt:lpstr>
      <vt:lpstr>VPJ – Gewerk 5 Navi + AR</vt:lpstr>
      <vt:lpstr>Gliederung</vt:lpstr>
      <vt:lpstr>X. Name des Kapitels Ggf. Untertitel </vt:lpstr>
      <vt:lpstr>6. Literatur </vt:lpstr>
      <vt:lpstr>Kalibrierung und Unterpunkte</vt:lpstr>
      <vt:lpstr>Kamera-Kalibrierung</vt:lpstr>
      <vt:lpstr>Kamera-Kalibrierung</vt:lpstr>
      <vt:lpstr>Kamera-Kalibrierung</vt:lpstr>
      <vt:lpstr>Kamera-Kalibrierung</vt:lpstr>
      <vt:lpstr>Kamera-Kalibrierung</vt:lpstr>
      <vt:lpstr>Konzeptplanung Kamarakalibrierung</vt:lpstr>
    </vt:vector>
  </TitlesOfParts>
  <Company>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Masterstudiengang Automatisierungstechnik Ereignisdiskrete Systeme</dc:title>
  <dc:creator>Florian Wenck</dc:creator>
  <dc:description>Optimiert für PPT XP/2002 und 2003</dc:description>
  <cp:lastModifiedBy>Julian</cp:lastModifiedBy>
  <cp:revision>237</cp:revision>
  <cp:lastPrinted>2007-09-21T15:49:14Z</cp:lastPrinted>
  <dcterms:created xsi:type="dcterms:W3CDTF">2008-09-25T08:20:51Z</dcterms:created>
  <dcterms:modified xsi:type="dcterms:W3CDTF">2017-12-19T15:34:35Z</dcterms:modified>
</cp:coreProperties>
</file>