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465" r:id="rId2"/>
    <p:sldId id="472" r:id="rId3"/>
    <p:sldId id="466" r:id="rId4"/>
    <p:sldId id="473" r:id="rId5"/>
    <p:sldId id="467" r:id="rId6"/>
    <p:sldId id="468" r:id="rId7"/>
    <p:sldId id="469" r:id="rId8"/>
    <p:sldId id="470" r:id="rId9"/>
    <p:sldId id="471" r:id="rId10"/>
  </p:sldIdLst>
  <p:sldSz cx="9906000" cy="6858000" type="A4"/>
  <p:notesSz cx="6854825" cy="9750425"/>
  <p:custDataLst>
    <p:tags r:id="rId1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66FF33"/>
    <a:srgbClr val="3366CC"/>
    <a:srgbClr val="FFEBAB"/>
    <a:srgbClr val="FFC000"/>
    <a:srgbClr val="2A82DA"/>
    <a:srgbClr val="009900"/>
    <a:srgbClr val="99CCFF"/>
    <a:srgbClr val="99FF33"/>
    <a:srgbClr val="B9C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5311" autoAdjust="0"/>
  </p:normalViewPr>
  <p:slideViewPr>
    <p:cSldViewPr snapToGrid="0" showGuides="1">
      <p:cViewPr varScale="1">
        <p:scale>
          <a:sx n="105" d="100"/>
          <a:sy n="105" d="100"/>
        </p:scale>
        <p:origin x="166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8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EC6B121-C0D5-4778-A9EE-DE2CC7C3AF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359449-3331-4CFA-A1D9-B1BABE4C07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BEA382A-8099-4512-9523-89F008C8C9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2A9AF65-61B5-4FC6-966A-9361E4B842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DEB005-AFEA-425B-B2D4-ACBF375704D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AFD877F-1933-408A-B5D8-8D5865D5A6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035D1DD-B845-4C52-9D1B-B602D1279D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74273AC-6F4F-4EED-92DB-5E31742313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2C2FE72-EF67-4769-BDE2-738D1DDCA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A2C750-0FF8-491E-9707-9242F3B824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1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3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4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8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5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9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6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7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7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0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8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5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9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5AB57EB-E55D-4216-8D9E-BC7FBD0DC14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Grafik 11">
            <a:extLst>
              <a:ext uri="{FF2B5EF4-FFF2-40B4-BE49-F238E27FC236}">
                <a16:creationId xmlns:a16="http://schemas.microsoft.com/office/drawing/2014/main" id="{146A18F7-D132-4DBB-9AD0-B5B7933444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619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07EA27D-B2C1-44D3-9451-104427772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VPJ  |  Gewerk5  |  WS 2017/SS 2018  |  </a:t>
            </a:r>
            <a:r>
              <a:rPr lang="de-DE" altLang="de-DE" dirty="0"/>
              <a:t>B. </a:t>
            </a:r>
            <a:r>
              <a:rPr lang="de-DE" altLang="de-DE" dirty="0" err="1"/>
              <a:t>Bruss</a:t>
            </a:r>
            <a:r>
              <a:rPr lang="de-DE" altLang="de-DE" dirty="0"/>
              <a:t> – J. Potthoff – H. </a:t>
            </a:r>
            <a:r>
              <a:rPr lang="de-DE" altLang="de-DE" dirty="0" err="1"/>
              <a:t>Shafaq</a:t>
            </a:r>
            <a:r>
              <a:rPr lang="de-DE" altLang="de-DE" dirty="0"/>
              <a:t> – L. Worm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DBE8BE-2823-4323-9733-9C90086FB2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DC10-2FBB-4868-9C08-BAAF3A933384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8015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8C02446-84D9-4F59-B1DB-3930D146F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C86F4D2F-4566-4A91-A90D-EC633B797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>
            <a:extLst>
              <a:ext uri="{FF2B5EF4-FFF2-40B4-BE49-F238E27FC236}">
                <a16:creationId xmlns:a16="http://schemas.microsoft.com/office/drawing/2014/main" id="{2A26F89F-21F3-46BB-9B9C-70716A27E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/>
              <a:t>VPJ  |  Gewerk5  |  WS 2017/SS 2018  |  </a:t>
            </a:r>
            <a:r>
              <a:rPr lang="de-DE" altLang="de-DE" dirty="0"/>
              <a:t>B. </a:t>
            </a:r>
            <a:r>
              <a:rPr lang="de-DE" altLang="de-DE" dirty="0" err="1"/>
              <a:t>Bruss</a:t>
            </a:r>
            <a:r>
              <a:rPr lang="de-DE" altLang="de-DE" dirty="0"/>
              <a:t> – J. Potthoff – H. </a:t>
            </a:r>
            <a:r>
              <a:rPr lang="de-DE" altLang="de-DE" dirty="0" err="1"/>
              <a:t>Shafaq</a:t>
            </a:r>
            <a:r>
              <a:rPr lang="de-DE" altLang="de-DE" dirty="0"/>
              <a:t> – L. Worm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>
            <a:extLst>
              <a:ext uri="{FF2B5EF4-FFF2-40B4-BE49-F238E27FC236}">
                <a16:creationId xmlns:a16="http://schemas.microsoft.com/office/drawing/2014/main" id="{C641DE3E-0A0E-477F-993F-9F045699A3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724D19-614F-4A46-A680-423BB5925F24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1BACE762-806D-4CC5-826E-9FFA687E50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8C8F133A-4AC4-43A2-902F-CA625D60CA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Grafik 11">
            <a:extLst>
              <a:ext uri="{FF2B5EF4-FFF2-40B4-BE49-F238E27FC236}">
                <a16:creationId xmlns:a16="http://schemas.microsoft.com/office/drawing/2014/main" id="{AF73CA1B-A980-4502-82ED-FEE7B879C9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Alte Methode</a:t>
            </a: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7CB285-A646-4220-B2B1-88B1986DF56E}"/>
              </a:ext>
            </a:extLst>
          </p:cNvPr>
          <p:cNvSpPr/>
          <p:nvPr/>
        </p:nvSpPr>
        <p:spPr>
          <a:xfrm>
            <a:off x="320675" y="1212111"/>
            <a:ext cx="9237995" cy="506109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68" name="Ellipse 7167">
            <a:extLst>
              <a:ext uri="{FF2B5EF4-FFF2-40B4-BE49-F238E27FC236}">
                <a16:creationId xmlns:a16="http://schemas.microsoft.com/office/drawing/2014/main" id="{1556F570-9EDC-4666-8A03-5AEB485AF1E7}"/>
              </a:ext>
            </a:extLst>
          </p:cNvPr>
          <p:cNvSpPr/>
          <p:nvPr/>
        </p:nvSpPr>
        <p:spPr>
          <a:xfrm>
            <a:off x="3458773" y="3632036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D2C7657D-EA9D-4A84-BC1C-02885AFC517B}"/>
              </a:ext>
            </a:extLst>
          </p:cNvPr>
          <p:cNvSpPr/>
          <p:nvPr/>
        </p:nvSpPr>
        <p:spPr>
          <a:xfrm>
            <a:off x="3473561" y="1772773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E8366409-1ADA-4091-AD55-932FFFF3AB7B}"/>
              </a:ext>
            </a:extLst>
          </p:cNvPr>
          <p:cNvSpPr/>
          <p:nvPr/>
        </p:nvSpPr>
        <p:spPr>
          <a:xfrm>
            <a:off x="607737" y="1423831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A7C47693-8D8D-45B7-B87D-73CBF89DA123}"/>
              </a:ext>
            </a:extLst>
          </p:cNvPr>
          <p:cNvSpPr/>
          <p:nvPr/>
        </p:nvSpPr>
        <p:spPr>
          <a:xfrm>
            <a:off x="567580" y="3525713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033C0FC-9BE3-4B55-B4AD-7CEB47EAC2FF}"/>
              </a:ext>
            </a:extLst>
          </p:cNvPr>
          <p:cNvSpPr/>
          <p:nvPr/>
        </p:nvSpPr>
        <p:spPr>
          <a:xfrm>
            <a:off x="538928" y="5637334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9AA2BDD5-1AB6-4C0D-A484-C0EDDAB20ED1}"/>
              </a:ext>
            </a:extLst>
          </p:cNvPr>
          <p:cNvSpPr/>
          <p:nvPr/>
        </p:nvSpPr>
        <p:spPr>
          <a:xfrm>
            <a:off x="3440662" y="5706718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33EA50B3-3C0B-4595-9F0C-E8D0E018D9C7}"/>
              </a:ext>
            </a:extLst>
          </p:cNvPr>
          <p:cNvSpPr/>
          <p:nvPr/>
        </p:nvSpPr>
        <p:spPr>
          <a:xfrm>
            <a:off x="6293091" y="1483833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333013CC-FA5F-44C5-A77C-D4DE6EE0B697}"/>
              </a:ext>
            </a:extLst>
          </p:cNvPr>
          <p:cNvSpPr/>
          <p:nvPr/>
        </p:nvSpPr>
        <p:spPr>
          <a:xfrm>
            <a:off x="6315591" y="3533947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5E183B59-1D60-4081-AA2B-5CCC8A840D97}"/>
              </a:ext>
            </a:extLst>
          </p:cNvPr>
          <p:cNvSpPr/>
          <p:nvPr/>
        </p:nvSpPr>
        <p:spPr>
          <a:xfrm>
            <a:off x="6293091" y="5637334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58A489D-EAC8-4E85-B9B0-1754FB1CC7A6}"/>
              </a:ext>
            </a:extLst>
          </p:cNvPr>
          <p:cNvSpPr/>
          <p:nvPr/>
        </p:nvSpPr>
        <p:spPr>
          <a:xfrm>
            <a:off x="9134871" y="5663547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398D2286-9C0E-4830-9B30-E86096B34167}"/>
              </a:ext>
            </a:extLst>
          </p:cNvPr>
          <p:cNvSpPr/>
          <p:nvPr/>
        </p:nvSpPr>
        <p:spPr>
          <a:xfrm>
            <a:off x="9184948" y="3601355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E3E6F5A1-81E6-4E95-8700-E575FCE71136}"/>
              </a:ext>
            </a:extLst>
          </p:cNvPr>
          <p:cNvSpPr/>
          <p:nvPr/>
        </p:nvSpPr>
        <p:spPr>
          <a:xfrm>
            <a:off x="9161232" y="1551226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3FEACD7-A59C-4A06-820E-2F5B9AA70B5D}"/>
              </a:ext>
            </a:extLst>
          </p:cNvPr>
          <p:cNvGrpSpPr/>
          <p:nvPr/>
        </p:nvGrpSpPr>
        <p:grpSpPr>
          <a:xfrm rot="120000">
            <a:off x="540569" y="1424763"/>
            <a:ext cx="3118896" cy="2339172"/>
            <a:chOff x="540569" y="1424763"/>
            <a:chExt cx="3118896" cy="23391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88D1B62-16DF-49DC-94FE-25953992D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3BC8E7C-6AC1-4B4A-A63C-3FA78CA99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C1E372F-1F91-4A79-89B7-49AF0765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F92CC6-3399-4ABB-B4E9-C1B64BD69DAA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085ABC2-F379-469C-971B-F477372A16DC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147AB8A-8267-4FF9-90C9-1846E876F1D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509A88A-5412-4190-B45A-D11AFB337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FDE4C37-12FB-4664-8010-3BA41F698D82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F6BF728-3401-4E9D-AA32-2F793D664C06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510C4A4-DA3E-40BD-B420-ACAF380A836C}"/>
              </a:ext>
            </a:extLst>
          </p:cNvPr>
          <p:cNvGrpSpPr/>
          <p:nvPr/>
        </p:nvGrpSpPr>
        <p:grpSpPr>
          <a:xfrm rot="-120000">
            <a:off x="3359971" y="1423188"/>
            <a:ext cx="3118896" cy="2339172"/>
            <a:chOff x="540569" y="1424763"/>
            <a:chExt cx="3118896" cy="2339172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9443362-8EB6-41AA-91D9-5EADFCEA7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4BCCA7C-71C1-4640-9551-8BFE6A1D6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4CEC1144-889D-4ED3-B7EF-57829C4B1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9081BF0-7A67-4683-8AD8-8686FB8BFA7D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B6C95AC-6453-49A3-9696-3E945342CA97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36BD8F9-F418-43E7-832D-57706245BD1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CCE985E6-F464-4B2E-918A-760CC4568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A8644DE-9821-4CD6-9D86-15890B1924CA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5F12FBC-83E0-401B-A588-4156B9FA01F0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4907B48-2248-4F76-AD95-409AB74429A2}"/>
              </a:ext>
            </a:extLst>
          </p:cNvPr>
          <p:cNvGrpSpPr/>
          <p:nvPr/>
        </p:nvGrpSpPr>
        <p:grpSpPr>
          <a:xfrm rot="60000">
            <a:off x="6225355" y="1425162"/>
            <a:ext cx="3118896" cy="2339172"/>
            <a:chOff x="540569" y="1424763"/>
            <a:chExt cx="3118896" cy="233917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B418E0C-9A08-47E7-95E9-B80965C95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1C7B7D-7292-4AF6-A411-A459ADEB6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705AB397-D6AC-4536-AC4A-11A60732D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E762F85-F9D5-4F12-96AB-F5BB5D523B96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B267B6B-BA73-45BC-9FEA-3A9E340F7BD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4419D642-A946-4067-A34C-992D626B1F4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C42214B8-AB8B-43DA-B7AB-EA2825C5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2D6A1F2-EA84-4AB1-9D41-FADD6C93010B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F7CC0D5-13DD-4E19-BCA7-ED5F0611634A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4164EEB-FBD3-4891-AAC5-400F8FBE5904}"/>
              </a:ext>
            </a:extLst>
          </p:cNvPr>
          <p:cNvGrpSpPr/>
          <p:nvPr/>
        </p:nvGrpSpPr>
        <p:grpSpPr>
          <a:xfrm rot="-60000">
            <a:off x="3359971" y="3522774"/>
            <a:ext cx="3118896" cy="2339172"/>
            <a:chOff x="540569" y="1424763"/>
            <a:chExt cx="3118896" cy="233917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3A3F36C-633E-4D23-BB7A-22CD017F3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E41DF9-8A14-41AA-B996-9DBFABF2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C31B2DE-CA25-40D0-B8A2-7C659325A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205B61-0C6C-43C3-B05E-7D118C6021E2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FF0478C-F9EB-46B4-A6CE-E7E8869FC93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37CDD3A-D552-43CA-9AA1-3FBF008E779A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D7A29B3C-A93B-4596-A162-952B15046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ED9A8292-C451-45BE-AECE-EE7E582A17B5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3DBAF75-C2E5-44FF-A333-DDB145AD57FE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6ADF212-9F50-4294-A6D8-3115A459A94A}"/>
              </a:ext>
            </a:extLst>
          </p:cNvPr>
          <p:cNvGrpSpPr/>
          <p:nvPr/>
        </p:nvGrpSpPr>
        <p:grpSpPr>
          <a:xfrm rot="60000">
            <a:off x="6225079" y="3518534"/>
            <a:ext cx="3118896" cy="2339172"/>
            <a:chOff x="540569" y="1424763"/>
            <a:chExt cx="3118896" cy="233917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0B1E4F9-83F9-4449-BA3A-377532DCA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353C75A4-30F6-41AD-AAF0-22BEEB899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E86248DC-360A-4A4F-A97B-09B745E6B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C50B27F4-E75E-4835-AE78-88680A8E973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0B548E6D-F88C-4B96-838E-04FB17720A60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61041BD6-0C2D-40D8-82A7-C762167BC688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903831CD-F84D-44BD-AB96-85E0B7196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3571A84D-B020-42F6-9122-A7C53CAA5147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097E6FA-CD31-4951-98F2-74EE6B92EC90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F166FF8-631D-4C6C-8E29-3F87319794B1}"/>
              </a:ext>
            </a:extLst>
          </p:cNvPr>
          <p:cNvGrpSpPr/>
          <p:nvPr/>
        </p:nvGrpSpPr>
        <p:grpSpPr>
          <a:xfrm rot="120000">
            <a:off x="540569" y="3518534"/>
            <a:ext cx="3118896" cy="2339172"/>
            <a:chOff x="540569" y="1424763"/>
            <a:chExt cx="3118896" cy="2339172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104C37F-45F0-4CF7-A68A-F184EF701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57798302-604C-457F-A349-DF41BBF89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CF315BF9-CD05-450F-B5B6-B82AC0C5C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A28C303-4B70-4B30-96EC-56AECC0F99F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509610BB-F12A-448E-AED3-84D0297641C2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1A29FBF-5970-4717-9A99-AC4AF56851EC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F2D9F32F-9BA3-4403-8C12-8D22D1160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F8BC76E5-86C1-4D61-AD69-E2B30681C488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73A696-27C9-451A-A477-C17A140F873F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sp>
        <p:nvSpPr>
          <p:cNvPr id="7169" name="Sprechblase: rechteckig mit abgerundeten Ecken 7168">
            <a:extLst>
              <a:ext uri="{FF2B5EF4-FFF2-40B4-BE49-F238E27FC236}">
                <a16:creationId xmlns:a16="http://schemas.microsoft.com/office/drawing/2014/main" id="{96CCBB9F-C8DD-4D79-98FE-ACD4C7FD5C00}"/>
              </a:ext>
            </a:extLst>
          </p:cNvPr>
          <p:cNvSpPr/>
          <p:nvPr/>
        </p:nvSpPr>
        <p:spPr>
          <a:xfrm>
            <a:off x="1499116" y="1929501"/>
            <a:ext cx="2180011" cy="1734747"/>
          </a:xfrm>
          <a:prstGeom prst="wedgeRoundRectCallout">
            <a:avLst>
              <a:gd name="adj1" fmla="val -46365"/>
              <a:gd name="adj2" fmla="val -6681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Jede Kamera besitzt zwei Koordinatensysteme: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Kamerakoordinaten (schwarz)</a:t>
            </a:r>
          </a:p>
          <a:p>
            <a:pPr algn="ctr"/>
            <a:r>
              <a:rPr lang="de-DE" sz="1400" dirty="0">
                <a:solidFill>
                  <a:srgbClr val="C00000"/>
                </a:solidFill>
              </a:rPr>
              <a:t>Weltkoordinaten</a:t>
            </a:r>
          </a:p>
          <a:p>
            <a:pPr algn="ctr"/>
            <a:r>
              <a:rPr lang="de-DE" sz="1400" dirty="0">
                <a:solidFill>
                  <a:srgbClr val="C00000"/>
                </a:solidFill>
              </a:rPr>
              <a:t>(rot)</a:t>
            </a:r>
          </a:p>
        </p:txBody>
      </p:sp>
      <p:sp>
        <p:nvSpPr>
          <p:cNvPr id="120" name="Sprechblase: rechteckig mit abgerundeten Ecken 119">
            <a:extLst>
              <a:ext uri="{FF2B5EF4-FFF2-40B4-BE49-F238E27FC236}">
                <a16:creationId xmlns:a16="http://schemas.microsoft.com/office/drawing/2014/main" id="{9AAA39B5-3048-4744-BBC2-F825F4F8DD07}"/>
              </a:ext>
            </a:extLst>
          </p:cNvPr>
          <p:cNvSpPr/>
          <p:nvPr/>
        </p:nvSpPr>
        <p:spPr>
          <a:xfrm>
            <a:off x="6996178" y="1999447"/>
            <a:ext cx="2326007" cy="1429553"/>
          </a:xfrm>
          <a:prstGeom prst="wedgeRoundRectCallout">
            <a:avLst>
              <a:gd name="adj1" fmla="val 42068"/>
              <a:gd name="adj2" fmla="val -6900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Zur Bestimmung jedes Weltkoordinatensystems müssen pro Kamera vier Punkte erfasst werden, dessen Weltposition exakt bekannt ist. </a:t>
            </a:r>
          </a:p>
        </p:txBody>
      </p:sp>
      <p:sp>
        <p:nvSpPr>
          <p:cNvPr id="121" name="Sprechblase: rechteckig mit abgerundeten Ecken 120">
            <a:extLst>
              <a:ext uri="{FF2B5EF4-FFF2-40B4-BE49-F238E27FC236}">
                <a16:creationId xmlns:a16="http://schemas.microsoft.com/office/drawing/2014/main" id="{C508951D-5F79-4E7E-9836-C3365F21D660}"/>
              </a:ext>
            </a:extLst>
          </p:cNvPr>
          <p:cNvSpPr/>
          <p:nvPr/>
        </p:nvSpPr>
        <p:spPr>
          <a:xfrm>
            <a:off x="3589705" y="4390494"/>
            <a:ext cx="2326007" cy="1429553"/>
          </a:xfrm>
          <a:prstGeom prst="wedgeRoundRectCallout">
            <a:avLst>
              <a:gd name="adj1" fmla="val 10373"/>
              <a:gd name="adj2" fmla="val -5981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Die Position eines </a:t>
            </a:r>
            <a:r>
              <a:rPr lang="de-DE" sz="1400" dirty="0" err="1">
                <a:solidFill>
                  <a:schemeClr val="tx1"/>
                </a:solidFill>
              </a:rPr>
              <a:t>Robotinos</a:t>
            </a:r>
            <a:r>
              <a:rPr lang="de-DE" sz="1400" dirty="0">
                <a:solidFill>
                  <a:schemeClr val="tx1"/>
                </a:solidFill>
              </a:rPr>
              <a:t> wird für die </a:t>
            </a:r>
            <a:r>
              <a:rPr lang="de-DE" sz="1400" dirty="0">
                <a:solidFill>
                  <a:srgbClr val="C00000"/>
                </a:solidFill>
              </a:rPr>
              <a:t>„Welt“ </a:t>
            </a:r>
            <a:r>
              <a:rPr lang="de-DE" sz="1400" dirty="0">
                <a:solidFill>
                  <a:schemeClr val="tx1"/>
                </a:solidFill>
              </a:rPr>
              <a:t>der jeweiligen Kamera bestimmt. Ein Abgleich kann nicht stattfinden.</a:t>
            </a:r>
            <a:endParaRPr lang="de-DE" sz="1400" dirty="0">
              <a:solidFill>
                <a:srgbClr val="C00000"/>
              </a:solidFill>
            </a:endParaRPr>
          </a:p>
        </p:txBody>
      </p:sp>
      <p:grpSp>
        <p:nvGrpSpPr>
          <p:cNvPr id="7181" name="Gruppieren 7180">
            <a:extLst>
              <a:ext uri="{FF2B5EF4-FFF2-40B4-BE49-F238E27FC236}">
                <a16:creationId xmlns:a16="http://schemas.microsoft.com/office/drawing/2014/main" id="{9D354FFD-37BB-48F9-B0E6-FF7F3C183101}"/>
              </a:ext>
            </a:extLst>
          </p:cNvPr>
          <p:cNvGrpSpPr/>
          <p:nvPr/>
        </p:nvGrpSpPr>
        <p:grpSpPr>
          <a:xfrm>
            <a:off x="4635093" y="3829101"/>
            <a:ext cx="416725" cy="416725"/>
            <a:chOff x="4563225" y="3829101"/>
            <a:chExt cx="488594" cy="488594"/>
          </a:xfrm>
        </p:grpSpPr>
        <p:sp>
          <p:nvSpPr>
            <p:cNvPr id="7174" name="Ellipse 7173">
              <a:extLst>
                <a:ext uri="{FF2B5EF4-FFF2-40B4-BE49-F238E27FC236}">
                  <a16:creationId xmlns:a16="http://schemas.microsoft.com/office/drawing/2014/main" id="{E4A6D968-629B-4697-B565-1AD4BA3E5048}"/>
                </a:ext>
              </a:extLst>
            </p:cNvPr>
            <p:cNvSpPr/>
            <p:nvPr/>
          </p:nvSpPr>
          <p:spPr>
            <a:xfrm>
              <a:off x="4563225" y="3829101"/>
              <a:ext cx="488594" cy="48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76" name="Gerader Verbinder 7175">
              <a:extLst>
                <a:ext uri="{FF2B5EF4-FFF2-40B4-BE49-F238E27FC236}">
                  <a16:creationId xmlns:a16="http://schemas.microsoft.com/office/drawing/2014/main" id="{67EE3EBB-675C-4904-A026-F21E266E724C}"/>
                </a:ext>
              </a:extLst>
            </p:cNvPr>
            <p:cNvCxnSpPr>
              <a:cxnSpLocks/>
            </p:cNvCxnSpPr>
            <p:nvPr/>
          </p:nvCxnSpPr>
          <p:spPr>
            <a:xfrm>
              <a:off x="4819416" y="4067715"/>
              <a:ext cx="227412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91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120" grpId="0" animBg="1"/>
      <p:bldP spid="1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Alte Methode</a:t>
            </a: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7CB285-A646-4220-B2B1-88B1986DF56E}"/>
              </a:ext>
            </a:extLst>
          </p:cNvPr>
          <p:cNvSpPr/>
          <p:nvPr/>
        </p:nvSpPr>
        <p:spPr>
          <a:xfrm>
            <a:off x="320675" y="1212111"/>
            <a:ext cx="9237995" cy="506109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68" name="Ellipse 7167">
            <a:extLst>
              <a:ext uri="{FF2B5EF4-FFF2-40B4-BE49-F238E27FC236}">
                <a16:creationId xmlns:a16="http://schemas.microsoft.com/office/drawing/2014/main" id="{1556F570-9EDC-4666-8A03-5AEB485AF1E7}"/>
              </a:ext>
            </a:extLst>
          </p:cNvPr>
          <p:cNvSpPr/>
          <p:nvPr/>
        </p:nvSpPr>
        <p:spPr>
          <a:xfrm>
            <a:off x="3458773" y="3632036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D2C7657D-EA9D-4A84-BC1C-02885AFC517B}"/>
              </a:ext>
            </a:extLst>
          </p:cNvPr>
          <p:cNvSpPr/>
          <p:nvPr/>
        </p:nvSpPr>
        <p:spPr>
          <a:xfrm>
            <a:off x="3473561" y="1772773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E8366409-1ADA-4091-AD55-932FFFF3AB7B}"/>
              </a:ext>
            </a:extLst>
          </p:cNvPr>
          <p:cNvSpPr/>
          <p:nvPr/>
        </p:nvSpPr>
        <p:spPr>
          <a:xfrm>
            <a:off x="607737" y="1423831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A7C47693-8D8D-45B7-B87D-73CBF89DA123}"/>
              </a:ext>
            </a:extLst>
          </p:cNvPr>
          <p:cNvSpPr/>
          <p:nvPr/>
        </p:nvSpPr>
        <p:spPr>
          <a:xfrm>
            <a:off x="567580" y="3525713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033C0FC-9BE3-4B55-B4AD-7CEB47EAC2FF}"/>
              </a:ext>
            </a:extLst>
          </p:cNvPr>
          <p:cNvSpPr/>
          <p:nvPr/>
        </p:nvSpPr>
        <p:spPr>
          <a:xfrm>
            <a:off x="538928" y="5637334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9AA2BDD5-1AB6-4C0D-A484-C0EDDAB20ED1}"/>
              </a:ext>
            </a:extLst>
          </p:cNvPr>
          <p:cNvSpPr/>
          <p:nvPr/>
        </p:nvSpPr>
        <p:spPr>
          <a:xfrm>
            <a:off x="3440662" y="5706718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33EA50B3-3C0B-4595-9F0C-E8D0E018D9C7}"/>
              </a:ext>
            </a:extLst>
          </p:cNvPr>
          <p:cNvSpPr/>
          <p:nvPr/>
        </p:nvSpPr>
        <p:spPr>
          <a:xfrm>
            <a:off x="6293091" y="1483833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333013CC-FA5F-44C5-A77C-D4DE6EE0B697}"/>
              </a:ext>
            </a:extLst>
          </p:cNvPr>
          <p:cNvSpPr/>
          <p:nvPr/>
        </p:nvSpPr>
        <p:spPr>
          <a:xfrm>
            <a:off x="6315591" y="3533947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5E183B59-1D60-4081-AA2B-5CCC8A840D97}"/>
              </a:ext>
            </a:extLst>
          </p:cNvPr>
          <p:cNvSpPr/>
          <p:nvPr/>
        </p:nvSpPr>
        <p:spPr>
          <a:xfrm>
            <a:off x="6293091" y="5637334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58A489D-EAC8-4E85-B9B0-1754FB1CC7A6}"/>
              </a:ext>
            </a:extLst>
          </p:cNvPr>
          <p:cNvSpPr/>
          <p:nvPr/>
        </p:nvSpPr>
        <p:spPr>
          <a:xfrm>
            <a:off x="9134871" y="5663547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398D2286-9C0E-4830-9B30-E86096B34167}"/>
              </a:ext>
            </a:extLst>
          </p:cNvPr>
          <p:cNvSpPr/>
          <p:nvPr/>
        </p:nvSpPr>
        <p:spPr>
          <a:xfrm>
            <a:off x="9184948" y="3601355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E3E6F5A1-81E6-4E95-8700-E575FCE71136}"/>
              </a:ext>
            </a:extLst>
          </p:cNvPr>
          <p:cNvSpPr/>
          <p:nvPr/>
        </p:nvSpPr>
        <p:spPr>
          <a:xfrm>
            <a:off x="9161232" y="1551226"/>
            <a:ext cx="110026" cy="110026"/>
          </a:xfrm>
          <a:prstGeom prst="ellipse">
            <a:avLst/>
          </a:prstGeom>
          <a:pattFill prst="narVert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00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3FEACD7-A59C-4A06-820E-2F5B9AA70B5D}"/>
              </a:ext>
            </a:extLst>
          </p:cNvPr>
          <p:cNvGrpSpPr/>
          <p:nvPr/>
        </p:nvGrpSpPr>
        <p:grpSpPr>
          <a:xfrm rot="120000">
            <a:off x="540569" y="1424763"/>
            <a:ext cx="3118896" cy="2339172"/>
            <a:chOff x="540569" y="1424763"/>
            <a:chExt cx="3118896" cy="23391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88D1B62-16DF-49DC-94FE-25953992D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3BC8E7C-6AC1-4B4A-A63C-3FA78CA99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C1E372F-1F91-4A79-89B7-49AF0765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F92CC6-3399-4ABB-B4E9-C1B64BD69DAA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085ABC2-F379-469C-971B-F477372A16DC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147AB8A-8267-4FF9-90C9-1846E876F1D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509A88A-5412-4190-B45A-D11AFB337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FDE4C37-12FB-4664-8010-3BA41F698D82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F6BF728-3401-4E9D-AA32-2F793D664C06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510C4A4-DA3E-40BD-B420-ACAF380A836C}"/>
              </a:ext>
            </a:extLst>
          </p:cNvPr>
          <p:cNvGrpSpPr/>
          <p:nvPr/>
        </p:nvGrpSpPr>
        <p:grpSpPr>
          <a:xfrm rot="-120000">
            <a:off x="3359971" y="1423188"/>
            <a:ext cx="3118896" cy="2339172"/>
            <a:chOff x="540569" y="1424763"/>
            <a:chExt cx="3118896" cy="2339172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9443362-8EB6-41AA-91D9-5EADFCEA7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4BCCA7C-71C1-4640-9551-8BFE6A1D6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4CEC1144-889D-4ED3-B7EF-57829C4B1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9081BF0-7A67-4683-8AD8-8686FB8BFA7D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B6C95AC-6453-49A3-9696-3E945342CA97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36BD8F9-F418-43E7-832D-57706245BD1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CCE985E6-F464-4B2E-918A-760CC4568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A8644DE-9821-4CD6-9D86-15890B1924CA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5F12FBC-83E0-401B-A588-4156B9FA01F0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4907B48-2248-4F76-AD95-409AB74429A2}"/>
              </a:ext>
            </a:extLst>
          </p:cNvPr>
          <p:cNvGrpSpPr/>
          <p:nvPr/>
        </p:nvGrpSpPr>
        <p:grpSpPr>
          <a:xfrm rot="60000">
            <a:off x="6225355" y="1425162"/>
            <a:ext cx="3118896" cy="2339172"/>
            <a:chOff x="540569" y="1424763"/>
            <a:chExt cx="3118896" cy="233917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B418E0C-9A08-47E7-95E9-B80965C95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1C7B7D-7292-4AF6-A411-A459ADEB6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705AB397-D6AC-4536-AC4A-11A60732D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E762F85-F9D5-4F12-96AB-F5BB5D523B96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B267B6B-BA73-45BC-9FEA-3A9E340F7BD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4419D642-A946-4067-A34C-992D626B1F4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C42214B8-AB8B-43DA-B7AB-EA2825C5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2D6A1F2-EA84-4AB1-9D41-FADD6C93010B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F7CC0D5-13DD-4E19-BCA7-ED5F0611634A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4164EEB-FBD3-4891-AAC5-400F8FBE5904}"/>
              </a:ext>
            </a:extLst>
          </p:cNvPr>
          <p:cNvGrpSpPr/>
          <p:nvPr/>
        </p:nvGrpSpPr>
        <p:grpSpPr>
          <a:xfrm rot="-60000">
            <a:off x="3359971" y="3522774"/>
            <a:ext cx="3118896" cy="2339172"/>
            <a:chOff x="540569" y="1424763"/>
            <a:chExt cx="3118896" cy="233917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3A3F36C-633E-4D23-BB7A-22CD017F3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E41DF9-8A14-41AA-B996-9DBFABF2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C31B2DE-CA25-40D0-B8A2-7C659325A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205B61-0C6C-43C3-B05E-7D118C6021E2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FF0478C-F9EB-46B4-A6CE-E7E8869FC93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37CDD3A-D552-43CA-9AA1-3FBF008E779A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D7A29B3C-A93B-4596-A162-952B15046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ED9A8292-C451-45BE-AECE-EE7E582A17B5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3DBAF75-C2E5-44FF-A333-DDB145AD57FE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6ADF212-9F50-4294-A6D8-3115A459A94A}"/>
              </a:ext>
            </a:extLst>
          </p:cNvPr>
          <p:cNvGrpSpPr/>
          <p:nvPr/>
        </p:nvGrpSpPr>
        <p:grpSpPr>
          <a:xfrm rot="60000">
            <a:off x="6225079" y="3518534"/>
            <a:ext cx="3118896" cy="2339172"/>
            <a:chOff x="540569" y="1424763"/>
            <a:chExt cx="3118896" cy="233917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0B1E4F9-83F9-4449-BA3A-377532DCA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353C75A4-30F6-41AD-AAF0-22BEEB899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E86248DC-360A-4A4F-A97B-09B745E6B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C50B27F4-E75E-4835-AE78-88680A8E973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0B548E6D-F88C-4B96-838E-04FB17720A60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61041BD6-0C2D-40D8-82A7-C762167BC688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903831CD-F84D-44BD-AB96-85E0B7196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3571A84D-B020-42F6-9122-A7C53CAA5147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097E6FA-CD31-4951-98F2-74EE6B92EC90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F166FF8-631D-4C6C-8E29-3F87319794B1}"/>
              </a:ext>
            </a:extLst>
          </p:cNvPr>
          <p:cNvGrpSpPr/>
          <p:nvPr/>
        </p:nvGrpSpPr>
        <p:grpSpPr>
          <a:xfrm rot="120000">
            <a:off x="540569" y="3518534"/>
            <a:ext cx="3118896" cy="2339172"/>
            <a:chOff x="540569" y="1424763"/>
            <a:chExt cx="3118896" cy="2339172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104C37F-45F0-4CF7-A68A-F184EF701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57798302-604C-457F-A349-DF41BBF89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CF315BF9-CD05-450F-B5B6-B82AC0C5C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164" y="1594006"/>
              <a:ext cx="1" cy="18588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A28C303-4B70-4B30-96EC-56AECC0F99F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509610BB-F12A-448E-AED3-84D0297641C2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1A29FBF-5970-4717-9A99-AC4AF56851EC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F2D9F32F-9BA3-4403-8C12-8D22D1160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7" y="1598056"/>
              <a:ext cx="2581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F8BC76E5-86C1-4D61-AD69-E2B30681C488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73A696-27C9-451A-A477-C17A140F873F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7181" name="Gruppieren 7180">
            <a:extLst>
              <a:ext uri="{FF2B5EF4-FFF2-40B4-BE49-F238E27FC236}">
                <a16:creationId xmlns:a16="http://schemas.microsoft.com/office/drawing/2014/main" id="{9D354FFD-37BB-48F9-B0E6-FF7F3C183101}"/>
              </a:ext>
            </a:extLst>
          </p:cNvPr>
          <p:cNvGrpSpPr/>
          <p:nvPr/>
        </p:nvGrpSpPr>
        <p:grpSpPr>
          <a:xfrm>
            <a:off x="4635093" y="3829101"/>
            <a:ext cx="416725" cy="416725"/>
            <a:chOff x="4563225" y="3829101"/>
            <a:chExt cx="488594" cy="488594"/>
          </a:xfrm>
        </p:grpSpPr>
        <p:sp>
          <p:nvSpPr>
            <p:cNvPr id="7174" name="Ellipse 7173">
              <a:extLst>
                <a:ext uri="{FF2B5EF4-FFF2-40B4-BE49-F238E27FC236}">
                  <a16:creationId xmlns:a16="http://schemas.microsoft.com/office/drawing/2014/main" id="{E4A6D968-629B-4697-B565-1AD4BA3E5048}"/>
                </a:ext>
              </a:extLst>
            </p:cNvPr>
            <p:cNvSpPr/>
            <p:nvPr/>
          </p:nvSpPr>
          <p:spPr>
            <a:xfrm>
              <a:off x="4563225" y="3829101"/>
              <a:ext cx="488594" cy="48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76" name="Gerader Verbinder 7175">
              <a:extLst>
                <a:ext uri="{FF2B5EF4-FFF2-40B4-BE49-F238E27FC236}">
                  <a16:creationId xmlns:a16="http://schemas.microsoft.com/office/drawing/2014/main" id="{67EE3EBB-675C-4904-A026-F21E266E724C}"/>
                </a:ext>
              </a:extLst>
            </p:cNvPr>
            <p:cNvCxnSpPr>
              <a:cxnSpLocks/>
            </p:cNvCxnSpPr>
            <p:nvPr/>
          </p:nvCxnSpPr>
          <p:spPr>
            <a:xfrm>
              <a:off x="4819416" y="4067715"/>
              <a:ext cx="227412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22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7CB285-A646-4220-B2B1-88B1986DF56E}"/>
              </a:ext>
            </a:extLst>
          </p:cNvPr>
          <p:cNvSpPr/>
          <p:nvPr/>
        </p:nvSpPr>
        <p:spPr>
          <a:xfrm>
            <a:off x="320675" y="1212111"/>
            <a:ext cx="9237995" cy="506109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4907B48-2248-4F76-AD95-409AB74429A2}"/>
              </a:ext>
            </a:extLst>
          </p:cNvPr>
          <p:cNvGrpSpPr/>
          <p:nvPr/>
        </p:nvGrpSpPr>
        <p:grpSpPr>
          <a:xfrm rot="60000">
            <a:off x="1024212" y="1379775"/>
            <a:ext cx="8303602" cy="4268397"/>
            <a:chOff x="-4644137" y="1424763"/>
            <a:chExt cx="8303602" cy="4268397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B418E0C-9A08-47E7-95E9-B80965C95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1C7B7D-7292-4AF6-A411-A459ADEB6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705AB397-D6AC-4536-AC4A-11A60732D65D}"/>
                </a:ext>
              </a:extLst>
            </p:cNvPr>
            <p:cNvCxnSpPr>
              <a:cxnSpLocks/>
            </p:cNvCxnSpPr>
            <p:nvPr/>
          </p:nvCxnSpPr>
          <p:spPr>
            <a:xfrm rot="21540000" flipH="1">
              <a:off x="3499957" y="1589997"/>
              <a:ext cx="71622" cy="410316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E762F85-F9D5-4F12-96AB-F5BB5D523B96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B267B6B-BA73-45BC-9FEA-3A9E340F7BD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C42214B8-AB8B-43DA-B7AB-EA2825C56B70}"/>
                </a:ext>
              </a:extLst>
            </p:cNvPr>
            <p:cNvCxnSpPr>
              <a:cxnSpLocks/>
            </p:cNvCxnSpPr>
            <p:nvPr/>
          </p:nvCxnSpPr>
          <p:spPr>
            <a:xfrm rot="21540000" flipH="1" flipV="1">
              <a:off x="-4644137" y="1524555"/>
              <a:ext cx="8185180" cy="14287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2D6A1F2-EA84-4AB1-9D41-FADD6C93010B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F7CC0D5-13DD-4E19-BCA7-ED5F0611634A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3FEACD7-A59C-4A06-820E-2F5B9AA70B5D}"/>
              </a:ext>
            </a:extLst>
          </p:cNvPr>
          <p:cNvGrpSpPr/>
          <p:nvPr/>
        </p:nvGrpSpPr>
        <p:grpSpPr>
          <a:xfrm rot="120000">
            <a:off x="540569" y="1424763"/>
            <a:ext cx="3118896" cy="2339172"/>
            <a:chOff x="540569" y="1424763"/>
            <a:chExt cx="3118896" cy="23391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88D1B62-16DF-49DC-94FE-25953992D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3BC8E7C-6AC1-4B4A-A63C-3FA78CA99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F92CC6-3399-4ABB-B4E9-C1B64BD69DAA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085ABC2-F379-469C-971B-F477372A16DC}"/>
                </a:ext>
              </a:extLst>
            </p:cNvPr>
            <p:cNvSpPr txBox="1"/>
            <p:nvPr/>
          </p:nvSpPr>
          <p:spPr>
            <a:xfrm>
              <a:off x="2735846" y="1485993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147AB8A-8267-4FF9-90C9-1846E876F1D4}"/>
                </a:ext>
              </a:extLst>
            </p:cNvPr>
            <p:cNvSpPr txBox="1"/>
            <p:nvPr/>
          </p:nvSpPr>
          <p:spPr>
            <a:xfrm>
              <a:off x="634260" y="2999126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510C4A4-DA3E-40BD-B420-ACAF380A836C}"/>
              </a:ext>
            </a:extLst>
          </p:cNvPr>
          <p:cNvGrpSpPr/>
          <p:nvPr/>
        </p:nvGrpSpPr>
        <p:grpSpPr>
          <a:xfrm rot="-120000">
            <a:off x="3359986" y="1423209"/>
            <a:ext cx="3117600" cy="2340000"/>
            <a:chOff x="540569" y="1424763"/>
            <a:chExt cx="3118896" cy="2339172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9443362-8EB6-41AA-91D9-5EADFCEA7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4BCCA7C-71C1-4640-9551-8BFE6A1D6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9081BF0-7A67-4683-8AD8-8686FB8BFA7D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B6C95AC-6453-49A3-9696-3E945342CA97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36BD8F9-F418-43E7-832D-57706245BD1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4164EEB-FBD3-4891-AAC5-400F8FBE5904}"/>
              </a:ext>
            </a:extLst>
          </p:cNvPr>
          <p:cNvGrpSpPr/>
          <p:nvPr/>
        </p:nvGrpSpPr>
        <p:grpSpPr>
          <a:xfrm rot="-60000">
            <a:off x="3359971" y="3522774"/>
            <a:ext cx="3118896" cy="2339172"/>
            <a:chOff x="540569" y="1424763"/>
            <a:chExt cx="3118896" cy="233917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3A3F36C-633E-4D23-BB7A-22CD017F3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E41DF9-8A14-41AA-B996-9DBFABF2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205B61-0C6C-43C3-B05E-7D118C6021E2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FF0478C-F9EB-46B4-A6CE-E7E8869FC93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37CDD3A-D552-43CA-9AA1-3FBF008E779A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6ADF212-9F50-4294-A6D8-3115A459A94A}"/>
              </a:ext>
            </a:extLst>
          </p:cNvPr>
          <p:cNvGrpSpPr/>
          <p:nvPr/>
        </p:nvGrpSpPr>
        <p:grpSpPr>
          <a:xfrm rot="60000">
            <a:off x="6225079" y="3518534"/>
            <a:ext cx="3118896" cy="2339172"/>
            <a:chOff x="540569" y="1424763"/>
            <a:chExt cx="3118896" cy="233917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0B1E4F9-83F9-4449-BA3A-377532DCA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353C75A4-30F6-41AD-AAF0-22BEEB899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C50B27F4-E75E-4835-AE78-88680A8E973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0B548E6D-F88C-4B96-838E-04FB17720A60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61041BD6-0C2D-40D8-82A7-C762167BC688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F166FF8-631D-4C6C-8E29-3F87319794B1}"/>
              </a:ext>
            </a:extLst>
          </p:cNvPr>
          <p:cNvGrpSpPr/>
          <p:nvPr/>
        </p:nvGrpSpPr>
        <p:grpSpPr>
          <a:xfrm rot="120000">
            <a:off x="540569" y="3518534"/>
            <a:ext cx="3118896" cy="2339172"/>
            <a:chOff x="540569" y="1424763"/>
            <a:chExt cx="3118896" cy="2339172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104C37F-45F0-4CF7-A68A-F184EF701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57798302-604C-457F-A349-DF41BBF89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A28C303-4B70-4B30-96EC-56AECC0F99F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509610BB-F12A-448E-AED3-84D0297641C2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1A29FBF-5970-4717-9A99-AC4AF56851EC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Neues Konzept</a:t>
            </a: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169" name="Sprechblase: rechteckig mit abgerundeten Ecken 7168">
            <a:extLst>
              <a:ext uri="{FF2B5EF4-FFF2-40B4-BE49-F238E27FC236}">
                <a16:creationId xmlns:a16="http://schemas.microsoft.com/office/drawing/2014/main" id="{96CCBB9F-C8DD-4D79-98FE-ACD4C7FD5C00}"/>
              </a:ext>
            </a:extLst>
          </p:cNvPr>
          <p:cNvSpPr/>
          <p:nvPr/>
        </p:nvSpPr>
        <p:spPr>
          <a:xfrm>
            <a:off x="869944" y="1824691"/>
            <a:ext cx="2280435" cy="1022212"/>
          </a:xfrm>
          <a:prstGeom prst="wedgeRoundRectCallout">
            <a:avLst>
              <a:gd name="adj1" fmla="val -53114"/>
              <a:gd name="adj2" fmla="val -7655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Jede Kamera besitzt nur noch das System der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Kamerakoordinaten (schwarz) …</a:t>
            </a:r>
          </a:p>
        </p:txBody>
      </p:sp>
      <p:sp>
        <p:nvSpPr>
          <p:cNvPr id="120" name="Sprechblase: rechteckig mit abgerundeten Ecken 119">
            <a:extLst>
              <a:ext uri="{FF2B5EF4-FFF2-40B4-BE49-F238E27FC236}">
                <a16:creationId xmlns:a16="http://schemas.microsoft.com/office/drawing/2014/main" id="{9AAA39B5-3048-4744-BBC2-F825F4F8DD07}"/>
              </a:ext>
            </a:extLst>
          </p:cNvPr>
          <p:cNvSpPr/>
          <p:nvPr/>
        </p:nvSpPr>
        <p:spPr>
          <a:xfrm>
            <a:off x="6511231" y="2035255"/>
            <a:ext cx="2326007" cy="1429553"/>
          </a:xfrm>
          <a:prstGeom prst="wedgeRoundRectCallout">
            <a:avLst>
              <a:gd name="adj1" fmla="val 42068"/>
              <a:gd name="adj2" fmla="val -6900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… außer eine ausgewählte Kamera. Hier wird der Ursprung des globalen Weltkoordinatensystems gelegt.</a:t>
            </a:r>
          </a:p>
        </p:txBody>
      </p:sp>
      <p:sp>
        <p:nvSpPr>
          <p:cNvPr id="121" name="Sprechblase: rechteckig mit abgerundeten Ecken 120">
            <a:extLst>
              <a:ext uri="{FF2B5EF4-FFF2-40B4-BE49-F238E27FC236}">
                <a16:creationId xmlns:a16="http://schemas.microsoft.com/office/drawing/2014/main" id="{C508951D-5F79-4E7E-9836-C3365F21D660}"/>
              </a:ext>
            </a:extLst>
          </p:cNvPr>
          <p:cNvSpPr/>
          <p:nvPr/>
        </p:nvSpPr>
        <p:spPr>
          <a:xfrm>
            <a:off x="4331043" y="2019408"/>
            <a:ext cx="1802270" cy="697230"/>
          </a:xfrm>
          <a:prstGeom prst="wedgeRoundRectCallout">
            <a:avLst>
              <a:gd name="adj1" fmla="val 50521"/>
              <a:gd name="adj2" fmla="val -6797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Translation kann eindeutig bestimmt werden</a:t>
            </a:r>
            <a:endParaRPr lang="de-DE" sz="1400" dirty="0">
              <a:solidFill>
                <a:srgbClr val="C00000"/>
              </a:solidFill>
            </a:endParaRPr>
          </a:p>
        </p:txBody>
      </p:sp>
      <p:grpSp>
        <p:nvGrpSpPr>
          <p:cNvPr id="7181" name="Gruppieren 7180">
            <a:extLst>
              <a:ext uri="{FF2B5EF4-FFF2-40B4-BE49-F238E27FC236}">
                <a16:creationId xmlns:a16="http://schemas.microsoft.com/office/drawing/2014/main" id="{9D354FFD-37BB-48F9-B0E6-FF7F3C183101}"/>
              </a:ext>
            </a:extLst>
          </p:cNvPr>
          <p:cNvGrpSpPr/>
          <p:nvPr/>
        </p:nvGrpSpPr>
        <p:grpSpPr>
          <a:xfrm>
            <a:off x="4635093" y="3829101"/>
            <a:ext cx="416725" cy="416725"/>
            <a:chOff x="4563225" y="3829101"/>
            <a:chExt cx="488594" cy="488594"/>
          </a:xfrm>
        </p:grpSpPr>
        <p:sp>
          <p:nvSpPr>
            <p:cNvPr id="7174" name="Ellipse 7173">
              <a:extLst>
                <a:ext uri="{FF2B5EF4-FFF2-40B4-BE49-F238E27FC236}">
                  <a16:creationId xmlns:a16="http://schemas.microsoft.com/office/drawing/2014/main" id="{E4A6D968-629B-4697-B565-1AD4BA3E5048}"/>
                </a:ext>
              </a:extLst>
            </p:cNvPr>
            <p:cNvSpPr/>
            <p:nvPr/>
          </p:nvSpPr>
          <p:spPr>
            <a:xfrm>
              <a:off x="4563225" y="3829101"/>
              <a:ext cx="488594" cy="48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76" name="Gerader Verbinder 7175">
              <a:extLst>
                <a:ext uri="{FF2B5EF4-FFF2-40B4-BE49-F238E27FC236}">
                  <a16:creationId xmlns:a16="http://schemas.microsoft.com/office/drawing/2014/main" id="{67EE3EBB-675C-4904-A026-F21E266E724C}"/>
                </a:ext>
              </a:extLst>
            </p:cNvPr>
            <p:cNvCxnSpPr>
              <a:cxnSpLocks/>
            </p:cNvCxnSpPr>
            <p:nvPr/>
          </p:nvCxnSpPr>
          <p:spPr>
            <a:xfrm>
              <a:off x="4819416" y="4067715"/>
              <a:ext cx="227412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82FFB892-C434-4338-869D-3F8F8CFD005E}"/>
              </a:ext>
            </a:extLst>
          </p:cNvPr>
          <p:cNvSpPr/>
          <p:nvPr/>
        </p:nvSpPr>
        <p:spPr>
          <a:xfrm>
            <a:off x="6258115" y="1796417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FC2BB1A-9EF2-41DE-AB9B-83CBC789FD0D}"/>
              </a:ext>
            </a:extLst>
          </p:cNvPr>
          <p:cNvSpPr/>
          <p:nvPr/>
        </p:nvSpPr>
        <p:spPr>
          <a:xfrm>
            <a:off x="6270201" y="3516631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392520C-849D-452B-89E5-C22F0EC73A05}"/>
              </a:ext>
            </a:extLst>
          </p:cNvPr>
          <p:cNvSpPr/>
          <p:nvPr/>
        </p:nvSpPr>
        <p:spPr>
          <a:xfrm>
            <a:off x="9107787" y="3565434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D06898C-A331-48C5-B28A-5B969CE21EC2}"/>
              </a:ext>
            </a:extLst>
          </p:cNvPr>
          <p:cNvSpPr/>
          <p:nvPr/>
        </p:nvSpPr>
        <p:spPr>
          <a:xfrm>
            <a:off x="6251517" y="5538460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4CA738B-1113-48AC-B5B4-3D006FED06E6}"/>
              </a:ext>
            </a:extLst>
          </p:cNvPr>
          <p:cNvSpPr/>
          <p:nvPr/>
        </p:nvSpPr>
        <p:spPr>
          <a:xfrm>
            <a:off x="3422314" y="3591352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428B16E-10EE-4A2A-BF3A-3DD4D8F8E2DB}"/>
              </a:ext>
            </a:extLst>
          </p:cNvPr>
          <p:cNvSpPr/>
          <p:nvPr/>
        </p:nvSpPr>
        <p:spPr>
          <a:xfrm>
            <a:off x="3403630" y="5613181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26F23113-914A-454A-88E3-ACB5965EE937}"/>
              </a:ext>
            </a:extLst>
          </p:cNvPr>
          <p:cNvSpPr/>
          <p:nvPr/>
        </p:nvSpPr>
        <p:spPr>
          <a:xfrm>
            <a:off x="3437246" y="1589043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Sprechblase: rechteckig mit abgerundeten Ecken 103">
            <a:extLst>
              <a:ext uri="{FF2B5EF4-FFF2-40B4-BE49-F238E27FC236}">
                <a16:creationId xmlns:a16="http://schemas.microsoft.com/office/drawing/2014/main" id="{1402E4D1-1378-4270-ADB3-A1148E35B0CB}"/>
              </a:ext>
            </a:extLst>
          </p:cNvPr>
          <p:cNvSpPr/>
          <p:nvPr/>
        </p:nvSpPr>
        <p:spPr>
          <a:xfrm>
            <a:off x="4320954" y="2776072"/>
            <a:ext cx="1802270" cy="697230"/>
          </a:xfrm>
          <a:prstGeom prst="wedgeRoundRectCallout">
            <a:avLst>
              <a:gd name="adj1" fmla="val 56998"/>
              <a:gd name="adj2" fmla="val 7293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Rotation kann eindeutig bestimmt werden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105" name="Sprechblase: rechteckig mit abgerundeten Ecken 104">
            <a:extLst>
              <a:ext uri="{FF2B5EF4-FFF2-40B4-BE49-F238E27FC236}">
                <a16:creationId xmlns:a16="http://schemas.microsoft.com/office/drawing/2014/main" id="{92276B87-66A9-4BE2-BE49-8A55431C170D}"/>
              </a:ext>
            </a:extLst>
          </p:cNvPr>
          <p:cNvSpPr/>
          <p:nvPr/>
        </p:nvSpPr>
        <p:spPr>
          <a:xfrm>
            <a:off x="915166" y="4148385"/>
            <a:ext cx="2280435" cy="1022212"/>
          </a:xfrm>
          <a:prstGeom prst="wedgeRoundRectCallout">
            <a:avLst>
              <a:gd name="adj1" fmla="val 57794"/>
              <a:gd name="adj2" fmla="val -8511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Die relativen Positionen der Kameras zueinander können nun bestimmt werden.</a:t>
            </a:r>
          </a:p>
        </p:txBody>
      </p:sp>
      <p:sp>
        <p:nvSpPr>
          <p:cNvPr id="106" name="Sprechblase: rechteckig mit abgerundeten Ecken 105">
            <a:extLst>
              <a:ext uri="{FF2B5EF4-FFF2-40B4-BE49-F238E27FC236}">
                <a16:creationId xmlns:a16="http://schemas.microsoft.com/office/drawing/2014/main" id="{5170D070-D155-4E05-92E9-816DD2FB3939}"/>
              </a:ext>
            </a:extLst>
          </p:cNvPr>
          <p:cNvSpPr/>
          <p:nvPr/>
        </p:nvSpPr>
        <p:spPr>
          <a:xfrm>
            <a:off x="3752549" y="4350186"/>
            <a:ext cx="1969109" cy="1028981"/>
          </a:xfrm>
          <a:prstGeom prst="wedgeRoundRectCallout">
            <a:avLst>
              <a:gd name="adj1" fmla="val -55247"/>
              <a:gd name="adj2" fmla="val -10415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Aber was bedeutet das für Kalibrierung und Positionsermittlung?</a:t>
            </a:r>
          </a:p>
        </p:txBody>
      </p:sp>
    </p:spTree>
    <p:extLst>
      <p:ext uri="{BB962C8B-B14F-4D97-AF65-F5344CB8AC3E}">
        <p14:creationId xmlns:p14="http://schemas.microsoft.com/office/powerpoint/2010/main" val="243846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69" grpId="1" animBg="1"/>
      <p:bldP spid="120" grpId="0" animBg="1"/>
      <p:bldP spid="120" grpId="1" animBg="1"/>
      <p:bldP spid="121" grpId="0" animBg="1"/>
      <p:bldP spid="121" grpId="1" animBg="1"/>
      <p:bldP spid="6" grpId="0" animBg="1"/>
      <p:bldP spid="96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4" grpId="1" animBg="1"/>
      <p:bldP spid="105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7CB285-A646-4220-B2B1-88B1986DF56E}"/>
              </a:ext>
            </a:extLst>
          </p:cNvPr>
          <p:cNvSpPr/>
          <p:nvPr/>
        </p:nvSpPr>
        <p:spPr>
          <a:xfrm>
            <a:off x="320675" y="1212111"/>
            <a:ext cx="9237995" cy="506109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4907B48-2248-4F76-AD95-409AB74429A2}"/>
              </a:ext>
            </a:extLst>
          </p:cNvPr>
          <p:cNvGrpSpPr/>
          <p:nvPr/>
        </p:nvGrpSpPr>
        <p:grpSpPr>
          <a:xfrm rot="60000">
            <a:off x="1024212" y="1379775"/>
            <a:ext cx="8303602" cy="4268397"/>
            <a:chOff x="-4644137" y="1424763"/>
            <a:chExt cx="8303602" cy="4268397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B418E0C-9A08-47E7-95E9-B80965C95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1C7B7D-7292-4AF6-A411-A459ADEB6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705AB397-D6AC-4536-AC4A-11A60732D65D}"/>
                </a:ext>
              </a:extLst>
            </p:cNvPr>
            <p:cNvCxnSpPr>
              <a:cxnSpLocks/>
            </p:cNvCxnSpPr>
            <p:nvPr/>
          </p:nvCxnSpPr>
          <p:spPr>
            <a:xfrm rot="21540000" flipH="1">
              <a:off x="3499957" y="1589997"/>
              <a:ext cx="71622" cy="410316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E762F85-F9D5-4F12-96AB-F5BB5D523B96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B267B6B-BA73-45BC-9FEA-3A9E340F7BD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C42214B8-AB8B-43DA-B7AB-EA2825C56B70}"/>
                </a:ext>
              </a:extLst>
            </p:cNvPr>
            <p:cNvCxnSpPr>
              <a:cxnSpLocks/>
            </p:cNvCxnSpPr>
            <p:nvPr/>
          </p:nvCxnSpPr>
          <p:spPr>
            <a:xfrm rot="21540000" flipH="1" flipV="1">
              <a:off x="-4644137" y="1524555"/>
              <a:ext cx="8185180" cy="14287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2D6A1F2-EA84-4AB1-9D41-FADD6C93010B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F7CC0D5-13DD-4E19-BCA7-ED5F0611634A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3FEACD7-A59C-4A06-820E-2F5B9AA70B5D}"/>
              </a:ext>
            </a:extLst>
          </p:cNvPr>
          <p:cNvGrpSpPr/>
          <p:nvPr/>
        </p:nvGrpSpPr>
        <p:grpSpPr>
          <a:xfrm rot="120000">
            <a:off x="540569" y="1424763"/>
            <a:ext cx="3118896" cy="2339172"/>
            <a:chOff x="540569" y="1424763"/>
            <a:chExt cx="3118896" cy="23391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88D1B62-16DF-49DC-94FE-25953992D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3BC8E7C-6AC1-4B4A-A63C-3FA78CA99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F92CC6-3399-4ABB-B4E9-C1B64BD69DAA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085ABC2-F379-469C-971B-F477372A16DC}"/>
                </a:ext>
              </a:extLst>
            </p:cNvPr>
            <p:cNvSpPr txBox="1"/>
            <p:nvPr/>
          </p:nvSpPr>
          <p:spPr>
            <a:xfrm>
              <a:off x="2735846" y="1485993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147AB8A-8267-4FF9-90C9-1846E876F1D4}"/>
                </a:ext>
              </a:extLst>
            </p:cNvPr>
            <p:cNvSpPr txBox="1"/>
            <p:nvPr/>
          </p:nvSpPr>
          <p:spPr>
            <a:xfrm>
              <a:off x="634260" y="2999126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510C4A4-DA3E-40BD-B420-ACAF380A836C}"/>
              </a:ext>
            </a:extLst>
          </p:cNvPr>
          <p:cNvGrpSpPr/>
          <p:nvPr/>
        </p:nvGrpSpPr>
        <p:grpSpPr>
          <a:xfrm rot="-120000">
            <a:off x="3359986" y="1423209"/>
            <a:ext cx="3117600" cy="2340000"/>
            <a:chOff x="540569" y="1424763"/>
            <a:chExt cx="3118896" cy="2339172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9443362-8EB6-41AA-91D9-5EADFCEA7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4BCCA7C-71C1-4640-9551-8BFE6A1D6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9081BF0-7A67-4683-8AD8-8686FB8BFA7D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B6C95AC-6453-49A3-9696-3E945342CA97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36BD8F9-F418-43E7-832D-57706245BD1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4164EEB-FBD3-4891-AAC5-400F8FBE5904}"/>
              </a:ext>
            </a:extLst>
          </p:cNvPr>
          <p:cNvGrpSpPr/>
          <p:nvPr/>
        </p:nvGrpSpPr>
        <p:grpSpPr>
          <a:xfrm rot="-60000">
            <a:off x="3359971" y="3522774"/>
            <a:ext cx="3118896" cy="2339172"/>
            <a:chOff x="540569" y="1424763"/>
            <a:chExt cx="3118896" cy="233917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3A3F36C-633E-4D23-BB7A-22CD017F3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E41DF9-8A14-41AA-B996-9DBFABF2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205B61-0C6C-43C3-B05E-7D118C6021E2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FF0478C-F9EB-46B4-A6CE-E7E8869FC93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37CDD3A-D552-43CA-9AA1-3FBF008E779A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6ADF212-9F50-4294-A6D8-3115A459A94A}"/>
              </a:ext>
            </a:extLst>
          </p:cNvPr>
          <p:cNvGrpSpPr/>
          <p:nvPr/>
        </p:nvGrpSpPr>
        <p:grpSpPr>
          <a:xfrm rot="60000">
            <a:off x="6225079" y="3518534"/>
            <a:ext cx="3118896" cy="2339172"/>
            <a:chOff x="540569" y="1424763"/>
            <a:chExt cx="3118896" cy="233917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0B1E4F9-83F9-4449-BA3A-377532DCA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353C75A4-30F6-41AD-AAF0-22BEEB899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C50B27F4-E75E-4835-AE78-88680A8E973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0B548E6D-F88C-4B96-838E-04FB17720A60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61041BD6-0C2D-40D8-82A7-C762167BC688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F166FF8-631D-4C6C-8E29-3F87319794B1}"/>
              </a:ext>
            </a:extLst>
          </p:cNvPr>
          <p:cNvGrpSpPr/>
          <p:nvPr/>
        </p:nvGrpSpPr>
        <p:grpSpPr>
          <a:xfrm rot="120000">
            <a:off x="540569" y="3518534"/>
            <a:ext cx="3118896" cy="2339172"/>
            <a:chOff x="540569" y="1424763"/>
            <a:chExt cx="3118896" cy="2339172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104C37F-45F0-4CF7-A68A-F184EF701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57798302-604C-457F-A349-DF41BBF89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A28C303-4B70-4B30-96EC-56AECC0F99F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509610BB-F12A-448E-AED3-84D0297641C2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1A29FBF-5970-4717-9A99-AC4AF56851EC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Neues Konzept</a:t>
            </a: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grpSp>
        <p:nvGrpSpPr>
          <p:cNvPr id="7181" name="Gruppieren 7180">
            <a:extLst>
              <a:ext uri="{FF2B5EF4-FFF2-40B4-BE49-F238E27FC236}">
                <a16:creationId xmlns:a16="http://schemas.microsoft.com/office/drawing/2014/main" id="{9D354FFD-37BB-48F9-B0E6-FF7F3C183101}"/>
              </a:ext>
            </a:extLst>
          </p:cNvPr>
          <p:cNvGrpSpPr/>
          <p:nvPr/>
        </p:nvGrpSpPr>
        <p:grpSpPr>
          <a:xfrm>
            <a:off x="4635093" y="3829101"/>
            <a:ext cx="416725" cy="416725"/>
            <a:chOff x="4563225" y="3829101"/>
            <a:chExt cx="488594" cy="488594"/>
          </a:xfrm>
        </p:grpSpPr>
        <p:sp>
          <p:nvSpPr>
            <p:cNvPr id="7174" name="Ellipse 7173">
              <a:extLst>
                <a:ext uri="{FF2B5EF4-FFF2-40B4-BE49-F238E27FC236}">
                  <a16:creationId xmlns:a16="http://schemas.microsoft.com/office/drawing/2014/main" id="{E4A6D968-629B-4697-B565-1AD4BA3E5048}"/>
                </a:ext>
              </a:extLst>
            </p:cNvPr>
            <p:cNvSpPr/>
            <p:nvPr/>
          </p:nvSpPr>
          <p:spPr>
            <a:xfrm>
              <a:off x="4563225" y="3829101"/>
              <a:ext cx="488594" cy="48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76" name="Gerader Verbinder 7175">
              <a:extLst>
                <a:ext uri="{FF2B5EF4-FFF2-40B4-BE49-F238E27FC236}">
                  <a16:creationId xmlns:a16="http://schemas.microsoft.com/office/drawing/2014/main" id="{67EE3EBB-675C-4904-A026-F21E266E724C}"/>
                </a:ext>
              </a:extLst>
            </p:cNvPr>
            <p:cNvCxnSpPr>
              <a:cxnSpLocks/>
            </p:cNvCxnSpPr>
            <p:nvPr/>
          </p:nvCxnSpPr>
          <p:spPr>
            <a:xfrm>
              <a:off x="4819416" y="4067715"/>
              <a:ext cx="227412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82FFB892-C434-4338-869D-3F8F8CFD005E}"/>
              </a:ext>
            </a:extLst>
          </p:cNvPr>
          <p:cNvSpPr/>
          <p:nvPr/>
        </p:nvSpPr>
        <p:spPr>
          <a:xfrm>
            <a:off x="6258115" y="1796417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FC2BB1A-9EF2-41DE-AB9B-83CBC789FD0D}"/>
              </a:ext>
            </a:extLst>
          </p:cNvPr>
          <p:cNvSpPr/>
          <p:nvPr/>
        </p:nvSpPr>
        <p:spPr>
          <a:xfrm>
            <a:off x="6270201" y="3516631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392520C-849D-452B-89E5-C22F0EC73A05}"/>
              </a:ext>
            </a:extLst>
          </p:cNvPr>
          <p:cNvSpPr/>
          <p:nvPr/>
        </p:nvSpPr>
        <p:spPr>
          <a:xfrm>
            <a:off x="9107787" y="3565434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D06898C-A331-48C5-B28A-5B969CE21EC2}"/>
              </a:ext>
            </a:extLst>
          </p:cNvPr>
          <p:cNvSpPr/>
          <p:nvPr/>
        </p:nvSpPr>
        <p:spPr>
          <a:xfrm>
            <a:off x="6251517" y="5538460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4CA738B-1113-48AC-B5B4-3D006FED06E6}"/>
              </a:ext>
            </a:extLst>
          </p:cNvPr>
          <p:cNvSpPr/>
          <p:nvPr/>
        </p:nvSpPr>
        <p:spPr>
          <a:xfrm>
            <a:off x="3422314" y="3591352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428B16E-10EE-4A2A-BF3A-3DD4D8F8E2DB}"/>
              </a:ext>
            </a:extLst>
          </p:cNvPr>
          <p:cNvSpPr/>
          <p:nvPr/>
        </p:nvSpPr>
        <p:spPr>
          <a:xfrm>
            <a:off x="3403630" y="5613181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26F23113-914A-454A-88E3-ACB5965EE937}"/>
              </a:ext>
            </a:extLst>
          </p:cNvPr>
          <p:cNvSpPr/>
          <p:nvPr/>
        </p:nvSpPr>
        <p:spPr>
          <a:xfrm>
            <a:off x="3437246" y="1589043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482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6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7CB285-A646-4220-B2B1-88B1986DF56E}"/>
              </a:ext>
            </a:extLst>
          </p:cNvPr>
          <p:cNvSpPr/>
          <p:nvPr/>
        </p:nvSpPr>
        <p:spPr>
          <a:xfrm>
            <a:off x="320675" y="1212111"/>
            <a:ext cx="9237995" cy="5061097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4907B48-2248-4F76-AD95-409AB74429A2}"/>
              </a:ext>
            </a:extLst>
          </p:cNvPr>
          <p:cNvGrpSpPr/>
          <p:nvPr/>
        </p:nvGrpSpPr>
        <p:grpSpPr>
          <a:xfrm rot="60000">
            <a:off x="1024212" y="1379775"/>
            <a:ext cx="8303602" cy="4268397"/>
            <a:chOff x="-4644137" y="1424763"/>
            <a:chExt cx="8303602" cy="4268397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B418E0C-9A08-47E7-95E9-B80965C95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1C7B7D-7292-4AF6-A411-A459ADEB6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705AB397-D6AC-4536-AC4A-11A60732D65D}"/>
                </a:ext>
              </a:extLst>
            </p:cNvPr>
            <p:cNvCxnSpPr>
              <a:cxnSpLocks/>
            </p:cNvCxnSpPr>
            <p:nvPr/>
          </p:nvCxnSpPr>
          <p:spPr>
            <a:xfrm rot="21540000" flipH="1">
              <a:off x="3499957" y="1589997"/>
              <a:ext cx="71622" cy="410316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E762F85-F9D5-4F12-96AB-F5BB5D523B96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B267B6B-BA73-45BC-9FEA-3A9E340F7BD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C42214B8-AB8B-43DA-B7AB-EA2825C56B70}"/>
                </a:ext>
              </a:extLst>
            </p:cNvPr>
            <p:cNvCxnSpPr>
              <a:cxnSpLocks/>
            </p:cNvCxnSpPr>
            <p:nvPr/>
          </p:nvCxnSpPr>
          <p:spPr>
            <a:xfrm rot="21540000" flipH="1" flipV="1">
              <a:off x="-4644137" y="1524555"/>
              <a:ext cx="8185180" cy="14287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2D6A1F2-EA84-4AB1-9D41-FADD6C93010B}"/>
                </a:ext>
              </a:extLst>
            </p:cNvPr>
            <p:cNvSpPr txBox="1"/>
            <p:nvPr/>
          </p:nvSpPr>
          <p:spPr>
            <a:xfrm>
              <a:off x="2631717" y="3223201"/>
              <a:ext cx="726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y (mm)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F7CC0D5-13DD-4E19-BCA7-ED5F0611634A}"/>
                </a:ext>
              </a:extLst>
            </p:cNvPr>
            <p:cNvSpPr txBox="1"/>
            <p:nvPr/>
          </p:nvSpPr>
          <p:spPr>
            <a:xfrm>
              <a:off x="607739" y="1556262"/>
              <a:ext cx="81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  <a:latin typeface="+mj-lt"/>
                </a:rPr>
                <a:t>x (mm)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3FEACD7-A59C-4A06-820E-2F5B9AA70B5D}"/>
              </a:ext>
            </a:extLst>
          </p:cNvPr>
          <p:cNvGrpSpPr/>
          <p:nvPr/>
        </p:nvGrpSpPr>
        <p:grpSpPr>
          <a:xfrm rot="120000">
            <a:off x="540569" y="1424763"/>
            <a:ext cx="3118896" cy="2339172"/>
            <a:chOff x="540569" y="1424763"/>
            <a:chExt cx="3118896" cy="23391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88D1B62-16DF-49DC-94FE-25953992D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3BC8E7C-6AC1-4B4A-A63C-3FA78CA99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F92CC6-3399-4ABB-B4E9-C1B64BD69DAA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085ABC2-F379-469C-971B-F477372A16DC}"/>
                </a:ext>
              </a:extLst>
            </p:cNvPr>
            <p:cNvSpPr txBox="1"/>
            <p:nvPr/>
          </p:nvSpPr>
          <p:spPr>
            <a:xfrm>
              <a:off x="2735846" y="1485993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147AB8A-8267-4FF9-90C9-1846E876F1D4}"/>
                </a:ext>
              </a:extLst>
            </p:cNvPr>
            <p:cNvSpPr txBox="1"/>
            <p:nvPr/>
          </p:nvSpPr>
          <p:spPr>
            <a:xfrm>
              <a:off x="634260" y="2999126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510C4A4-DA3E-40BD-B420-ACAF380A836C}"/>
              </a:ext>
            </a:extLst>
          </p:cNvPr>
          <p:cNvGrpSpPr/>
          <p:nvPr/>
        </p:nvGrpSpPr>
        <p:grpSpPr>
          <a:xfrm rot="-120000">
            <a:off x="3359986" y="1423209"/>
            <a:ext cx="3117600" cy="2340000"/>
            <a:chOff x="540569" y="1424763"/>
            <a:chExt cx="3118896" cy="2339172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9443362-8EB6-41AA-91D9-5EADFCEA7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4BCCA7C-71C1-4640-9551-8BFE6A1D6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9081BF0-7A67-4683-8AD8-8686FB8BFA7D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B6C95AC-6453-49A3-9696-3E945342CA97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36BD8F9-F418-43E7-832D-57706245BD14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4164EEB-FBD3-4891-AAC5-400F8FBE5904}"/>
              </a:ext>
            </a:extLst>
          </p:cNvPr>
          <p:cNvGrpSpPr/>
          <p:nvPr/>
        </p:nvGrpSpPr>
        <p:grpSpPr>
          <a:xfrm rot="-60000">
            <a:off x="3359971" y="3522774"/>
            <a:ext cx="3118896" cy="2339172"/>
            <a:chOff x="540569" y="1424763"/>
            <a:chExt cx="3118896" cy="233917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3A3F36C-633E-4D23-BB7A-22CD017F3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E41DF9-8A14-41AA-B996-9DBFABF2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205B61-0C6C-43C3-B05E-7D118C6021E2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FF0478C-F9EB-46B4-A6CE-E7E8869FC93F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37CDD3A-D552-43CA-9AA1-3FBF008E779A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6ADF212-9F50-4294-A6D8-3115A459A94A}"/>
              </a:ext>
            </a:extLst>
          </p:cNvPr>
          <p:cNvGrpSpPr/>
          <p:nvPr/>
        </p:nvGrpSpPr>
        <p:grpSpPr>
          <a:xfrm rot="60000">
            <a:off x="6225079" y="3518534"/>
            <a:ext cx="3118896" cy="2339172"/>
            <a:chOff x="540569" y="1424763"/>
            <a:chExt cx="3118896" cy="233917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0B1E4F9-83F9-4449-BA3A-377532DCA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353C75A4-30F6-41AD-AAF0-22BEEB899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C50B27F4-E75E-4835-AE78-88680A8E973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0B548E6D-F88C-4B96-838E-04FB17720A60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61041BD6-0C2D-40D8-82A7-C762167BC688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F166FF8-631D-4C6C-8E29-3F87319794B1}"/>
              </a:ext>
            </a:extLst>
          </p:cNvPr>
          <p:cNvGrpSpPr/>
          <p:nvPr/>
        </p:nvGrpSpPr>
        <p:grpSpPr>
          <a:xfrm rot="120000">
            <a:off x="540569" y="3518534"/>
            <a:ext cx="3118896" cy="2339172"/>
            <a:chOff x="540569" y="1424763"/>
            <a:chExt cx="3118896" cy="2339172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104C37F-45F0-4CF7-A68A-F184EF701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69" y="1424763"/>
              <a:ext cx="3118896" cy="233917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57798302-604C-457F-A349-DF41BBF89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73" y="1512103"/>
              <a:ext cx="4452" cy="1916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A28C303-4B70-4B30-96EC-56AECC0F99F1}"/>
                </a:ext>
              </a:extLst>
            </p:cNvPr>
            <p:cNvCxnSpPr/>
            <p:nvPr/>
          </p:nvCxnSpPr>
          <p:spPr>
            <a:xfrm>
              <a:off x="627372" y="1512103"/>
              <a:ext cx="261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509610BB-F12A-448E-AED3-84D0297641C2}"/>
                </a:ext>
              </a:extLst>
            </p:cNvPr>
            <p:cNvSpPr txBox="1"/>
            <p:nvPr/>
          </p:nvSpPr>
          <p:spPr>
            <a:xfrm>
              <a:off x="2676248" y="1577370"/>
              <a:ext cx="57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1A29FBF-5970-4717-9A99-AC4AF56851EC}"/>
                </a:ext>
              </a:extLst>
            </p:cNvPr>
            <p:cNvSpPr txBox="1"/>
            <p:nvPr/>
          </p:nvSpPr>
          <p:spPr>
            <a:xfrm>
              <a:off x="607739" y="2738734"/>
              <a:ext cx="595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v (</a:t>
              </a:r>
              <a:r>
                <a:rPr lang="de-DE" sz="1200" dirty="0" err="1">
                  <a:latin typeface="+mj-lt"/>
                </a:rPr>
                <a:t>px</a:t>
              </a:r>
              <a:r>
                <a:rPr lang="de-DE" sz="1200" dirty="0">
                  <a:latin typeface="+mj-lt"/>
                </a:rPr>
                <a:t>)</a:t>
              </a:r>
            </a:p>
          </p:txBody>
        </p:sp>
      </p:grpSp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Neues Konzept</a:t>
            </a: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grpSp>
        <p:nvGrpSpPr>
          <p:cNvPr id="7181" name="Gruppieren 7180">
            <a:extLst>
              <a:ext uri="{FF2B5EF4-FFF2-40B4-BE49-F238E27FC236}">
                <a16:creationId xmlns:a16="http://schemas.microsoft.com/office/drawing/2014/main" id="{9D354FFD-37BB-48F9-B0E6-FF7F3C183101}"/>
              </a:ext>
            </a:extLst>
          </p:cNvPr>
          <p:cNvGrpSpPr/>
          <p:nvPr/>
        </p:nvGrpSpPr>
        <p:grpSpPr>
          <a:xfrm>
            <a:off x="4635093" y="3829101"/>
            <a:ext cx="416725" cy="416725"/>
            <a:chOff x="4563225" y="3829101"/>
            <a:chExt cx="488594" cy="488594"/>
          </a:xfrm>
        </p:grpSpPr>
        <p:sp>
          <p:nvSpPr>
            <p:cNvPr id="7174" name="Ellipse 7173">
              <a:extLst>
                <a:ext uri="{FF2B5EF4-FFF2-40B4-BE49-F238E27FC236}">
                  <a16:creationId xmlns:a16="http://schemas.microsoft.com/office/drawing/2014/main" id="{E4A6D968-629B-4697-B565-1AD4BA3E5048}"/>
                </a:ext>
              </a:extLst>
            </p:cNvPr>
            <p:cNvSpPr/>
            <p:nvPr/>
          </p:nvSpPr>
          <p:spPr>
            <a:xfrm>
              <a:off x="4563225" y="3829101"/>
              <a:ext cx="488594" cy="48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76" name="Gerader Verbinder 7175">
              <a:extLst>
                <a:ext uri="{FF2B5EF4-FFF2-40B4-BE49-F238E27FC236}">
                  <a16:creationId xmlns:a16="http://schemas.microsoft.com/office/drawing/2014/main" id="{67EE3EBB-675C-4904-A026-F21E266E724C}"/>
                </a:ext>
              </a:extLst>
            </p:cNvPr>
            <p:cNvCxnSpPr>
              <a:cxnSpLocks/>
            </p:cNvCxnSpPr>
            <p:nvPr/>
          </p:nvCxnSpPr>
          <p:spPr>
            <a:xfrm>
              <a:off x="4819416" y="4067715"/>
              <a:ext cx="227412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82FFB892-C434-4338-869D-3F8F8CFD005E}"/>
              </a:ext>
            </a:extLst>
          </p:cNvPr>
          <p:cNvSpPr/>
          <p:nvPr/>
        </p:nvSpPr>
        <p:spPr>
          <a:xfrm>
            <a:off x="6258115" y="1796417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FC2BB1A-9EF2-41DE-AB9B-83CBC789FD0D}"/>
              </a:ext>
            </a:extLst>
          </p:cNvPr>
          <p:cNvSpPr/>
          <p:nvPr/>
        </p:nvSpPr>
        <p:spPr>
          <a:xfrm>
            <a:off x="6270201" y="3516631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392520C-849D-452B-89E5-C22F0EC73A05}"/>
              </a:ext>
            </a:extLst>
          </p:cNvPr>
          <p:cNvSpPr/>
          <p:nvPr/>
        </p:nvSpPr>
        <p:spPr>
          <a:xfrm>
            <a:off x="9107787" y="3565434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D06898C-A331-48C5-B28A-5B969CE21EC2}"/>
              </a:ext>
            </a:extLst>
          </p:cNvPr>
          <p:cNvSpPr/>
          <p:nvPr/>
        </p:nvSpPr>
        <p:spPr>
          <a:xfrm>
            <a:off x="6251517" y="5538460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4CA738B-1113-48AC-B5B4-3D006FED06E6}"/>
              </a:ext>
            </a:extLst>
          </p:cNvPr>
          <p:cNvSpPr/>
          <p:nvPr/>
        </p:nvSpPr>
        <p:spPr>
          <a:xfrm>
            <a:off x="3422314" y="3591352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428B16E-10EE-4A2A-BF3A-3DD4D8F8E2DB}"/>
              </a:ext>
            </a:extLst>
          </p:cNvPr>
          <p:cNvSpPr/>
          <p:nvPr/>
        </p:nvSpPr>
        <p:spPr>
          <a:xfrm>
            <a:off x="3403630" y="5613181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26F23113-914A-454A-88E3-ACB5965EE937}"/>
              </a:ext>
            </a:extLst>
          </p:cNvPr>
          <p:cNvSpPr/>
          <p:nvPr/>
        </p:nvSpPr>
        <p:spPr>
          <a:xfrm>
            <a:off x="3437246" y="1589043"/>
            <a:ext cx="180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Sprechblase: rechteckig mit abgerundeten Ecken 61">
            <a:extLst>
              <a:ext uri="{FF2B5EF4-FFF2-40B4-BE49-F238E27FC236}">
                <a16:creationId xmlns:a16="http://schemas.microsoft.com/office/drawing/2014/main" id="{10F68AF8-A3C4-4848-9E01-126D8524B5C0}"/>
              </a:ext>
            </a:extLst>
          </p:cNvPr>
          <p:cNvSpPr/>
          <p:nvPr/>
        </p:nvSpPr>
        <p:spPr>
          <a:xfrm>
            <a:off x="3947024" y="2100410"/>
            <a:ext cx="2022827" cy="740742"/>
          </a:xfrm>
          <a:prstGeom prst="wedgeRoundRectCallout">
            <a:avLst>
              <a:gd name="adj1" fmla="val 62913"/>
              <a:gd name="adj2" fmla="val -7940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1. Die exakte Position der Marker muss nicht bekannt sein</a:t>
            </a:r>
          </a:p>
        </p:txBody>
      </p:sp>
      <p:sp>
        <p:nvSpPr>
          <p:cNvPr id="69" name="Sprechblase: rechteckig mit abgerundeten Ecken 68">
            <a:extLst>
              <a:ext uri="{FF2B5EF4-FFF2-40B4-BE49-F238E27FC236}">
                <a16:creationId xmlns:a16="http://schemas.microsoft.com/office/drawing/2014/main" id="{CEF091D4-660D-41BA-9408-A0E05B143754}"/>
              </a:ext>
            </a:extLst>
          </p:cNvPr>
          <p:cNvSpPr/>
          <p:nvPr/>
        </p:nvSpPr>
        <p:spPr>
          <a:xfrm>
            <a:off x="1566154" y="4331236"/>
            <a:ext cx="3481408" cy="829080"/>
          </a:xfrm>
          <a:prstGeom prst="wedgeRoundRectCallout">
            <a:avLst>
              <a:gd name="adj1" fmla="val 38749"/>
              <a:gd name="adj2" fmla="val -8492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2. Die Positionsbestimmung erfolgt über das Zurückrechnen von einem in das nächste Kamerakoordinatensystem…</a:t>
            </a:r>
          </a:p>
        </p:txBody>
      </p:sp>
      <p:sp>
        <p:nvSpPr>
          <p:cNvPr id="74" name="Sprechblase: rechteckig mit abgerundeten Ecken 73">
            <a:extLst>
              <a:ext uri="{FF2B5EF4-FFF2-40B4-BE49-F238E27FC236}">
                <a16:creationId xmlns:a16="http://schemas.microsoft.com/office/drawing/2014/main" id="{98F8C1F3-F315-41AE-903B-B9EF83794F8B}"/>
              </a:ext>
            </a:extLst>
          </p:cNvPr>
          <p:cNvSpPr/>
          <p:nvPr/>
        </p:nvSpPr>
        <p:spPr>
          <a:xfrm>
            <a:off x="5025882" y="4343798"/>
            <a:ext cx="3481408" cy="1356738"/>
          </a:xfrm>
          <a:prstGeom prst="wedgeRoundRectCallout">
            <a:avLst>
              <a:gd name="adj1" fmla="val -3309"/>
              <a:gd name="adj2" fmla="val -1055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3. In der Laufzeit können Schlüsse darüber gezogen werden, wie gut die aktuelle Positionsermittlung ist, indem verschiedene Pfade ins Ursprungssystem genommen werden. (Varianz / Güte)</a:t>
            </a:r>
          </a:p>
        </p:txBody>
      </p:sp>
      <p:sp>
        <p:nvSpPr>
          <p:cNvPr id="75" name="Sprechblase: rechteckig mit abgerundeten Ecken 74">
            <a:extLst>
              <a:ext uri="{FF2B5EF4-FFF2-40B4-BE49-F238E27FC236}">
                <a16:creationId xmlns:a16="http://schemas.microsoft.com/office/drawing/2014/main" id="{F6FD6E93-9EB9-4391-AFD8-BFEE3FDBDA4F}"/>
              </a:ext>
            </a:extLst>
          </p:cNvPr>
          <p:cNvSpPr/>
          <p:nvPr/>
        </p:nvSpPr>
        <p:spPr>
          <a:xfrm>
            <a:off x="1938776" y="2656715"/>
            <a:ext cx="3481408" cy="1356738"/>
          </a:xfrm>
          <a:prstGeom prst="wedgeRoundRectCallout">
            <a:avLst>
              <a:gd name="adj1" fmla="val -3309"/>
              <a:gd name="adj2" fmla="val -1055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4. Zur Bestimmung der relativen Kamerapositionen werden </a:t>
            </a:r>
            <a:r>
              <a:rPr lang="de-DE" sz="1400" dirty="0" err="1">
                <a:solidFill>
                  <a:schemeClr val="tx1"/>
                </a:solidFill>
              </a:rPr>
              <a:t>ArUcomarker</a:t>
            </a:r>
            <a:r>
              <a:rPr lang="de-DE" sz="1400" dirty="0">
                <a:solidFill>
                  <a:schemeClr val="tx1"/>
                </a:solidFill>
              </a:rPr>
              <a:t> verwendet, dessen Position in Weltkoordinaten nicht bekannt sein muss…</a:t>
            </a:r>
          </a:p>
        </p:txBody>
      </p:sp>
      <p:sp>
        <p:nvSpPr>
          <p:cNvPr id="83" name="Sprechblase: rechteckig mit abgerundeten Ecken 82">
            <a:extLst>
              <a:ext uri="{FF2B5EF4-FFF2-40B4-BE49-F238E27FC236}">
                <a16:creationId xmlns:a16="http://schemas.microsoft.com/office/drawing/2014/main" id="{2CD61DC8-C52D-4BFA-BACA-1BE33EDB13A6}"/>
              </a:ext>
            </a:extLst>
          </p:cNvPr>
          <p:cNvSpPr/>
          <p:nvPr/>
        </p:nvSpPr>
        <p:spPr>
          <a:xfrm>
            <a:off x="4687505" y="4289151"/>
            <a:ext cx="3481408" cy="883727"/>
          </a:xfrm>
          <a:prstGeom prst="wedgeRoundRectCallout">
            <a:avLst>
              <a:gd name="adj1" fmla="val -46060"/>
              <a:gd name="adj2" fmla="val -6472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… also warum nicht die fahrenden </a:t>
            </a:r>
            <a:r>
              <a:rPr lang="de-DE" sz="1400" dirty="0" err="1">
                <a:solidFill>
                  <a:schemeClr val="tx1"/>
                </a:solidFill>
              </a:rPr>
              <a:t>Robotinos</a:t>
            </a:r>
            <a:r>
              <a:rPr lang="de-DE" sz="1400" dirty="0">
                <a:solidFill>
                  <a:schemeClr val="tx1"/>
                </a:solidFill>
              </a:rPr>
              <a:t> verwenden, um die relativen Kamerapositionen zu bestimmen? …</a:t>
            </a:r>
          </a:p>
        </p:txBody>
      </p:sp>
      <p:sp>
        <p:nvSpPr>
          <p:cNvPr id="84" name="Sprechblase: rechteckig mit abgerundeten Ecken 83">
            <a:extLst>
              <a:ext uri="{FF2B5EF4-FFF2-40B4-BE49-F238E27FC236}">
                <a16:creationId xmlns:a16="http://schemas.microsoft.com/office/drawing/2014/main" id="{0D13B831-320B-4838-BB7B-73402558727A}"/>
              </a:ext>
            </a:extLst>
          </p:cNvPr>
          <p:cNvSpPr/>
          <p:nvPr/>
        </p:nvSpPr>
        <p:spPr>
          <a:xfrm>
            <a:off x="1088020" y="4411731"/>
            <a:ext cx="3481408" cy="883727"/>
          </a:xfrm>
          <a:prstGeom prst="wedgeRoundRectCallout">
            <a:avLst>
              <a:gd name="adj1" fmla="val 53133"/>
              <a:gd name="adj2" fmla="val -8233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 oder um während der Fahrt im vollen Produktionsbetrieb die Kameras stätig nach zu kalibrieren?</a:t>
            </a:r>
          </a:p>
        </p:txBody>
      </p:sp>
      <p:sp>
        <p:nvSpPr>
          <p:cNvPr id="73" name="Sprechblase: rechteckig mit abgerundeten Ecken 72">
            <a:extLst>
              <a:ext uri="{FF2B5EF4-FFF2-40B4-BE49-F238E27FC236}">
                <a16:creationId xmlns:a16="http://schemas.microsoft.com/office/drawing/2014/main" id="{9A650C98-E19A-4039-8BA7-F27618CA0C64}"/>
              </a:ext>
            </a:extLst>
          </p:cNvPr>
          <p:cNvSpPr/>
          <p:nvPr/>
        </p:nvSpPr>
        <p:spPr>
          <a:xfrm>
            <a:off x="5182320" y="2187754"/>
            <a:ext cx="3481408" cy="1151897"/>
          </a:xfrm>
          <a:prstGeom prst="wedgeRoundRectCallout">
            <a:avLst>
              <a:gd name="adj1" fmla="val 62913"/>
              <a:gd name="adj2" fmla="val -7940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… bis der Ursprung erreicht wird. Von hier kann anschließend in das Weltkoordinatensystem umgerechnet werden, da hier die Umrechnung von Kamera zu Welt bekannt ist.</a:t>
            </a:r>
          </a:p>
        </p:txBody>
      </p:sp>
      <p:sp>
        <p:nvSpPr>
          <p:cNvPr id="3" name="Smiley 2">
            <a:extLst>
              <a:ext uri="{FF2B5EF4-FFF2-40B4-BE49-F238E27FC236}">
                <a16:creationId xmlns:a16="http://schemas.microsoft.com/office/drawing/2014/main" id="{5DD3292B-10AC-46F6-95B1-692528B582B6}"/>
              </a:ext>
            </a:extLst>
          </p:cNvPr>
          <p:cNvSpPr/>
          <p:nvPr/>
        </p:nvSpPr>
        <p:spPr>
          <a:xfrm>
            <a:off x="3318959" y="1819815"/>
            <a:ext cx="3247607" cy="2992834"/>
          </a:xfrm>
          <a:prstGeom prst="smileyFace">
            <a:avLst/>
          </a:prstGeom>
          <a:solidFill>
            <a:srgbClr val="FFC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13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9" grpId="0" animBg="1"/>
      <p:bldP spid="69" grpId="1" animBg="1"/>
      <p:bldP spid="74" grpId="0" animBg="1"/>
      <p:bldP spid="74" grpId="1" animBg="1"/>
      <p:bldP spid="75" grpId="0" animBg="1"/>
      <p:bldP spid="83" grpId="0" animBg="1"/>
      <p:bldP spid="84" grpId="0" animBg="1"/>
      <p:bldP spid="73" grpId="0" animBg="1"/>
      <p:bldP spid="73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EAE7A7E-EE37-4C9F-B7DC-9209957DC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75" y="1120530"/>
            <a:ext cx="5450450" cy="5193202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Neues Konzept – </a:t>
            </a:r>
            <a:r>
              <a:rPr lang="de-DE" altLang="de-DE" dirty="0" err="1"/>
              <a:t>Prove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concept</a:t>
            </a:r>
            <a:endParaRPr lang="de-DE" altLang="de-DE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6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6A1B4D3-D607-4B1C-BECE-D34DF31C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75" y="1126390"/>
            <a:ext cx="5450450" cy="51932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92B3CCB-28E0-4078-8D45-17AF2EFD5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75" y="1126390"/>
            <a:ext cx="5450450" cy="51932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EFE556-9B78-4408-8300-54D397F08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75" y="1120530"/>
            <a:ext cx="5450450" cy="519320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B2D246-5887-4FE2-BBA2-6D09A7081465}"/>
              </a:ext>
            </a:extLst>
          </p:cNvPr>
          <p:cNvSpPr/>
          <p:nvPr/>
        </p:nvSpPr>
        <p:spPr>
          <a:xfrm>
            <a:off x="4553712" y="5367528"/>
            <a:ext cx="1856232" cy="3816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4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Neues Konzept – </a:t>
            </a:r>
            <a:r>
              <a:rPr lang="de-DE" altLang="de-DE" dirty="0" err="1"/>
              <a:t>Prove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concept</a:t>
            </a:r>
            <a:endParaRPr lang="de-DE" altLang="de-DE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146BCD-4AE3-4FFD-9A8A-CA89169CB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3006" r="-2321" b="10479"/>
          <a:stretch/>
        </p:blipFill>
        <p:spPr>
          <a:xfrm>
            <a:off x="2993458" y="1052513"/>
            <a:ext cx="4164744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89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Neues Konzept – </a:t>
            </a:r>
            <a:r>
              <a:rPr lang="de-DE" altLang="de-DE" dirty="0" err="1"/>
              <a:t>Prove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concept</a:t>
            </a:r>
            <a:endParaRPr lang="de-DE" altLang="de-DE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8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540C4-DF1F-4A7B-A7A6-24D253E78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50" y="1052513"/>
            <a:ext cx="5526650" cy="526580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EDBDB96-0778-4C1D-BFBD-6283B9B68E74}"/>
              </a:ext>
            </a:extLst>
          </p:cNvPr>
          <p:cNvSpPr txBox="1"/>
          <p:nvPr/>
        </p:nvSpPr>
        <p:spPr>
          <a:xfrm>
            <a:off x="163629" y="1347537"/>
            <a:ext cx="3580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Soll:</a:t>
            </a:r>
          </a:p>
          <a:p>
            <a:r>
              <a:rPr lang="de-DE" dirty="0">
                <a:latin typeface="+mj-lt"/>
              </a:rPr>
              <a:t>X = 600 mm</a:t>
            </a:r>
          </a:p>
          <a:p>
            <a:r>
              <a:rPr lang="de-DE" dirty="0">
                <a:latin typeface="+mj-lt"/>
              </a:rPr>
              <a:t>Y = 600 mm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Ist:</a:t>
            </a:r>
          </a:p>
          <a:p>
            <a:r>
              <a:rPr lang="de-DE" dirty="0">
                <a:latin typeface="+mj-lt"/>
              </a:rPr>
              <a:t>X = 593,404 mm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Y = 614,671 mm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Abweichung:</a:t>
            </a:r>
          </a:p>
          <a:p>
            <a:r>
              <a:rPr lang="de-DE" dirty="0">
                <a:latin typeface="+mj-lt"/>
              </a:rPr>
              <a:t>X = 6,596 mm (1,1 %)</a:t>
            </a:r>
          </a:p>
          <a:p>
            <a:r>
              <a:rPr lang="de-DE" dirty="0">
                <a:latin typeface="+mj-lt"/>
              </a:rPr>
              <a:t>Y = 14,671 mm (2,4 %)</a:t>
            </a:r>
          </a:p>
        </p:txBody>
      </p:sp>
    </p:spTree>
    <p:extLst>
      <p:ext uri="{BB962C8B-B14F-4D97-AF65-F5344CB8AC3E}">
        <p14:creationId xmlns:p14="http://schemas.microsoft.com/office/powerpoint/2010/main" val="36381984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192EEAE-032D-4C82-8098-DAEE10FA0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50" y="1052513"/>
            <a:ext cx="5526650" cy="5265805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Neues Konzept der Positionsermittlung</a:t>
            </a:r>
            <a:br>
              <a:rPr lang="de-DE" altLang="de-DE" dirty="0"/>
            </a:br>
            <a:r>
              <a:rPr lang="de-DE" altLang="de-DE" dirty="0"/>
              <a:t>Neues Konzept – </a:t>
            </a:r>
            <a:r>
              <a:rPr lang="de-DE" altLang="de-DE" dirty="0" err="1"/>
              <a:t>Prove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concept</a:t>
            </a:r>
            <a:endParaRPr lang="de-DE" altLang="de-DE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04AD1A-AF2E-4B75-B815-D621218175C7}"/>
              </a:ext>
            </a:extLst>
          </p:cNvPr>
          <p:cNvSpPr txBox="1"/>
          <p:nvPr/>
        </p:nvSpPr>
        <p:spPr>
          <a:xfrm>
            <a:off x="163629" y="1347537"/>
            <a:ext cx="3580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Soll:</a:t>
            </a:r>
          </a:p>
          <a:p>
            <a:r>
              <a:rPr lang="de-DE" dirty="0">
                <a:latin typeface="+mj-lt"/>
              </a:rPr>
              <a:t>X = 1400 mm</a:t>
            </a:r>
          </a:p>
          <a:p>
            <a:r>
              <a:rPr lang="de-DE" dirty="0">
                <a:latin typeface="+mj-lt"/>
              </a:rPr>
              <a:t>Y = 2800 mm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Ist:</a:t>
            </a:r>
          </a:p>
          <a:p>
            <a:r>
              <a:rPr lang="de-DE" dirty="0">
                <a:latin typeface="+mj-lt"/>
              </a:rPr>
              <a:t>X = 1470,3 mm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Y = 2830,54 mm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Abweichung:</a:t>
            </a:r>
          </a:p>
          <a:p>
            <a:r>
              <a:rPr lang="de-DE" dirty="0">
                <a:latin typeface="+mj-lt"/>
              </a:rPr>
              <a:t>X = 70,3 mm (5,0 %)</a:t>
            </a:r>
          </a:p>
          <a:p>
            <a:r>
              <a:rPr lang="de-DE" dirty="0">
                <a:latin typeface="+mj-lt"/>
              </a:rPr>
              <a:t>Y = 30,54 mm (1,1 %)</a:t>
            </a:r>
          </a:p>
        </p:txBody>
      </p:sp>
    </p:spTree>
    <p:extLst>
      <p:ext uri="{BB962C8B-B14F-4D97-AF65-F5344CB8AC3E}">
        <p14:creationId xmlns:p14="http://schemas.microsoft.com/office/powerpoint/2010/main" val="68198525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908</Words>
  <Application>Microsoft Office PowerPoint</Application>
  <PresentationFormat>A4-Papier (210 x 297 mm)</PresentationFormat>
  <Paragraphs>163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Berlin Sans FB</vt:lpstr>
      <vt:lpstr>Wingdings</vt:lpstr>
      <vt:lpstr>HAW_FW</vt:lpstr>
      <vt:lpstr>Neues Konzept der Positionsermittlung Alte Methode</vt:lpstr>
      <vt:lpstr>Neues Konzept der Positionsermittlung Alte Methode</vt:lpstr>
      <vt:lpstr>Neues Konzept der Positionsermittlung Neues Konzept</vt:lpstr>
      <vt:lpstr>Neues Konzept der Positionsermittlung Neues Konzept</vt:lpstr>
      <vt:lpstr>Neues Konzept der Positionsermittlung Neues Konzept</vt:lpstr>
      <vt:lpstr>Neues Konzept der Positionsermittlung Neues Konzept – Prove of concept</vt:lpstr>
      <vt:lpstr>Neues Konzept der Positionsermittlung Neues Konzept – Prove of concept</vt:lpstr>
      <vt:lpstr>Neues Konzept der Positionsermittlung Neues Konzept – Prove of concept</vt:lpstr>
      <vt:lpstr>Neues Konzept der Positionsermittlung Neues Konzept – Prove of concept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Lennart</cp:lastModifiedBy>
  <cp:revision>277</cp:revision>
  <cp:lastPrinted>2007-09-21T15:49:14Z</cp:lastPrinted>
  <dcterms:created xsi:type="dcterms:W3CDTF">2008-09-25T08:20:51Z</dcterms:created>
  <dcterms:modified xsi:type="dcterms:W3CDTF">2018-06-10T12:15:33Z</dcterms:modified>
</cp:coreProperties>
</file>