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>
  <p:sldMasterIdLst>
    <p:sldMasterId id="2147483662" r:id="rId1"/>
  </p:sldMasterIdLst>
  <p:notesMasterIdLst>
    <p:notesMasterId r:id="rId25"/>
  </p:notesMasterIdLst>
  <p:handoutMasterIdLst>
    <p:handoutMasterId r:id="rId26"/>
  </p:handoutMasterIdLst>
  <p:sldIdLst>
    <p:sldId id="257" r:id="rId2"/>
    <p:sldId id="347" r:id="rId3"/>
    <p:sldId id="304" r:id="rId4"/>
    <p:sldId id="267" r:id="rId5"/>
    <p:sldId id="268" r:id="rId6"/>
    <p:sldId id="265" r:id="rId7"/>
    <p:sldId id="294" r:id="rId8"/>
    <p:sldId id="312" r:id="rId9"/>
    <p:sldId id="319" r:id="rId10"/>
    <p:sldId id="269" r:id="rId11"/>
    <p:sldId id="342" r:id="rId12"/>
    <p:sldId id="349" r:id="rId13"/>
    <p:sldId id="350" r:id="rId14"/>
    <p:sldId id="351" r:id="rId15"/>
    <p:sldId id="354" r:id="rId16"/>
    <p:sldId id="341" r:id="rId17"/>
    <p:sldId id="352" r:id="rId18"/>
    <p:sldId id="355" r:id="rId19"/>
    <p:sldId id="287" r:id="rId20"/>
    <p:sldId id="323" r:id="rId21"/>
    <p:sldId id="266" r:id="rId22"/>
    <p:sldId id="325" r:id="rId23"/>
    <p:sldId id="309" r:id="rId24"/>
  </p:sldIdLst>
  <p:sldSz cx="9144000" cy="6858000" type="screen4x3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">
          <p15:clr>
            <a:srgbClr val="A4A3A4"/>
          </p15:clr>
        </p15:guide>
        <p15:guide id="2" orient="horz" pos="2139">
          <p15:clr>
            <a:srgbClr val="A4A3A4"/>
          </p15:clr>
        </p15:guide>
        <p15:guide id="3" orient="horz" pos="2867">
          <p15:clr>
            <a:srgbClr val="A4A3A4"/>
          </p15:clr>
        </p15:guide>
        <p15:guide id="4" orient="horz" pos="3482">
          <p15:clr>
            <a:srgbClr val="A4A3A4"/>
          </p15:clr>
        </p15:guide>
        <p15:guide id="5" orient="horz" pos="4041">
          <p15:clr>
            <a:srgbClr val="A4A3A4"/>
          </p15:clr>
        </p15:guide>
        <p15:guide id="6" orient="horz" pos="1326">
          <p15:clr>
            <a:srgbClr val="A4A3A4"/>
          </p15:clr>
        </p15:guide>
        <p15:guide id="7" orient="horz" pos="2523">
          <p15:clr>
            <a:srgbClr val="A4A3A4"/>
          </p15:clr>
        </p15:guide>
        <p15:guide id="8" pos="100">
          <p15:clr>
            <a:srgbClr val="A4A3A4"/>
          </p15:clr>
        </p15:guide>
        <p15:guide id="9" pos="2872">
          <p15:clr>
            <a:srgbClr val="A4A3A4"/>
          </p15:clr>
        </p15:guide>
        <p15:guide id="10" pos="5281">
          <p15:clr>
            <a:srgbClr val="A4A3A4"/>
          </p15:clr>
        </p15:guide>
        <p15:guide id="11" pos="1928">
          <p15:clr>
            <a:srgbClr val="A4A3A4"/>
          </p15:clr>
        </p15:guide>
        <p15:guide id="12" pos="38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60" autoAdjust="0"/>
    <p:restoredTop sz="94558" autoAdjust="0"/>
  </p:normalViewPr>
  <p:slideViewPr>
    <p:cSldViewPr snapToGrid="0" snapToObjects="1">
      <p:cViewPr varScale="1">
        <p:scale>
          <a:sx n="116" d="100"/>
          <a:sy n="116" d="100"/>
        </p:scale>
        <p:origin x="1744" y="192"/>
      </p:cViewPr>
      <p:guideLst>
        <p:guide orient="horz" pos="225"/>
        <p:guide orient="horz" pos="2139"/>
        <p:guide orient="horz" pos="2867"/>
        <p:guide orient="horz" pos="3482"/>
        <p:guide orient="horz" pos="4041"/>
        <p:guide orient="horz" pos="1326"/>
        <p:guide orient="horz" pos="2523"/>
        <p:guide pos="100"/>
        <p:guide pos="2872"/>
        <p:guide pos="5281"/>
        <p:guide pos="1928"/>
        <p:guide pos="3853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0" d="100"/>
          <a:sy n="50" d="100"/>
        </p:scale>
        <p:origin x="-1974" y="-10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id="{DFC89BFD-7641-AD4B-ABC4-815C9671D59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81338" cy="5143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588" tIns="47795" rIns="95588" bIns="47795" numCol="1" anchor="t" anchorCtr="0" compatLnSpc="1">
            <a:prstTxWarp prst="textNoShape">
              <a:avLst/>
            </a:prstTxWarp>
          </a:bodyPr>
          <a:lstStyle>
            <a:lvl1pPr defTabSz="957480">
              <a:spcBef>
                <a:spcPct val="0"/>
              </a:spcBef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592D8782-C0E8-A641-B143-583AF3AC820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81338" cy="5143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588" tIns="47795" rIns="95588" bIns="47795" numCol="1" anchor="t" anchorCtr="0" compatLnSpc="1">
            <a:prstTxWarp prst="textNoShape">
              <a:avLst/>
            </a:prstTxWarp>
          </a:bodyPr>
          <a:lstStyle>
            <a:lvl1pPr algn="r" defTabSz="957480">
              <a:spcBef>
                <a:spcPct val="0"/>
              </a:spcBef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40292" name="Rectangle 4">
            <a:extLst>
              <a:ext uri="{FF2B5EF4-FFF2-40B4-BE49-F238E27FC236}">
                <a16:creationId xmlns:a16="http://schemas.microsoft.com/office/drawing/2014/main" id="{001DF67D-C28F-B94C-8063-3629E0F7046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81338" cy="5143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588" tIns="47795" rIns="95588" bIns="47795" numCol="1" anchor="b" anchorCtr="0" compatLnSpc="1">
            <a:prstTxWarp prst="textNoShape">
              <a:avLst/>
            </a:prstTxWarp>
          </a:bodyPr>
          <a:lstStyle>
            <a:lvl1pPr defTabSz="957480">
              <a:spcBef>
                <a:spcPct val="0"/>
              </a:spcBef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40293" name="Rectangle 5">
            <a:extLst>
              <a:ext uri="{FF2B5EF4-FFF2-40B4-BE49-F238E27FC236}">
                <a16:creationId xmlns:a16="http://schemas.microsoft.com/office/drawing/2014/main" id="{42E89F1D-C66F-EE43-87DE-F2D157A34B4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0263"/>
            <a:ext cx="3081338" cy="5143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588" tIns="47795" rIns="95588" bIns="47795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Times New Roman" panose="02020603050405020304" pitchFamily="18" charset="0"/>
              </a:defRPr>
            </a:lvl1pPr>
          </a:lstStyle>
          <a:p>
            <a:fld id="{F24CFE54-E5B9-274B-B9DF-E4189F1C53E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E14A5C0-5DD0-B246-B150-D06DB57C09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81338" cy="5143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588" tIns="47795" rIns="95588" bIns="47795" numCol="1" anchor="t" anchorCtr="0" compatLnSpc="1">
            <a:prstTxWarp prst="textNoShape">
              <a:avLst/>
            </a:prstTxWarp>
          </a:bodyPr>
          <a:lstStyle>
            <a:lvl1pPr defTabSz="957480">
              <a:spcBef>
                <a:spcPct val="0"/>
              </a:spcBef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750ACADB-A751-B34C-BC8D-B270EC4D811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81338" cy="5143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588" tIns="47795" rIns="95588" bIns="47795" numCol="1" anchor="t" anchorCtr="0" compatLnSpc="1">
            <a:prstTxWarp prst="textNoShape">
              <a:avLst/>
            </a:prstTxWarp>
          </a:bodyPr>
          <a:lstStyle>
            <a:lvl1pPr algn="r" defTabSz="957480">
              <a:spcBef>
                <a:spcPct val="0"/>
              </a:spcBef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21BA0995-6437-7F43-BF2F-4011C2FC0DC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5363" y="769938"/>
            <a:ext cx="5113337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415EDFFA-3B53-D940-A773-42E9D449960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11763" cy="46037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588" tIns="47795" rIns="95588" bIns="477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Klicken Sie, um die Formate des Vorlagentextes zu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C3078BDB-21BB-A745-8844-5C12B22BA3B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81338" cy="5143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588" tIns="47795" rIns="95588" bIns="47795" numCol="1" anchor="b" anchorCtr="0" compatLnSpc="1">
            <a:prstTxWarp prst="textNoShape">
              <a:avLst/>
            </a:prstTxWarp>
          </a:bodyPr>
          <a:lstStyle>
            <a:lvl1pPr defTabSz="957480">
              <a:spcBef>
                <a:spcPct val="0"/>
              </a:spcBef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6C2B7BB6-78BA-CA4F-8A08-A59759DCE7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0263"/>
            <a:ext cx="3081338" cy="5143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588" tIns="47795" rIns="95588" bIns="47795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Times New Roman" panose="02020603050405020304" pitchFamily="18" charset="0"/>
              </a:defRPr>
            </a:lvl1pPr>
          </a:lstStyle>
          <a:p>
            <a:fld id="{9CF9ECC7-CAC5-3C49-90BD-8517F4D726F5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12">
            <a:extLst>
              <a:ext uri="{FF2B5EF4-FFF2-40B4-BE49-F238E27FC236}">
                <a16:creationId xmlns:a16="http://schemas.microsoft.com/office/drawing/2014/main" id="{C78D0D86-AA5C-6241-983E-8717CFEB9D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89250"/>
            <a:ext cx="9144000" cy="396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291698"/>
            <a:ext cx="6858000" cy="2387600"/>
          </a:xfrm>
        </p:spPr>
        <p:txBody>
          <a:bodyPr anchor="b"/>
          <a:lstStyle>
            <a:lvl1pPr algn="ctr">
              <a:defRPr lang="de-DE" dirty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881436"/>
            <a:ext cx="6858000" cy="1655762"/>
          </a:xfrm>
          <a:noFill/>
        </p:spPr>
        <p:txBody>
          <a:bodyPr/>
          <a:lstStyle>
            <a:lvl1pPr marL="0" indent="0" algn="ctr">
              <a:buNone/>
              <a:defRPr sz="1800">
                <a:latin typeface="+mn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DC676BEF-92B8-7644-A087-F877E4C57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94F7E2-2DB3-B34F-AEEF-7983A2AC1A71}" type="datetime1">
              <a:rPr lang="de-DE"/>
              <a:pPr>
                <a:defRPr/>
              </a:pPr>
              <a:t>10.09.21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5D6B9C38-E780-C047-9C01-0A87ABC4C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440828C3-A9A0-1F4B-BC1E-D68C5A835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47FE15-AC9E-C04E-9F71-6EC1816E581B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57749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el und Diagramm oder Organi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2100" y="1028700"/>
            <a:ext cx="7251700" cy="73977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SmartArt-Platzhalter 2"/>
          <p:cNvSpPr>
            <a:spLocks noGrp="1"/>
          </p:cNvSpPr>
          <p:nvPr>
            <p:ph type="dgm" idx="1"/>
          </p:nvPr>
        </p:nvSpPr>
        <p:spPr>
          <a:xfrm>
            <a:off x="292100" y="1984375"/>
            <a:ext cx="8470900" cy="4759325"/>
          </a:xfrm>
        </p:spPr>
        <p:txBody>
          <a:bodyPr rtlCol="0">
            <a:normAutofit/>
          </a:bodyPr>
          <a:lstStyle/>
          <a:p>
            <a:pPr lv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4623913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de-DE" dirty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de-DE" dirty="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5453CE-AE19-3D45-97DA-7F3CB0D81C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13488"/>
            <a:ext cx="8461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608A8-CDBD-CF4B-99DE-B5A9CEB25643}" type="datetime1">
              <a:rPr lang="de-DE"/>
              <a:pPr>
                <a:defRPr/>
              </a:pPr>
              <a:t>10.09.21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3E2A76-4C5F-2D4B-B8FB-39EF532C1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30363" y="6313488"/>
            <a:ext cx="577691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5FDFF2-85B5-9D42-AC3D-26D8593B6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43800" y="6313488"/>
            <a:ext cx="971550" cy="365125"/>
          </a:xfrm>
        </p:spPr>
        <p:txBody>
          <a:bodyPr/>
          <a:lstStyle>
            <a:lvl1pPr>
              <a:defRPr/>
            </a:lvl1pPr>
          </a:lstStyle>
          <a:p>
            <a:fld id="{1C9BE3D6-C5D0-FB4F-B94B-1791BD682DDD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4630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lang="de-DE" dirty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lang="de-DE" dirty="0"/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2F8289-F831-B74A-9C7F-7DE4E3F79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FC5663-F4AC-7248-B042-1E84661BD008}" type="datetime1">
              <a:rPr lang="de-DE"/>
              <a:pPr>
                <a:defRPr/>
              </a:pPr>
              <a:t>10.09.21</a:t>
            </a:fld>
            <a:endParaRPr lang="de-DE" dirty="0"/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966BBD58-D9FC-594A-82D2-72B894FB6B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376A012-4924-3544-8B46-7DE110178F65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3B939175-6A6A-7F4F-99EB-5AA9D0FCAE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6416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3B7D942E-909B-B74C-AA21-D0AFEFD87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AB12F9-896E-CE47-B195-8D9E81E46595}" type="datetime1">
              <a:rPr lang="de-DE"/>
              <a:pPr>
                <a:defRPr/>
              </a:pPr>
              <a:t>10.09.21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5B3710-E635-6948-AC85-FA9A75A0C2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1FFD302-02A3-6144-9FA8-22B7A0991DB0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7871640-A3D6-4A4B-94B7-84A61C9F412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2201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2" y="365126"/>
            <a:ext cx="7034609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85148AEC-0D7D-A249-BC4E-9781A8F12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D1093E-EAF0-8B4A-9B8F-68F69DDA25CC}" type="datetime1">
              <a:rPr lang="de-DE"/>
              <a:pPr>
                <a:defRPr/>
              </a:pPr>
              <a:t>10.09.21</a:t>
            </a:fld>
            <a:endParaRPr lang="de-DE" dirty="0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EFC889BF-9385-AF42-93EC-4AA21C5897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1A74E4-C7D3-9542-BF56-EC4ABD0D3971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B1748169-A809-394C-9D72-5745DABE961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9277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514CB94D-03B4-0945-993C-35AC9A8D5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64C9A-C6CD-144F-B466-6F7ED096FD2A}" type="datetime1">
              <a:rPr lang="de-DE"/>
              <a:pPr>
                <a:defRPr/>
              </a:pPr>
              <a:t>10.09.21</a:t>
            </a:fld>
            <a:endParaRPr lang="de-DE" dirty="0"/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9709FC73-8B44-784B-BD44-7BEC41448A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30EA7C-5331-084C-B23F-36336150889F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3A0071-003F-2842-8155-0C5F2DFCD0F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2125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391" y="1684868"/>
            <a:ext cx="4629150" cy="417618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238A8674-54C7-0944-AE2A-E7F066D11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F6AAEF-F880-BF46-94D4-59DE8A4CE174}" type="datetime1">
              <a:rPr lang="de-DE"/>
              <a:pPr>
                <a:defRPr/>
              </a:pPr>
              <a:t>10.09.21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564EAA-B263-544D-9420-04C7668EF5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76C993C-8FEB-5149-A79D-AB551D0A55D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3CDADEA8-B52C-4041-B1F2-33E0967C390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001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>
            <a:extLst>
              <a:ext uri="{FF2B5EF4-FFF2-40B4-BE49-F238E27FC236}">
                <a16:creationId xmlns:a16="http://schemas.microsoft.com/office/drawing/2014/main" id="{F87D0BBB-AE8A-4245-82C9-871ED975B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D3C561-5897-324D-932A-D9A9109FE3B7}" type="datetime1">
              <a:rPr lang="de-DE"/>
              <a:pPr>
                <a:defRPr/>
              </a:pPr>
              <a:t>10.09.21</a:t>
            </a:fld>
            <a:endParaRPr lang="de-DE" dirty="0"/>
          </a:p>
        </p:txBody>
      </p:sp>
      <p:sp>
        <p:nvSpPr>
          <p:cNvPr id="3" name="Foliennummernplatzhalter 5">
            <a:extLst>
              <a:ext uri="{FF2B5EF4-FFF2-40B4-BE49-F238E27FC236}">
                <a16:creationId xmlns:a16="http://schemas.microsoft.com/office/drawing/2014/main" id="{204D21FF-56CB-6C49-9A7F-2D2A0D5758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6DBEFDF-D4FC-C340-A322-8081FF7352E9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6D580625-E7A6-0B4A-BC8C-B17C16B9EB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48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391" y="1667934"/>
            <a:ext cx="4629150" cy="4193117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AD4E8781-D0D0-AB41-B22A-BAAC81CB6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516AD2-A5A4-5648-8527-F158534414F8}" type="datetime1">
              <a:rPr lang="de-DE"/>
              <a:pPr>
                <a:defRPr/>
              </a:pPr>
              <a:t>10.09.21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FF0493-B6EB-174E-AC6A-5C72C2AC6D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E13F0C-D0CB-B246-8F09-4AF265D30B9D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8E9D2A15-C44F-BD4A-AEF1-D35B8098FC1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957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7AEC2DC6-1C56-2D48-AB35-E3D1EA816F4A}"/>
              </a:ext>
            </a:extLst>
          </p:cNvPr>
          <p:cNvSpPr/>
          <p:nvPr userDrawn="1"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rgbClr val="264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de-DE" sz="135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7C7600E-E97C-A24E-A051-8D11B1B04F7B}"/>
              </a:ext>
            </a:extLst>
          </p:cNvPr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264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de-DE" sz="1350"/>
          </a:p>
        </p:txBody>
      </p:sp>
      <p:sp>
        <p:nvSpPr>
          <p:cNvPr id="1028" name="Titelplatzhalter 1">
            <a:extLst>
              <a:ext uri="{FF2B5EF4-FFF2-40B4-BE49-F238E27FC236}">
                <a16:creationId xmlns:a16="http://schemas.microsoft.com/office/drawing/2014/main" id="{3BF3EDC6-5AB9-8844-911C-9920D623C1A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422275"/>
            <a:ext cx="6799263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sp>
        <p:nvSpPr>
          <p:cNvPr id="1029" name="Textplatzhalter 2">
            <a:extLst>
              <a:ext uri="{FF2B5EF4-FFF2-40B4-BE49-F238E27FC236}">
                <a16:creationId xmlns:a16="http://schemas.microsoft.com/office/drawing/2014/main" id="{DBC9C792-9FAB-BB4F-AD5E-64AE37122D3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0EB7C0-7B70-EC4E-9604-9CDC3FFF74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ct val="50000"/>
              </a:spcBef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C496C82-66C2-BE4E-8832-86319CC52EE0}" type="datetime1">
              <a:rPr lang="de-DE"/>
              <a:pPr>
                <a:defRPr/>
              </a:pPr>
              <a:t>10.09.21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353DF8-C594-CE43-94B3-D38F087102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900">
                <a:solidFill>
                  <a:schemeClr val="bg1"/>
                </a:solidFill>
              </a:defRPr>
            </a:lvl1pPr>
          </a:lstStyle>
          <a:p>
            <a:fld id="{563F1A04-0AA4-034D-9129-45A1A06B07DC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88D6EF-F2EF-6E44-970C-D91736F74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6850" y="-31750"/>
            <a:ext cx="8602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ct val="50000"/>
              </a:spcBef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pic>
        <p:nvPicPr>
          <p:cNvPr id="1033" name="Grafik 10">
            <a:extLst>
              <a:ext uri="{FF2B5EF4-FFF2-40B4-BE49-F238E27FC236}">
                <a16:creationId xmlns:a16="http://schemas.microsoft.com/office/drawing/2014/main" id="{2514C936-E306-7247-B69F-E2A2CCAED576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288" y="365125"/>
            <a:ext cx="14700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Grafik 11">
            <a:extLst>
              <a:ext uri="{FF2B5EF4-FFF2-40B4-BE49-F238E27FC236}">
                <a16:creationId xmlns:a16="http://schemas.microsoft.com/office/drawing/2014/main" id="{95B73411-0DD3-454A-B539-DE051048523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6408738"/>
            <a:ext cx="330676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50" r:id="rId10"/>
  </p:sldLayoutIdLst>
  <p:hf hdr="0" ftr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rgbClr val="124C9B"/>
          </a:solidFill>
          <a:latin typeface="RawengulkSans" panose="00000A03000000000000" pitchFamily="50" charset="0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124C9B"/>
          </a:solidFill>
          <a:latin typeface="RawengulkSans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124C9B"/>
          </a:solidFill>
          <a:latin typeface="RawengulkSans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124C9B"/>
          </a:solidFill>
          <a:latin typeface="RawengulkSans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124C9B"/>
          </a:solidFill>
          <a:latin typeface="RawengulkSans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124C9B"/>
          </a:solidFill>
          <a:latin typeface="RawengulkSans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124C9B"/>
          </a:solidFill>
          <a:latin typeface="RawengulkSans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124C9B"/>
          </a:solidFill>
          <a:latin typeface="RawengulkSans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124C9B"/>
          </a:solidFill>
          <a:latin typeface="RawengulkSans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rgbClr val="404040"/>
          </a:solidFill>
          <a:latin typeface="+mn-lt"/>
          <a:ea typeface="+mn-ea"/>
          <a:cs typeface="Arial" panose="020B0604020202020204" pitchFamily="34" charset="0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404040"/>
          </a:solidFill>
          <a:latin typeface="+mn-lt"/>
          <a:ea typeface="+mn-ea"/>
          <a:cs typeface="Arial" panose="020B0604020202020204" pitchFamily="34" charset="0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rgbClr val="404040"/>
          </a:solidFill>
          <a:latin typeface="+mn-lt"/>
          <a:ea typeface="+mn-ea"/>
          <a:cs typeface="Arial" panose="020B0604020202020204" pitchFamily="34" charset="0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rgbClr val="404040"/>
          </a:solidFill>
          <a:latin typeface="+mn-lt"/>
          <a:ea typeface="+mn-ea"/>
          <a:cs typeface="Arial" panose="020B0604020202020204" pitchFamily="34" charset="0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rgbClr val="404040"/>
          </a:solidFill>
          <a:latin typeface="+mn-lt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rty-helden.de/wp-content/uploads/firmenfeier-partyartikel-645x400.jpeg" TargetMode="External"/><Relationship Id="rId7" Type="http://schemas.openxmlformats.org/officeDocument/2006/relationships/image" Target="../media/image6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hyperlink" Target="https://www.nwzonline.de/rf/image_online/NWZ_CMS/NWZ/2017-2020/Produktion/2018/11/15/WIRTSCHAFT/2/Bilder/OLDENBURG_1_fc4e0b64-bb04-419d-93c0-7f7aa1ca51f0-kbmE-U201703095844KKB-600x337%40NWZ-Online.jpg" TargetMode="External"/><Relationship Id="rId4" Type="http://schemas.openxmlformats.org/officeDocument/2006/relationships/hyperlink" Target="https://image.stern.de/7619388/t/aK/v3/w1440/r0/-/sneaker-als-wertanlage.jpg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jpg"/><Relationship Id="rId5" Type="http://schemas.openxmlformats.org/officeDocument/2006/relationships/hyperlink" Target="https://www.it-daily.net/images/Aufmacherbilder/Businessman-Stress-Office_534464599-700.jpg" TargetMode="External"/><Relationship Id="rId4" Type="http://schemas.openxmlformats.org/officeDocument/2006/relationships/hyperlink" Target="https://www.bwl-lexikon.de/app/uploads/Unternehmen.pn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E54E4DB1-BDA4-1B49-AE5B-F09969491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463" y="2628900"/>
            <a:ext cx="6797675" cy="1228725"/>
          </a:xfrm>
        </p:spPr>
        <p:txBody>
          <a:bodyPr/>
          <a:lstStyle/>
          <a:p>
            <a:pPr eaLnBrk="1" hangingPunct="1"/>
            <a:r>
              <a:rPr lang="de-DE" altLang="de-DE"/>
              <a:t>Planspiel -  mySneaker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>
            <a:extLst>
              <a:ext uri="{FF2B5EF4-FFF2-40B4-BE49-F238E27FC236}">
                <a16:creationId xmlns:a16="http://schemas.microsoft.com/office/drawing/2014/main" id="{08040A76-1C41-EE4A-99D4-ADAD975E2B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7050" y="723900"/>
            <a:ext cx="6105525" cy="64611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altLang="de-DE" dirty="0">
                <a:cs typeface="Times New Roman" panose="02020603050405020304" pitchFamily="18" charset="0"/>
              </a:rPr>
              <a:t>Ihre Managementbereiche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88DBAB4A-B485-114D-8F20-DECEBF94F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" y="2019300"/>
            <a:ext cx="3519488" cy="250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8925" indent="-288925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85090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270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891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108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654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3022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79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937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200000"/>
              </a:lnSpc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r>
              <a:rPr lang="de-DE" altLang="de-DE" dirty="0">
                <a:cs typeface="Times New Roman" panose="02020603050405020304" pitchFamily="18" charset="0"/>
              </a:rPr>
              <a:t>Vertrieb/Absatz</a:t>
            </a:r>
          </a:p>
          <a:p>
            <a:pPr>
              <a:lnSpc>
                <a:spcPct val="200000"/>
              </a:lnSpc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r>
              <a:rPr lang="de-DE" altLang="de-DE" dirty="0">
                <a:cs typeface="Times New Roman" panose="02020603050405020304" pitchFamily="18" charset="0"/>
              </a:rPr>
              <a:t>Beschaffung &amp; Lager</a:t>
            </a:r>
          </a:p>
          <a:p>
            <a:pPr>
              <a:lnSpc>
                <a:spcPct val="200000"/>
              </a:lnSpc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r>
              <a:rPr lang="de-DE" altLang="de-DE" dirty="0">
                <a:cs typeface="Times New Roman" panose="02020603050405020304" pitchFamily="18" charset="0"/>
              </a:rPr>
              <a:t>Investitionen</a:t>
            </a:r>
          </a:p>
          <a:p>
            <a:pPr>
              <a:lnSpc>
                <a:spcPct val="200000"/>
              </a:lnSpc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r>
              <a:rPr lang="de-DE" altLang="de-DE" dirty="0">
                <a:cs typeface="Times New Roman" panose="02020603050405020304" pitchFamily="18" charset="0"/>
              </a:rPr>
              <a:t>Produktion</a:t>
            </a:r>
          </a:p>
        </p:txBody>
      </p:sp>
      <p:sp>
        <p:nvSpPr>
          <p:cNvPr id="16388" name="Rectangle 31">
            <a:extLst>
              <a:ext uri="{FF2B5EF4-FFF2-40B4-BE49-F238E27FC236}">
                <a16:creationId xmlns:a16="http://schemas.microsoft.com/office/drawing/2014/main" id="{8C754248-FC42-984F-A10C-2B259E057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4813" y="2019300"/>
            <a:ext cx="4479925" cy="250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8925" indent="-288925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85090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270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891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108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654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3022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79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937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200000"/>
              </a:lnSpc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r>
              <a:rPr lang="de-DE" altLang="de-DE" dirty="0">
                <a:cs typeface="Times New Roman" panose="02020603050405020304" pitchFamily="18" charset="0"/>
              </a:rPr>
              <a:t>Personal</a:t>
            </a:r>
          </a:p>
          <a:p>
            <a:pPr>
              <a:lnSpc>
                <a:spcPct val="200000"/>
              </a:lnSpc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r>
              <a:rPr lang="de-DE" altLang="de-DE" dirty="0">
                <a:cs typeface="Times New Roman" panose="02020603050405020304" pitchFamily="18" charset="0"/>
              </a:rPr>
              <a:t>Finanz- und Rechnungswesen</a:t>
            </a:r>
          </a:p>
          <a:p>
            <a:pPr>
              <a:lnSpc>
                <a:spcPct val="200000"/>
              </a:lnSpc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r>
              <a:rPr lang="de-DE" altLang="de-DE" dirty="0">
                <a:cs typeface="Times New Roman" panose="02020603050405020304" pitchFamily="18" charset="0"/>
              </a:rPr>
              <a:t>Forschung und Entwicklung</a:t>
            </a:r>
          </a:p>
          <a:p>
            <a:pPr>
              <a:lnSpc>
                <a:spcPct val="200000"/>
              </a:lnSpc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r>
              <a:rPr lang="de-DE" altLang="de-DE" dirty="0">
                <a:cs typeface="Times New Roman" panose="02020603050405020304" pitchFamily="18" charset="0"/>
              </a:rPr>
              <a:t>Marketing</a:t>
            </a:r>
          </a:p>
          <a:p>
            <a:pPr>
              <a:lnSpc>
                <a:spcPct val="200000"/>
              </a:lnSpc>
              <a:spcBef>
                <a:spcPct val="20000"/>
              </a:spcBef>
              <a:buClr>
                <a:schemeClr val="accent1"/>
              </a:buClr>
            </a:pPr>
            <a:endParaRPr lang="de-DE" altLang="de-DE" dirty="0">
              <a:cs typeface="Times New Roman" panose="02020603050405020304" pitchFamily="18" charset="0"/>
            </a:endParaRPr>
          </a:p>
        </p:txBody>
      </p:sp>
      <p:sp>
        <p:nvSpPr>
          <p:cNvPr id="16389" name="Text Box 33">
            <a:extLst>
              <a:ext uri="{FF2B5EF4-FFF2-40B4-BE49-F238E27FC236}">
                <a16:creationId xmlns:a16="http://schemas.microsoft.com/office/drawing/2014/main" id="{831AA2C2-30E4-A24F-8407-37181032A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" y="5053013"/>
            <a:ext cx="7967663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de-DE" altLang="de-DE" sz="1800"/>
              <a:t>Die Anzahl der Entscheidungen und damit auch </a:t>
            </a:r>
            <a:br>
              <a:rPr lang="de-DE" altLang="de-DE" sz="1800"/>
            </a:br>
            <a:r>
              <a:rPr lang="de-DE" altLang="de-DE" sz="1800"/>
              <a:t>die Komplexität nimmt im Spielverlauf zu!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">
            <a:extLst>
              <a:ext uri="{FF2B5EF4-FFF2-40B4-BE49-F238E27FC236}">
                <a16:creationId xmlns:a16="http://schemas.microsoft.com/office/drawing/2014/main" id="{75D8FE74-770D-1644-B588-456D84E3B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911" y="696911"/>
            <a:ext cx="6457051" cy="594519"/>
          </a:xfrm>
        </p:spPr>
        <p:txBody>
          <a:bodyPr/>
          <a:lstStyle/>
          <a:p>
            <a:pPr eaLnBrk="1" hangingPunct="1"/>
            <a:r>
              <a:rPr altLang="de-DE" dirty="0"/>
              <a:t>Beschaffung und Lager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2E1EEE0E-E8D0-0849-82AB-BA87CB2A5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2138" y="3917950"/>
            <a:ext cx="4665662" cy="425450"/>
          </a:xfrm>
        </p:spPr>
        <p:txBody>
          <a:bodyPr/>
          <a:lstStyle/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altLang="de-DE" sz="2000" b="1">
                <a:latin typeface="Verdana" panose="020B0604030504040204" pitchFamily="34" charset="0"/>
              </a:rPr>
              <a:t>Custom Sneaker (Produkt)</a:t>
            </a:r>
            <a:endParaRPr altLang="de-DE" sz="2000">
              <a:latin typeface="Verdana" panose="020B0604030504040204" pitchFamily="34" charset="0"/>
            </a:endParaRPr>
          </a:p>
        </p:txBody>
      </p:sp>
      <p:pic>
        <p:nvPicPr>
          <p:cNvPr id="17412" name="Picture 12" descr="Kostenloses Stock Foto zu accessoire, aktivbekleidung, ausbildung">
            <a:extLst>
              <a:ext uri="{FF2B5EF4-FFF2-40B4-BE49-F238E27FC236}">
                <a16:creationId xmlns:a16="http://schemas.microsoft.com/office/drawing/2014/main" id="{9D55499F-EE41-804A-BE92-7A482CEA6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092325"/>
            <a:ext cx="1744663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14" descr="Sneakers Painting mit den Sneakersfarben von Tarrago">
            <a:extLst>
              <a:ext uri="{FF2B5EF4-FFF2-40B4-BE49-F238E27FC236}">
                <a16:creationId xmlns:a16="http://schemas.microsoft.com/office/drawing/2014/main" id="{ACC76FE1-22E4-3E48-B97D-D669370C2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2049463"/>
            <a:ext cx="176530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Rechteck 1">
            <a:extLst>
              <a:ext uri="{FF2B5EF4-FFF2-40B4-BE49-F238E27FC236}">
                <a16:creationId xmlns:a16="http://schemas.microsoft.com/office/drawing/2014/main" id="{14BE00F4-651D-7F4B-B536-5EDFA0A42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945188"/>
            <a:ext cx="4572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de-DE" altLang="de-DE" sz="800"/>
              <a:t>Bildquelle: https://www.schuhpflege-online.de/news-tarrago-sneakers-paint.html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3E6E29B0-63E7-2C4C-BF57-C2047B40BC93}"/>
              </a:ext>
            </a:extLst>
          </p:cNvPr>
          <p:cNvSpPr/>
          <p:nvPr/>
        </p:nvSpPr>
        <p:spPr>
          <a:xfrm rot="5400000">
            <a:off x="3856037" y="811213"/>
            <a:ext cx="631825" cy="5372100"/>
          </a:xfrm>
          <a:prstGeom prst="rightBrace">
            <a:avLst>
              <a:gd name="adj1" fmla="val 3242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7416" name="Textfeld 3">
            <a:extLst>
              <a:ext uri="{FF2B5EF4-FFF2-40B4-BE49-F238E27FC236}">
                <a16:creationId xmlns:a16="http://schemas.microsoft.com/office/drawing/2014/main" id="{AD0C411E-0173-E146-8849-AE0A81010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4950" y="1349375"/>
            <a:ext cx="2381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de-DE" altLang="de-DE" b="1" dirty="0"/>
              <a:t>1 Paar Sneaker (Rohstoff)</a:t>
            </a:r>
          </a:p>
        </p:txBody>
      </p:sp>
      <p:sp>
        <p:nvSpPr>
          <p:cNvPr id="17417" name="Textfeld 15">
            <a:extLst>
              <a:ext uri="{FF2B5EF4-FFF2-40B4-BE49-F238E27FC236}">
                <a16:creationId xmlns:a16="http://schemas.microsoft.com/office/drawing/2014/main" id="{99EEBDAD-1E68-CE48-A54E-ED1E2C734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3963" y="1349375"/>
            <a:ext cx="2381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de-DE" altLang="de-DE" b="1"/>
              <a:t>2 Farben (Hilfsstoff)</a:t>
            </a:r>
          </a:p>
        </p:txBody>
      </p:sp>
      <p:sp>
        <p:nvSpPr>
          <p:cNvPr id="17418" name="Textfeld 4">
            <a:extLst>
              <a:ext uri="{FF2B5EF4-FFF2-40B4-BE49-F238E27FC236}">
                <a16:creationId xmlns:a16="http://schemas.microsoft.com/office/drawing/2014/main" id="{134A9693-5353-614A-A5A5-97C8FA01A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4343400"/>
            <a:ext cx="84201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Sneaker als auch Farben müssen auf dem Beschaffungsmarkt erworben werden.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Die Preise schwanken, je nach gesamtwirtschaftlicher Lage, von Periode zu Periode. Die aktuellen Preise werden im Geschäftsbericht angegeben.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">
            <a:extLst>
              <a:ext uri="{FF2B5EF4-FFF2-40B4-BE49-F238E27FC236}">
                <a16:creationId xmlns:a16="http://schemas.microsoft.com/office/drawing/2014/main" id="{20983910-9B94-CC40-874C-B38618566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910" y="694063"/>
            <a:ext cx="6490103" cy="627961"/>
          </a:xfrm>
        </p:spPr>
        <p:txBody>
          <a:bodyPr/>
          <a:lstStyle/>
          <a:p>
            <a:pPr eaLnBrk="1" hangingPunct="1"/>
            <a:r>
              <a:rPr altLang="de-DE" dirty="0"/>
              <a:t>Beschaffung und Lager</a:t>
            </a:r>
          </a:p>
        </p:txBody>
      </p:sp>
      <p:sp>
        <p:nvSpPr>
          <p:cNvPr id="18435" name="Textfeld 4">
            <a:extLst>
              <a:ext uri="{FF2B5EF4-FFF2-40B4-BE49-F238E27FC236}">
                <a16:creationId xmlns:a16="http://schemas.microsoft.com/office/drawing/2014/main" id="{140E9231-FFE1-6448-B40B-C1E6F1147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910" y="3670300"/>
            <a:ext cx="8110939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altLang="de-DE" dirty="0"/>
              <a:t>Produkte, die Sie nicht verkaufen können bzw. Werkstoffe, die Sie nicht verwenden, müssen am Ende der Periode gelagert werden.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altLang="de-DE" dirty="0"/>
              <a:t>Abhängig vom Gut müssen Sie Lagerkosten aufwenden, die pro Stück berechnet werden.</a:t>
            </a:r>
          </a:p>
        </p:txBody>
      </p:sp>
      <p:pic>
        <p:nvPicPr>
          <p:cNvPr id="18436" name="Picture 2" descr="Wie lagert ihr eure Schuhe?">
            <a:extLst>
              <a:ext uri="{FF2B5EF4-FFF2-40B4-BE49-F238E27FC236}">
                <a16:creationId xmlns:a16="http://schemas.microsoft.com/office/drawing/2014/main" id="{FD7FD040-3DA6-1544-8380-AA15AC73F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1439863"/>
            <a:ext cx="3009900" cy="200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">
            <a:extLst>
              <a:ext uri="{FF2B5EF4-FFF2-40B4-BE49-F238E27FC236}">
                <a16:creationId xmlns:a16="http://schemas.microsoft.com/office/drawing/2014/main" id="{7F7399C9-6744-1D4B-BAE3-807445102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877" y="705080"/>
            <a:ext cx="6512136" cy="661012"/>
          </a:xfrm>
        </p:spPr>
        <p:txBody>
          <a:bodyPr/>
          <a:lstStyle/>
          <a:p>
            <a:pPr eaLnBrk="1" hangingPunct="1"/>
            <a:r>
              <a:rPr altLang="de-DE" dirty="0"/>
              <a:t>Produktion</a:t>
            </a:r>
          </a:p>
        </p:txBody>
      </p:sp>
      <p:sp>
        <p:nvSpPr>
          <p:cNvPr id="19459" name="Textfeld 4">
            <a:extLst>
              <a:ext uri="{FF2B5EF4-FFF2-40B4-BE49-F238E27FC236}">
                <a16:creationId xmlns:a16="http://schemas.microsoft.com/office/drawing/2014/main" id="{A6F432E7-F866-2B4A-9790-A181A0196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877" y="1530350"/>
            <a:ext cx="6512136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Ihre Sneaker produzieren Sie mittels Werkstoffen, Maschine(</a:t>
            </a:r>
            <a:r>
              <a:rPr lang="de-DE" altLang="de-DE" dirty="0" err="1"/>
              <a:t>n</a:t>
            </a:r>
            <a:r>
              <a:rPr lang="de-DE" altLang="de-DE" dirty="0"/>
              <a:t>)  und Personal.</a:t>
            </a:r>
          </a:p>
          <a:p>
            <a:pPr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Jede Maschine hat feststehende (fixe) Kosten, die jederzeit anfallen.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Zusätzlich weist jede Maschine Fertigungskosten auf, die in Abhängigkeit der produzierten Menge sind (variable Kosten).</a:t>
            </a:r>
          </a:p>
          <a:p>
            <a:pPr>
              <a:buFont typeface="Arial" panose="020B0604020202020204" pitchFamily="34" charset="0"/>
              <a:buChar char="•"/>
            </a:pPr>
            <a:endParaRPr lang="de-DE" alt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77B6C89A-5B55-1640-B97A-F0522F68F9B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90064" y="3115469"/>
            <a:ext cx="1002323" cy="15034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08F7409A-47B4-4241-B215-0AB5A89944B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12696" y="2065215"/>
            <a:ext cx="1206011" cy="8040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">
            <a:extLst>
              <a:ext uri="{FF2B5EF4-FFF2-40B4-BE49-F238E27FC236}">
                <a16:creationId xmlns:a16="http://schemas.microsoft.com/office/drawing/2014/main" id="{081E94EE-A289-634F-92AF-C03C7A63E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877" y="705080"/>
            <a:ext cx="6512136" cy="636365"/>
          </a:xfrm>
        </p:spPr>
        <p:txBody>
          <a:bodyPr/>
          <a:lstStyle/>
          <a:p>
            <a:pPr eaLnBrk="1" hangingPunct="1"/>
            <a:r>
              <a:rPr altLang="de-DE" dirty="0"/>
              <a:t>Personal</a:t>
            </a:r>
          </a:p>
        </p:txBody>
      </p:sp>
      <p:sp>
        <p:nvSpPr>
          <p:cNvPr id="20483" name="Textfeld 4">
            <a:extLst>
              <a:ext uri="{FF2B5EF4-FFF2-40B4-BE49-F238E27FC236}">
                <a16:creationId xmlns:a16="http://schemas.microsoft.com/office/drawing/2014/main" id="{CC1396E3-15B3-4048-9139-1CCE16ABF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877" y="1341445"/>
            <a:ext cx="6512136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altLang="de-DE" dirty="0"/>
              <a:t>Zur Produktion Ihrer Sneaker benötigen Sie Personal.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altLang="de-DE" dirty="0"/>
              <a:t>Zu Beginn haben Sie einen Personalbestand von 8 Mitarbeitern, den Sie beliebig erhöhen bzw. verringern können. 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altLang="de-DE" dirty="0"/>
              <a:t>Beachten Sie, dass Sie im Spielverlauf Mitarbeiter durch externe Ereignisse verlieren können.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altLang="de-DE" dirty="0"/>
              <a:t>Jeder Ihrer Mitarbeiter erreicht eine Kapazität von 20 Sneaker / Periode. 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altLang="de-DE" dirty="0"/>
              <a:t>Für jeden Ihrer Mitarbeiter fallen monatliche Kosten an, ebenfalls für Neueinstellungen.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87BF1A5-B552-EE4F-900D-162C5075E96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3270" y="1724421"/>
            <a:ext cx="1211751" cy="18176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3AE383A5-4483-814C-80F4-3D990F9A70B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28233" y="4038686"/>
            <a:ext cx="1246145" cy="18692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">
            <a:extLst>
              <a:ext uri="{FF2B5EF4-FFF2-40B4-BE49-F238E27FC236}">
                <a16:creationId xmlns:a16="http://schemas.microsoft.com/office/drawing/2014/main" id="{DF0EE6E2-4470-A940-B143-9118A1545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894" y="716096"/>
            <a:ext cx="6501120" cy="715829"/>
          </a:xfrm>
        </p:spPr>
        <p:txBody>
          <a:bodyPr/>
          <a:lstStyle/>
          <a:p>
            <a:pPr eaLnBrk="1" hangingPunct="1"/>
            <a:r>
              <a:rPr altLang="de-DE" dirty="0"/>
              <a:t>Personal</a:t>
            </a:r>
          </a:p>
        </p:txBody>
      </p:sp>
      <p:sp>
        <p:nvSpPr>
          <p:cNvPr id="21507" name="Textfeld 4">
            <a:extLst>
              <a:ext uri="{FF2B5EF4-FFF2-40B4-BE49-F238E27FC236}">
                <a16:creationId xmlns:a16="http://schemas.microsoft.com/office/drawing/2014/main" id="{FF76ED1E-4139-CB4C-88BD-D5C07A76E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93" y="1431925"/>
            <a:ext cx="650112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Ihr Personal verursacht Kosten in Höhe von 500,00 € pro Periode.</a:t>
            </a:r>
          </a:p>
          <a:p>
            <a:pPr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Die aktuellen Personalnebenkosten liegen bei 20%. Diese können sich jederzeit ändern.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Jede Neueinstellung belastet Ihr Budget mit zusätzlichen 100,00 €.</a:t>
            </a:r>
          </a:p>
          <a:p>
            <a:pPr>
              <a:buFont typeface="Arial" panose="020B0604020202020204" pitchFamily="34" charset="0"/>
              <a:buChar char="•"/>
            </a:pPr>
            <a:endParaRPr lang="de-DE" alt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7E5A7F6-154A-5140-8BF5-B10CC8E2EF7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3270" y="1724421"/>
            <a:ext cx="1211751" cy="18176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515FE713-A9DF-7249-A3F3-98B694824E3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85013" y="4132385"/>
            <a:ext cx="1246145" cy="18692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F7F22B46-51AE-9645-9515-8E1DDCDB3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911" y="694063"/>
            <a:ext cx="6525027" cy="727114"/>
          </a:xfrm>
        </p:spPr>
        <p:txBody>
          <a:bodyPr/>
          <a:lstStyle/>
          <a:p>
            <a:pPr eaLnBrk="1" hangingPunct="1"/>
            <a:r>
              <a:rPr altLang="de-DE" dirty="0"/>
              <a:t>Vertriebskanäle des Sneakers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9DC9052E-EA4B-5343-BA37-AADCB528D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911" y="1339718"/>
            <a:ext cx="6826651" cy="468651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altLang="de-DE" sz="2000" dirty="0">
                <a:solidFill>
                  <a:schemeClr val="tx1"/>
                </a:solidFill>
                <a:latin typeface="Verdana" panose="020B0604030504040204" pitchFamily="34" charset="0"/>
              </a:rPr>
              <a:t>Sie vertreiben Ihr Produkt sowohl über Ihr Ladengeschäft (Einzelverkauf) als auch an Großabnehmer wie Handelsgesellschaften.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altLang="de-DE" sz="2000" dirty="0">
                <a:solidFill>
                  <a:schemeClr val="tx1"/>
                </a:solidFill>
                <a:latin typeface="Verdana" panose="020B0604030504040204" pitchFamily="34" charset="0"/>
              </a:rPr>
              <a:t>Die Anzahl Ihrer zu verkaufenden Sneaker ist </a:t>
            </a:r>
            <a:br>
              <a:rPr altLang="de-DE" sz="2000" dirty="0">
                <a:solidFill>
                  <a:schemeClr val="tx1"/>
                </a:solidFill>
                <a:latin typeface="Verdana" panose="020B0604030504040204" pitchFamily="34" charset="0"/>
              </a:rPr>
            </a:br>
            <a:r>
              <a:rPr altLang="de-DE" sz="2000" dirty="0">
                <a:solidFill>
                  <a:schemeClr val="tx1"/>
                </a:solidFill>
                <a:latin typeface="Verdana" panose="020B0604030504040204" pitchFamily="34" charset="0"/>
              </a:rPr>
              <a:t>frei wählbar. Generell gilt natürlich, dass Sie nur verkaufen können, was sie produziert bzw. </a:t>
            </a:r>
            <a:br>
              <a:rPr altLang="de-DE" sz="2000" dirty="0">
                <a:solidFill>
                  <a:schemeClr val="tx1"/>
                </a:solidFill>
                <a:latin typeface="Verdana" panose="020B0604030504040204" pitchFamily="34" charset="0"/>
              </a:rPr>
            </a:br>
            <a:r>
              <a:rPr altLang="de-DE" sz="2000" dirty="0">
                <a:solidFill>
                  <a:schemeClr val="tx1"/>
                </a:solidFill>
                <a:latin typeface="Verdana" panose="020B0604030504040204" pitchFamily="34" charset="0"/>
              </a:rPr>
              <a:t>gelagert haben.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altLang="de-DE" sz="2000" dirty="0">
                <a:solidFill>
                  <a:schemeClr val="tx1"/>
                </a:solidFill>
                <a:latin typeface="Verdana" panose="020B0604030504040204" pitchFamily="34" charset="0"/>
              </a:rPr>
              <a:t>Die maximale Preisbereitschaft der Konsumenten liegt bei 300,00 € (Nachfrageelastizität).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altLang="de-DE" sz="2000" dirty="0">
                <a:solidFill>
                  <a:schemeClr val="tx1"/>
                </a:solidFill>
                <a:latin typeface="Verdana" panose="020B0604030504040204" pitchFamily="34" charset="0"/>
              </a:rPr>
              <a:t>Ab der 3. Periode wird ein Großabnehmer eine komplette Charge zum günstigsten Preis abnehmen. Sie können sich an der Ausschreibung beteiligen, müssen aber nicht.</a:t>
            </a:r>
          </a:p>
        </p:txBody>
      </p:sp>
      <p:pic>
        <p:nvPicPr>
          <p:cNvPr id="22532" name="Grafik 1">
            <a:extLst>
              <a:ext uri="{FF2B5EF4-FFF2-40B4-BE49-F238E27FC236}">
                <a16:creationId xmlns:a16="http://schemas.microsoft.com/office/drawing/2014/main" id="{51522BE6-C24A-C047-B761-BF1E260DF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938" y="2568443"/>
            <a:ext cx="1824037" cy="1215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5629594F-3E58-B040-B8D4-D805B7BC0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894" y="705080"/>
            <a:ext cx="6536044" cy="716095"/>
          </a:xfrm>
        </p:spPr>
        <p:txBody>
          <a:bodyPr/>
          <a:lstStyle/>
          <a:p>
            <a:pPr eaLnBrk="1" hangingPunct="1"/>
            <a:r>
              <a:rPr altLang="de-DE" dirty="0"/>
              <a:t>Marketing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913CB6B2-8E1C-854C-8F6F-681E6562B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894" y="1636713"/>
            <a:ext cx="6128056" cy="4351337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altLang="de-DE" sz="2000" dirty="0">
                <a:solidFill>
                  <a:schemeClr val="tx1"/>
                </a:solidFill>
                <a:latin typeface="Verdana" panose="020B0604030504040204" pitchFamily="34" charset="0"/>
              </a:rPr>
              <a:t>Mittels Maßnahmen im Bereich der Kommunikationspolitik (Werbung) haben Sie die Möglichkeit, die Konsumenten so zu beeinflussen, dass diese sicher Ihre Produkte abnehmen</a:t>
            </a:r>
            <a:r>
              <a:rPr lang="de-DE" altLang="de-DE" sz="2000" dirty="0">
                <a:solidFill>
                  <a:schemeClr val="tx1"/>
                </a:solidFill>
                <a:latin typeface="Verdana" panose="020B0604030504040204" pitchFamily="34" charset="0"/>
              </a:rPr>
              <a:t>.</a:t>
            </a:r>
            <a:endParaRPr altLang="de-DE" sz="2000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altLang="de-DE" sz="2000" dirty="0">
                <a:solidFill>
                  <a:schemeClr val="tx1"/>
                </a:solidFill>
                <a:latin typeface="Verdana" panose="020B0604030504040204" pitchFamily="34" charset="0"/>
              </a:rPr>
              <a:t>Es ist jeweils ein Teil des Gesamtmarkts durch Werbemaßnahmen zu erreichen</a:t>
            </a:r>
            <a:r>
              <a:rPr lang="de-DE" altLang="de-DE" sz="2000" dirty="0">
                <a:solidFill>
                  <a:schemeClr val="tx1"/>
                </a:solidFill>
                <a:latin typeface="Verdana" panose="020B0604030504040204" pitchFamily="34" charset="0"/>
              </a:rPr>
              <a:t>.</a:t>
            </a:r>
            <a:endParaRPr altLang="de-DE" sz="2000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altLang="de-DE" sz="2000" dirty="0">
                <a:solidFill>
                  <a:schemeClr val="tx1"/>
                </a:solidFill>
                <a:latin typeface="Verdana" panose="020B0604030504040204" pitchFamily="34" charset="0"/>
              </a:rPr>
              <a:t>Je nach Höhe des Budgets erreichen Sie unterschiedliche Absatzzahlen. Berücksichtigen Sie, dass die Anbieter sich gegenseitig beeinflussen</a:t>
            </a:r>
            <a:r>
              <a:rPr lang="de-DE" altLang="de-DE" sz="2000" dirty="0">
                <a:solidFill>
                  <a:schemeClr val="tx1"/>
                </a:solidFill>
                <a:latin typeface="Verdana" panose="020B0604030504040204" pitchFamily="34" charset="0"/>
              </a:rPr>
              <a:t>.</a:t>
            </a:r>
            <a:endParaRPr altLang="de-DE" sz="2000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pic>
        <p:nvPicPr>
          <p:cNvPr id="23556" name="Grafik 2">
            <a:extLst>
              <a:ext uri="{FF2B5EF4-FFF2-40B4-BE49-F238E27FC236}">
                <a16:creationId xmlns:a16="http://schemas.microsoft.com/office/drawing/2014/main" id="{25E33B87-E546-FC4D-9BAA-401A1D4CA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025" y="3954463"/>
            <a:ext cx="178435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Grafik 1">
            <a:extLst>
              <a:ext uri="{FF2B5EF4-FFF2-40B4-BE49-F238E27FC236}">
                <a16:creationId xmlns:a16="http://schemas.microsoft.com/office/drawing/2014/main" id="{824BCB8B-0E29-FC42-A233-551622F46F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052638"/>
            <a:ext cx="1536700" cy="167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BC2A02F8-E417-CE4B-8759-5ACF5840B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2288" y="1919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de-DE" altLang="de-DE"/>
          </a:p>
        </p:txBody>
      </p:sp>
      <p:sp>
        <p:nvSpPr>
          <p:cNvPr id="24579" name="Rectangle 10">
            <a:extLst>
              <a:ext uri="{FF2B5EF4-FFF2-40B4-BE49-F238E27FC236}">
                <a16:creationId xmlns:a16="http://schemas.microsoft.com/office/drawing/2014/main" id="{E246FB61-B642-8E4C-9BCF-901DCBDF7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912" y="683048"/>
            <a:ext cx="6833002" cy="727111"/>
          </a:xfrm>
        </p:spPr>
        <p:txBody>
          <a:bodyPr/>
          <a:lstStyle/>
          <a:p>
            <a:pPr eaLnBrk="1" hangingPunct="1"/>
            <a:r>
              <a:rPr altLang="de-DE" dirty="0"/>
              <a:t>Forschung und Entwicklung</a:t>
            </a:r>
          </a:p>
        </p:txBody>
      </p:sp>
      <p:sp>
        <p:nvSpPr>
          <p:cNvPr id="25604" name="Textfeld 1">
            <a:extLst>
              <a:ext uri="{FF2B5EF4-FFF2-40B4-BE49-F238E27FC236}">
                <a16:creationId xmlns:a16="http://schemas.microsoft.com/office/drawing/2014/main" id="{C3386E11-32B3-6A4F-B878-212F5CE2F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912" y="1651000"/>
            <a:ext cx="7504418" cy="255428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indent="-333375">
              <a:buFont typeface="Arial" panose="020B0604020202020204" pitchFamily="34" charset="0"/>
              <a:buChar char="•"/>
              <a:defRPr/>
            </a:pPr>
            <a:r>
              <a:rPr lang="de-DE" altLang="de-DE" dirty="0"/>
              <a:t>Zur Verbesserung Ihrer Maschinen können Sie Investitionen im Bereich Forschung und Entwicklung durchführen.</a:t>
            </a:r>
          </a:p>
          <a:p>
            <a:pPr marL="0" indent="0">
              <a:defRPr/>
            </a:pPr>
            <a:endParaRPr lang="de-DE" altLang="de-DE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de-DE" altLang="de-DE" dirty="0"/>
              <a:t>Jede Investition verbessert die Effizienz Ihrer Produktionsanlage, so dass Sie mit sinkenden Fertigungskosten planen können. Folgende Werte gelten für die Senkung der Fertigungskosten:</a:t>
            </a: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EA886EBB-B7C0-0F4A-9BD3-326F655AE4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148055"/>
              </p:ext>
            </p:extLst>
          </p:nvPr>
        </p:nvGraphicFramePr>
        <p:xfrm>
          <a:off x="487363" y="4560093"/>
          <a:ext cx="8482014" cy="525463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648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8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86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8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80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54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de-DE" sz="13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10% </a:t>
                      </a:r>
                      <a:br>
                        <a:rPr lang="de-DE" sz="13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</a:br>
                      <a:r>
                        <a:rPr lang="de-DE" sz="13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(2.500,00 €)</a:t>
                      </a:r>
                      <a:endParaRPr lang="de-DE" sz="1300" b="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de-DE" sz="13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18% </a:t>
                      </a:r>
                      <a:br>
                        <a:rPr lang="de-DE" sz="13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</a:br>
                      <a:r>
                        <a:rPr lang="de-DE" sz="13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(5.000,00 €)</a:t>
                      </a:r>
                      <a:endParaRPr lang="de-DE" sz="1300" b="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de-DE" sz="13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24% </a:t>
                      </a:r>
                      <a:br>
                        <a:rPr lang="de-DE" sz="13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</a:br>
                      <a:r>
                        <a:rPr lang="de-DE" sz="13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(7.500,00 €)</a:t>
                      </a:r>
                      <a:endParaRPr lang="de-DE" sz="1300" b="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de-DE" sz="13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28% </a:t>
                      </a:r>
                      <a:br>
                        <a:rPr lang="de-DE" sz="13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</a:br>
                      <a:r>
                        <a:rPr lang="de-DE" sz="13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(10.000,00 €)</a:t>
                      </a:r>
                      <a:endParaRPr lang="de-DE" sz="1300" b="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de-DE" sz="13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30% </a:t>
                      </a:r>
                      <a:br>
                        <a:rPr lang="de-DE" sz="13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</a:br>
                      <a:r>
                        <a:rPr lang="de-DE" sz="13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(12.500,00 €)</a:t>
                      </a:r>
                      <a:endParaRPr lang="de-DE" sz="1300" b="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>
            <a:extLst>
              <a:ext uri="{FF2B5EF4-FFF2-40B4-BE49-F238E27FC236}">
                <a16:creationId xmlns:a16="http://schemas.microsoft.com/office/drawing/2014/main" id="{B09D36CB-B45F-444F-B4AD-656636488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910" y="1379576"/>
            <a:ext cx="8007753" cy="470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81000" indent="-3810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971550" indent="-3048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44780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de-DE" altLang="de-DE" dirty="0">
                <a:cs typeface="Times New Roman" panose="02020603050405020304" pitchFamily="18" charset="0"/>
              </a:rPr>
              <a:t>Sie starten (P1) mit einem Anfangskapital von </a:t>
            </a:r>
            <a:br>
              <a:rPr lang="de-DE" altLang="de-DE" dirty="0">
                <a:cs typeface="Times New Roman" panose="02020603050405020304" pitchFamily="18" charset="0"/>
              </a:rPr>
            </a:br>
            <a:r>
              <a:rPr lang="de-DE" altLang="de-DE" b="1" dirty="0">
                <a:cs typeface="Times New Roman" panose="02020603050405020304" pitchFamily="18" charset="0"/>
              </a:rPr>
              <a:t>15.000,00 EUR.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de-DE" altLang="de-DE" dirty="0">
                <a:cs typeface="Times New Roman" panose="02020603050405020304" pitchFamily="18" charset="0"/>
              </a:rPr>
              <a:t>Ziel ist es, das Kapital bis Ende der letzten Periode zu maximieren.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de-DE" altLang="de-DE" dirty="0">
                <a:cs typeface="Times New Roman" panose="02020603050405020304" pitchFamily="18" charset="0"/>
              </a:rPr>
              <a:t>Um langfristige Investitionen zu tätigen bzw. kurzfristig liquide zu bleiben, stehen Ihnen zwei Kreditmöglichkeiten zur Verfügung: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de-DE" altLang="de-DE" dirty="0">
                <a:cs typeface="Times New Roman" panose="02020603050405020304" pitchFamily="18" charset="0"/>
              </a:rPr>
              <a:t>Darlehen können Sie jederzeit vor Periodenende aufnehmen und zurückzahlen. Diese werden mit einem Zinssatz von 4% verzinst.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de-DE" altLang="de-DE" dirty="0">
                <a:cs typeface="Times New Roman" panose="02020603050405020304" pitchFamily="18" charset="0"/>
              </a:rPr>
              <a:t>Kontokorrentkredite werden Ihnen automatisch eingeräumt, sobald Ihre liquiden Mittel &lt; 0,00 € sind. Diese werden mit 12% verzinst. </a:t>
            </a:r>
          </a:p>
        </p:txBody>
      </p:sp>
      <p:sp>
        <p:nvSpPr>
          <p:cNvPr id="25603" name="Text Box 5">
            <a:extLst>
              <a:ext uri="{FF2B5EF4-FFF2-40B4-BE49-F238E27FC236}">
                <a16:creationId xmlns:a16="http://schemas.microsoft.com/office/drawing/2014/main" id="{6E375C20-7848-D942-A197-AD86BD6A4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57200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de-DE" altLang="de-DE" sz="2800">
              <a:solidFill>
                <a:schemeClr val="accent2"/>
              </a:solidFill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25604" name="Rectangle 197">
            <a:extLst>
              <a:ext uri="{FF2B5EF4-FFF2-40B4-BE49-F238E27FC236}">
                <a16:creationId xmlns:a16="http://schemas.microsoft.com/office/drawing/2014/main" id="{245279BB-7E70-E744-B139-56359972E4B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94910" y="769899"/>
            <a:ext cx="7093333" cy="576301"/>
          </a:xfrm>
        </p:spPr>
        <p:txBody>
          <a:bodyPr/>
          <a:lstStyle/>
          <a:p>
            <a:pPr eaLnBrk="1" hangingPunct="1"/>
            <a:r>
              <a:rPr lang="de-DE" altLang="de-DE" dirty="0"/>
              <a:t>Finanzen: Kredite</a:t>
            </a:r>
            <a:endParaRPr lang="en-GB" altLang="de-DE" dirty="0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FC0C5E80-5860-9246-94C7-865D8D245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860" y="619125"/>
            <a:ext cx="8045564" cy="900113"/>
          </a:xfrm>
        </p:spPr>
        <p:txBody>
          <a:bodyPr/>
          <a:lstStyle/>
          <a:p>
            <a:pPr eaLnBrk="1" hangingPunct="1"/>
            <a:r>
              <a:rPr lang="de-DE" altLang="de-DE" sz="3000" dirty="0"/>
              <a:t>Perspektiven auf Unternehmen: Wunsch…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00F85DE-9D11-2540-8AAA-A1AA9359D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791" y="1501242"/>
            <a:ext cx="2676159" cy="16596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196" name="Rechteck 2">
            <a:extLst>
              <a:ext uri="{FF2B5EF4-FFF2-40B4-BE49-F238E27FC236}">
                <a16:creationId xmlns:a16="http://schemas.microsoft.com/office/drawing/2014/main" id="{5BCDC678-E8FA-874C-9969-D2C623AF6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8425" y="5600700"/>
            <a:ext cx="4164013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de-DE" sz="500"/>
              <a:t>Bildquellen:</a:t>
            </a:r>
          </a:p>
          <a:p>
            <a:pPr>
              <a:spcBef>
                <a:spcPct val="50000"/>
              </a:spcBef>
            </a:pPr>
            <a:r>
              <a:rPr lang="de-DE" altLang="de-DE" sz="500">
                <a:hlinkClick r:id="rId3"/>
              </a:rPr>
              <a:t>https://party-helden.de/wp-content/uploads/firmenfeier-partyartikel-645x400.jpeg</a:t>
            </a:r>
            <a:endParaRPr lang="de-DE" altLang="de-DE" sz="500"/>
          </a:p>
          <a:p>
            <a:pPr>
              <a:spcBef>
                <a:spcPct val="50000"/>
              </a:spcBef>
            </a:pPr>
            <a:r>
              <a:rPr lang="de-DE" altLang="de-DE" sz="500">
                <a:hlinkClick r:id="rId4"/>
              </a:rPr>
              <a:t>https://image.stern.de/7619388/t/aK/v3/w1440/r0/-/sneaker-als-wertanlage.jpg</a:t>
            </a:r>
            <a:endParaRPr lang="de-DE" altLang="de-DE" sz="500"/>
          </a:p>
          <a:p>
            <a:pPr>
              <a:spcBef>
                <a:spcPct val="50000"/>
              </a:spcBef>
            </a:pPr>
            <a:r>
              <a:rPr lang="de-DE" altLang="de-DE" sz="500">
                <a:hlinkClick r:id="rId5"/>
              </a:rPr>
              <a:t>https://www.nwzonline.de/rf/image_online/NWZ_CMS/NWZ/2017-2020/Produktion/2018/11/15/WIRTSCHAFT/2/Bilder/OLDENBURG_1_fc4e0b64-bb04-419d-93c0-7f7aa1ca51f0-kbmE-U201703095844KKB-600x337%40NWZ-Online.jpg</a:t>
            </a:r>
            <a:endParaRPr lang="de-DE" altLang="de-DE" sz="500"/>
          </a:p>
          <a:p>
            <a:pPr>
              <a:spcBef>
                <a:spcPct val="50000"/>
              </a:spcBef>
            </a:pPr>
            <a:endParaRPr lang="de-DE" altLang="de-DE" sz="500"/>
          </a:p>
          <a:p>
            <a:pPr>
              <a:spcBef>
                <a:spcPct val="50000"/>
              </a:spcBef>
            </a:pPr>
            <a:endParaRPr lang="de-DE" altLang="de-DE" sz="500"/>
          </a:p>
        </p:txBody>
      </p:sp>
      <p:pic>
        <p:nvPicPr>
          <p:cNvPr id="8197" name="Grafik 3">
            <a:extLst>
              <a:ext uri="{FF2B5EF4-FFF2-40B4-BE49-F238E27FC236}">
                <a16:creationId xmlns:a16="http://schemas.microsoft.com/office/drawing/2014/main" id="{1DDDE97C-7895-5544-BF16-F2CCD9C4FB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813" y="3506788"/>
            <a:ext cx="2649537" cy="191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01D2260-6CF0-A143-AF33-83A36A3EAA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542" y="2153112"/>
            <a:ext cx="3562511" cy="20009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1F5D768F-AA00-6840-A1CA-AAAFF8A34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6" y="705080"/>
            <a:ext cx="6808788" cy="716097"/>
          </a:xfrm>
        </p:spPr>
        <p:txBody>
          <a:bodyPr/>
          <a:lstStyle/>
          <a:p>
            <a:pPr eaLnBrk="1" hangingPunct="1"/>
            <a:r>
              <a:rPr altLang="de-DE" dirty="0"/>
              <a:t>Planspiel: Unterlagen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A564A707-C9D9-2347-8181-19C86E11F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125" y="1798638"/>
            <a:ext cx="7886700" cy="2145401"/>
          </a:xfrm>
        </p:spPr>
        <p:txBody>
          <a:bodyPr/>
          <a:lstStyle/>
          <a:p>
            <a:pPr eaLnBrk="1" hangingPunct="1"/>
            <a:r>
              <a:rPr altLang="de-DE" sz="2000" dirty="0" err="1">
                <a:solidFill>
                  <a:schemeClr val="tx1"/>
                </a:solidFill>
                <a:latin typeface="Verdana" panose="020B0604030504040204" pitchFamily="34" charset="0"/>
              </a:rPr>
              <a:t>MySneaker</a:t>
            </a:r>
            <a:r>
              <a:rPr altLang="de-DE" sz="2000" dirty="0">
                <a:solidFill>
                  <a:schemeClr val="tx1"/>
                </a:solidFill>
                <a:latin typeface="Verdana" panose="020B0604030504040204" pitchFamily="34" charset="0"/>
              </a:rPr>
              <a:t> – Produktionsdatei (Excel)</a:t>
            </a:r>
          </a:p>
          <a:p>
            <a:pPr eaLnBrk="1" hangingPunct="1"/>
            <a:r>
              <a:rPr altLang="de-DE" sz="2000" dirty="0">
                <a:solidFill>
                  <a:schemeClr val="tx1"/>
                </a:solidFill>
                <a:latin typeface="Verdana" panose="020B0604030504040204" pitchFamily="34" charset="0"/>
              </a:rPr>
              <a:t>Aktueller </a:t>
            </a:r>
            <a:r>
              <a:rPr altLang="de-DE" sz="2000" dirty="0" err="1">
                <a:solidFill>
                  <a:schemeClr val="tx1"/>
                </a:solidFill>
                <a:latin typeface="Verdana" panose="020B0604030504040204" pitchFamily="34" charset="0"/>
              </a:rPr>
              <a:t>Szenariobericht</a:t>
            </a:r>
            <a:endParaRPr altLang="de-DE" sz="2000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eaLnBrk="1" hangingPunct="1"/>
            <a:r>
              <a:rPr altLang="de-DE" sz="2000" dirty="0">
                <a:solidFill>
                  <a:schemeClr val="tx1"/>
                </a:solidFill>
                <a:latin typeface="Verdana" panose="020B0604030504040204" pitchFamily="34" charset="0"/>
              </a:rPr>
              <a:t>Anleitung Schüler*innen</a:t>
            </a:r>
          </a:p>
          <a:p>
            <a:pPr eaLnBrk="1" hangingPunct="1"/>
            <a:r>
              <a:rPr altLang="de-DE" sz="2000" dirty="0">
                <a:solidFill>
                  <a:schemeClr val="tx1"/>
                </a:solidFill>
                <a:latin typeface="Verdana" panose="020B0604030504040204" pitchFamily="34" charset="0"/>
              </a:rPr>
              <a:t>Praktische Handreichung Schüler*innen</a:t>
            </a: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8BA4257B-7A2F-AF4F-88FD-D3C7246F5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894" y="655637"/>
            <a:ext cx="6844019" cy="714377"/>
          </a:xfrm>
        </p:spPr>
        <p:txBody>
          <a:bodyPr/>
          <a:lstStyle/>
          <a:p>
            <a:pPr eaLnBrk="1" hangingPunct="1"/>
            <a:r>
              <a:rPr lang="de-DE" altLang="de-DE" dirty="0"/>
              <a:t>Vorgehensweise</a:t>
            </a:r>
          </a:p>
        </p:txBody>
      </p:sp>
      <p:grpSp>
        <p:nvGrpSpPr>
          <p:cNvPr id="27651" name="Group 19">
            <a:extLst>
              <a:ext uri="{FF2B5EF4-FFF2-40B4-BE49-F238E27FC236}">
                <a16:creationId xmlns:a16="http://schemas.microsoft.com/office/drawing/2014/main" id="{812BB3EE-9AC4-1743-B577-21D50E7E9641}"/>
              </a:ext>
            </a:extLst>
          </p:cNvPr>
          <p:cNvGrpSpPr>
            <a:grpSpLocks/>
          </p:cNvGrpSpPr>
          <p:nvPr/>
        </p:nvGrpSpPr>
        <p:grpSpPr bwMode="auto">
          <a:xfrm>
            <a:off x="176213" y="1452563"/>
            <a:ext cx="8551862" cy="4749800"/>
            <a:chOff x="105" y="1242"/>
            <a:chExt cx="5387" cy="2992"/>
          </a:xfrm>
        </p:grpSpPr>
        <p:sp>
          <p:nvSpPr>
            <p:cNvPr id="28676" name="Rectangle 3">
              <a:extLst>
                <a:ext uri="{FF2B5EF4-FFF2-40B4-BE49-F238E27FC236}">
                  <a16:creationId xmlns:a16="http://schemas.microsoft.com/office/drawing/2014/main" id="{1E518F29-5CFC-754B-BA2C-3347C5687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" y="1242"/>
              <a:ext cx="5170" cy="20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defRPr/>
              </a:pPr>
              <a:r>
                <a:rPr lang="de-DE" altLang="de-DE" sz="1600" b="1" dirty="0">
                  <a:solidFill>
                    <a:schemeClr val="bg1"/>
                  </a:solidFill>
                </a:rPr>
                <a:t>Geschäftsergebnis Periode X</a:t>
              </a:r>
            </a:p>
          </p:txBody>
        </p:sp>
        <p:sp>
          <p:nvSpPr>
            <p:cNvPr id="28677" name="Rectangle 4">
              <a:extLst>
                <a:ext uri="{FF2B5EF4-FFF2-40B4-BE49-F238E27FC236}">
                  <a16:creationId xmlns:a16="http://schemas.microsoft.com/office/drawing/2014/main" id="{CF9C4149-68F4-3742-965E-313C871AD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" y="4026"/>
              <a:ext cx="5170" cy="20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defRPr/>
              </a:pPr>
              <a:r>
                <a:rPr lang="de-DE" altLang="de-DE" sz="1600" b="1" dirty="0">
                  <a:solidFill>
                    <a:schemeClr val="bg1"/>
                  </a:solidFill>
                </a:rPr>
                <a:t>Entscheidungen der Periode x + 1</a:t>
              </a:r>
            </a:p>
          </p:txBody>
        </p:sp>
        <p:sp>
          <p:nvSpPr>
            <p:cNvPr id="28678" name="AutoShape 5">
              <a:extLst>
                <a:ext uri="{FF2B5EF4-FFF2-40B4-BE49-F238E27FC236}">
                  <a16:creationId xmlns:a16="http://schemas.microsoft.com/office/drawing/2014/main" id="{0A86720E-373A-DA42-B799-E0C7CFEA841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553" y="2489"/>
              <a:ext cx="1988" cy="368"/>
            </a:xfrm>
            <a:prstGeom prst="rightArrow">
              <a:avLst>
                <a:gd name="adj1" fmla="val 50000"/>
                <a:gd name="adj2" fmla="val 135054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tIns="10800"/>
            <a:lstStyle>
              <a:lvl1pPr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defRPr/>
              </a:pPr>
              <a:r>
                <a:rPr lang="de-DE" altLang="de-D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Vorgehensweise in der Gruppe</a:t>
              </a:r>
            </a:p>
          </p:txBody>
        </p:sp>
        <p:sp>
          <p:nvSpPr>
            <p:cNvPr id="27655" name="Text Box 6">
              <a:extLst>
                <a:ext uri="{FF2B5EF4-FFF2-40B4-BE49-F238E27FC236}">
                  <a16:creationId xmlns:a16="http://schemas.microsoft.com/office/drawing/2014/main" id="{0CCAFA98-5E47-A24A-A568-64AFC705F4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1549"/>
              <a:ext cx="1548" cy="2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288925" indent="-288925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850900" indent="-28575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2700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891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1082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654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3022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79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937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FontTx/>
                <a:buChar char="•"/>
              </a:pPr>
              <a:r>
                <a:rPr lang="de-DE" altLang="de-DE" sz="1700"/>
                <a:t>Alles wird gleichzeitig</a:t>
              </a:r>
              <a:br>
                <a:rPr lang="de-DE" altLang="de-DE" sz="1700"/>
              </a:br>
              <a:r>
                <a:rPr lang="de-DE" altLang="de-DE" sz="1700"/>
                <a:t>diskutiert</a:t>
              </a:r>
            </a:p>
            <a:p>
              <a:pPr>
                <a:spcBef>
                  <a:spcPct val="20000"/>
                </a:spcBef>
                <a:buClr>
                  <a:schemeClr val="tx1"/>
                </a:buClr>
                <a:buFontTx/>
                <a:buChar char="•"/>
              </a:pPr>
              <a:r>
                <a:rPr lang="de-DE" altLang="de-DE" sz="1700"/>
                <a:t>Konzentration auf irrelevante Teilprobleme</a:t>
              </a:r>
            </a:p>
            <a:p>
              <a:pPr>
                <a:spcBef>
                  <a:spcPct val="20000"/>
                </a:spcBef>
                <a:buClr>
                  <a:schemeClr val="tx1"/>
                </a:buClr>
                <a:buFontTx/>
                <a:buChar char="•"/>
              </a:pPr>
              <a:r>
                <a:rPr lang="de-DE" altLang="de-DE" sz="1700"/>
                <a:t>Unbehagen bei Komplexität</a:t>
              </a:r>
            </a:p>
            <a:p>
              <a:pPr>
                <a:spcBef>
                  <a:spcPct val="20000"/>
                </a:spcBef>
                <a:buClr>
                  <a:schemeClr val="tx1"/>
                </a:buClr>
                <a:buFontTx/>
                <a:buChar char="•"/>
              </a:pPr>
              <a:r>
                <a:rPr lang="de-DE" altLang="de-DE" sz="1700"/>
                <a:t>Hektischer Aktionismus</a:t>
              </a:r>
            </a:p>
            <a:p>
              <a:pPr>
                <a:spcBef>
                  <a:spcPct val="20000"/>
                </a:spcBef>
                <a:buClr>
                  <a:schemeClr val="tx1"/>
                </a:buClr>
                <a:buFontTx/>
                <a:buChar char="•"/>
              </a:pPr>
              <a:r>
                <a:rPr lang="de-DE" altLang="de-DE" sz="1700"/>
                <a:t>Einsatz von alten Handlungsplänen</a:t>
              </a:r>
            </a:p>
            <a:p>
              <a:pPr>
                <a:spcBef>
                  <a:spcPct val="20000"/>
                </a:spcBef>
                <a:buClr>
                  <a:schemeClr val="tx1"/>
                </a:buClr>
                <a:buFontTx/>
                <a:buChar char="•"/>
              </a:pPr>
              <a:r>
                <a:rPr lang="de-DE" altLang="de-DE" sz="1700"/>
                <a:t>Prinzip Hoffnung</a:t>
              </a:r>
            </a:p>
          </p:txBody>
        </p:sp>
        <p:sp>
          <p:nvSpPr>
            <p:cNvPr id="27656" name="Text Box 7">
              <a:extLst>
                <a:ext uri="{FF2B5EF4-FFF2-40B4-BE49-F238E27FC236}">
                  <a16:creationId xmlns:a16="http://schemas.microsoft.com/office/drawing/2014/main" id="{78A2405E-25AC-6942-9A14-5E6E4043A8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3" y="1554"/>
              <a:ext cx="2179" cy="23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288925" indent="-288925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850900" indent="-28575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2700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891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1082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654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3022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79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937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ü"/>
              </a:pPr>
              <a:r>
                <a:rPr lang="de-DE" altLang="de-DE" sz="1700"/>
                <a:t>Soll-Ist Vergleiche</a:t>
              </a:r>
            </a:p>
            <a:p>
              <a:pPr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ü"/>
              </a:pPr>
              <a:r>
                <a:rPr lang="de-DE" altLang="de-DE" sz="1700"/>
                <a:t>Analyse der Marktsituation (Werte und Trends)</a:t>
              </a:r>
            </a:p>
            <a:p>
              <a:pPr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ü"/>
              </a:pPr>
              <a:r>
                <a:rPr lang="de-DE" altLang="de-DE" sz="1700"/>
                <a:t>Analyse der Konkurrenz (Entscheidungen, Trends und Handlungsspielräume)</a:t>
              </a:r>
            </a:p>
            <a:p>
              <a:pPr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ü"/>
              </a:pPr>
              <a:r>
                <a:rPr lang="de-DE" altLang="de-DE" sz="1700"/>
                <a:t>Eventuelle Anpassung der Ziele und Strategien</a:t>
              </a:r>
            </a:p>
            <a:p>
              <a:pPr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ü"/>
              </a:pPr>
              <a:r>
                <a:rPr lang="de-DE" altLang="de-DE" sz="1700"/>
                <a:t>Testen von Entscheidungen</a:t>
              </a:r>
              <a:br>
                <a:rPr lang="de-DE" altLang="de-DE" sz="1700"/>
              </a:br>
              <a:r>
                <a:rPr lang="de-DE" altLang="de-DE" sz="1700"/>
                <a:t>(Simulation)</a:t>
              </a:r>
            </a:p>
            <a:p>
              <a:pPr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ü"/>
              </a:pPr>
              <a:r>
                <a:rPr lang="de-DE" altLang="de-DE" sz="1700"/>
                <a:t>Festlegung der Entscheidungen</a:t>
              </a:r>
            </a:p>
          </p:txBody>
        </p:sp>
        <p:grpSp>
          <p:nvGrpSpPr>
            <p:cNvPr id="27657" name="Group 8">
              <a:extLst>
                <a:ext uri="{FF2B5EF4-FFF2-40B4-BE49-F238E27FC236}">
                  <a16:creationId xmlns:a16="http://schemas.microsoft.com/office/drawing/2014/main" id="{9ADAE171-602F-434E-98E3-2113744886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7" y="1580"/>
              <a:ext cx="236" cy="2309"/>
              <a:chOff x="4203" y="1167"/>
              <a:chExt cx="245" cy="2386"/>
            </a:xfrm>
          </p:grpSpPr>
          <p:sp>
            <p:nvSpPr>
              <p:cNvPr id="27659" name="Freeform 9">
                <a:extLst>
                  <a:ext uri="{FF2B5EF4-FFF2-40B4-BE49-F238E27FC236}">
                    <a16:creationId xmlns:a16="http://schemas.microsoft.com/office/drawing/2014/main" id="{C27476B1-2C4A-B44F-B744-658C70BC18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8" y="1167"/>
                <a:ext cx="198" cy="2386"/>
              </a:xfrm>
              <a:custGeom>
                <a:avLst/>
                <a:gdLst>
                  <a:gd name="T0" fmla="*/ 0 w 495"/>
                  <a:gd name="T1" fmla="*/ 0 h 5846"/>
                  <a:gd name="T2" fmla="*/ 0 w 495"/>
                  <a:gd name="T3" fmla="*/ 0 h 5846"/>
                  <a:gd name="T4" fmla="*/ 0 w 495"/>
                  <a:gd name="T5" fmla="*/ 0 h 5846"/>
                  <a:gd name="T6" fmla="*/ 0 w 495"/>
                  <a:gd name="T7" fmla="*/ 0 h 5846"/>
                  <a:gd name="T8" fmla="*/ 0 w 495"/>
                  <a:gd name="T9" fmla="*/ 0 h 5846"/>
                  <a:gd name="T10" fmla="*/ 0 w 495"/>
                  <a:gd name="T11" fmla="*/ 0 h 5846"/>
                  <a:gd name="T12" fmla="*/ 0 w 495"/>
                  <a:gd name="T13" fmla="*/ 0 h 5846"/>
                  <a:gd name="T14" fmla="*/ 0 w 495"/>
                  <a:gd name="T15" fmla="*/ 0 h 5846"/>
                  <a:gd name="T16" fmla="*/ 0 w 495"/>
                  <a:gd name="T17" fmla="*/ 0 h 5846"/>
                  <a:gd name="T18" fmla="*/ 0 w 495"/>
                  <a:gd name="T19" fmla="*/ 0 h 5846"/>
                  <a:gd name="T20" fmla="*/ 0 w 495"/>
                  <a:gd name="T21" fmla="*/ 0 h 5846"/>
                  <a:gd name="T22" fmla="*/ 0 w 495"/>
                  <a:gd name="T23" fmla="*/ 0 h 5846"/>
                  <a:gd name="T24" fmla="*/ 0 w 495"/>
                  <a:gd name="T25" fmla="*/ 0 h 5846"/>
                  <a:gd name="T26" fmla="*/ 0 w 495"/>
                  <a:gd name="T27" fmla="*/ 0 h 5846"/>
                  <a:gd name="T28" fmla="*/ 0 w 495"/>
                  <a:gd name="T29" fmla="*/ 0 h 5846"/>
                  <a:gd name="T30" fmla="*/ 0 w 495"/>
                  <a:gd name="T31" fmla="*/ 0 h 5846"/>
                  <a:gd name="T32" fmla="*/ 0 w 495"/>
                  <a:gd name="T33" fmla="*/ 0 h 5846"/>
                  <a:gd name="T34" fmla="*/ 0 w 495"/>
                  <a:gd name="T35" fmla="*/ 0 h 5846"/>
                  <a:gd name="T36" fmla="*/ 0 w 495"/>
                  <a:gd name="T37" fmla="*/ 0 h 5846"/>
                  <a:gd name="T38" fmla="*/ 0 w 495"/>
                  <a:gd name="T39" fmla="*/ 0 h 5846"/>
                  <a:gd name="T40" fmla="*/ 0 w 495"/>
                  <a:gd name="T41" fmla="*/ 0 h 5846"/>
                  <a:gd name="T42" fmla="*/ 0 w 495"/>
                  <a:gd name="T43" fmla="*/ 0 h 5846"/>
                  <a:gd name="T44" fmla="*/ 0 w 495"/>
                  <a:gd name="T45" fmla="*/ 0 h 5846"/>
                  <a:gd name="T46" fmla="*/ 0 w 495"/>
                  <a:gd name="T47" fmla="*/ 0 h 5846"/>
                  <a:gd name="T48" fmla="*/ 0 w 495"/>
                  <a:gd name="T49" fmla="*/ 0 h 5846"/>
                  <a:gd name="T50" fmla="*/ 0 w 495"/>
                  <a:gd name="T51" fmla="*/ 0 h 5846"/>
                  <a:gd name="T52" fmla="*/ 0 w 495"/>
                  <a:gd name="T53" fmla="*/ 0 h 5846"/>
                  <a:gd name="T54" fmla="*/ 0 w 495"/>
                  <a:gd name="T55" fmla="*/ 0 h 5846"/>
                  <a:gd name="T56" fmla="*/ 0 w 495"/>
                  <a:gd name="T57" fmla="*/ 0 h 5846"/>
                  <a:gd name="T58" fmla="*/ 0 w 495"/>
                  <a:gd name="T59" fmla="*/ 0 h 5846"/>
                  <a:gd name="T60" fmla="*/ 0 w 495"/>
                  <a:gd name="T61" fmla="*/ 0 h 5846"/>
                  <a:gd name="T62" fmla="*/ 0 w 495"/>
                  <a:gd name="T63" fmla="*/ 0 h 5846"/>
                  <a:gd name="T64" fmla="*/ 0 w 495"/>
                  <a:gd name="T65" fmla="*/ 0 h 5846"/>
                  <a:gd name="T66" fmla="*/ 0 w 495"/>
                  <a:gd name="T67" fmla="*/ 0 h 5846"/>
                  <a:gd name="T68" fmla="*/ 0 w 495"/>
                  <a:gd name="T69" fmla="*/ 0 h 5846"/>
                  <a:gd name="T70" fmla="*/ 0 w 495"/>
                  <a:gd name="T71" fmla="*/ 0 h 5846"/>
                  <a:gd name="T72" fmla="*/ 0 w 495"/>
                  <a:gd name="T73" fmla="*/ 0 h 5846"/>
                  <a:gd name="T74" fmla="*/ 0 w 495"/>
                  <a:gd name="T75" fmla="*/ 0 h 5846"/>
                  <a:gd name="T76" fmla="*/ 0 w 495"/>
                  <a:gd name="T77" fmla="*/ 0 h 5846"/>
                  <a:gd name="T78" fmla="*/ 0 w 495"/>
                  <a:gd name="T79" fmla="*/ 0 h 5846"/>
                  <a:gd name="T80" fmla="*/ 0 w 495"/>
                  <a:gd name="T81" fmla="*/ 0 h 5846"/>
                  <a:gd name="T82" fmla="*/ 0 w 495"/>
                  <a:gd name="T83" fmla="*/ 0 h 584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495" h="5846">
                    <a:moveTo>
                      <a:pt x="383" y="0"/>
                    </a:moveTo>
                    <a:lnTo>
                      <a:pt x="379" y="40"/>
                    </a:lnTo>
                    <a:lnTo>
                      <a:pt x="375" y="82"/>
                    </a:lnTo>
                    <a:lnTo>
                      <a:pt x="368" y="173"/>
                    </a:lnTo>
                    <a:lnTo>
                      <a:pt x="366" y="222"/>
                    </a:lnTo>
                    <a:lnTo>
                      <a:pt x="365" y="271"/>
                    </a:lnTo>
                    <a:lnTo>
                      <a:pt x="365" y="372"/>
                    </a:lnTo>
                    <a:lnTo>
                      <a:pt x="369" y="471"/>
                    </a:lnTo>
                    <a:lnTo>
                      <a:pt x="373" y="520"/>
                    </a:lnTo>
                    <a:lnTo>
                      <a:pt x="378" y="566"/>
                    </a:lnTo>
                    <a:lnTo>
                      <a:pt x="383" y="611"/>
                    </a:lnTo>
                    <a:lnTo>
                      <a:pt x="388" y="632"/>
                    </a:lnTo>
                    <a:lnTo>
                      <a:pt x="391" y="653"/>
                    </a:lnTo>
                    <a:lnTo>
                      <a:pt x="401" y="692"/>
                    </a:lnTo>
                    <a:lnTo>
                      <a:pt x="411" y="727"/>
                    </a:lnTo>
                    <a:lnTo>
                      <a:pt x="431" y="792"/>
                    </a:lnTo>
                    <a:lnTo>
                      <a:pt x="440" y="826"/>
                    </a:lnTo>
                    <a:lnTo>
                      <a:pt x="449" y="859"/>
                    </a:lnTo>
                    <a:lnTo>
                      <a:pt x="457" y="894"/>
                    </a:lnTo>
                    <a:lnTo>
                      <a:pt x="464" y="929"/>
                    </a:lnTo>
                    <a:lnTo>
                      <a:pt x="473" y="963"/>
                    </a:lnTo>
                    <a:lnTo>
                      <a:pt x="477" y="999"/>
                    </a:lnTo>
                    <a:lnTo>
                      <a:pt x="488" y="1069"/>
                    </a:lnTo>
                    <a:lnTo>
                      <a:pt x="491" y="1106"/>
                    </a:lnTo>
                    <a:lnTo>
                      <a:pt x="493" y="1142"/>
                    </a:lnTo>
                    <a:lnTo>
                      <a:pt x="495" y="1178"/>
                    </a:lnTo>
                    <a:lnTo>
                      <a:pt x="495" y="1213"/>
                    </a:lnTo>
                    <a:lnTo>
                      <a:pt x="493" y="1250"/>
                    </a:lnTo>
                    <a:lnTo>
                      <a:pt x="491" y="1286"/>
                    </a:lnTo>
                    <a:lnTo>
                      <a:pt x="489" y="1317"/>
                    </a:lnTo>
                    <a:lnTo>
                      <a:pt x="485" y="1348"/>
                    </a:lnTo>
                    <a:lnTo>
                      <a:pt x="481" y="1376"/>
                    </a:lnTo>
                    <a:lnTo>
                      <a:pt x="475" y="1404"/>
                    </a:lnTo>
                    <a:lnTo>
                      <a:pt x="469" y="1430"/>
                    </a:lnTo>
                    <a:lnTo>
                      <a:pt x="462" y="1455"/>
                    </a:lnTo>
                    <a:lnTo>
                      <a:pt x="455" y="1481"/>
                    </a:lnTo>
                    <a:lnTo>
                      <a:pt x="448" y="1505"/>
                    </a:lnTo>
                    <a:lnTo>
                      <a:pt x="439" y="1528"/>
                    </a:lnTo>
                    <a:lnTo>
                      <a:pt x="431" y="1551"/>
                    </a:lnTo>
                    <a:lnTo>
                      <a:pt x="412" y="1595"/>
                    </a:lnTo>
                    <a:lnTo>
                      <a:pt x="371" y="1681"/>
                    </a:lnTo>
                    <a:lnTo>
                      <a:pt x="326" y="1768"/>
                    </a:lnTo>
                    <a:lnTo>
                      <a:pt x="302" y="1814"/>
                    </a:lnTo>
                    <a:lnTo>
                      <a:pt x="280" y="1862"/>
                    </a:lnTo>
                    <a:lnTo>
                      <a:pt x="257" y="1914"/>
                    </a:lnTo>
                    <a:lnTo>
                      <a:pt x="236" y="1970"/>
                    </a:lnTo>
                    <a:lnTo>
                      <a:pt x="216" y="2031"/>
                    </a:lnTo>
                    <a:lnTo>
                      <a:pt x="196" y="2096"/>
                    </a:lnTo>
                    <a:lnTo>
                      <a:pt x="184" y="2148"/>
                    </a:lnTo>
                    <a:lnTo>
                      <a:pt x="174" y="2200"/>
                    </a:lnTo>
                    <a:lnTo>
                      <a:pt x="168" y="2254"/>
                    </a:lnTo>
                    <a:lnTo>
                      <a:pt x="163" y="2310"/>
                    </a:lnTo>
                    <a:lnTo>
                      <a:pt x="162" y="2337"/>
                    </a:lnTo>
                    <a:lnTo>
                      <a:pt x="162" y="2365"/>
                    </a:lnTo>
                    <a:lnTo>
                      <a:pt x="161" y="2422"/>
                    </a:lnTo>
                    <a:lnTo>
                      <a:pt x="162" y="2478"/>
                    </a:lnTo>
                    <a:lnTo>
                      <a:pt x="165" y="2535"/>
                    </a:lnTo>
                    <a:lnTo>
                      <a:pt x="168" y="2591"/>
                    </a:lnTo>
                    <a:lnTo>
                      <a:pt x="172" y="2648"/>
                    </a:lnTo>
                    <a:lnTo>
                      <a:pt x="180" y="2757"/>
                    </a:lnTo>
                    <a:lnTo>
                      <a:pt x="187" y="2863"/>
                    </a:lnTo>
                    <a:lnTo>
                      <a:pt x="188" y="2913"/>
                    </a:lnTo>
                    <a:lnTo>
                      <a:pt x="189" y="2962"/>
                    </a:lnTo>
                    <a:lnTo>
                      <a:pt x="189" y="2974"/>
                    </a:lnTo>
                    <a:lnTo>
                      <a:pt x="190" y="2985"/>
                    </a:lnTo>
                    <a:lnTo>
                      <a:pt x="192" y="2998"/>
                    </a:lnTo>
                    <a:lnTo>
                      <a:pt x="196" y="3010"/>
                    </a:lnTo>
                    <a:lnTo>
                      <a:pt x="204" y="3036"/>
                    </a:lnTo>
                    <a:lnTo>
                      <a:pt x="214" y="3063"/>
                    </a:lnTo>
                    <a:lnTo>
                      <a:pt x="227" y="3089"/>
                    </a:lnTo>
                    <a:lnTo>
                      <a:pt x="241" y="3117"/>
                    </a:lnTo>
                    <a:lnTo>
                      <a:pt x="272" y="3172"/>
                    </a:lnTo>
                    <a:lnTo>
                      <a:pt x="302" y="3227"/>
                    </a:lnTo>
                    <a:lnTo>
                      <a:pt x="317" y="3255"/>
                    </a:lnTo>
                    <a:lnTo>
                      <a:pt x="330" y="3282"/>
                    </a:lnTo>
                    <a:lnTo>
                      <a:pt x="341" y="3308"/>
                    </a:lnTo>
                    <a:lnTo>
                      <a:pt x="349" y="3334"/>
                    </a:lnTo>
                    <a:lnTo>
                      <a:pt x="354" y="3358"/>
                    </a:lnTo>
                    <a:lnTo>
                      <a:pt x="357" y="3370"/>
                    </a:lnTo>
                    <a:lnTo>
                      <a:pt x="357" y="3381"/>
                    </a:lnTo>
                    <a:lnTo>
                      <a:pt x="357" y="3417"/>
                    </a:lnTo>
                    <a:lnTo>
                      <a:pt x="354" y="3451"/>
                    </a:lnTo>
                    <a:lnTo>
                      <a:pt x="351" y="3486"/>
                    </a:lnTo>
                    <a:lnTo>
                      <a:pt x="345" y="3519"/>
                    </a:lnTo>
                    <a:lnTo>
                      <a:pt x="338" y="3554"/>
                    </a:lnTo>
                    <a:lnTo>
                      <a:pt x="330" y="3587"/>
                    </a:lnTo>
                    <a:lnTo>
                      <a:pt x="321" y="3621"/>
                    </a:lnTo>
                    <a:lnTo>
                      <a:pt x="310" y="3653"/>
                    </a:lnTo>
                    <a:lnTo>
                      <a:pt x="287" y="3720"/>
                    </a:lnTo>
                    <a:lnTo>
                      <a:pt x="275" y="3752"/>
                    </a:lnTo>
                    <a:lnTo>
                      <a:pt x="261" y="3784"/>
                    </a:lnTo>
                    <a:lnTo>
                      <a:pt x="231" y="3850"/>
                    </a:lnTo>
                    <a:lnTo>
                      <a:pt x="202" y="3913"/>
                    </a:lnTo>
                    <a:lnTo>
                      <a:pt x="139" y="4044"/>
                    </a:lnTo>
                    <a:lnTo>
                      <a:pt x="109" y="4108"/>
                    </a:lnTo>
                    <a:lnTo>
                      <a:pt x="81" y="4174"/>
                    </a:lnTo>
                    <a:lnTo>
                      <a:pt x="56" y="4240"/>
                    </a:lnTo>
                    <a:lnTo>
                      <a:pt x="45" y="4273"/>
                    </a:lnTo>
                    <a:lnTo>
                      <a:pt x="35" y="4307"/>
                    </a:lnTo>
                    <a:lnTo>
                      <a:pt x="27" y="4341"/>
                    </a:lnTo>
                    <a:lnTo>
                      <a:pt x="19" y="4375"/>
                    </a:lnTo>
                    <a:lnTo>
                      <a:pt x="13" y="4409"/>
                    </a:lnTo>
                    <a:lnTo>
                      <a:pt x="7" y="4444"/>
                    </a:lnTo>
                    <a:lnTo>
                      <a:pt x="5" y="4467"/>
                    </a:lnTo>
                    <a:lnTo>
                      <a:pt x="3" y="4490"/>
                    </a:lnTo>
                    <a:lnTo>
                      <a:pt x="0" y="4537"/>
                    </a:lnTo>
                    <a:lnTo>
                      <a:pt x="0" y="4560"/>
                    </a:lnTo>
                    <a:lnTo>
                      <a:pt x="1" y="4583"/>
                    </a:lnTo>
                    <a:lnTo>
                      <a:pt x="3" y="4606"/>
                    </a:lnTo>
                    <a:lnTo>
                      <a:pt x="4" y="4631"/>
                    </a:lnTo>
                    <a:lnTo>
                      <a:pt x="8" y="4677"/>
                    </a:lnTo>
                    <a:lnTo>
                      <a:pt x="14" y="4724"/>
                    </a:lnTo>
                    <a:lnTo>
                      <a:pt x="22" y="4770"/>
                    </a:lnTo>
                    <a:lnTo>
                      <a:pt x="31" y="4816"/>
                    </a:lnTo>
                    <a:lnTo>
                      <a:pt x="43" y="4863"/>
                    </a:lnTo>
                    <a:lnTo>
                      <a:pt x="55" y="4910"/>
                    </a:lnTo>
                    <a:lnTo>
                      <a:pt x="84" y="5003"/>
                    </a:lnTo>
                    <a:lnTo>
                      <a:pt x="115" y="5095"/>
                    </a:lnTo>
                    <a:lnTo>
                      <a:pt x="148" y="5187"/>
                    </a:lnTo>
                    <a:lnTo>
                      <a:pt x="220" y="5372"/>
                    </a:lnTo>
                    <a:lnTo>
                      <a:pt x="255" y="5464"/>
                    </a:lnTo>
                    <a:lnTo>
                      <a:pt x="288" y="5556"/>
                    </a:lnTo>
                    <a:lnTo>
                      <a:pt x="320" y="5649"/>
                    </a:lnTo>
                    <a:lnTo>
                      <a:pt x="334" y="5695"/>
                    </a:lnTo>
                    <a:lnTo>
                      <a:pt x="346" y="5741"/>
                    </a:lnTo>
                    <a:lnTo>
                      <a:pt x="358" y="5787"/>
                    </a:lnTo>
                    <a:lnTo>
                      <a:pt x="367" y="5833"/>
                    </a:lnTo>
                    <a:lnTo>
                      <a:pt x="369" y="5846"/>
                    </a:lnTo>
                  </a:path>
                </a:pathLst>
              </a:custGeom>
              <a:noFill/>
              <a:ln w="13335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7660" name="Oval 10">
                <a:extLst>
                  <a:ext uri="{FF2B5EF4-FFF2-40B4-BE49-F238E27FC236}">
                    <a16:creationId xmlns:a16="http://schemas.microsoft.com/office/drawing/2014/main" id="{3DAAEE78-F41D-F64F-ADFD-92498CC579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3046"/>
                <a:ext cx="54" cy="56"/>
              </a:xfrm>
              <a:prstGeom prst="ellipse">
                <a:avLst/>
              </a:prstGeom>
              <a:solidFill>
                <a:srgbClr val="000000"/>
              </a:solidFill>
              <a:ln w="63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de-DE" altLang="de-DE"/>
              </a:p>
            </p:txBody>
          </p:sp>
          <p:sp>
            <p:nvSpPr>
              <p:cNvPr id="27661" name="Oval 11">
                <a:extLst>
                  <a:ext uri="{FF2B5EF4-FFF2-40B4-BE49-F238E27FC236}">
                    <a16:creationId xmlns:a16="http://schemas.microsoft.com/office/drawing/2014/main" id="{5A6E3B8A-1B6A-F343-9A41-AC5AED5919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3413"/>
                <a:ext cx="54" cy="57"/>
              </a:xfrm>
              <a:prstGeom prst="ellipse">
                <a:avLst/>
              </a:prstGeom>
              <a:solidFill>
                <a:srgbClr val="000000"/>
              </a:solidFill>
              <a:ln w="63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de-DE" altLang="de-DE"/>
              </a:p>
            </p:txBody>
          </p:sp>
          <p:sp>
            <p:nvSpPr>
              <p:cNvPr id="27662" name="Oval 12">
                <a:extLst>
                  <a:ext uri="{FF2B5EF4-FFF2-40B4-BE49-F238E27FC236}">
                    <a16:creationId xmlns:a16="http://schemas.microsoft.com/office/drawing/2014/main" id="{CE3AC28B-1FB5-5F4E-9D05-C7EC52030C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0" y="2611"/>
                <a:ext cx="52" cy="56"/>
              </a:xfrm>
              <a:prstGeom prst="ellipse">
                <a:avLst/>
              </a:prstGeom>
              <a:solidFill>
                <a:srgbClr val="000000"/>
              </a:solidFill>
              <a:ln w="63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de-DE" altLang="de-DE"/>
              </a:p>
            </p:txBody>
          </p:sp>
          <p:sp>
            <p:nvSpPr>
              <p:cNvPr id="27663" name="Oval 13">
                <a:extLst>
                  <a:ext uri="{FF2B5EF4-FFF2-40B4-BE49-F238E27FC236}">
                    <a16:creationId xmlns:a16="http://schemas.microsoft.com/office/drawing/2014/main" id="{26EF55DB-5F69-3C4D-A0DA-B3D6B55B36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9" y="2290"/>
                <a:ext cx="53" cy="57"/>
              </a:xfrm>
              <a:prstGeom prst="ellipse">
                <a:avLst/>
              </a:prstGeom>
              <a:solidFill>
                <a:srgbClr val="000000"/>
              </a:solidFill>
              <a:ln w="63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de-DE" altLang="de-DE"/>
              </a:p>
            </p:txBody>
          </p:sp>
          <p:sp>
            <p:nvSpPr>
              <p:cNvPr id="27664" name="Oval 14">
                <a:extLst>
                  <a:ext uri="{FF2B5EF4-FFF2-40B4-BE49-F238E27FC236}">
                    <a16:creationId xmlns:a16="http://schemas.microsoft.com/office/drawing/2014/main" id="{FCE064C1-FC5B-2847-B211-6B61D2A7B1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2" y="1920"/>
                <a:ext cx="53" cy="56"/>
              </a:xfrm>
              <a:prstGeom prst="ellipse">
                <a:avLst/>
              </a:prstGeom>
              <a:solidFill>
                <a:srgbClr val="000000"/>
              </a:solidFill>
              <a:ln w="63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de-DE" altLang="de-DE"/>
              </a:p>
            </p:txBody>
          </p:sp>
          <p:sp>
            <p:nvSpPr>
              <p:cNvPr id="27665" name="Oval 15">
                <a:extLst>
                  <a:ext uri="{FF2B5EF4-FFF2-40B4-BE49-F238E27FC236}">
                    <a16:creationId xmlns:a16="http://schemas.microsoft.com/office/drawing/2014/main" id="{2ACCC79E-BCA3-D749-A3A8-6F4A57CB9E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4" y="1565"/>
                <a:ext cx="54" cy="56"/>
              </a:xfrm>
              <a:prstGeom prst="ellipse">
                <a:avLst/>
              </a:prstGeom>
              <a:solidFill>
                <a:srgbClr val="000000"/>
              </a:solidFill>
              <a:ln w="63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de-DE" altLang="de-DE"/>
              </a:p>
            </p:txBody>
          </p:sp>
          <p:sp>
            <p:nvSpPr>
              <p:cNvPr id="27666" name="Oval 16">
                <a:extLst>
                  <a:ext uri="{FF2B5EF4-FFF2-40B4-BE49-F238E27FC236}">
                    <a16:creationId xmlns:a16="http://schemas.microsoft.com/office/drawing/2014/main" id="{93156CDF-8EE4-674E-9132-41C8D7589B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8" y="1279"/>
                <a:ext cx="54" cy="57"/>
              </a:xfrm>
              <a:prstGeom prst="ellipse">
                <a:avLst/>
              </a:prstGeom>
              <a:solidFill>
                <a:srgbClr val="000000"/>
              </a:solidFill>
              <a:ln w="63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de-DE" altLang="de-DE"/>
              </a:p>
            </p:txBody>
          </p:sp>
        </p:grpSp>
        <p:sp>
          <p:nvSpPr>
            <p:cNvPr id="27658" name="Freeform 17">
              <a:extLst>
                <a:ext uri="{FF2B5EF4-FFF2-40B4-BE49-F238E27FC236}">
                  <a16:creationId xmlns:a16="http://schemas.microsoft.com/office/drawing/2014/main" id="{9617F988-0B55-A348-A653-17DA15B8C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" y="1578"/>
              <a:ext cx="677" cy="2311"/>
            </a:xfrm>
            <a:custGeom>
              <a:avLst/>
              <a:gdLst>
                <a:gd name="T0" fmla="*/ 0 w 2130"/>
                <a:gd name="T1" fmla="*/ 0 h 5901"/>
                <a:gd name="T2" fmla="*/ 0 w 2130"/>
                <a:gd name="T3" fmla="*/ 0 h 5901"/>
                <a:gd name="T4" fmla="*/ 0 w 2130"/>
                <a:gd name="T5" fmla="*/ 0 h 5901"/>
                <a:gd name="T6" fmla="*/ 0 w 2130"/>
                <a:gd name="T7" fmla="*/ 0 h 5901"/>
                <a:gd name="T8" fmla="*/ 0 w 2130"/>
                <a:gd name="T9" fmla="*/ 0 h 5901"/>
                <a:gd name="T10" fmla="*/ 0 w 2130"/>
                <a:gd name="T11" fmla="*/ 0 h 5901"/>
                <a:gd name="T12" fmla="*/ 0 w 2130"/>
                <a:gd name="T13" fmla="*/ 0 h 5901"/>
                <a:gd name="T14" fmla="*/ 0 w 2130"/>
                <a:gd name="T15" fmla="*/ 0 h 5901"/>
                <a:gd name="T16" fmla="*/ 0 w 2130"/>
                <a:gd name="T17" fmla="*/ 0 h 5901"/>
                <a:gd name="T18" fmla="*/ 0 w 2130"/>
                <a:gd name="T19" fmla="*/ 0 h 5901"/>
                <a:gd name="T20" fmla="*/ 0 w 2130"/>
                <a:gd name="T21" fmla="*/ 0 h 5901"/>
                <a:gd name="T22" fmla="*/ 0 w 2130"/>
                <a:gd name="T23" fmla="*/ 0 h 5901"/>
                <a:gd name="T24" fmla="*/ 0 w 2130"/>
                <a:gd name="T25" fmla="*/ 0 h 5901"/>
                <a:gd name="T26" fmla="*/ 0 w 2130"/>
                <a:gd name="T27" fmla="*/ 0 h 5901"/>
                <a:gd name="T28" fmla="*/ 0 w 2130"/>
                <a:gd name="T29" fmla="*/ 0 h 5901"/>
                <a:gd name="T30" fmla="*/ 0 w 2130"/>
                <a:gd name="T31" fmla="*/ 0 h 5901"/>
                <a:gd name="T32" fmla="*/ 0 w 2130"/>
                <a:gd name="T33" fmla="*/ 0 h 5901"/>
                <a:gd name="T34" fmla="*/ 0 w 2130"/>
                <a:gd name="T35" fmla="*/ 0 h 5901"/>
                <a:gd name="T36" fmla="*/ 0 w 2130"/>
                <a:gd name="T37" fmla="*/ 0 h 5901"/>
                <a:gd name="T38" fmla="*/ 0 w 2130"/>
                <a:gd name="T39" fmla="*/ 0 h 5901"/>
                <a:gd name="T40" fmla="*/ 0 w 2130"/>
                <a:gd name="T41" fmla="*/ 0 h 5901"/>
                <a:gd name="T42" fmla="*/ 0 w 2130"/>
                <a:gd name="T43" fmla="*/ 0 h 5901"/>
                <a:gd name="T44" fmla="*/ 0 w 2130"/>
                <a:gd name="T45" fmla="*/ 0 h 5901"/>
                <a:gd name="T46" fmla="*/ 0 w 2130"/>
                <a:gd name="T47" fmla="*/ 0 h 5901"/>
                <a:gd name="T48" fmla="*/ 0 w 2130"/>
                <a:gd name="T49" fmla="*/ 0 h 5901"/>
                <a:gd name="T50" fmla="*/ 0 w 2130"/>
                <a:gd name="T51" fmla="*/ 0 h 5901"/>
                <a:gd name="T52" fmla="*/ 0 w 2130"/>
                <a:gd name="T53" fmla="*/ 0 h 5901"/>
                <a:gd name="T54" fmla="*/ 0 w 2130"/>
                <a:gd name="T55" fmla="*/ 0 h 5901"/>
                <a:gd name="T56" fmla="*/ 0 w 2130"/>
                <a:gd name="T57" fmla="*/ 0 h 5901"/>
                <a:gd name="T58" fmla="*/ 0 w 2130"/>
                <a:gd name="T59" fmla="*/ 0 h 5901"/>
                <a:gd name="T60" fmla="*/ 0 w 2130"/>
                <a:gd name="T61" fmla="*/ 0 h 5901"/>
                <a:gd name="T62" fmla="*/ 0 w 2130"/>
                <a:gd name="T63" fmla="*/ 0 h 5901"/>
                <a:gd name="T64" fmla="*/ 0 w 2130"/>
                <a:gd name="T65" fmla="*/ 0 h 5901"/>
                <a:gd name="T66" fmla="*/ 0 w 2130"/>
                <a:gd name="T67" fmla="*/ 0 h 5901"/>
                <a:gd name="T68" fmla="*/ 0 w 2130"/>
                <a:gd name="T69" fmla="*/ 0 h 5901"/>
                <a:gd name="T70" fmla="*/ 0 w 2130"/>
                <a:gd name="T71" fmla="*/ 0 h 5901"/>
                <a:gd name="T72" fmla="*/ 0 w 2130"/>
                <a:gd name="T73" fmla="*/ 0 h 5901"/>
                <a:gd name="T74" fmla="*/ 0 w 2130"/>
                <a:gd name="T75" fmla="*/ 0 h 5901"/>
                <a:gd name="T76" fmla="*/ 0 w 2130"/>
                <a:gd name="T77" fmla="*/ 0 h 5901"/>
                <a:gd name="T78" fmla="*/ 0 w 2130"/>
                <a:gd name="T79" fmla="*/ 0 h 5901"/>
                <a:gd name="T80" fmla="*/ 0 w 2130"/>
                <a:gd name="T81" fmla="*/ 0 h 5901"/>
                <a:gd name="T82" fmla="*/ 0 w 2130"/>
                <a:gd name="T83" fmla="*/ 0 h 5901"/>
                <a:gd name="T84" fmla="*/ 0 w 2130"/>
                <a:gd name="T85" fmla="*/ 0 h 5901"/>
                <a:gd name="T86" fmla="*/ 0 w 2130"/>
                <a:gd name="T87" fmla="*/ 0 h 5901"/>
                <a:gd name="T88" fmla="*/ 0 w 2130"/>
                <a:gd name="T89" fmla="*/ 0 h 5901"/>
                <a:gd name="T90" fmla="*/ 0 w 2130"/>
                <a:gd name="T91" fmla="*/ 0 h 5901"/>
                <a:gd name="T92" fmla="*/ 0 w 2130"/>
                <a:gd name="T93" fmla="*/ 0 h 5901"/>
                <a:gd name="T94" fmla="*/ 0 w 2130"/>
                <a:gd name="T95" fmla="*/ 0 h 5901"/>
                <a:gd name="T96" fmla="*/ 0 w 2130"/>
                <a:gd name="T97" fmla="*/ 0 h 5901"/>
                <a:gd name="T98" fmla="*/ 0 w 2130"/>
                <a:gd name="T99" fmla="*/ 0 h 5901"/>
                <a:gd name="T100" fmla="*/ 0 w 2130"/>
                <a:gd name="T101" fmla="*/ 0 h 5901"/>
                <a:gd name="T102" fmla="*/ 0 w 2130"/>
                <a:gd name="T103" fmla="*/ 0 h 5901"/>
                <a:gd name="T104" fmla="*/ 0 w 2130"/>
                <a:gd name="T105" fmla="*/ 0 h 5901"/>
                <a:gd name="T106" fmla="*/ 0 w 2130"/>
                <a:gd name="T107" fmla="*/ 0 h 5901"/>
                <a:gd name="T108" fmla="*/ 0 w 2130"/>
                <a:gd name="T109" fmla="*/ 0 h 5901"/>
                <a:gd name="T110" fmla="*/ 0 w 2130"/>
                <a:gd name="T111" fmla="*/ 0 h 5901"/>
                <a:gd name="T112" fmla="*/ 0 w 2130"/>
                <a:gd name="T113" fmla="*/ 0 h 5901"/>
                <a:gd name="T114" fmla="*/ 0 w 2130"/>
                <a:gd name="T115" fmla="*/ 0 h 5901"/>
                <a:gd name="T116" fmla="*/ 0 w 2130"/>
                <a:gd name="T117" fmla="*/ 0 h 590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130" h="5901">
                  <a:moveTo>
                    <a:pt x="1769" y="0"/>
                  </a:moveTo>
                  <a:lnTo>
                    <a:pt x="1764" y="33"/>
                  </a:lnTo>
                  <a:lnTo>
                    <a:pt x="1759" y="75"/>
                  </a:lnTo>
                  <a:lnTo>
                    <a:pt x="1758" y="101"/>
                  </a:lnTo>
                  <a:lnTo>
                    <a:pt x="1756" y="128"/>
                  </a:lnTo>
                  <a:lnTo>
                    <a:pt x="1756" y="157"/>
                  </a:lnTo>
                  <a:lnTo>
                    <a:pt x="1755" y="188"/>
                  </a:lnTo>
                  <a:lnTo>
                    <a:pt x="1755" y="219"/>
                  </a:lnTo>
                  <a:lnTo>
                    <a:pt x="1756" y="253"/>
                  </a:lnTo>
                  <a:lnTo>
                    <a:pt x="1757" y="286"/>
                  </a:lnTo>
                  <a:lnTo>
                    <a:pt x="1759" y="320"/>
                  </a:lnTo>
                  <a:lnTo>
                    <a:pt x="1763" y="353"/>
                  </a:lnTo>
                  <a:lnTo>
                    <a:pt x="1766" y="387"/>
                  </a:lnTo>
                  <a:lnTo>
                    <a:pt x="1771" y="420"/>
                  </a:lnTo>
                  <a:lnTo>
                    <a:pt x="1777" y="452"/>
                  </a:lnTo>
                  <a:lnTo>
                    <a:pt x="1783" y="483"/>
                  </a:lnTo>
                  <a:lnTo>
                    <a:pt x="1791" y="512"/>
                  </a:lnTo>
                  <a:lnTo>
                    <a:pt x="1801" y="541"/>
                  </a:lnTo>
                  <a:lnTo>
                    <a:pt x="1810" y="568"/>
                  </a:lnTo>
                  <a:lnTo>
                    <a:pt x="1822" y="591"/>
                  </a:lnTo>
                  <a:lnTo>
                    <a:pt x="1836" y="613"/>
                  </a:lnTo>
                  <a:lnTo>
                    <a:pt x="1850" y="631"/>
                  </a:lnTo>
                  <a:lnTo>
                    <a:pt x="1858" y="639"/>
                  </a:lnTo>
                  <a:lnTo>
                    <a:pt x="1866" y="646"/>
                  </a:lnTo>
                  <a:lnTo>
                    <a:pt x="1875" y="653"/>
                  </a:lnTo>
                  <a:lnTo>
                    <a:pt x="1883" y="659"/>
                  </a:lnTo>
                  <a:lnTo>
                    <a:pt x="1894" y="663"/>
                  </a:lnTo>
                  <a:lnTo>
                    <a:pt x="1903" y="667"/>
                  </a:lnTo>
                  <a:lnTo>
                    <a:pt x="1913" y="670"/>
                  </a:lnTo>
                  <a:lnTo>
                    <a:pt x="1924" y="671"/>
                  </a:lnTo>
                  <a:lnTo>
                    <a:pt x="1935" y="673"/>
                  </a:lnTo>
                  <a:lnTo>
                    <a:pt x="1947" y="673"/>
                  </a:lnTo>
                  <a:lnTo>
                    <a:pt x="1959" y="670"/>
                  </a:lnTo>
                  <a:lnTo>
                    <a:pt x="1971" y="668"/>
                  </a:lnTo>
                  <a:lnTo>
                    <a:pt x="1985" y="664"/>
                  </a:lnTo>
                  <a:lnTo>
                    <a:pt x="1998" y="659"/>
                  </a:lnTo>
                  <a:lnTo>
                    <a:pt x="2012" y="653"/>
                  </a:lnTo>
                  <a:lnTo>
                    <a:pt x="2027" y="645"/>
                  </a:lnTo>
                  <a:lnTo>
                    <a:pt x="2042" y="636"/>
                  </a:lnTo>
                  <a:lnTo>
                    <a:pt x="2058" y="625"/>
                  </a:lnTo>
                  <a:lnTo>
                    <a:pt x="2075" y="613"/>
                  </a:lnTo>
                  <a:lnTo>
                    <a:pt x="2089" y="599"/>
                  </a:lnTo>
                  <a:lnTo>
                    <a:pt x="2102" y="585"/>
                  </a:lnTo>
                  <a:lnTo>
                    <a:pt x="2112" y="571"/>
                  </a:lnTo>
                  <a:lnTo>
                    <a:pt x="2121" y="557"/>
                  </a:lnTo>
                  <a:lnTo>
                    <a:pt x="2125" y="543"/>
                  </a:lnTo>
                  <a:lnTo>
                    <a:pt x="2128" y="537"/>
                  </a:lnTo>
                  <a:lnTo>
                    <a:pt x="2129" y="528"/>
                  </a:lnTo>
                  <a:lnTo>
                    <a:pt x="2130" y="515"/>
                  </a:lnTo>
                  <a:lnTo>
                    <a:pt x="2130" y="508"/>
                  </a:lnTo>
                  <a:lnTo>
                    <a:pt x="2130" y="501"/>
                  </a:lnTo>
                  <a:lnTo>
                    <a:pt x="2128" y="486"/>
                  </a:lnTo>
                  <a:lnTo>
                    <a:pt x="2124" y="472"/>
                  </a:lnTo>
                  <a:lnTo>
                    <a:pt x="2118" y="459"/>
                  </a:lnTo>
                  <a:lnTo>
                    <a:pt x="2111" y="445"/>
                  </a:lnTo>
                  <a:lnTo>
                    <a:pt x="2103" y="432"/>
                  </a:lnTo>
                  <a:lnTo>
                    <a:pt x="2094" y="419"/>
                  </a:lnTo>
                  <a:lnTo>
                    <a:pt x="2084" y="407"/>
                  </a:lnTo>
                  <a:lnTo>
                    <a:pt x="2060" y="383"/>
                  </a:lnTo>
                  <a:lnTo>
                    <a:pt x="2033" y="361"/>
                  </a:lnTo>
                  <a:lnTo>
                    <a:pt x="2004" y="343"/>
                  </a:lnTo>
                  <a:lnTo>
                    <a:pt x="1990" y="335"/>
                  </a:lnTo>
                  <a:lnTo>
                    <a:pt x="1974" y="327"/>
                  </a:lnTo>
                  <a:lnTo>
                    <a:pt x="1959" y="320"/>
                  </a:lnTo>
                  <a:lnTo>
                    <a:pt x="1942" y="314"/>
                  </a:lnTo>
                  <a:lnTo>
                    <a:pt x="1927" y="308"/>
                  </a:lnTo>
                  <a:lnTo>
                    <a:pt x="1912" y="305"/>
                  </a:lnTo>
                  <a:lnTo>
                    <a:pt x="1882" y="299"/>
                  </a:lnTo>
                  <a:lnTo>
                    <a:pt x="1869" y="298"/>
                  </a:lnTo>
                  <a:lnTo>
                    <a:pt x="1855" y="298"/>
                  </a:lnTo>
                  <a:lnTo>
                    <a:pt x="1828" y="326"/>
                  </a:lnTo>
                  <a:lnTo>
                    <a:pt x="1806" y="352"/>
                  </a:lnTo>
                  <a:lnTo>
                    <a:pt x="1787" y="379"/>
                  </a:lnTo>
                  <a:lnTo>
                    <a:pt x="1779" y="391"/>
                  </a:lnTo>
                  <a:lnTo>
                    <a:pt x="1773" y="404"/>
                  </a:lnTo>
                  <a:lnTo>
                    <a:pt x="1762" y="430"/>
                  </a:lnTo>
                  <a:lnTo>
                    <a:pt x="1755" y="456"/>
                  </a:lnTo>
                  <a:lnTo>
                    <a:pt x="1752" y="468"/>
                  </a:lnTo>
                  <a:lnTo>
                    <a:pt x="1751" y="482"/>
                  </a:lnTo>
                  <a:lnTo>
                    <a:pt x="1750" y="508"/>
                  </a:lnTo>
                  <a:lnTo>
                    <a:pt x="1751" y="533"/>
                  </a:lnTo>
                  <a:lnTo>
                    <a:pt x="1756" y="558"/>
                  </a:lnTo>
                  <a:lnTo>
                    <a:pt x="1758" y="571"/>
                  </a:lnTo>
                  <a:lnTo>
                    <a:pt x="1762" y="584"/>
                  </a:lnTo>
                  <a:lnTo>
                    <a:pt x="1770" y="609"/>
                  </a:lnTo>
                  <a:lnTo>
                    <a:pt x="1780" y="635"/>
                  </a:lnTo>
                  <a:lnTo>
                    <a:pt x="1791" y="660"/>
                  </a:lnTo>
                  <a:lnTo>
                    <a:pt x="1803" y="685"/>
                  </a:lnTo>
                  <a:lnTo>
                    <a:pt x="1816" y="711"/>
                  </a:lnTo>
                  <a:lnTo>
                    <a:pt x="1845" y="761"/>
                  </a:lnTo>
                  <a:lnTo>
                    <a:pt x="1874" y="813"/>
                  </a:lnTo>
                  <a:lnTo>
                    <a:pt x="1888" y="839"/>
                  </a:lnTo>
                  <a:lnTo>
                    <a:pt x="1901" y="864"/>
                  </a:lnTo>
                  <a:lnTo>
                    <a:pt x="1913" y="889"/>
                  </a:lnTo>
                  <a:lnTo>
                    <a:pt x="1925" y="916"/>
                  </a:lnTo>
                  <a:lnTo>
                    <a:pt x="1934" y="942"/>
                  </a:lnTo>
                  <a:lnTo>
                    <a:pt x="1942" y="969"/>
                  </a:lnTo>
                  <a:lnTo>
                    <a:pt x="1946" y="982"/>
                  </a:lnTo>
                  <a:lnTo>
                    <a:pt x="1949" y="995"/>
                  </a:lnTo>
                  <a:lnTo>
                    <a:pt x="1953" y="1022"/>
                  </a:lnTo>
                  <a:lnTo>
                    <a:pt x="1954" y="1050"/>
                  </a:lnTo>
                  <a:lnTo>
                    <a:pt x="1954" y="1062"/>
                  </a:lnTo>
                  <a:lnTo>
                    <a:pt x="1953" y="1076"/>
                  </a:lnTo>
                  <a:lnTo>
                    <a:pt x="1949" y="1104"/>
                  </a:lnTo>
                  <a:lnTo>
                    <a:pt x="1942" y="1131"/>
                  </a:lnTo>
                  <a:lnTo>
                    <a:pt x="1934" y="1139"/>
                  </a:lnTo>
                  <a:lnTo>
                    <a:pt x="1926" y="1149"/>
                  </a:lnTo>
                  <a:lnTo>
                    <a:pt x="1906" y="1166"/>
                  </a:lnTo>
                  <a:lnTo>
                    <a:pt x="1881" y="1182"/>
                  </a:lnTo>
                  <a:lnTo>
                    <a:pt x="1853" y="1198"/>
                  </a:lnTo>
                  <a:lnTo>
                    <a:pt x="1820" y="1213"/>
                  </a:lnTo>
                  <a:lnTo>
                    <a:pt x="1785" y="1229"/>
                  </a:lnTo>
                  <a:lnTo>
                    <a:pt x="1745" y="1244"/>
                  </a:lnTo>
                  <a:lnTo>
                    <a:pt x="1704" y="1258"/>
                  </a:lnTo>
                  <a:lnTo>
                    <a:pt x="1659" y="1272"/>
                  </a:lnTo>
                  <a:lnTo>
                    <a:pt x="1612" y="1285"/>
                  </a:lnTo>
                  <a:lnTo>
                    <a:pt x="1565" y="1296"/>
                  </a:lnTo>
                  <a:lnTo>
                    <a:pt x="1515" y="1308"/>
                  </a:lnTo>
                  <a:lnTo>
                    <a:pt x="1464" y="1318"/>
                  </a:lnTo>
                  <a:lnTo>
                    <a:pt x="1412" y="1327"/>
                  </a:lnTo>
                  <a:lnTo>
                    <a:pt x="1360" y="1335"/>
                  </a:lnTo>
                  <a:lnTo>
                    <a:pt x="1308" y="1342"/>
                  </a:lnTo>
                  <a:lnTo>
                    <a:pt x="1255" y="1348"/>
                  </a:lnTo>
                  <a:lnTo>
                    <a:pt x="1203" y="1353"/>
                  </a:lnTo>
                  <a:lnTo>
                    <a:pt x="1153" y="1356"/>
                  </a:lnTo>
                  <a:lnTo>
                    <a:pt x="1102" y="1359"/>
                  </a:lnTo>
                  <a:lnTo>
                    <a:pt x="1053" y="1359"/>
                  </a:lnTo>
                  <a:lnTo>
                    <a:pt x="1006" y="1359"/>
                  </a:lnTo>
                  <a:lnTo>
                    <a:pt x="961" y="1355"/>
                  </a:lnTo>
                  <a:lnTo>
                    <a:pt x="918" y="1352"/>
                  </a:lnTo>
                  <a:lnTo>
                    <a:pt x="878" y="1346"/>
                  </a:lnTo>
                  <a:lnTo>
                    <a:pt x="841" y="1338"/>
                  </a:lnTo>
                  <a:lnTo>
                    <a:pt x="824" y="1333"/>
                  </a:lnTo>
                  <a:lnTo>
                    <a:pt x="808" y="1329"/>
                  </a:lnTo>
                  <a:lnTo>
                    <a:pt x="792" y="1323"/>
                  </a:lnTo>
                  <a:lnTo>
                    <a:pt x="778" y="1317"/>
                  </a:lnTo>
                  <a:lnTo>
                    <a:pt x="751" y="1303"/>
                  </a:lnTo>
                  <a:lnTo>
                    <a:pt x="739" y="1296"/>
                  </a:lnTo>
                  <a:lnTo>
                    <a:pt x="729" y="1288"/>
                  </a:lnTo>
                  <a:lnTo>
                    <a:pt x="720" y="1279"/>
                  </a:lnTo>
                  <a:lnTo>
                    <a:pt x="712" y="1271"/>
                  </a:lnTo>
                  <a:lnTo>
                    <a:pt x="705" y="1261"/>
                  </a:lnTo>
                  <a:lnTo>
                    <a:pt x="699" y="1251"/>
                  </a:lnTo>
                  <a:lnTo>
                    <a:pt x="722" y="1236"/>
                  </a:lnTo>
                  <a:lnTo>
                    <a:pt x="745" y="1225"/>
                  </a:lnTo>
                  <a:lnTo>
                    <a:pt x="767" y="1214"/>
                  </a:lnTo>
                  <a:lnTo>
                    <a:pt x="789" y="1206"/>
                  </a:lnTo>
                  <a:lnTo>
                    <a:pt x="809" y="1198"/>
                  </a:lnTo>
                  <a:lnTo>
                    <a:pt x="830" y="1194"/>
                  </a:lnTo>
                  <a:lnTo>
                    <a:pt x="848" y="1189"/>
                  </a:lnTo>
                  <a:lnTo>
                    <a:pt x="868" y="1187"/>
                  </a:lnTo>
                  <a:lnTo>
                    <a:pt x="885" y="1186"/>
                  </a:lnTo>
                  <a:lnTo>
                    <a:pt x="904" y="1186"/>
                  </a:lnTo>
                  <a:lnTo>
                    <a:pt x="920" y="1187"/>
                  </a:lnTo>
                  <a:lnTo>
                    <a:pt x="937" y="1189"/>
                  </a:lnTo>
                  <a:lnTo>
                    <a:pt x="954" y="1194"/>
                  </a:lnTo>
                  <a:lnTo>
                    <a:pt x="969" y="1198"/>
                  </a:lnTo>
                  <a:lnTo>
                    <a:pt x="983" y="1205"/>
                  </a:lnTo>
                  <a:lnTo>
                    <a:pt x="998" y="1212"/>
                  </a:lnTo>
                  <a:lnTo>
                    <a:pt x="1025" y="1229"/>
                  </a:lnTo>
                  <a:lnTo>
                    <a:pt x="1039" y="1240"/>
                  </a:lnTo>
                  <a:lnTo>
                    <a:pt x="1051" y="1251"/>
                  </a:lnTo>
                  <a:lnTo>
                    <a:pt x="1064" y="1263"/>
                  </a:lnTo>
                  <a:lnTo>
                    <a:pt x="1076" y="1276"/>
                  </a:lnTo>
                  <a:lnTo>
                    <a:pt x="1087" y="1291"/>
                  </a:lnTo>
                  <a:lnTo>
                    <a:pt x="1098" y="1304"/>
                  </a:lnTo>
                  <a:lnTo>
                    <a:pt x="1119" y="1335"/>
                  </a:lnTo>
                  <a:lnTo>
                    <a:pt x="1140" y="1369"/>
                  </a:lnTo>
                  <a:lnTo>
                    <a:pt x="1159" y="1404"/>
                  </a:lnTo>
                  <a:lnTo>
                    <a:pt x="1176" y="1440"/>
                  </a:lnTo>
                  <a:lnTo>
                    <a:pt x="1193" y="1480"/>
                  </a:lnTo>
                  <a:lnTo>
                    <a:pt x="1211" y="1519"/>
                  </a:lnTo>
                  <a:lnTo>
                    <a:pt x="1241" y="1598"/>
                  </a:lnTo>
                  <a:lnTo>
                    <a:pt x="1297" y="1753"/>
                  </a:lnTo>
                  <a:lnTo>
                    <a:pt x="1311" y="1789"/>
                  </a:lnTo>
                  <a:lnTo>
                    <a:pt x="1326" y="1823"/>
                  </a:lnTo>
                  <a:lnTo>
                    <a:pt x="1340" y="1854"/>
                  </a:lnTo>
                  <a:lnTo>
                    <a:pt x="1355" y="1883"/>
                  </a:lnTo>
                  <a:lnTo>
                    <a:pt x="1370" y="1908"/>
                  </a:lnTo>
                  <a:lnTo>
                    <a:pt x="1387" y="1932"/>
                  </a:lnTo>
                  <a:lnTo>
                    <a:pt x="1396" y="1942"/>
                  </a:lnTo>
                  <a:lnTo>
                    <a:pt x="1404" y="1950"/>
                  </a:lnTo>
                  <a:lnTo>
                    <a:pt x="1412" y="1958"/>
                  </a:lnTo>
                  <a:lnTo>
                    <a:pt x="1421" y="1965"/>
                  </a:lnTo>
                  <a:lnTo>
                    <a:pt x="1443" y="1979"/>
                  </a:lnTo>
                  <a:lnTo>
                    <a:pt x="1455" y="1986"/>
                  </a:lnTo>
                  <a:lnTo>
                    <a:pt x="1466" y="1992"/>
                  </a:lnTo>
                  <a:lnTo>
                    <a:pt x="1478" y="1998"/>
                  </a:lnTo>
                  <a:lnTo>
                    <a:pt x="1488" y="2003"/>
                  </a:lnTo>
                  <a:lnTo>
                    <a:pt x="1512" y="2013"/>
                  </a:lnTo>
                  <a:lnTo>
                    <a:pt x="1535" y="2023"/>
                  </a:lnTo>
                  <a:lnTo>
                    <a:pt x="1559" y="2031"/>
                  </a:lnTo>
                  <a:lnTo>
                    <a:pt x="1582" y="2036"/>
                  </a:lnTo>
                  <a:lnTo>
                    <a:pt x="1607" y="2041"/>
                  </a:lnTo>
                  <a:lnTo>
                    <a:pt x="1630" y="2045"/>
                  </a:lnTo>
                  <a:lnTo>
                    <a:pt x="1653" y="2048"/>
                  </a:lnTo>
                  <a:lnTo>
                    <a:pt x="1677" y="2048"/>
                  </a:lnTo>
                  <a:lnTo>
                    <a:pt x="1700" y="2048"/>
                  </a:lnTo>
                  <a:lnTo>
                    <a:pt x="1725" y="2047"/>
                  </a:lnTo>
                  <a:lnTo>
                    <a:pt x="1747" y="2045"/>
                  </a:lnTo>
                  <a:lnTo>
                    <a:pt x="1770" y="2040"/>
                  </a:lnTo>
                  <a:lnTo>
                    <a:pt x="1793" y="2035"/>
                  </a:lnTo>
                  <a:lnTo>
                    <a:pt x="1816" y="2028"/>
                  </a:lnTo>
                  <a:lnTo>
                    <a:pt x="1838" y="2020"/>
                  </a:lnTo>
                  <a:lnTo>
                    <a:pt x="1859" y="2012"/>
                  </a:lnTo>
                  <a:lnTo>
                    <a:pt x="1881" y="2002"/>
                  </a:lnTo>
                  <a:lnTo>
                    <a:pt x="1902" y="1990"/>
                  </a:lnTo>
                  <a:lnTo>
                    <a:pt x="1921" y="1978"/>
                  </a:lnTo>
                  <a:lnTo>
                    <a:pt x="1941" y="1964"/>
                  </a:lnTo>
                  <a:lnTo>
                    <a:pt x="1961" y="1949"/>
                  </a:lnTo>
                  <a:lnTo>
                    <a:pt x="1979" y="1933"/>
                  </a:lnTo>
                  <a:lnTo>
                    <a:pt x="1997" y="1915"/>
                  </a:lnTo>
                  <a:lnTo>
                    <a:pt x="2014" y="1897"/>
                  </a:lnTo>
                  <a:lnTo>
                    <a:pt x="2030" y="1876"/>
                  </a:lnTo>
                  <a:lnTo>
                    <a:pt x="2045" y="1855"/>
                  </a:lnTo>
                  <a:lnTo>
                    <a:pt x="2060" y="1834"/>
                  </a:lnTo>
                  <a:lnTo>
                    <a:pt x="2073" y="1810"/>
                  </a:lnTo>
                  <a:lnTo>
                    <a:pt x="2087" y="1785"/>
                  </a:lnTo>
                  <a:lnTo>
                    <a:pt x="2089" y="1776"/>
                  </a:lnTo>
                  <a:lnTo>
                    <a:pt x="2089" y="1771"/>
                  </a:lnTo>
                  <a:lnTo>
                    <a:pt x="2088" y="1767"/>
                  </a:lnTo>
                  <a:lnTo>
                    <a:pt x="2087" y="1762"/>
                  </a:lnTo>
                  <a:lnTo>
                    <a:pt x="2084" y="1759"/>
                  </a:lnTo>
                  <a:lnTo>
                    <a:pt x="2074" y="1751"/>
                  </a:lnTo>
                  <a:lnTo>
                    <a:pt x="2063" y="1745"/>
                  </a:lnTo>
                  <a:lnTo>
                    <a:pt x="2048" y="1739"/>
                  </a:lnTo>
                  <a:lnTo>
                    <a:pt x="2029" y="1734"/>
                  </a:lnTo>
                  <a:lnTo>
                    <a:pt x="2008" y="1730"/>
                  </a:lnTo>
                  <a:lnTo>
                    <a:pt x="1985" y="1727"/>
                  </a:lnTo>
                  <a:lnTo>
                    <a:pt x="1972" y="1725"/>
                  </a:lnTo>
                  <a:lnTo>
                    <a:pt x="1960" y="1725"/>
                  </a:lnTo>
                  <a:lnTo>
                    <a:pt x="1932" y="1723"/>
                  </a:lnTo>
                  <a:lnTo>
                    <a:pt x="1903" y="1722"/>
                  </a:lnTo>
                  <a:lnTo>
                    <a:pt x="1874" y="1721"/>
                  </a:lnTo>
                  <a:lnTo>
                    <a:pt x="1843" y="1721"/>
                  </a:lnTo>
                  <a:lnTo>
                    <a:pt x="1810" y="1721"/>
                  </a:lnTo>
                  <a:lnTo>
                    <a:pt x="1778" y="1722"/>
                  </a:lnTo>
                  <a:lnTo>
                    <a:pt x="1712" y="1724"/>
                  </a:lnTo>
                  <a:lnTo>
                    <a:pt x="1648" y="1727"/>
                  </a:lnTo>
                  <a:lnTo>
                    <a:pt x="1586" y="1732"/>
                  </a:lnTo>
                  <a:lnTo>
                    <a:pt x="1529" y="1737"/>
                  </a:lnTo>
                  <a:lnTo>
                    <a:pt x="1479" y="1742"/>
                  </a:lnTo>
                  <a:lnTo>
                    <a:pt x="1457" y="1745"/>
                  </a:lnTo>
                  <a:lnTo>
                    <a:pt x="1439" y="1748"/>
                  </a:lnTo>
                  <a:lnTo>
                    <a:pt x="1410" y="1753"/>
                  </a:lnTo>
                  <a:lnTo>
                    <a:pt x="1394" y="1756"/>
                  </a:lnTo>
                  <a:lnTo>
                    <a:pt x="1359" y="1772"/>
                  </a:lnTo>
                  <a:lnTo>
                    <a:pt x="1329" y="1789"/>
                  </a:lnTo>
                  <a:lnTo>
                    <a:pt x="1301" y="1806"/>
                  </a:lnTo>
                  <a:lnTo>
                    <a:pt x="1275" y="1825"/>
                  </a:lnTo>
                  <a:lnTo>
                    <a:pt x="1253" y="1845"/>
                  </a:lnTo>
                  <a:lnTo>
                    <a:pt x="1234" y="1866"/>
                  </a:lnTo>
                  <a:lnTo>
                    <a:pt x="1218" y="1888"/>
                  </a:lnTo>
                  <a:lnTo>
                    <a:pt x="1203" y="1911"/>
                  </a:lnTo>
                  <a:lnTo>
                    <a:pt x="1189" y="1934"/>
                  </a:lnTo>
                  <a:lnTo>
                    <a:pt x="1183" y="1945"/>
                  </a:lnTo>
                  <a:lnTo>
                    <a:pt x="1177" y="1958"/>
                  </a:lnTo>
                  <a:lnTo>
                    <a:pt x="1172" y="1970"/>
                  </a:lnTo>
                  <a:lnTo>
                    <a:pt x="1167" y="1982"/>
                  </a:lnTo>
                  <a:lnTo>
                    <a:pt x="1159" y="2008"/>
                  </a:lnTo>
                  <a:lnTo>
                    <a:pt x="1150" y="2033"/>
                  </a:lnTo>
                  <a:lnTo>
                    <a:pt x="1143" y="2060"/>
                  </a:lnTo>
                  <a:lnTo>
                    <a:pt x="1132" y="2113"/>
                  </a:lnTo>
                  <a:lnTo>
                    <a:pt x="1120" y="2167"/>
                  </a:lnTo>
                  <a:lnTo>
                    <a:pt x="1115" y="2194"/>
                  </a:lnTo>
                  <a:lnTo>
                    <a:pt x="1108" y="2221"/>
                  </a:lnTo>
                  <a:lnTo>
                    <a:pt x="1094" y="2276"/>
                  </a:lnTo>
                  <a:lnTo>
                    <a:pt x="1076" y="2330"/>
                  </a:lnTo>
                  <a:lnTo>
                    <a:pt x="1065" y="2357"/>
                  </a:lnTo>
                  <a:lnTo>
                    <a:pt x="1052" y="2382"/>
                  </a:lnTo>
                  <a:lnTo>
                    <a:pt x="1037" y="2409"/>
                  </a:lnTo>
                  <a:lnTo>
                    <a:pt x="1021" y="2434"/>
                  </a:lnTo>
                  <a:lnTo>
                    <a:pt x="1002" y="2458"/>
                  </a:lnTo>
                  <a:lnTo>
                    <a:pt x="981" y="2484"/>
                  </a:lnTo>
                  <a:lnTo>
                    <a:pt x="957" y="2507"/>
                  </a:lnTo>
                  <a:lnTo>
                    <a:pt x="930" y="2530"/>
                  </a:lnTo>
                  <a:lnTo>
                    <a:pt x="903" y="2552"/>
                  </a:lnTo>
                  <a:lnTo>
                    <a:pt x="877" y="2569"/>
                  </a:lnTo>
                  <a:lnTo>
                    <a:pt x="854" y="2582"/>
                  </a:lnTo>
                  <a:lnTo>
                    <a:pt x="833" y="2591"/>
                  </a:lnTo>
                  <a:lnTo>
                    <a:pt x="814" y="2597"/>
                  </a:lnTo>
                  <a:lnTo>
                    <a:pt x="804" y="2598"/>
                  </a:lnTo>
                  <a:lnTo>
                    <a:pt x="795" y="2599"/>
                  </a:lnTo>
                  <a:lnTo>
                    <a:pt x="786" y="2598"/>
                  </a:lnTo>
                  <a:lnTo>
                    <a:pt x="778" y="2598"/>
                  </a:lnTo>
                  <a:lnTo>
                    <a:pt x="770" y="2597"/>
                  </a:lnTo>
                  <a:lnTo>
                    <a:pt x="760" y="2594"/>
                  </a:lnTo>
                  <a:lnTo>
                    <a:pt x="743" y="2589"/>
                  </a:lnTo>
                  <a:lnTo>
                    <a:pt x="724" y="2579"/>
                  </a:lnTo>
                  <a:lnTo>
                    <a:pt x="706" y="2570"/>
                  </a:lnTo>
                  <a:lnTo>
                    <a:pt x="686" y="2558"/>
                  </a:lnTo>
                  <a:lnTo>
                    <a:pt x="640" y="2531"/>
                  </a:lnTo>
                  <a:lnTo>
                    <a:pt x="613" y="2516"/>
                  </a:lnTo>
                  <a:lnTo>
                    <a:pt x="584" y="2500"/>
                  </a:lnTo>
                  <a:lnTo>
                    <a:pt x="602" y="2492"/>
                  </a:lnTo>
                  <a:lnTo>
                    <a:pt x="621" y="2485"/>
                  </a:lnTo>
                  <a:lnTo>
                    <a:pt x="642" y="2480"/>
                  </a:lnTo>
                  <a:lnTo>
                    <a:pt x="665" y="2477"/>
                  </a:lnTo>
                  <a:lnTo>
                    <a:pt x="689" y="2475"/>
                  </a:lnTo>
                  <a:lnTo>
                    <a:pt x="713" y="2475"/>
                  </a:lnTo>
                  <a:lnTo>
                    <a:pt x="738" y="2476"/>
                  </a:lnTo>
                  <a:lnTo>
                    <a:pt x="765" y="2478"/>
                  </a:lnTo>
                  <a:lnTo>
                    <a:pt x="790" y="2482"/>
                  </a:lnTo>
                  <a:lnTo>
                    <a:pt x="817" y="2487"/>
                  </a:lnTo>
                  <a:lnTo>
                    <a:pt x="844" y="2493"/>
                  </a:lnTo>
                  <a:lnTo>
                    <a:pt x="870" y="2501"/>
                  </a:lnTo>
                  <a:lnTo>
                    <a:pt x="884" y="2506"/>
                  </a:lnTo>
                  <a:lnTo>
                    <a:pt x="897" y="2510"/>
                  </a:lnTo>
                  <a:lnTo>
                    <a:pt x="922" y="2520"/>
                  </a:lnTo>
                  <a:lnTo>
                    <a:pt x="947" y="2531"/>
                  </a:lnTo>
                  <a:lnTo>
                    <a:pt x="971" y="2544"/>
                  </a:lnTo>
                  <a:lnTo>
                    <a:pt x="994" y="2556"/>
                  </a:lnTo>
                  <a:lnTo>
                    <a:pt x="1016" y="2571"/>
                  </a:lnTo>
                  <a:lnTo>
                    <a:pt x="1036" y="2586"/>
                  </a:lnTo>
                  <a:lnTo>
                    <a:pt x="1054" y="2603"/>
                  </a:lnTo>
                  <a:lnTo>
                    <a:pt x="1071" y="2620"/>
                  </a:lnTo>
                  <a:lnTo>
                    <a:pt x="1086" y="2638"/>
                  </a:lnTo>
                  <a:lnTo>
                    <a:pt x="1097" y="2657"/>
                  </a:lnTo>
                  <a:lnTo>
                    <a:pt x="1108" y="2676"/>
                  </a:lnTo>
                  <a:lnTo>
                    <a:pt x="1115" y="2696"/>
                  </a:lnTo>
                  <a:lnTo>
                    <a:pt x="1119" y="2718"/>
                  </a:lnTo>
                  <a:lnTo>
                    <a:pt x="1120" y="2740"/>
                  </a:lnTo>
                  <a:lnTo>
                    <a:pt x="1120" y="2750"/>
                  </a:lnTo>
                  <a:lnTo>
                    <a:pt x="1119" y="2762"/>
                  </a:lnTo>
                  <a:lnTo>
                    <a:pt x="1116" y="2773"/>
                  </a:lnTo>
                  <a:lnTo>
                    <a:pt x="1113" y="2785"/>
                  </a:lnTo>
                  <a:lnTo>
                    <a:pt x="1105" y="2808"/>
                  </a:lnTo>
                  <a:lnTo>
                    <a:pt x="1098" y="2820"/>
                  </a:lnTo>
                  <a:lnTo>
                    <a:pt x="1093" y="2832"/>
                  </a:lnTo>
                  <a:lnTo>
                    <a:pt x="1076" y="2856"/>
                  </a:lnTo>
                  <a:lnTo>
                    <a:pt x="1062" y="2872"/>
                  </a:lnTo>
                  <a:lnTo>
                    <a:pt x="1047" y="2888"/>
                  </a:lnTo>
                  <a:lnTo>
                    <a:pt x="1032" y="2905"/>
                  </a:lnTo>
                  <a:lnTo>
                    <a:pt x="1014" y="2920"/>
                  </a:lnTo>
                  <a:lnTo>
                    <a:pt x="995" y="2933"/>
                  </a:lnTo>
                  <a:lnTo>
                    <a:pt x="976" y="2947"/>
                  </a:lnTo>
                  <a:lnTo>
                    <a:pt x="954" y="2961"/>
                  </a:lnTo>
                  <a:lnTo>
                    <a:pt x="933" y="2974"/>
                  </a:lnTo>
                  <a:lnTo>
                    <a:pt x="910" y="2985"/>
                  </a:lnTo>
                  <a:lnTo>
                    <a:pt x="886" y="2997"/>
                  </a:lnTo>
                  <a:lnTo>
                    <a:pt x="838" y="3015"/>
                  </a:lnTo>
                  <a:lnTo>
                    <a:pt x="812" y="3023"/>
                  </a:lnTo>
                  <a:lnTo>
                    <a:pt x="787" y="3030"/>
                  </a:lnTo>
                  <a:lnTo>
                    <a:pt x="774" y="3034"/>
                  </a:lnTo>
                  <a:lnTo>
                    <a:pt x="761" y="3037"/>
                  </a:lnTo>
                  <a:lnTo>
                    <a:pt x="736" y="3042"/>
                  </a:lnTo>
                  <a:lnTo>
                    <a:pt x="711" y="3045"/>
                  </a:lnTo>
                  <a:lnTo>
                    <a:pt x="686" y="3048"/>
                  </a:lnTo>
                  <a:lnTo>
                    <a:pt x="661" y="3049"/>
                  </a:lnTo>
                  <a:lnTo>
                    <a:pt x="636" y="3049"/>
                  </a:lnTo>
                  <a:lnTo>
                    <a:pt x="612" y="3046"/>
                  </a:lnTo>
                  <a:lnTo>
                    <a:pt x="601" y="3045"/>
                  </a:lnTo>
                  <a:lnTo>
                    <a:pt x="589" y="3044"/>
                  </a:lnTo>
                  <a:lnTo>
                    <a:pt x="566" y="3038"/>
                  </a:lnTo>
                  <a:lnTo>
                    <a:pt x="544" y="3033"/>
                  </a:lnTo>
                  <a:lnTo>
                    <a:pt x="523" y="3025"/>
                  </a:lnTo>
                  <a:lnTo>
                    <a:pt x="503" y="3015"/>
                  </a:lnTo>
                  <a:lnTo>
                    <a:pt x="484" y="3003"/>
                  </a:lnTo>
                  <a:lnTo>
                    <a:pt x="467" y="2989"/>
                  </a:lnTo>
                  <a:lnTo>
                    <a:pt x="450" y="2974"/>
                  </a:lnTo>
                  <a:lnTo>
                    <a:pt x="436" y="2957"/>
                  </a:lnTo>
                  <a:lnTo>
                    <a:pt x="423" y="2937"/>
                  </a:lnTo>
                  <a:lnTo>
                    <a:pt x="416" y="2927"/>
                  </a:lnTo>
                  <a:lnTo>
                    <a:pt x="411" y="2916"/>
                  </a:lnTo>
                  <a:lnTo>
                    <a:pt x="407" y="2906"/>
                  </a:lnTo>
                  <a:lnTo>
                    <a:pt x="404" y="2897"/>
                  </a:lnTo>
                  <a:lnTo>
                    <a:pt x="403" y="2887"/>
                  </a:lnTo>
                  <a:lnTo>
                    <a:pt x="400" y="2879"/>
                  </a:lnTo>
                  <a:lnTo>
                    <a:pt x="400" y="2871"/>
                  </a:lnTo>
                  <a:lnTo>
                    <a:pt x="401" y="2864"/>
                  </a:lnTo>
                  <a:lnTo>
                    <a:pt x="404" y="2857"/>
                  </a:lnTo>
                  <a:lnTo>
                    <a:pt x="406" y="2850"/>
                  </a:lnTo>
                  <a:lnTo>
                    <a:pt x="410" y="2846"/>
                  </a:lnTo>
                  <a:lnTo>
                    <a:pt x="414" y="2840"/>
                  </a:lnTo>
                  <a:lnTo>
                    <a:pt x="426" y="2830"/>
                  </a:lnTo>
                  <a:lnTo>
                    <a:pt x="440" y="2823"/>
                  </a:lnTo>
                  <a:lnTo>
                    <a:pt x="456" y="2817"/>
                  </a:lnTo>
                  <a:lnTo>
                    <a:pt x="476" y="2811"/>
                  </a:lnTo>
                  <a:lnTo>
                    <a:pt x="498" y="2809"/>
                  </a:lnTo>
                  <a:lnTo>
                    <a:pt x="522" y="2808"/>
                  </a:lnTo>
                  <a:lnTo>
                    <a:pt x="547" y="2808"/>
                  </a:lnTo>
                  <a:lnTo>
                    <a:pt x="576" y="2809"/>
                  </a:lnTo>
                  <a:lnTo>
                    <a:pt x="604" y="2812"/>
                  </a:lnTo>
                  <a:lnTo>
                    <a:pt x="635" y="2817"/>
                  </a:lnTo>
                  <a:lnTo>
                    <a:pt x="665" y="2823"/>
                  </a:lnTo>
                  <a:lnTo>
                    <a:pt x="698" y="2830"/>
                  </a:lnTo>
                  <a:lnTo>
                    <a:pt x="730" y="2838"/>
                  </a:lnTo>
                  <a:lnTo>
                    <a:pt x="763" y="2847"/>
                  </a:lnTo>
                  <a:lnTo>
                    <a:pt x="795" y="2856"/>
                  </a:lnTo>
                  <a:lnTo>
                    <a:pt x="827" y="2868"/>
                  </a:lnTo>
                  <a:lnTo>
                    <a:pt x="859" y="2879"/>
                  </a:lnTo>
                  <a:lnTo>
                    <a:pt x="890" y="2892"/>
                  </a:lnTo>
                  <a:lnTo>
                    <a:pt x="921" y="2906"/>
                  </a:lnTo>
                  <a:lnTo>
                    <a:pt x="950" y="2920"/>
                  </a:lnTo>
                  <a:lnTo>
                    <a:pt x="978" y="2935"/>
                  </a:lnTo>
                  <a:lnTo>
                    <a:pt x="1005" y="2950"/>
                  </a:lnTo>
                  <a:lnTo>
                    <a:pt x="1029" y="2966"/>
                  </a:lnTo>
                  <a:lnTo>
                    <a:pt x="1051" y="2983"/>
                  </a:lnTo>
                  <a:lnTo>
                    <a:pt x="1072" y="3000"/>
                  </a:lnTo>
                  <a:lnTo>
                    <a:pt x="1089" y="3018"/>
                  </a:lnTo>
                  <a:lnTo>
                    <a:pt x="1104" y="3035"/>
                  </a:lnTo>
                  <a:lnTo>
                    <a:pt x="1112" y="3048"/>
                  </a:lnTo>
                  <a:lnTo>
                    <a:pt x="1118" y="3063"/>
                  </a:lnTo>
                  <a:lnTo>
                    <a:pt x="1123" y="3078"/>
                  </a:lnTo>
                  <a:lnTo>
                    <a:pt x="1126" y="3095"/>
                  </a:lnTo>
                  <a:lnTo>
                    <a:pt x="1128" y="3112"/>
                  </a:lnTo>
                  <a:lnTo>
                    <a:pt x="1128" y="3132"/>
                  </a:lnTo>
                  <a:lnTo>
                    <a:pt x="1127" y="3153"/>
                  </a:lnTo>
                  <a:lnTo>
                    <a:pt x="1126" y="3173"/>
                  </a:lnTo>
                  <a:lnTo>
                    <a:pt x="1123" y="3195"/>
                  </a:lnTo>
                  <a:lnTo>
                    <a:pt x="1119" y="3218"/>
                  </a:lnTo>
                  <a:lnTo>
                    <a:pt x="1109" y="3265"/>
                  </a:lnTo>
                  <a:lnTo>
                    <a:pt x="1096" y="3315"/>
                  </a:lnTo>
                  <a:lnTo>
                    <a:pt x="1082" y="3365"/>
                  </a:lnTo>
                  <a:lnTo>
                    <a:pt x="1054" y="3464"/>
                  </a:lnTo>
                  <a:lnTo>
                    <a:pt x="1040" y="3511"/>
                  </a:lnTo>
                  <a:lnTo>
                    <a:pt x="1029" y="3555"/>
                  </a:lnTo>
                  <a:lnTo>
                    <a:pt x="1024" y="3576"/>
                  </a:lnTo>
                  <a:lnTo>
                    <a:pt x="1021" y="3595"/>
                  </a:lnTo>
                  <a:lnTo>
                    <a:pt x="1017" y="3615"/>
                  </a:lnTo>
                  <a:lnTo>
                    <a:pt x="1015" y="3632"/>
                  </a:lnTo>
                  <a:lnTo>
                    <a:pt x="1014" y="3649"/>
                  </a:lnTo>
                  <a:lnTo>
                    <a:pt x="1014" y="3664"/>
                  </a:lnTo>
                  <a:lnTo>
                    <a:pt x="1015" y="3677"/>
                  </a:lnTo>
                  <a:lnTo>
                    <a:pt x="1018" y="3690"/>
                  </a:lnTo>
                  <a:lnTo>
                    <a:pt x="1022" y="3702"/>
                  </a:lnTo>
                  <a:lnTo>
                    <a:pt x="1028" y="3716"/>
                  </a:lnTo>
                  <a:lnTo>
                    <a:pt x="1035" y="3728"/>
                  </a:lnTo>
                  <a:lnTo>
                    <a:pt x="1042" y="3740"/>
                  </a:lnTo>
                  <a:lnTo>
                    <a:pt x="1050" y="3752"/>
                  </a:lnTo>
                  <a:lnTo>
                    <a:pt x="1058" y="3761"/>
                  </a:lnTo>
                  <a:lnTo>
                    <a:pt x="1079" y="3781"/>
                  </a:lnTo>
                  <a:lnTo>
                    <a:pt x="1101" y="3797"/>
                  </a:lnTo>
                  <a:lnTo>
                    <a:pt x="1126" y="3812"/>
                  </a:lnTo>
                  <a:lnTo>
                    <a:pt x="1153" y="3825"/>
                  </a:lnTo>
                  <a:lnTo>
                    <a:pt x="1182" y="3835"/>
                  </a:lnTo>
                  <a:lnTo>
                    <a:pt x="1213" y="3843"/>
                  </a:lnTo>
                  <a:lnTo>
                    <a:pt x="1245" y="3849"/>
                  </a:lnTo>
                  <a:lnTo>
                    <a:pt x="1280" y="3853"/>
                  </a:lnTo>
                  <a:lnTo>
                    <a:pt x="1315" y="3856"/>
                  </a:lnTo>
                  <a:lnTo>
                    <a:pt x="1332" y="3856"/>
                  </a:lnTo>
                  <a:lnTo>
                    <a:pt x="1351" y="3856"/>
                  </a:lnTo>
                  <a:lnTo>
                    <a:pt x="1368" y="3856"/>
                  </a:lnTo>
                  <a:lnTo>
                    <a:pt x="1387" y="3856"/>
                  </a:lnTo>
                  <a:lnTo>
                    <a:pt x="1424" y="3852"/>
                  </a:lnTo>
                  <a:lnTo>
                    <a:pt x="1462" y="3849"/>
                  </a:lnTo>
                  <a:lnTo>
                    <a:pt x="1499" y="3843"/>
                  </a:lnTo>
                  <a:lnTo>
                    <a:pt x="1536" y="3836"/>
                  </a:lnTo>
                  <a:lnTo>
                    <a:pt x="1573" y="3828"/>
                  </a:lnTo>
                  <a:lnTo>
                    <a:pt x="1609" y="3818"/>
                  </a:lnTo>
                  <a:lnTo>
                    <a:pt x="1645" y="3807"/>
                  </a:lnTo>
                  <a:lnTo>
                    <a:pt x="1680" y="3795"/>
                  </a:lnTo>
                  <a:lnTo>
                    <a:pt x="1712" y="3782"/>
                  </a:lnTo>
                  <a:lnTo>
                    <a:pt x="1743" y="3768"/>
                  </a:lnTo>
                  <a:lnTo>
                    <a:pt x="1773" y="3753"/>
                  </a:lnTo>
                  <a:lnTo>
                    <a:pt x="1801" y="3738"/>
                  </a:lnTo>
                  <a:lnTo>
                    <a:pt x="1827" y="3721"/>
                  </a:lnTo>
                  <a:lnTo>
                    <a:pt x="1850" y="3705"/>
                  </a:lnTo>
                  <a:lnTo>
                    <a:pt x="1869" y="3686"/>
                  </a:lnTo>
                  <a:lnTo>
                    <a:pt x="1887" y="3668"/>
                  </a:lnTo>
                  <a:lnTo>
                    <a:pt x="1902" y="3649"/>
                  </a:lnTo>
                  <a:lnTo>
                    <a:pt x="1913" y="3631"/>
                  </a:lnTo>
                  <a:lnTo>
                    <a:pt x="1889" y="3602"/>
                  </a:lnTo>
                  <a:lnTo>
                    <a:pt x="1864" y="3577"/>
                  </a:lnTo>
                  <a:lnTo>
                    <a:pt x="1839" y="3555"/>
                  </a:lnTo>
                  <a:lnTo>
                    <a:pt x="1815" y="3534"/>
                  </a:lnTo>
                  <a:lnTo>
                    <a:pt x="1791" y="3517"/>
                  </a:lnTo>
                  <a:lnTo>
                    <a:pt x="1766" y="3501"/>
                  </a:lnTo>
                  <a:lnTo>
                    <a:pt x="1742" y="3488"/>
                  </a:lnTo>
                  <a:lnTo>
                    <a:pt x="1718" y="3478"/>
                  </a:lnTo>
                  <a:lnTo>
                    <a:pt x="1693" y="3470"/>
                  </a:lnTo>
                  <a:lnTo>
                    <a:pt x="1669" y="3464"/>
                  </a:lnTo>
                  <a:lnTo>
                    <a:pt x="1645" y="3459"/>
                  </a:lnTo>
                  <a:lnTo>
                    <a:pt x="1632" y="3458"/>
                  </a:lnTo>
                  <a:lnTo>
                    <a:pt x="1620" y="3457"/>
                  </a:lnTo>
                  <a:lnTo>
                    <a:pt x="1596" y="3457"/>
                  </a:lnTo>
                  <a:lnTo>
                    <a:pt x="1572" y="3458"/>
                  </a:lnTo>
                  <a:lnTo>
                    <a:pt x="1559" y="3460"/>
                  </a:lnTo>
                  <a:lnTo>
                    <a:pt x="1548" y="3461"/>
                  </a:lnTo>
                  <a:lnTo>
                    <a:pt x="1536" y="3464"/>
                  </a:lnTo>
                  <a:lnTo>
                    <a:pt x="1523" y="3467"/>
                  </a:lnTo>
                  <a:lnTo>
                    <a:pt x="1499" y="3474"/>
                  </a:lnTo>
                  <a:lnTo>
                    <a:pt x="1476" y="3482"/>
                  </a:lnTo>
                  <a:lnTo>
                    <a:pt x="1450" y="3493"/>
                  </a:lnTo>
                  <a:lnTo>
                    <a:pt x="1426" y="3503"/>
                  </a:lnTo>
                  <a:lnTo>
                    <a:pt x="1402" y="3517"/>
                  </a:lnTo>
                  <a:lnTo>
                    <a:pt x="1379" y="3531"/>
                  </a:lnTo>
                  <a:lnTo>
                    <a:pt x="1354" y="3546"/>
                  </a:lnTo>
                  <a:lnTo>
                    <a:pt x="1330" y="3562"/>
                  </a:lnTo>
                  <a:lnTo>
                    <a:pt x="1281" y="3598"/>
                  </a:lnTo>
                  <a:lnTo>
                    <a:pt x="1233" y="3637"/>
                  </a:lnTo>
                  <a:lnTo>
                    <a:pt x="1184" y="3679"/>
                  </a:lnTo>
                  <a:lnTo>
                    <a:pt x="1135" y="3724"/>
                  </a:lnTo>
                  <a:lnTo>
                    <a:pt x="1087" y="3772"/>
                  </a:lnTo>
                  <a:lnTo>
                    <a:pt x="1039" y="3820"/>
                  </a:lnTo>
                  <a:lnTo>
                    <a:pt x="942" y="3918"/>
                  </a:lnTo>
                  <a:lnTo>
                    <a:pt x="893" y="3968"/>
                  </a:lnTo>
                  <a:lnTo>
                    <a:pt x="845" y="4015"/>
                  </a:lnTo>
                  <a:lnTo>
                    <a:pt x="796" y="4062"/>
                  </a:lnTo>
                  <a:lnTo>
                    <a:pt x="748" y="4106"/>
                  </a:lnTo>
                  <a:lnTo>
                    <a:pt x="699" y="4147"/>
                  </a:lnTo>
                  <a:lnTo>
                    <a:pt x="675" y="4167"/>
                  </a:lnTo>
                  <a:lnTo>
                    <a:pt x="649" y="4186"/>
                  </a:lnTo>
                  <a:lnTo>
                    <a:pt x="625" y="4204"/>
                  </a:lnTo>
                  <a:lnTo>
                    <a:pt x="601" y="4220"/>
                  </a:lnTo>
                  <a:lnTo>
                    <a:pt x="576" y="4235"/>
                  </a:lnTo>
                  <a:lnTo>
                    <a:pt x="551" y="4250"/>
                  </a:lnTo>
                  <a:lnTo>
                    <a:pt x="526" y="4264"/>
                  </a:lnTo>
                  <a:lnTo>
                    <a:pt x="502" y="4275"/>
                  </a:lnTo>
                  <a:lnTo>
                    <a:pt x="478" y="4286"/>
                  </a:lnTo>
                  <a:lnTo>
                    <a:pt x="452" y="4295"/>
                  </a:lnTo>
                  <a:lnTo>
                    <a:pt x="428" y="4302"/>
                  </a:lnTo>
                  <a:lnTo>
                    <a:pt x="403" y="4308"/>
                  </a:lnTo>
                  <a:lnTo>
                    <a:pt x="378" y="4312"/>
                  </a:lnTo>
                  <a:lnTo>
                    <a:pt x="366" y="4313"/>
                  </a:lnTo>
                  <a:lnTo>
                    <a:pt x="354" y="4315"/>
                  </a:lnTo>
                  <a:lnTo>
                    <a:pt x="339" y="4315"/>
                  </a:lnTo>
                  <a:lnTo>
                    <a:pt x="325" y="4315"/>
                  </a:lnTo>
                  <a:lnTo>
                    <a:pt x="297" y="4312"/>
                  </a:lnTo>
                  <a:lnTo>
                    <a:pt x="271" y="4307"/>
                  </a:lnTo>
                  <a:lnTo>
                    <a:pt x="245" y="4299"/>
                  </a:lnTo>
                  <a:lnTo>
                    <a:pt x="220" y="4288"/>
                  </a:lnTo>
                  <a:lnTo>
                    <a:pt x="195" y="4277"/>
                  </a:lnTo>
                  <a:lnTo>
                    <a:pt x="183" y="4270"/>
                  </a:lnTo>
                  <a:lnTo>
                    <a:pt x="171" y="4263"/>
                  </a:lnTo>
                  <a:lnTo>
                    <a:pt x="148" y="4245"/>
                  </a:lnTo>
                  <a:lnTo>
                    <a:pt x="127" y="4228"/>
                  </a:lnTo>
                  <a:lnTo>
                    <a:pt x="106" y="4210"/>
                  </a:lnTo>
                  <a:lnTo>
                    <a:pt x="87" y="4189"/>
                  </a:lnTo>
                  <a:lnTo>
                    <a:pt x="68" y="4168"/>
                  </a:lnTo>
                  <a:lnTo>
                    <a:pt x="51" y="4146"/>
                  </a:lnTo>
                  <a:lnTo>
                    <a:pt x="34" y="4123"/>
                  </a:lnTo>
                  <a:lnTo>
                    <a:pt x="19" y="4100"/>
                  </a:lnTo>
                  <a:lnTo>
                    <a:pt x="7" y="4076"/>
                  </a:lnTo>
                  <a:lnTo>
                    <a:pt x="2" y="4067"/>
                  </a:lnTo>
                  <a:lnTo>
                    <a:pt x="1" y="4062"/>
                  </a:lnTo>
                  <a:lnTo>
                    <a:pt x="0" y="4059"/>
                  </a:lnTo>
                  <a:lnTo>
                    <a:pt x="0" y="4055"/>
                  </a:lnTo>
                  <a:lnTo>
                    <a:pt x="0" y="4051"/>
                  </a:lnTo>
                  <a:lnTo>
                    <a:pt x="1" y="4044"/>
                  </a:lnTo>
                  <a:lnTo>
                    <a:pt x="4" y="4038"/>
                  </a:lnTo>
                  <a:lnTo>
                    <a:pt x="9" y="4033"/>
                  </a:lnTo>
                  <a:lnTo>
                    <a:pt x="15" y="4029"/>
                  </a:lnTo>
                  <a:lnTo>
                    <a:pt x="23" y="4025"/>
                  </a:lnTo>
                  <a:lnTo>
                    <a:pt x="31" y="4022"/>
                  </a:lnTo>
                  <a:lnTo>
                    <a:pt x="41" y="4019"/>
                  </a:lnTo>
                  <a:lnTo>
                    <a:pt x="65" y="4016"/>
                  </a:lnTo>
                  <a:lnTo>
                    <a:pt x="91" y="4015"/>
                  </a:lnTo>
                  <a:lnTo>
                    <a:pt x="121" y="4016"/>
                  </a:lnTo>
                  <a:lnTo>
                    <a:pt x="153" y="4019"/>
                  </a:lnTo>
                  <a:lnTo>
                    <a:pt x="184" y="4024"/>
                  </a:lnTo>
                  <a:lnTo>
                    <a:pt x="216" y="4030"/>
                  </a:lnTo>
                  <a:lnTo>
                    <a:pt x="249" y="4038"/>
                  </a:lnTo>
                  <a:lnTo>
                    <a:pt x="279" y="4047"/>
                  </a:lnTo>
                  <a:lnTo>
                    <a:pt x="308" y="4055"/>
                  </a:lnTo>
                  <a:lnTo>
                    <a:pt x="320" y="4061"/>
                  </a:lnTo>
                  <a:lnTo>
                    <a:pt x="332" y="4066"/>
                  </a:lnTo>
                  <a:lnTo>
                    <a:pt x="354" y="4076"/>
                  </a:lnTo>
                  <a:lnTo>
                    <a:pt x="516" y="4167"/>
                  </a:lnTo>
                  <a:lnTo>
                    <a:pt x="606" y="4220"/>
                  </a:lnTo>
                  <a:lnTo>
                    <a:pt x="701" y="4277"/>
                  </a:lnTo>
                  <a:lnTo>
                    <a:pt x="800" y="4337"/>
                  </a:lnTo>
                  <a:lnTo>
                    <a:pt x="900" y="4399"/>
                  </a:lnTo>
                  <a:lnTo>
                    <a:pt x="1001" y="4465"/>
                  </a:lnTo>
                  <a:lnTo>
                    <a:pt x="1101" y="4534"/>
                  </a:lnTo>
                  <a:lnTo>
                    <a:pt x="1150" y="4569"/>
                  </a:lnTo>
                  <a:lnTo>
                    <a:pt x="1198" y="4605"/>
                  </a:lnTo>
                  <a:lnTo>
                    <a:pt x="1247" y="4641"/>
                  </a:lnTo>
                  <a:lnTo>
                    <a:pt x="1292" y="4678"/>
                  </a:lnTo>
                  <a:lnTo>
                    <a:pt x="1338" y="4716"/>
                  </a:lnTo>
                  <a:lnTo>
                    <a:pt x="1382" y="4754"/>
                  </a:lnTo>
                  <a:lnTo>
                    <a:pt x="1425" y="4792"/>
                  </a:lnTo>
                  <a:lnTo>
                    <a:pt x="1465" y="4830"/>
                  </a:lnTo>
                  <a:lnTo>
                    <a:pt x="1505" y="4869"/>
                  </a:lnTo>
                  <a:lnTo>
                    <a:pt x="1541" y="4908"/>
                  </a:lnTo>
                  <a:lnTo>
                    <a:pt x="1575" y="4948"/>
                  </a:lnTo>
                  <a:lnTo>
                    <a:pt x="1609" y="4988"/>
                  </a:lnTo>
                  <a:lnTo>
                    <a:pt x="1638" y="5027"/>
                  </a:lnTo>
                  <a:lnTo>
                    <a:pt x="1666" y="5068"/>
                  </a:lnTo>
                  <a:lnTo>
                    <a:pt x="1690" y="5108"/>
                  </a:lnTo>
                  <a:lnTo>
                    <a:pt x="1711" y="5147"/>
                  </a:lnTo>
                  <a:lnTo>
                    <a:pt x="1722" y="5172"/>
                  </a:lnTo>
                  <a:lnTo>
                    <a:pt x="1732" y="5198"/>
                  </a:lnTo>
                  <a:lnTo>
                    <a:pt x="1739" y="5222"/>
                  </a:lnTo>
                  <a:lnTo>
                    <a:pt x="1743" y="5247"/>
                  </a:lnTo>
                  <a:lnTo>
                    <a:pt x="1745" y="5272"/>
                  </a:lnTo>
                  <a:lnTo>
                    <a:pt x="1747" y="5296"/>
                  </a:lnTo>
                  <a:lnTo>
                    <a:pt x="1745" y="5319"/>
                  </a:lnTo>
                  <a:lnTo>
                    <a:pt x="1743" y="5342"/>
                  </a:lnTo>
                  <a:lnTo>
                    <a:pt x="1737" y="5364"/>
                  </a:lnTo>
                  <a:lnTo>
                    <a:pt x="1732" y="5385"/>
                  </a:lnTo>
                  <a:lnTo>
                    <a:pt x="1725" y="5405"/>
                  </a:lnTo>
                  <a:lnTo>
                    <a:pt x="1714" y="5425"/>
                  </a:lnTo>
                  <a:lnTo>
                    <a:pt x="1704" y="5443"/>
                  </a:lnTo>
                  <a:lnTo>
                    <a:pt x="1692" y="5461"/>
                  </a:lnTo>
                  <a:lnTo>
                    <a:pt x="1678" y="5477"/>
                  </a:lnTo>
                  <a:lnTo>
                    <a:pt x="1664" y="5492"/>
                  </a:lnTo>
                  <a:lnTo>
                    <a:pt x="1648" y="5504"/>
                  </a:lnTo>
                  <a:lnTo>
                    <a:pt x="1632" y="5517"/>
                  </a:lnTo>
                  <a:lnTo>
                    <a:pt x="1615" y="5528"/>
                  </a:lnTo>
                  <a:lnTo>
                    <a:pt x="1596" y="5536"/>
                  </a:lnTo>
                  <a:lnTo>
                    <a:pt x="1578" y="5543"/>
                  </a:lnTo>
                  <a:lnTo>
                    <a:pt x="1567" y="5545"/>
                  </a:lnTo>
                  <a:lnTo>
                    <a:pt x="1557" y="5547"/>
                  </a:lnTo>
                  <a:lnTo>
                    <a:pt x="1536" y="5551"/>
                  </a:lnTo>
                  <a:lnTo>
                    <a:pt x="1527" y="5552"/>
                  </a:lnTo>
                  <a:lnTo>
                    <a:pt x="1515" y="5552"/>
                  </a:lnTo>
                  <a:lnTo>
                    <a:pt x="1505" y="5551"/>
                  </a:lnTo>
                  <a:lnTo>
                    <a:pt x="1494" y="5549"/>
                  </a:lnTo>
                  <a:lnTo>
                    <a:pt x="1483" y="5548"/>
                  </a:lnTo>
                  <a:lnTo>
                    <a:pt x="1472" y="5546"/>
                  </a:lnTo>
                  <a:lnTo>
                    <a:pt x="1449" y="5541"/>
                  </a:lnTo>
                  <a:lnTo>
                    <a:pt x="1427" y="5533"/>
                  </a:lnTo>
                  <a:lnTo>
                    <a:pt x="1404" y="5523"/>
                  </a:lnTo>
                  <a:lnTo>
                    <a:pt x="1381" y="5509"/>
                  </a:lnTo>
                  <a:lnTo>
                    <a:pt x="1359" y="5493"/>
                  </a:lnTo>
                  <a:lnTo>
                    <a:pt x="1336" y="5474"/>
                  </a:lnTo>
                  <a:lnTo>
                    <a:pt x="1323" y="5463"/>
                  </a:lnTo>
                  <a:lnTo>
                    <a:pt x="1310" y="5448"/>
                  </a:lnTo>
                  <a:lnTo>
                    <a:pt x="1300" y="5434"/>
                  </a:lnTo>
                  <a:lnTo>
                    <a:pt x="1289" y="5418"/>
                  </a:lnTo>
                  <a:lnTo>
                    <a:pt x="1269" y="5387"/>
                  </a:lnTo>
                  <a:lnTo>
                    <a:pt x="1249" y="5356"/>
                  </a:lnTo>
                  <a:lnTo>
                    <a:pt x="1285" y="5356"/>
                  </a:lnTo>
                  <a:lnTo>
                    <a:pt x="1318" y="5358"/>
                  </a:lnTo>
                  <a:lnTo>
                    <a:pt x="1352" y="5361"/>
                  </a:lnTo>
                  <a:lnTo>
                    <a:pt x="1384" y="5365"/>
                  </a:lnTo>
                  <a:lnTo>
                    <a:pt x="1417" y="5371"/>
                  </a:lnTo>
                  <a:lnTo>
                    <a:pt x="1447" y="5379"/>
                  </a:lnTo>
                  <a:lnTo>
                    <a:pt x="1477" y="5387"/>
                  </a:lnTo>
                  <a:lnTo>
                    <a:pt x="1505" y="5397"/>
                  </a:lnTo>
                  <a:lnTo>
                    <a:pt x="1532" y="5408"/>
                  </a:lnTo>
                  <a:lnTo>
                    <a:pt x="1559" y="5420"/>
                  </a:lnTo>
                  <a:lnTo>
                    <a:pt x="1583" y="5434"/>
                  </a:lnTo>
                  <a:lnTo>
                    <a:pt x="1608" y="5449"/>
                  </a:lnTo>
                  <a:lnTo>
                    <a:pt x="1631" y="5464"/>
                  </a:lnTo>
                  <a:lnTo>
                    <a:pt x="1653" y="5483"/>
                  </a:lnTo>
                  <a:lnTo>
                    <a:pt x="1674" y="5501"/>
                  </a:lnTo>
                  <a:lnTo>
                    <a:pt x="1693" y="5521"/>
                  </a:lnTo>
                  <a:lnTo>
                    <a:pt x="1711" y="5541"/>
                  </a:lnTo>
                  <a:lnTo>
                    <a:pt x="1728" y="5562"/>
                  </a:lnTo>
                  <a:lnTo>
                    <a:pt x="1744" y="5585"/>
                  </a:lnTo>
                  <a:lnTo>
                    <a:pt x="1758" y="5609"/>
                  </a:lnTo>
                  <a:lnTo>
                    <a:pt x="1772" y="5635"/>
                  </a:lnTo>
                  <a:lnTo>
                    <a:pt x="1783" y="5661"/>
                  </a:lnTo>
                  <a:lnTo>
                    <a:pt x="1794" y="5689"/>
                  </a:lnTo>
                  <a:lnTo>
                    <a:pt x="1803" y="5718"/>
                  </a:lnTo>
                  <a:lnTo>
                    <a:pt x="1807" y="5732"/>
                  </a:lnTo>
                  <a:lnTo>
                    <a:pt x="1811" y="5747"/>
                  </a:lnTo>
                  <a:lnTo>
                    <a:pt x="1814" y="5762"/>
                  </a:lnTo>
                  <a:lnTo>
                    <a:pt x="1817" y="5778"/>
                  </a:lnTo>
                  <a:lnTo>
                    <a:pt x="1820" y="5793"/>
                  </a:lnTo>
                  <a:lnTo>
                    <a:pt x="1822" y="5809"/>
                  </a:lnTo>
                  <a:lnTo>
                    <a:pt x="1824" y="5825"/>
                  </a:lnTo>
                  <a:lnTo>
                    <a:pt x="1827" y="5841"/>
                  </a:lnTo>
                  <a:lnTo>
                    <a:pt x="1829" y="5875"/>
                  </a:lnTo>
                  <a:lnTo>
                    <a:pt x="1829" y="5901"/>
                  </a:lnTo>
                </a:path>
              </a:pathLst>
            </a:custGeom>
            <a:noFill/>
            <a:ln w="13335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CCDA628D-A7D2-9C42-BA1D-973EAB9AC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altLang="de-DE"/>
              <a:t>Leitfaden für die Entscheidungen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322A0C64-F0CE-E74B-90A0-36E149B11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 eaLnBrk="1" hangingPunct="1">
              <a:buFontTx/>
              <a:buAutoNum type="arabicPeriod"/>
            </a:pPr>
            <a:r>
              <a:rPr altLang="de-DE">
                <a:cs typeface="Times New Roman" panose="02020603050405020304" pitchFamily="18" charset="0"/>
              </a:rPr>
              <a:t>Analyse des Geschäftsberichts der Vorperiode </a:t>
            </a:r>
          </a:p>
          <a:p>
            <a:pPr marL="457200" indent="-457200" algn="just" eaLnBrk="1" hangingPunct="1">
              <a:buFontTx/>
              <a:buAutoNum type="arabicPeriod"/>
            </a:pPr>
            <a:r>
              <a:rPr altLang="de-DE">
                <a:cs typeface="Times New Roman" panose="02020603050405020304" pitchFamily="18" charset="0"/>
              </a:rPr>
              <a:t>Beurteilung des aktuellen Szenarios</a:t>
            </a:r>
          </a:p>
          <a:p>
            <a:pPr marL="457200" indent="-457200" algn="just" eaLnBrk="1" hangingPunct="1">
              <a:buFontTx/>
              <a:buAutoNum type="arabicPeriod"/>
            </a:pPr>
            <a:r>
              <a:rPr altLang="de-DE">
                <a:cs typeface="Times New Roman" panose="02020603050405020304" pitchFamily="18" charset="0"/>
              </a:rPr>
              <a:t>Strategieprüfung und  ggf. -anpassung</a:t>
            </a:r>
          </a:p>
          <a:p>
            <a:pPr marL="457200" indent="-457200" algn="just" eaLnBrk="1" hangingPunct="1">
              <a:buFontTx/>
              <a:buAutoNum type="arabicPeriod"/>
            </a:pPr>
            <a:r>
              <a:rPr altLang="de-DE">
                <a:cs typeface="Times New Roman" panose="02020603050405020304" pitchFamily="18" charset="0"/>
              </a:rPr>
              <a:t>Umsatz- und Preisplanung</a:t>
            </a:r>
          </a:p>
          <a:p>
            <a:pPr marL="457200" indent="-457200" algn="just" eaLnBrk="1" hangingPunct="1">
              <a:buFontTx/>
              <a:buAutoNum type="arabicPeriod"/>
            </a:pPr>
            <a:r>
              <a:rPr altLang="de-DE">
                <a:cs typeface="Times New Roman" panose="02020603050405020304" pitchFamily="18" charset="0"/>
              </a:rPr>
              <a:t>Produktion und Personalentscheidungen</a:t>
            </a:r>
          </a:p>
          <a:p>
            <a:pPr marL="457200" indent="-457200" algn="just" eaLnBrk="1" hangingPunct="1">
              <a:buFontTx/>
              <a:buAutoNum type="arabicPeriod"/>
            </a:pPr>
            <a:r>
              <a:rPr altLang="de-DE">
                <a:cs typeface="Times New Roman" panose="02020603050405020304" pitchFamily="18" charset="0"/>
              </a:rPr>
              <a:t>Bestimmung der Bezugsmengen</a:t>
            </a:r>
          </a:p>
          <a:p>
            <a:pPr marL="457200" indent="-457200" algn="just" eaLnBrk="1" hangingPunct="1">
              <a:buFontTx/>
              <a:buAutoNum type="arabicPeriod"/>
            </a:pPr>
            <a:r>
              <a:rPr altLang="de-DE">
                <a:cs typeface="Times New Roman" panose="02020603050405020304" pitchFamily="18" charset="0"/>
              </a:rPr>
              <a:t>Bestimmung der Planwerte / Finanzplanung</a:t>
            </a: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AFB710A9-809B-9F48-86B3-9CF337C2A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1038"/>
            <a:ext cx="6799263" cy="707088"/>
          </a:xfrm>
        </p:spPr>
        <p:txBody>
          <a:bodyPr/>
          <a:lstStyle/>
          <a:p>
            <a:pPr eaLnBrk="1" hangingPunct="1"/>
            <a:r>
              <a:rPr altLang="de-DE" dirty="0"/>
              <a:t>Strategiemeeting der Gruppen</a:t>
            </a:r>
            <a:endParaRPr lang="en-GB" altLang="de-DE" dirty="0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9A63EF3D-A2A8-DF4A-BEF3-01A1192AE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867561"/>
          </a:xfrm>
        </p:spPr>
        <p:txBody>
          <a:bodyPr/>
          <a:lstStyle/>
          <a:p>
            <a:pPr eaLnBrk="1" hangingPunct="1"/>
            <a:r>
              <a:rPr altLang="de-DE" dirty="0"/>
              <a:t>Welche Vision haben Sie für Ihr Unternehmen?</a:t>
            </a:r>
          </a:p>
          <a:p>
            <a:pPr eaLnBrk="1" hangingPunct="1"/>
            <a:r>
              <a:rPr altLang="de-DE" dirty="0"/>
              <a:t>Welche Ziele wollen Sie sich konkret setzen?</a:t>
            </a:r>
          </a:p>
          <a:p>
            <a:pPr eaLnBrk="1" hangingPunct="1"/>
            <a:r>
              <a:rPr altLang="de-DE" dirty="0"/>
              <a:t>Mit welchen Maßnahmen wollen Sie sicherstellen, die Ziele zu erreichen?</a:t>
            </a:r>
          </a:p>
          <a:p>
            <a:pPr eaLnBrk="1" hangingPunct="1"/>
            <a:r>
              <a:rPr altLang="de-DE" dirty="0"/>
              <a:t>Wie organisieren Sie den Prozess?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7953412-AE6C-F94B-ABBA-CE1B37D2A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894" y="735013"/>
            <a:ext cx="6783693" cy="474662"/>
          </a:xfrm>
        </p:spPr>
        <p:txBody>
          <a:bodyPr/>
          <a:lstStyle/>
          <a:p>
            <a:pPr eaLnBrk="1" hangingPunct="1"/>
            <a:r>
              <a:rPr lang="de-DE" altLang="de-DE" dirty="0"/>
              <a:t>... Wirklichkeit</a:t>
            </a:r>
          </a:p>
        </p:txBody>
      </p:sp>
      <p:pic>
        <p:nvPicPr>
          <p:cNvPr id="9219" name="Grafik 2">
            <a:extLst>
              <a:ext uri="{FF2B5EF4-FFF2-40B4-BE49-F238E27FC236}">
                <a16:creationId xmlns:a16="http://schemas.microsoft.com/office/drawing/2014/main" id="{807A9945-3AFD-2A49-BD86-83CE42C2D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813" y="2100263"/>
            <a:ext cx="3521075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CE6DFA21-98A9-AB47-A68F-5100524C6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621" y="4029468"/>
            <a:ext cx="2998787" cy="19963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221" name="Rechteck 3">
            <a:extLst>
              <a:ext uri="{FF2B5EF4-FFF2-40B4-BE49-F238E27FC236}">
                <a16:creationId xmlns:a16="http://schemas.microsoft.com/office/drawing/2014/main" id="{44F726FF-6066-8D4E-8B90-7FC4F1E09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2813" y="5883275"/>
            <a:ext cx="29987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de-DE" sz="600"/>
              <a:t>Bildquelle: </a:t>
            </a:r>
            <a:r>
              <a:rPr lang="de-DE" altLang="de-DE" sz="600">
                <a:hlinkClick r:id="rId4"/>
              </a:rPr>
              <a:t>https://www.bwl-lexikon.de/app/uploads/Unternehmen.png</a:t>
            </a:r>
            <a:endParaRPr lang="de-DE" altLang="de-DE" sz="600"/>
          </a:p>
          <a:p>
            <a:pPr>
              <a:spcBef>
                <a:spcPct val="50000"/>
              </a:spcBef>
            </a:pPr>
            <a:r>
              <a:rPr lang="de-DE" altLang="de-DE" sz="600">
                <a:hlinkClick r:id="rId5"/>
              </a:rPr>
              <a:t>https://www.it-daily.net/images/Aufmacherbilder/Businessman-Stress-Office_534464599-700.jpg</a:t>
            </a:r>
            <a:endParaRPr lang="de-DE" altLang="de-DE" sz="600"/>
          </a:p>
          <a:p>
            <a:pPr>
              <a:spcBef>
                <a:spcPct val="50000"/>
              </a:spcBef>
            </a:pPr>
            <a:endParaRPr lang="de-DE" altLang="de-DE" sz="60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1540B36-75FB-6843-90BD-69CA1DBC4F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889" y="1376597"/>
            <a:ext cx="3728924" cy="248594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9223" name="Rechteck 7">
            <a:extLst>
              <a:ext uri="{FF2B5EF4-FFF2-40B4-BE49-F238E27FC236}">
                <a16:creationId xmlns:a16="http://schemas.microsoft.com/office/drawing/2014/main" id="{D046C6CE-FFB8-FB4E-84C5-430B80EC0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2813" y="5505450"/>
            <a:ext cx="45466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de-DE" sz="600"/>
              <a:t>Bildquellen:</a:t>
            </a:r>
          </a:p>
          <a:p>
            <a:pPr>
              <a:spcBef>
                <a:spcPct val="50000"/>
              </a:spcBef>
            </a:pPr>
            <a:r>
              <a:rPr lang="de-DE" altLang="de-DE" sz="600"/>
              <a:t>https://veranstaltungen.handelsblatt.com/industrie/wp-content/uploads/2015/12/Fotolia_93312053_M_industrie_4-0-624x416.jpg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>
            <a:extLst>
              <a:ext uri="{FF2B5EF4-FFF2-40B4-BE49-F238E27FC236}">
                <a16:creationId xmlns:a16="http://schemas.microsoft.com/office/drawing/2014/main" id="{A58D2B91-EF5D-5C4A-8CB0-BAB75CAEA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894" y="2765424"/>
            <a:ext cx="5175556" cy="287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de-DE" altLang="de-DE" dirty="0"/>
              <a:t>… sie sind von wechselnden externen und internen Faktoren betroffen.</a:t>
            </a:r>
          </a:p>
          <a:p>
            <a:pPr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de-DE" altLang="de-DE" dirty="0"/>
              <a:t>… sie beeinflussen ihre Unternehmensumwelt.</a:t>
            </a:r>
          </a:p>
          <a:p>
            <a:pPr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de-DE" altLang="de-DE" dirty="0"/>
              <a:t>… sie sind multifaktoriell, d. h. die Faktoren beeinflussen sich gegenseitig.</a:t>
            </a:r>
          </a:p>
        </p:txBody>
      </p:sp>
      <p:sp>
        <p:nvSpPr>
          <p:cNvPr id="10243" name="Text Box 4">
            <a:extLst>
              <a:ext uri="{FF2B5EF4-FFF2-40B4-BE49-F238E27FC236}">
                <a16:creationId xmlns:a16="http://schemas.microsoft.com/office/drawing/2014/main" id="{F4EBA793-C7F0-604C-A546-1FCDE688B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94" y="1819275"/>
            <a:ext cx="779810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9525" indent="-9525">
              <a:spcBef>
                <a:spcPct val="50000"/>
              </a:spcBef>
              <a:buClr>
                <a:schemeClr val="accent2"/>
              </a:buClr>
            </a:pPr>
            <a:r>
              <a:rPr lang="de-DE" altLang="de-DE" b="1" dirty="0"/>
              <a:t>Unternehmen sind komplexe dynamische Systeme, d. h. …</a:t>
            </a: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B7EAF6E6-5C61-864F-AD9C-B65B36A5B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894" y="679450"/>
            <a:ext cx="6783694" cy="707886"/>
          </a:xfrm>
        </p:spPr>
        <p:txBody>
          <a:bodyPr/>
          <a:lstStyle/>
          <a:p>
            <a:pPr eaLnBrk="1" hangingPunct="1"/>
            <a:r>
              <a:rPr altLang="de-DE" dirty="0"/>
              <a:t>Unternehmen als System</a:t>
            </a:r>
          </a:p>
        </p:txBody>
      </p:sp>
      <p:pic>
        <p:nvPicPr>
          <p:cNvPr id="10245" name="Grafik 1">
            <a:extLst>
              <a:ext uri="{FF2B5EF4-FFF2-40B4-BE49-F238E27FC236}">
                <a16:creationId xmlns:a16="http://schemas.microsoft.com/office/drawing/2014/main" id="{BFB1E9B8-4130-7E46-B6D5-BD6E94D0D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163" y="2724150"/>
            <a:ext cx="2682875" cy="21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Rechteck 7">
            <a:extLst>
              <a:ext uri="{FF2B5EF4-FFF2-40B4-BE49-F238E27FC236}">
                <a16:creationId xmlns:a16="http://schemas.microsoft.com/office/drawing/2014/main" id="{82F70319-6486-214B-842E-8568A9699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0" y="5854700"/>
            <a:ext cx="45466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de-DE" sz="600"/>
              <a:t>Bildquellen:</a:t>
            </a:r>
          </a:p>
          <a:p>
            <a:pPr>
              <a:spcBef>
                <a:spcPct val="50000"/>
              </a:spcBef>
            </a:pPr>
            <a:r>
              <a:rPr lang="de-DE" altLang="de-DE" sz="600"/>
              <a:t>https://www.overkillblog.com/wp-content/uploads/2020/11/20202002020-1100x880.jpg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4">
            <a:extLst>
              <a:ext uri="{FF2B5EF4-FFF2-40B4-BE49-F238E27FC236}">
                <a16:creationId xmlns:a16="http://schemas.microsoft.com/office/drawing/2014/main" id="{3EEAE0AB-B2CB-994D-ACFD-DCE294880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876" y="1679575"/>
            <a:ext cx="27717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de-DE" altLang="de-DE" b="1" dirty="0"/>
              <a:t>Doppelrolle</a:t>
            </a: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182FAEFA-5E4B-2041-A226-157EAE081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877" y="705079"/>
            <a:ext cx="6794711" cy="660170"/>
          </a:xfrm>
        </p:spPr>
        <p:txBody>
          <a:bodyPr/>
          <a:lstStyle/>
          <a:p>
            <a:pPr eaLnBrk="1" hangingPunct="1"/>
            <a:r>
              <a:rPr altLang="de-DE" dirty="0"/>
              <a:t>Ihre Rolle als Manager</a:t>
            </a:r>
          </a:p>
        </p:txBody>
      </p:sp>
      <p:pic>
        <p:nvPicPr>
          <p:cNvPr id="11268" name="Grafik 4">
            <a:extLst>
              <a:ext uri="{FF2B5EF4-FFF2-40B4-BE49-F238E27FC236}">
                <a16:creationId xmlns:a16="http://schemas.microsoft.com/office/drawing/2014/main" id="{E6981094-163E-1147-B20A-BD2F3AA14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3535363"/>
            <a:ext cx="2936875" cy="195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Grafik 6">
            <a:extLst>
              <a:ext uri="{FF2B5EF4-FFF2-40B4-BE49-F238E27FC236}">
                <a16:creationId xmlns:a16="http://schemas.microsoft.com/office/drawing/2014/main" id="{6E9B483B-1BEA-BD4A-B741-0B3FFD815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928" y="1685925"/>
            <a:ext cx="2771775" cy="184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Rectangle 3">
            <a:extLst>
              <a:ext uri="{FF2B5EF4-FFF2-40B4-BE49-F238E27FC236}">
                <a16:creationId xmlns:a16="http://schemas.microsoft.com/office/drawing/2014/main" id="{593D8704-3A50-3240-ABD5-84C0D2695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876" y="2252663"/>
            <a:ext cx="5116724" cy="214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de-DE" altLang="de-DE" dirty="0"/>
              <a:t>Manager sind Teil des Systems… </a:t>
            </a:r>
          </a:p>
          <a:p>
            <a:pPr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de-DE" altLang="de-DE" dirty="0"/>
              <a:t>…von den verschiedenen Faktoren betroffen, mit denen sie umgehen müssen</a:t>
            </a:r>
          </a:p>
          <a:p>
            <a:pPr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de-DE" altLang="de-DE" dirty="0"/>
              <a:t>…eigene Gestalter des Systems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F73189F2-6B92-2C48-B38A-0EBEB242C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894" y="705080"/>
            <a:ext cx="6872594" cy="703691"/>
          </a:xfrm>
        </p:spPr>
        <p:txBody>
          <a:bodyPr/>
          <a:lstStyle/>
          <a:p>
            <a:pPr eaLnBrk="1" hangingPunct="1"/>
            <a:r>
              <a:rPr lang="de-DE" altLang="de-DE" dirty="0"/>
              <a:t>Erfolgreiches Management im System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A263223-EEB0-9344-9529-5104C35A1EF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36677" y="1672296"/>
            <a:ext cx="2438400" cy="12801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292" name="Rechteck 3">
            <a:extLst>
              <a:ext uri="{FF2B5EF4-FFF2-40B4-BE49-F238E27FC236}">
                <a16:creationId xmlns:a16="http://schemas.microsoft.com/office/drawing/2014/main" id="{B4586660-D2AF-244F-A901-D8C7AEC7B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3138" y="5784850"/>
            <a:ext cx="45720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de-DE" sz="600"/>
              <a:t>https://www.it-mod.de/wp-content/uploads/2020/01/mod-it-Red-Label-Management_1-lifecycle-management.jpg</a:t>
            </a:r>
          </a:p>
        </p:txBody>
      </p:sp>
      <p:pic>
        <p:nvPicPr>
          <p:cNvPr id="12293" name="Grafik 4">
            <a:extLst>
              <a:ext uri="{FF2B5EF4-FFF2-40B4-BE49-F238E27FC236}">
                <a16:creationId xmlns:a16="http://schemas.microsoft.com/office/drawing/2014/main" id="{9788C44C-177E-C84B-ADAF-B24D48B623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677" y="3193903"/>
            <a:ext cx="2197100" cy="217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4" name="Rechteck 5">
            <a:extLst>
              <a:ext uri="{FF2B5EF4-FFF2-40B4-BE49-F238E27FC236}">
                <a16:creationId xmlns:a16="http://schemas.microsoft.com/office/drawing/2014/main" id="{D62B125A-1955-6643-8222-F5A6D4D47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3138" y="5614988"/>
            <a:ext cx="45720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de-DE" sz="600"/>
              <a:t>Bildquelle: https://www.wirtschaft-controlling.de/wp-content/uploads/2015/02/Management-Regelkreis.png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4260975-3F1E-9943-8421-D4CE57F78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894" y="1600199"/>
            <a:ext cx="5574534" cy="4282807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457200" indent="-457200">
              <a:spcBef>
                <a:spcPct val="20000"/>
              </a:spcBef>
              <a:buClr>
                <a:srgbClr val="FF9900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914400" indent="-457200">
              <a:spcBef>
                <a:spcPct val="20000"/>
              </a:spcBef>
              <a:buClr>
                <a:srgbClr val="FF9900"/>
              </a:buClr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371600" indent="-457200">
              <a:spcBef>
                <a:spcPct val="20000"/>
              </a:spcBef>
              <a:buClr>
                <a:srgbClr val="FF9900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828800" indent="-457200">
              <a:spcBef>
                <a:spcPct val="20000"/>
              </a:spcBef>
              <a:buClr>
                <a:srgbClr val="FF9900"/>
              </a:buClr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286000" indent="-457200">
              <a:spcBef>
                <a:spcPct val="20000"/>
              </a:spcBef>
              <a:buClr>
                <a:srgbClr val="FF9900"/>
              </a:buClr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indent="0">
              <a:spcBef>
                <a:spcPct val="50000"/>
              </a:spcBef>
              <a:buClr>
                <a:schemeClr val="accent1"/>
              </a:buClr>
              <a:buFontTx/>
              <a:buNone/>
              <a:defRPr/>
            </a:pPr>
            <a:r>
              <a:rPr lang="de-DE" altLang="de-DE" sz="2000" dirty="0"/>
              <a:t>Stellen Sie sich die richtigen Fragen:</a:t>
            </a:r>
          </a:p>
          <a:p>
            <a:pPr>
              <a:spcBef>
                <a:spcPct val="50000"/>
              </a:spcBef>
              <a:buClr>
                <a:schemeClr val="accent1"/>
              </a:buClr>
              <a:defRPr/>
            </a:pPr>
            <a:r>
              <a:rPr lang="de-DE" altLang="de-DE" sz="2000" dirty="0"/>
              <a:t>Wo entstehen die Kosten im Unternehmen? </a:t>
            </a:r>
          </a:p>
          <a:p>
            <a:pPr>
              <a:spcBef>
                <a:spcPct val="50000"/>
              </a:spcBef>
              <a:buClr>
                <a:schemeClr val="accent1"/>
              </a:buClr>
              <a:defRPr/>
            </a:pPr>
            <a:r>
              <a:rPr lang="de-DE" altLang="de-DE" sz="2000" dirty="0"/>
              <a:t>Wo und womit generieren wir den Gewinn?</a:t>
            </a:r>
          </a:p>
          <a:p>
            <a:pPr>
              <a:spcBef>
                <a:spcPct val="50000"/>
              </a:spcBef>
              <a:buClr>
                <a:schemeClr val="accent1"/>
              </a:buClr>
              <a:defRPr/>
            </a:pPr>
            <a:r>
              <a:rPr lang="de-DE" altLang="de-DE" sz="2000" dirty="0"/>
              <a:t>Welche Entwicklungen sind möglich?</a:t>
            </a:r>
          </a:p>
          <a:p>
            <a:pPr>
              <a:spcBef>
                <a:spcPct val="50000"/>
              </a:spcBef>
              <a:buClr>
                <a:schemeClr val="accent1"/>
              </a:buClr>
              <a:defRPr/>
            </a:pPr>
            <a:r>
              <a:rPr lang="de-DE" altLang="de-DE" sz="2000" dirty="0"/>
              <a:t>Wodurch ist die Konkurrenz erfolgreich?</a:t>
            </a:r>
          </a:p>
          <a:p>
            <a:pPr>
              <a:spcBef>
                <a:spcPct val="50000"/>
              </a:spcBef>
              <a:buClr>
                <a:schemeClr val="accent1"/>
              </a:buClr>
              <a:defRPr/>
            </a:pPr>
            <a:r>
              <a:rPr lang="de-DE" altLang="de-DE" sz="2000" dirty="0"/>
              <a:t>…..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A1E9121F-68AB-0D4B-A5D6-ED1DA5CFA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894" y="719137"/>
            <a:ext cx="7290106" cy="706437"/>
          </a:xfrm>
          <a:noFill/>
        </p:spPr>
        <p:txBody>
          <a:bodyPr/>
          <a:lstStyle/>
          <a:p>
            <a:pPr eaLnBrk="1" hangingPunct="1"/>
            <a:r>
              <a:rPr altLang="de-DE" dirty="0">
                <a:cs typeface="Times New Roman" panose="02020603050405020304" pitchFamily="18" charset="0"/>
              </a:rPr>
              <a:t>Ablauf einer Spielperiode</a:t>
            </a:r>
            <a:endParaRPr altLang="de-DE" dirty="0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B0357154-16CA-084E-B919-054850F2F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525" y="2481263"/>
            <a:ext cx="7772400" cy="193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8925" indent="-288925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85090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270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891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108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654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3022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79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937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q"/>
            </a:pPr>
            <a:endParaRPr lang="de-DE" altLang="de-DE" sz="1400" b="1">
              <a:cs typeface="Times New Roman" panose="02020603050405020304" pitchFamily="18" charset="0"/>
            </a:endParaRPr>
          </a:p>
        </p:txBody>
      </p:sp>
      <p:sp>
        <p:nvSpPr>
          <p:cNvPr id="13316" name="Textfeld 1">
            <a:extLst>
              <a:ext uri="{FF2B5EF4-FFF2-40B4-BE49-F238E27FC236}">
                <a16:creationId xmlns:a16="http://schemas.microsoft.com/office/drawing/2014/main" id="{9FAB2276-2279-DE44-BA37-F0FB9255D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13" y="1751013"/>
            <a:ext cx="2160587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/>
            <a:r>
              <a:rPr lang="de-DE" altLang="de-DE" sz="1100"/>
              <a:t>Analyse des aktuellen Geschäftsberichts und der Ergebnisse der Vorperiode</a:t>
            </a:r>
          </a:p>
        </p:txBody>
      </p:sp>
      <p:sp>
        <p:nvSpPr>
          <p:cNvPr id="13317" name="Textfeld 5">
            <a:extLst>
              <a:ext uri="{FF2B5EF4-FFF2-40B4-BE49-F238E27FC236}">
                <a16:creationId xmlns:a16="http://schemas.microsoft.com/office/drawing/2014/main" id="{CC6762C1-1256-EF45-B87B-CC5CF0566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075" y="1762125"/>
            <a:ext cx="20701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/>
            <a:r>
              <a:rPr lang="de-DE" altLang="de-DE" sz="1100" dirty="0"/>
              <a:t>Diskussion und Abstimmung über die Strategie der kommenden Periode </a:t>
            </a:r>
          </a:p>
        </p:txBody>
      </p:sp>
      <p:sp>
        <p:nvSpPr>
          <p:cNvPr id="13318" name="Textfeld 6">
            <a:extLst>
              <a:ext uri="{FF2B5EF4-FFF2-40B4-BE49-F238E27FC236}">
                <a16:creationId xmlns:a16="http://schemas.microsoft.com/office/drawing/2014/main" id="{76482581-C90D-0C49-A1EF-6FEEE5663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6050" y="1751013"/>
            <a:ext cx="16319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/>
            <a:r>
              <a:rPr lang="de-DE" altLang="de-DE" sz="1100"/>
              <a:t>Fristgerechte Abgabe der Entscheidungsbögen</a:t>
            </a:r>
          </a:p>
        </p:txBody>
      </p:sp>
      <p:sp>
        <p:nvSpPr>
          <p:cNvPr id="13319" name="Textfeld 7">
            <a:extLst>
              <a:ext uri="{FF2B5EF4-FFF2-40B4-BE49-F238E27FC236}">
                <a16:creationId xmlns:a16="http://schemas.microsoft.com/office/drawing/2014/main" id="{6A05F59F-40D6-E046-B9A8-14CF29938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2975" y="1706563"/>
            <a:ext cx="1655763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/>
            <a:r>
              <a:rPr lang="de-DE" altLang="de-DE" sz="1100"/>
              <a:t>Auswertung der Entscheidung durch Lehrkraft</a:t>
            </a:r>
          </a:p>
        </p:txBody>
      </p:sp>
      <p:pic>
        <p:nvPicPr>
          <p:cNvPr id="13320" name="Picture 6" descr="Diskussion, Sitzung, Weiße Männchen, 3D Model">
            <a:extLst>
              <a:ext uri="{FF2B5EF4-FFF2-40B4-BE49-F238E27FC236}">
                <a16:creationId xmlns:a16="http://schemas.microsoft.com/office/drawing/2014/main" id="{C8904DF7-CD59-3E42-852E-3E4830613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481263"/>
            <a:ext cx="1839913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1" name="Picture 8" descr="Satzzeichen, Wort, Sprache, Lernen, Bildung, Buchstaben">
            <a:extLst>
              <a:ext uri="{FF2B5EF4-FFF2-40B4-BE49-F238E27FC236}">
                <a16:creationId xmlns:a16="http://schemas.microsoft.com/office/drawing/2014/main" id="{09519B2B-B198-E54C-BA02-A4BB64640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175" y="2532063"/>
            <a:ext cx="173355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2" name="Textfeld 11">
            <a:extLst>
              <a:ext uri="{FF2B5EF4-FFF2-40B4-BE49-F238E27FC236}">
                <a16:creationId xmlns:a16="http://schemas.microsoft.com/office/drawing/2014/main" id="{F49E715D-E2D8-2F47-91D1-F28E6D1FB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6638" y="5233988"/>
            <a:ext cx="21621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/>
            <a:r>
              <a:rPr lang="de-DE" altLang="de-DE" sz="1100"/>
              <a:t>Grundlage für Entscheidung der nächsten Periode</a:t>
            </a:r>
          </a:p>
        </p:txBody>
      </p:sp>
      <p:pic>
        <p:nvPicPr>
          <p:cNvPr id="13323" name="Picture 10" descr="Weiße Männchen, 3D Model, Freigestellt, 3D, Model">
            <a:extLst>
              <a:ext uri="{FF2B5EF4-FFF2-40B4-BE49-F238E27FC236}">
                <a16:creationId xmlns:a16="http://schemas.microsoft.com/office/drawing/2014/main" id="{1FCD0D3D-D20B-C14A-8C0C-8647EE4A2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75" y="2762250"/>
            <a:ext cx="1376363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4" name="Picture 12" descr="Männchen, 3D Model, Freigestellt, 3D, Model, Ganzkörper">
            <a:extLst>
              <a:ext uri="{FF2B5EF4-FFF2-40B4-BE49-F238E27FC236}">
                <a16:creationId xmlns:a16="http://schemas.microsoft.com/office/drawing/2014/main" id="{2B3648A4-F2DD-7943-A6E5-6A28F6AC8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050" y="2597150"/>
            <a:ext cx="1704975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Gewinkelte Verbindung 3">
            <a:extLst>
              <a:ext uri="{FF2B5EF4-FFF2-40B4-BE49-F238E27FC236}">
                <a16:creationId xmlns:a16="http://schemas.microsoft.com/office/drawing/2014/main" id="{C67B6EB4-2DF4-FF41-8FBB-C6372F2DA5D3}"/>
              </a:ext>
            </a:extLst>
          </p:cNvPr>
          <p:cNvCxnSpPr>
            <a:stCxn id="13323" idx="2"/>
            <a:endCxn id="13322" idx="3"/>
          </p:cNvCxnSpPr>
          <p:nvPr/>
        </p:nvCxnSpPr>
        <p:spPr>
          <a:xfrm rot="5400000">
            <a:off x="6280944" y="3594894"/>
            <a:ext cx="1311275" cy="239553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winkelte Verbindung 17">
            <a:extLst>
              <a:ext uri="{FF2B5EF4-FFF2-40B4-BE49-F238E27FC236}">
                <a16:creationId xmlns:a16="http://schemas.microsoft.com/office/drawing/2014/main" id="{091F9090-C561-C748-A3EF-EA16A9BEC1C0}"/>
              </a:ext>
            </a:extLst>
          </p:cNvPr>
          <p:cNvCxnSpPr>
            <a:stCxn id="13322" idx="1"/>
            <a:endCxn id="13320" idx="2"/>
          </p:cNvCxnSpPr>
          <p:nvPr/>
        </p:nvCxnSpPr>
        <p:spPr>
          <a:xfrm rot="10800000">
            <a:off x="1231900" y="4319588"/>
            <a:ext cx="2344738" cy="11287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6D0927B7-1F45-0F4B-B66E-274824844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910" y="639762"/>
            <a:ext cx="6833003" cy="792431"/>
          </a:xfrm>
        </p:spPr>
        <p:txBody>
          <a:bodyPr/>
          <a:lstStyle/>
          <a:p>
            <a:pPr eaLnBrk="1" hangingPunct="1"/>
            <a:r>
              <a:rPr lang="de-DE" altLang="de-DE" dirty="0"/>
              <a:t>Willkommen zur Betriebsbesichtigung</a:t>
            </a:r>
          </a:p>
        </p:txBody>
      </p:sp>
      <p:pic>
        <p:nvPicPr>
          <p:cNvPr id="14339" name="Grafik 1">
            <a:extLst>
              <a:ext uri="{FF2B5EF4-FFF2-40B4-BE49-F238E27FC236}">
                <a16:creationId xmlns:a16="http://schemas.microsoft.com/office/drawing/2014/main" id="{A10A798B-C796-D641-ADE6-E2E43E9C7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588" y="1724025"/>
            <a:ext cx="5891212" cy="392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Rechteck 4">
            <a:extLst>
              <a:ext uri="{FF2B5EF4-FFF2-40B4-BE49-F238E27FC236}">
                <a16:creationId xmlns:a16="http://schemas.microsoft.com/office/drawing/2014/main" id="{F4D8F128-412B-1240-AFC7-8FA8CC2D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6034088"/>
            <a:ext cx="45720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de-DE" sz="600"/>
              <a:t>Bildquelle: https://wa.snkraddicted.com/wp-content/uploads/2020/03/overkill.jpg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242575C6-AFEF-4541-B22E-9E7BACF4E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893" y="705080"/>
            <a:ext cx="6658281" cy="716096"/>
          </a:xfrm>
        </p:spPr>
        <p:txBody>
          <a:bodyPr/>
          <a:lstStyle/>
          <a:p>
            <a:pPr eaLnBrk="1" hangingPunct="1"/>
            <a:r>
              <a:rPr altLang="de-DE" dirty="0"/>
              <a:t>Produkt: Custom Sneaker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8B366E97-7EA2-BB4D-81AF-E700FC012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892" y="2052638"/>
            <a:ext cx="7931457" cy="2635250"/>
          </a:xfrm>
        </p:spPr>
        <p:txBody>
          <a:bodyPr/>
          <a:lstStyle/>
          <a:p>
            <a:pPr eaLnBrk="1" hangingPunct="1"/>
            <a:r>
              <a:rPr altLang="de-DE" sz="2000" b="1" dirty="0">
                <a:latin typeface="Verdana" panose="020B0604030504040204" pitchFamily="34" charset="0"/>
              </a:rPr>
              <a:t>Custom </a:t>
            </a:r>
            <a:r>
              <a:rPr altLang="de-DE" sz="2000" b="1" dirty="0" err="1">
                <a:latin typeface="Verdana" panose="020B0604030504040204" pitchFamily="34" charset="0"/>
              </a:rPr>
              <a:t>Sneaker</a:t>
            </a:r>
            <a:endParaRPr altLang="de-DE" sz="2000" dirty="0">
              <a:latin typeface="Verdana" panose="020B0604030504040204" pitchFamily="34" charset="0"/>
            </a:endParaRPr>
          </a:p>
          <a:p>
            <a:pPr eaLnBrk="1" hangingPunct="1"/>
            <a:r>
              <a:rPr altLang="de-DE" sz="2000" dirty="0">
                <a:latin typeface="Verdana" panose="020B0604030504040204" pitchFamily="34" charset="0"/>
              </a:rPr>
              <a:t>Individuell gestaltet, richtige Handarbeit (Stückware)</a:t>
            </a:r>
          </a:p>
          <a:p>
            <a:pPr eaLnBrk="1" hangingPunct="1"/>
            <a:r>
              <a:rPr altLang="de-DE" sz="2000" dirty="0">
                <a:latin typeface="Verdana" panose="020B0604030504040204" pitchFamily="34" charset="0"/>
              </a:rPr>
              <a:t>Typische Kunden</a:t>
            </a:r>
            <a:endParaRPr altLang="de-DE" sz="2000" b="1" dirty="0">
              <a:latin typeface="Verdana" panose="020B0604030504040204" pitchFamily="34" charset="0"/>
            </a:endParaRPr>
          </a:p>
          <a:p>
            <a:pPr marL="579438" lvl="1" indent="-350838" eaLnBrk="1" hangingPunct="1">
              <a:buClr>
                <a:schemeClr val="accent1"/>
              </a:buClr>
              <a:buSzPct val="130000"/>
              <a:buFont typeface="Systemschrift Normal"/>
              <a:buChar char="‣"/>
            </a:pPr>
            <a:r>
              <a:rPr lang="de-DE" altLang="de-DE" sz="2000" dirty="0">
                <a:latin typeface="Verdana" panose="020B0604030504040204" pitchFamily="34" charset="0"/>
              </a:rPr>
              <a:t>Jeder, der sich etwas Besonderes leisten kann oder will.</a:t>
            </a:r>
          </a:p>
          <a:p>
            <a:pPr marL="579438" lvl="1" indent="-350838" eaLnBrk="1" hangingPunct="1">
              <a:buClr>
                <a:schemeClr val="accent1"/>
              </a:buClr>
              <a:buSzPct val="130000"/>
              <a:buFont typeface="Systemschrift Normal"/>
              <a:buChar char="‣"/>
            </a:pPr>
            <a:r>
              <a:rPr lang="de-DE" altLang="de-DE" sz="2000" dirty="0">
                <a:latin typeface="Verdana" panose="020B0604030504040204" pitchFamily="34" charset="0"/>
              </a:rPr>
              <a:t>Jeder, der einem anderen etwas Besonderes schenken will oder muss.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BS Haarentor Vorlage 4-3 V1.02" id="{44F1CF45-D1B6-4A9D-BDF6-CC2E154E2640}" vid="{8D4FFA2E-3C54-42D9-B401-AC71418292BB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1184</Words>
  <Application>Microsoft Macintosh PowerPoint</Application>
  <PresentationFormat>Bildschirmpräsentation (4:3)</PresentationFormat>
  <Paragraphs>142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33" baseType="lpstr">
      <vt:lpstr>Arial</vt:lpstr>
      <vt:lpstr>Calibri</vt:lpstr>
      <vt:lpstr>Garamond</vt:lpstr>
      <vt:lpstr>Monotype Sorts</vt:lpstr>
      <vt:lpstr>RawengulkSans</vt:lpstr>
      <vt:lpstr>Systemschrift Normal</vt:lpstr>
      <vt:lpstr>Times New Roman</vt:lpstr>
      <vt:lpstr>Verdana</vt:lpstr>
      <vt:lpstr>Wingdings</vt:lpstr>
      <vt:lpstr>Office</vt:lpstr>
      <vt:lpstr>Planspiel -  mySneaker</vt:lpstr>
      <vt:lpstr>Perspektiven auf Unternehmen: Wunsch…</vt:lpstr>
      <vt:lpstr>... Wirklichkeit</vt:lpstr>
      <vt:lpstr>Unternehmen als System</vt:lpstr>
      <vt:lpstr>Ihre Rolle als Manager</vt:lpstr>
      <vt:lpstr>Erfolgreiches Management im System</vt:lpstr>
      <vt:lpstr>Ablauf einer Spielperiode</vt:lpstr>
      <vt:lpstr>Willkommen zur Betriebsbesichtigung</vt:lpstr>
      <vt:lpstr>Produkt: Custom Sneaker</vt:lpstr>
      <vt:lpstr>Ihre Managementbereiche</vt:lpstr>
      <vt:lpstr>Beschaffung und Lager</vt:lpstr>
      <vt:lpstr>Beschaffung und Lager</vt:lpstr>
      <vt:lpstr>Produktion</vt:lpstr>
      <vt:lpstr>Personal</vt:lpstr>
      <vt:lpstr>Personal</vt:lpstr>
      <vt:lpstr>Vertriebskanäle des Sneakers</vt:lpstr>
      <vt:lpstr>Marketing</vt:lpstr>
      <vt:lpstr>Forschung und Entwicklung</vt:lpstr>
      <vt:lpstr>Finanzen: Kredite</vt:lpstr>
      <vt:lpstr>Planspiel: Unterlagen</vt:lpstr>
      <vt:lpstr>Vorgehensweise</vt:lpstr>
      <vt:lpstr>Leitfaden für die Entscheidungen</vt:lpstr>
      <vt:lpstr>Strategiemeeting der Gruppen</vt:lpstr>
    </vt:vector>
  </TitlesOfParts>
  <Manager> </Manager>
  <Company>TERTIA Edusoft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TOPSIM Business Development LEU</dc:title>
  <dc:subject>Simulation I</dc:subject>
  <dc:creator>Fehling</dc:creator>
  <cp:keywords> </cp:keywords>
  <cp:lastModifiedBy>Office2016L0054</cp:lastModifiedBy>
  <cp:revision>463</cp:revision>
  <cp:lastPrinted>1999-09-16T08:53:43Z</cp:lastPrinted>
  <dcterms:created xsi:type="dcterms:W3CDTF">1999-08-10T20:54:10Z</dcterms:created>
  <dcterms:modified xsi:type="dcterms:W3CDTF">2021-09-10T14:52:21Z</dcterms:modified>
</cp:coreProperties>
</file>