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7" r:id="rId4"/>
    <p:sldId id="288" r:id="rId5"/>
    <p:sldId id="257" r:id="rId6"/>
    <p:sldId id="277" r:id="rId7"/>
    <p:sldId id="274" r:id="rId8"/>
    <p:sldId id="275" r:id="rId9"/>
    <p:sldId id="273" r:id="rId10"/>
    <p:sldId id="259" r:id="rId11"/>
    <p:sldId id="272" r:id="rId12"/>
    <p:sldId id="276" r:id="rId13"/>
    <p:sldId id="269" r:id="rId14"/>
    <p:sldId id="270" r:id="rId15"/>
    <p:sldId id="268" r:id="rId16"/>
    <p:sldId id="278" r:id="rId17"/>
    <p:sldId id="279" r:id="rId18"/>
    <p:sldId id="271" r:id="rId19"/>
    <p:sldId id="285" r:id="rId20"/>
    <p:sldId id="280" r:id="rId21"/>
    <p:sldId id="283" r:id="rId22"/>
    <p:sldId id="284" r:id="rId23"/>
    <p:sldId id="286" r:id="rId24"/>
    <p:sldId id="281" r:id="rId25"/>
    <p:sldId id="282" r:id="rId26"/>
    <p:sldId id="289" r:id="rId27"/>
    <p:sldId id="260" r:id="rId28"/>
    <p:sldId id="26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6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9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3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7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9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0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6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F4B8-022C-413A-94B0-132BCE2BD41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Final Project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31920"/>
            <a:ext cx="9144000" cy="1632856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何文傑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蔡政霖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、林言珀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烈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教授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4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183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(Analysis)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4913812" y="1207998"/>
                <a:ext cx="1815737" cy="56855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U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12" y="1207998"/>
                <a:ext cx="1815737" cy="5685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圓角矩形 4"/>
          <p:cNvSpPr/>
          <p:nvPr/>
        </p:nvSpPr>
        <p:spPr>
          <a:xfrm>
            <a:off x="1268188" y="2361247"/>
            <a:ext cx="1815737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913812" y="2392362"/>
            <a:ext cx="1815737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MAC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837715" y="2392362"/>
            <a:ext cx="1815737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MMU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>
            <a:stCxn id="4" idx="2"/>
            <a:endCxn id="6" idx="0"/>
          </p:cNvCxnSpPr>
          <p:nvPr/>
        </p:nvCxnSpPr>
        <p:spPr>
          <a:xfrm>
            <a:off x="5821681" y="1776549"/>
            <a:ext cx="0" cy="615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endCxn id="5" idx="0"/>
          </p:cNvCxnSpPr>
          <p:nvPr/>
        </p:nvCxnSpPr>
        <p:spPr>
          <a:xfrm rot="10800000" flipV="1">
            <a:off x="2176058" y="2068895"/>
            <a:ext cx="3645623" cy="2923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endCxn id="7" idx="0"/>
          </p:cNvCxnSpPr>
          <p:nvPr/>
        </p:nvCxnSpPr>
        <p:spPr>
          <a:xfrm>
            <a:off x="5821681" y="2053339"/>
            <a:ext cx="2923903" cy="3390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38845" y="3391304"/>
            <a:ext cx="1198515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484667" y="3391304"/>
            <a:ext cx="1198515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43154" y="4503479"/>
            <a:ext cx="1667687" cy="770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Transformer HW RS232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肘形接點 20"/>
          <p:cNvCxnSpPr>
            <a:stCxn id="5" idx="2"/>
            <a:endCxn id="17" idx="0"/>
          </p:cNvCxnSpPr>
          <p:nvPr/>
        </p:nvCxnSpPr>
        <p:spPr>
          <a:xfrm rot="5400000">
            <a:off x="1426327" y="2641574"/>
            <a:ext cx="461506" cy="10379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18" idx="0"/>
          </p:cNvCxnSpPr>
          <p:nvPr/>
        </p:nvCxnSpPr>
        <p:spPr>
          <a:xfrm>
            <a:off x="2176056" y="3160551"/>
            <a:ext cx="907869" cy="2307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9" idx="0"/>
          </p:cNvCxnSpPr>
          <p:nvPr/>
        </p:nvCxnSpPr>
        <p:spPr>
          <a:xfrm flipH="1">
            <a:off x="976998" y="3959855"/>
            <a:ext cx="2994" cy="543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364924" y="4503479"/>
            <a:ext cx="1438000" cy="496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RGB 8bits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181869" y="3391304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DSP48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乘加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/>
          <p:cNvCxnSpPr>
            <a:stCxn id="6" idx="2"/>
            <a:endCxn id="35" idx="0"/>
          </p:cNvCxnSpPr>
          <p:nvPr/>
        </p:nvCxnSpPr>
        <p:spPr>
          <a:xfrm>
            <a:off x="5821681" y="2960913"/>
            <a:ext cx="3669" cy="430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8111484" y="3176108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BRAM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contro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endCxn id="39" idx="0"/>
          </p:cNvCxnSpPr>
          <p:nvPr/>
        </p:nvCxnSpPr>
        <p:spPr>
          <a:xfrm>
            <a:off x="8754964" y="2960913"/>
            <a:ext cx="1" cy="215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8242258" y="4411968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Result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083302" y="4431414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6401214" y="4421361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FIFO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3108489" y="3959855"/>
            <a:ext cx="2994" cy="543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9" idx="2"/>
          </p:cNvCxnSpPr>
          <p:nvPr/>
        </p:nvCxnSpPr>
        <p:spPr>
          <a:xfrm flipH="1">
            <a:off x="8745582" y="3744659"/>
            <a:ext cx="9383" cy="667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29" idx="0"/>
          </p:cNvCxnSpPr>
          <p:nvPr/>
        </p:nvCxnSpPr>
        <p:spPr>
          <a:xfrm rot="10800000" flipV="1">
            <a:off x="7044696" y="4078313"/>
            <a:ext cx="1710269" cy="3430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28" idx="0"/>
          </p:cNvCxnSpPr>
          <p:nvPr/>
        </p:nvCxnSpPr>
        <p:spPr>
          <a:xfrm>
            <a:off x="8745582" y="4078312"/>
            <a:ext cx="1981201" cy="3531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5303591" y="5274188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VHDL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6964960" y="5254486"/>
            <a:ext cx="1286961" cy="568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BRAM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(Dual port)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肘形接點 43"/>
          <p:cNvCxnSpPr>
            <a:stCxn id="29" idx="2"/>
            <a:endCxn id="42" idx="0"/>
          </p:cNvCxnSpPr>
          <p:nvPr/>
        </p:nvCxnSpPr>
        <p:spPr>
          <a:xfrm rot="16200000" flipH="1">
            <a:off x="7194281" y="4840326"/>
            <a:ext cx="264574" cy="5637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endCxn id="41" idx="0"/>
          </p:cNvCxnSpPr>
          <p:nvPr/>
        </p:nvCxnSpPr>
        <p:spPr>
          <a:xfrm rot="10800000" flipV="1">
            <a:off x="5947072" y="5122198"/>
            <a:ext cx="1097622" cy="1519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BRAM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95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VGA 8 bit R-2R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0" y="2655706"/>
            <a:ext cx="7231606" cy="22431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53837" y="521753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 = 1 ohm</a:t>
            </a:r>
            <a:br>
              <a:rPr lang="en-US" altLang="zh-TW" dirty="0" smtClean="0"/>
            </a:br>
            <a:r>
              <a:rPr lang="en-US" altLang="zh-TW" dirty="0" smtClean="0"/>
              <a:t>2R = 2 ohm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64135" y="3203393"/>
            <a:ext cx="1066800" cy="1343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97535" y="380823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RGB Internal resistance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3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537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FIFO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6" y="1313372"/>
            <a:ext cx="10058400" cy="52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184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MAC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06" y="0"/>
            <a:ext cx="8384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170" y="293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UART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86" name="群組 185"/>
          <p:cNvGrpSpPr/>
          <p:nvPr/>
        </p:nvGrpSpPr>
        <p:grpSpPr>
          <a:xfrm>
            <a:off x="186146" y="2442407"/>
            <a:ext cx="7184377" cy="4152038"/>
            <a:chOff x="673102" y="2098725"/>
            <a:chExt cx="7184377" cy="4152038"/>
          </a:xfrm>
        </p:grpSpPr>
        <p:grpSp>
          <p:nvGrpSpPr>
            <p:cNvPr id="61" name="群組 60"/>
            <p:cNvGrpSpPr/>
            <p:nvPr/>
          </p:nvGrpSpPr>
          <p:grpSpPr>
            <a:xfrm>
              <a:off x="673102" y="4646228"/>
              <a:ext cx="1815737" cy="1604535"/>
              <a:chOff x="673102" y="4646228"/>
              <a:chExt cx="1815737" cy="1604535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673102" y="4646228"/>
                <a:ext cx="1815737" cy="56855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鮑率產生器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75002" y="5881431"/>
                <a:ext cx="125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Clock</a:t>
                </a:r>
                <a:endParaRPr lang="zh-TW" altLang="en-US" dirty="0"/>
              </a:p>
            </p:txBody>
          </p:sp>
          <p:cxnSp>
            <p:nvCxnSpPr>
              <p:cNvPr id="8" name="直線單箭頭接點 7"/>
              <p:cNvCxnSpPr/>
              <p:nvPr/>
            </p:nvCxnSpPr>
            <p:spPr>
              <a:xfrm flipV="1">
                <a:off x="1515005" y="5189665"/>
                <a:ext cx="2" cy="6606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1515005" y="5370396"/>
                <a:ext cx="62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div</a:t>
                </a:r>
                <a:endParaRPr lang="zh-TW" altLang="en-US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2129037" y="3437264"/>
              <a:ext cx="3660800" cy="767764"/>
              <a:chOff x="5074145" y="2353554"/>
              <a:chExt cx="3660800" cy="767764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5525590" y="2353554"/>
                <a:ext cx="3167470" cy="767764"/>
                <a:chOff x="5525590" y="2353554"/>
                <a:chExt cx="3167470" cy="767764"/>
              </a:xfrm>
            </p:grpSpPr>
            <p:grpSp>
              <p:nvGrpSpPr>
                <p:cNvPr id="25" name="群組 24"/>
                <p:cNvGrpSpPr/>
                <p:nvPr/>
              </p:nvGrpSpPr>
              <p:grpSpPr>
                <a:xfrm>
                  <a:off x="5525590" y="2591480"/>
                  <a:ext cx="2742110" cy="529838"/>
                  <a:chOff x="5525590" y="2591480"/>
                  <a:chExt cx="2742110" cy="529838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5525590" y="2595142"/>
                    <a:ext cx="2742110" cy="518853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7" name="直線接點 16"/>
                  <p:cNvCxnSpPr/>
                  <p:nvPr/>
                </p:nvCxnSpPr>
                <p:spPr>
                  <a:xfrm>
                    <a:off x="5849847" y="259514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/>
                  <p:cNvCxnSpPr/>
                  <p:nvPr/>
                </p:nvCxnSpPr>
                <p:spPr>
                  <a:xfrm>
                    <a:off x="6202272" y="2598803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/>
                  <p:cNvCxnSpPr/>
                  <p:nvPr/>
                </p:nvCxnSpPr>
                <p:spPr>
                  <a:xfrm>
                    <a:off x="6564222" y="2591480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>
                    <a:off x="6916647" y="2595141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接點 21"/>
                  <p:cNvCxnSpPr/>
                  <p:nvPr/>
                </p:nvCxnSpPr>
                <p:spPr>
                  <a:xfrm>
                    <a:off x="7276216" y="259514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 22"/>
                  <p:cNvCxnSpPr/>
                  <p:nvPr/>
                </p:nvCxnSpPr>
                <p:spPr>
                  <a:xfrm>
                    <a:off x="7628641" y="2598803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/>
                  <p:cNvCxnSpPr/>
                  <p:nvPr/>
                </p:nvCxnSpPr>
                <p:spPr>
                  <a:xfrm>
                    <a:off x="7959635" y="259880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7411306" y="2353554"/>
                  <a:ext cx="12817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err="1" smtClean="0"/>
                    <a:t>Tx</a:t>
                  </a:r>
                  <a:r>
                    <a:rPr lang="en-US" altLang="zh-TW" sz="1200" dirty="0" smtClean="0"/>
                    <a:t> shift buffer</a:t>
                  </a:r>
                  <a:endParaRPr lang="zh-TW" altLang="en-US" sz="1200" dirty="0"/>
                </a:p>
              </p:txBody>
            </p:sp>
          </p:grpSp>
          <p:sp>
            <p:nvSpPr>
              <p:cNvPr id="39" name="文字方塊 38"/>
              <p:cNvSpPr txBox="1"/>
              <p:nvPr/>
            </p:nvSpPr>
            <p:spPr>
              <a:xfrm>
                <a:off x="8236153" y="2531951"/>
                <a:ext cx="498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LSB</a:t>
                </a:r>
                <a:endParaRPr lang="zh-TW" altLang="en-US" sz="1400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5074145" y="2531951"/>
                <a:ext cx="531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M</a:t>
                </a:r>
                <a:r>
                  <a:rPr lang="en-US" altLang="zh-TW" sz="1400" dirty="0" smtClean="0"/>
                  <a:t>SB</a:t>
                </a:r>
                <a:endParaRPr lang="zh-TW" altLang="en-US" sz="1400" dirty="0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2129037" y="2464903"/>
              <a:ext cx="3660800" cy="767764"/>
              <a:chOff x="5074145" y="2353554"/>
              <a:chExt cx="3660800" cy="767764"/>
            </a:xfrm>
          </p:grpSpPr>
          <p:grpSp>
            <p:nvGrpSpPr>
              <p:cNvPr id="46" name="群組 45"/>
              <p:cNvGrpSpPr/>
              <p:nvPr/>
            </p:nvGrpSpPr>
            <p:grpSpPr>
              <a:xfrm>
                <a:off x="5525590" y="2353554"/>
                <a:ext cx="3167470" cy="767764"/>
                <a:chOff x="5525590" y="2353554"/>
                <a:chExt cx="3167470" cy="767764"/>
              </a:xfrm>
            </p:grpSpPr>
            <p:grpSp>
              <p:nvGrpSpPr>
                <p:cNvPr id="49" name="群組 48"/>
                <p:cNvGrpSpPr/>
                <p:nvPr/>
              </p:nvGrpSpPr>
              <p:grpSpPr>
                <a:xfrm>
                  <a:off x="5525590" y="2591480"/>
                  <a:ext cx="2742110" cy="529838"/>
                  <a:chOff x="5525590" y="2591480"/>
                  <a:chExt cx="2742110" cy="529838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5525590" y="2595142"/>
                    <a:ext cx="2742110" cy="518853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2" name="直線接點 51"/>
                  <p:cNvCxnSpPr/>
                  <p:nvPr/>
                </p:nvCxnSpPr>
                <p:spPr>
                  <a:xfrm>
                    <a:off x="5849847" y="259514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接點 52"/>
                  <p:cNvCxnSpPr/>
                  <p:nvPr/>
                </p:nvCxnSpPr>
                <p:spPr>
                  <a:xfrm>
                    <a:off x="6202272" y="2598803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接點 53"/>
                  <p:cNvCxnSpPr/>
                  <p:nvPr/>
                </p:nvCxnSpPr>
                <p:spPr>
                  <a:xfrm>
                    <a:off x="6564222" y="2591480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接點 54"/>
                  <p:cNvCxnSpPr/>
                  <p:nvPr/>
                </p:nvCxnSpPr>
                <p:spPr>
                  <a:xfrm>
                    <a:off x="6916647" y="2595141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/>
                  <p:cNvCxnSpPr/>
                  <p:nvPr/>
                </p:nvCxnSpPr>
                <p:spPr>
                  <a:xfrm>
                    <a:off x="7276216" y="259514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>
                    <a:off x="7628641" y="2598803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/>
                  <p:cNvCxnSpPr/>
                  <p:nvPr/>
                </p:nvCxnSpPr>
                <p:spPr>
                  <a:xfrm>
                    <a:off x="7959635" y="2598802"/>
                    <a:ext cx="0" cy="5225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文字方塊 49"/>
                <p:cNvSpPr txBox="1"/>
                <p:nvPr/>
              </p:nvSpPr>
              <p:spPr>
                <a:xfrm>
                  <a:off x="7781428" y="2353554"/>
                  <a:ext cx="9116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err="1" smtClean="0"/>
                    <a:t>Tx</a:t>
                  </a:r>
                  <a:r>
                    <a:rPr lang="en-US" altLang="zh-TW" sz="1200" dirty="0" smtClean="0"/>
                    <a:t> buffer</a:t>
                  </a:r>
                  <a:endParaRPr lang="zh-TW" altLang="en-US" sz="1200" dirty="0"/>
                </a:p>
              </p:txBody>
            </p:sp>
          </p:grpSp>
          <p:sp>
            <p:nvSpPr>
              <p:cNvPr id="47" name="文字方塊 46"/>
              <p:cNvSpPr txBox="1"/>
              <p:nvPr/>
            </p:nvSpPr>
            <p:spPr>
              <a:xfrm>
                <a:off x="8236153" y="2531951"/>
                <a:ext cx="498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LSB</a:t>
                </a:r>
                <a:endParaRPr lang="zh-TW" altLang="en-US" sz="1400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5074145" y="2531951"/>
                <a:ext cx="531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M</a:t>
                </a:r>
                <a:r>
                  <a:rPr lang="en-US" altLang="zh-TW" sz="1400" dirty="0" smtClean="0"/>
                  <a:t>SB</a:t>
                </a:r>
                <a:endParaRPr lang="zh-TW" altLang="en-US" sz="1400" dirty="0"/>
              </a:p>
            </p:txBody>
          </p:sp>
        </p:grpSp>
        <p:cxnSp>
          <p:nvCxnSpPr>
            <p:cNvPr id="116" name="直線單箭頭接點 115"/>
            <p:cNvCxnSpPr/>
            <p:nvPr/>
          </p:nvCxnSpPr>
          <p:spPr>
            <a:xfrm>
              <a:off x="3828796" y="3225344"/>
              <a:ext cx="0" cy="449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圓角矩形 126"/>
            <p:cNvSpPr/>
            <p:nvPr/>
          </p:nvSpPr>
          <p:spPr>
            <a:xfrm>
              <a:off x="1090784" y="2725294"/>
              <a:ext cx="774757" cy="5133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TxIF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8" name="圓角矩形 127"/>
            <p:cNvSpPr/>
            <p:nvPr/>
          </p:nvSpPr>
          <p:spPr>
            <a:xfrm>
              <a:off x="2578947" y="5356895"/>
              <a:ext cx="1008255" cy="64714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Tx</a:t>
              </a:r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parity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29" name="群組 128"/>
            <p:cNvGrpSpPr/>
            <p:nvPr/>
          </p:nvGrpSpPr>
          <p:grpSpPr>
            <a:xfrm>
              <a:off x="3675630" y="2098725"/>
              <a:ext cx="1338897" cy="599910"/>
              <a:chOff x="4140200" y="1451223"/>
              <a:chExt cx="1338897" cy="599910"/>
            </a:xfrm>
          </p:grpSpPr>
          <p:cxnSp>
            <p:nvCxnSpPr>
              <p:cNvPr id="130" name="直線單箭頭接點 129"/>
              <p:cNvCxnSpPr/>
              <p:nvPr/>
            </p:nvCxnSpPr>
            <p:spPr>
              <a:xfrm>
                <a:off x="4269454" y="1511300"/>
                <a:ext cx="0" cy="5398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4140200" y="1629429"/>
                <a:ext cx="292100" cy="180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文字方塊 131"/>
              <p:cNvSpPr txBox="1"/>
              <p:nvPr/>
            </p:nvSpPr>
            <p:spPr>
              <a:xfrm>
                <a:off x="4504715" y="1451223"/>
                <a:ext cx="974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Din[7:0]</a:t>
                </a:r>
                <a:endParaRPr lang="zh-TW" altLang="en-US" sz="1400" dirty="0"/>
              </a:p>
            </p:txBody>
          </p:sp>
        </p:grpSp>
        <p:cxnSp>
          <p:nvCxnSpPr>
            <p:cNvPr id="134" name="肘形接點 133"/>
            <p:cNvCxnSpPr>
              <a:stCxn id="128" idx="0"/>
            </p:cNvCxnSpPr>
            <p:nvPr/>
          </p:nvCxnSpPr>
          <p:spPr>
            <a:xfrm rot="16200000" flipV="1">
              <a:off x="2356254" y="4630073"/>
              <a:ext cx="1151868" cy="30177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51" idx="1"/>
              <a:endCxn id="127" idx="3"/>
            </p:cNvCxnSpPr>
            <p:nvPr/>
          </p:nvCxnSpPr>
          <p:spPr>
            <a:xfrm flipH="1">
              <a:off x="1865541" y="2965918"/>
              <a:ext cx="714941" cy="160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肘形接點 138"/>
            <p:cNvCxnSpPr>
              <a:stCxn id="4" idx="0"/>
              <a:endCxn id="11" idx="1"/>
            </p:cNvCxnSpPr>
            <p:nvPr/>
          </p:nvCxnSpPr>
          <p:spPr>
            <a:xfrm rot="5400000" flipH="1" flipV="1">
              <a:off x="1726752" y="3792499"/>
              <a:ext cx="707949" cy="99951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群組 167"/>
            <p:cNvGrpSpPr/>
            <p:nvPr/>
          </p:nvGrpSpPr>
          <p:grpSpPr>
            <a:xfrm>
              <a:off x="5322592" y="3415025"/>
              <a:ext cx="2534887" cy="854733"/>
              <a:chOff x="5322592" y="3415025"/>
              <a:chExt cx="2534887" cy="854733"/>
            </a:xfrm>
          </p:grpSpPr>
          <p:sp>
            <p:nvSpPr>
              <p:cNvPr id="140" name="圓角矩形 139"/>
              <p:cNvSpPr/>
              <p:nvPr/>
            </p:nvSpPr>
            <p:spPr>
              <a:xfrm>
                <a:off x="5792052" y="3622614"/>
                <a:ext cx="100825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pin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buffer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grpSp>
            <p:nvGrpSpPr>
              <p:cNvPr id="146" name="群組 145"/>
              <p:cNvGrpSpPr/>
              <p:nvPr/>
            </p:nvGrpSpPr>
            <p:grpSpPr>
              <a:xfrm>
                <a:off x="7110643" y="3748586"/>
                <a:ext cx="384887" cy="395026"/>
                <a:chOff x="7110643" y="3810000"/>
                <a:chExt cx="384887" cy="395026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7110644" y="3810000"/>
                  <a:ext cx="384886" cy="395026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/>
                <p:nvPr/>
              </p:nvCxnSpPr>
              <p:spPr>
                <a:xfrm>
                  <a:off x="7110643" y="3810000"/>
                  <a:ext cx="384887" cy="3950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>
                <a:xfrm flipV="1">
                  <a:off x="7110643" y="3810000"/>
                  <a:ext cx="384887" cy="3950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字方塊 146"/>
              <p:cNvSpPr txBox="1"/>
              <p:nvPr/>
            </p:nvSpPr>
            <p:spPr>
              <a:xfrm>
                <a:off x="6945918" y="3415025"/>
                <a:ext cx="911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Tx</a:t>
                </a:r>
                <a:r>
                  <a:rPr lang="en-US" altLang="zh-TW" dirty="0" smtClean="0"/>
                  <a:t> pin</a:t>
                </a:r>
                <a:endParaRPr lang="zh-TW" altLang="en-US" dirty="0"/>
              </a:p>
            </p:txBody>
          </p:sp>
          <p:cxnSp>
            <p:nvCxnSpPr>
              <p:cNvPr id="161" name="直線單箭頭接點 160"/>
              <p:cNvCxnSpPr>
                <a:stCxn id="140" idx="3"/>
                <a:endCxn id="141" idx="1"/>
              </p:cNvCxnSpPr>
              <p:nvPr/>
            </p:nvCxnSpPr>
            <p:spPr>
              <a:xfrm flipV="1">
                <a:off x="6800307" y="3946099"/>
                <a:ext cx="310337" cy="8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單箭頭接點 162"/>
              <p:cNvCxnSpPr>
                <a:stCxn id="11" idx="3"/>
                <a:endCxn id="140" idx="1"/>
              </p:cNvCxnSpPr>
              <p:nvPr/>
            </p:nvCxnSpPr>
            <p:spPr>
              <a:xfrm>
                <a:off x="5322592" y="3938279"/>
                <a:ext cx="469460" cy="79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群組 73"/>
          <p:cNvGrpSpPr/>
          <p:nvPr/>
        </p:nvGrpSpPr>
        <p:grpSpPr>
          <a:xfrm>
            <a:off x="4618244" y="1453768"/>
            <a:ext cx="7196815" cy="2386655"/>
            <a:chOff x="4618244" y="1453768"/>
            <a:chExt cx="7196815" cy="2386655"/>
          </a:xfrm>
        </p:grpSpPr>
        <p:grpSp>
          <p:nvGrpSpPr>
            <p:cNvPr id="62" name="群組 61"/>
            <p:cNvGrpSpPr/>
            <p:nvPr/>
          </p:nvGrpSpPr>
          <p:grpSpPr>
            <a:xfrm>
              <a:off x="4618244" y="1453768"/>
              <a:ext cx="2238779" cy="853482"/>
              <a:chOff x="4804089" y="1066542"/>
              <a:chExt cx="2238779" cy="853482"/>
            </a:xfrm>
          </p:grpSpPr>
          <p:sp>
            <p:nvSpPr>
              <p:cNvPr id="170" name="圓角矩形 169"/>
              <p:cNvSpPr/>
              <p:nvPr/>
            </p:nvSpPr>
            <p:spPr>
              <a:xfrm>
                <a:off x="5704003" y="1272880"/>
                <a:ext cx="1040369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Rx pin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buffer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grpSp>
            <p:nvGrpSpPr>
              <p:cNvPr id="171" name="群組 170"/>
              <p:cNvGrpSpPr/>
              <p:nvPr/>
            </p:nvGrpSpPr>
            <p:grpSpPr>
              <a:xfrm>
                <a:off x="4974060" y="1400103"/>
                <a:ext cx="397146" cy="395026"/>
                <a:chOff x="7110643" y="3810000"/>
                <a:chExt cx="384887" cy="395026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7110644" y="3810000"/>
                  <a:ext cx="384886" cy="395026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6" name="直線接點 175"/>
                <p:cNvCxnSpPr/>
                <p:nvPr/>
              </p:nvCxnSpPr>
              <p:spPr>
                <a:xfrm>
                  <a:off x="7110643" y="3810000"/>
                  <a:ext cx="384887" cy="3950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接點 176"/>
                <p:cNvCxnSpPr/>
                <p:nvPr/>
              </p:nvCxnSpPr>
              <p:spPr>
                <a:xfrm flipV="1">
                  <a:off x="7110643" y="3810000"/>
                  <a:ext cx="384887" cy="3950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文字方塊 171"/>
              <p:cNvSpPr txBox="1"/>
              <p:nvPr/>
            </p:nvSpPr>
            <p:spPr>
              <a:xfrm>
                <a:off x="4804089" y="1066542"/>
                <a:ext cx="940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</a:t>
                </a:r>
                <a:r>
                  <a:rPr lang="en-US" altLang="zh-TW" dirty="0" smtClean="0"/>
                  <a:t>x pin</a:t>
                </a:r>
                <a:endParaRPr lang="zh-TW" altLang="en-US" dirty="0"/>
              </a:p>
            </p:txBody>
          </p:sp>
          <p:cxnSp>
            <p:nvCxnSpPr>
              <p:cNvPr id="173" name="直線單箭頭接點 172"/>
              <p:cNvCxnSpPr>
                <a:stCxn id="159" idx="1"/>
                <a:endCxn id="170" idx="3"/>
              </p:cNvCxnSpPr>
              <p:nvPr/>
            </p:nvCxnSpPr>
            <p:spPr>
              <a:xfrm flipH="1" flipV="1">
                <a:off x="6744372" y="1596452"/>
                <a:ext cx="298496" cy="214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單箭頭接點 173"/>
              <p:cNvCxnSpPr>
                <a:stCxn id="170" idx="1"/>
                <a:endCxn id="175" idx="3"/>
              </p:cNvCxnSpPr>
              <p:nvPr/>
            </p:nvCxnSpPr>
            <p:spPr>
              <a:xfrm flipH="1">
                <a:off x="5371206" y="1596452"/>
                <a:ext cx="332797" cy="11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7141616" y="1473783"/>
              <a:ext cx="4673443" cy="2366640"/>
              <a:chOff x="7141616" y="1473783"/>
              <a:chExt cx="4673443" cy="2366640"/>
            </a:xfrm>
          </p:grpSpPr>
          <p:grpSp>
            <p:nvGrpSpPr>
              <p:cNvPr id="101" name="群組 100"/>
              <p:cNvGrpSpPr/>
              <p:nvPr/>
            </p:nvGrpSpPr>
            <p:grpSpPr>
              <a:xfrm>
                <a:off x="7834057" y="1473783"/>
                <a:ext cx="3976240" cy="785843"/>
                <a:chOff x="6950665" y="342412"/>
                <a:chExt cx="3976240" cy="785843"/>
              </a:xfrm>
            </p:grpSpPr>
            <p:sp>
              <p:nvSpPr>
                <p:cNvPr id="102" name="文字方塊 101"/>
                <p:cNvSpPr txBox="1"/>
                <p:nvPr/>
              </p:nvSpPr>
              <p:spPr>
                <a:xfrm>
                  <a:off x="10428113" y="543616"/>
                  <a:ext cx="498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/>
                    <a:t>LSB</a:t>
                  </a:r>
                  <a:endParaRPr lang="zh-TW" altLang="en-US" sz="1400" dirty="0"/>
                </a:p>
              </p:txBody>
            </p:sp>
            <p:grpSp>
              <p:nvGrpSpPr>
                <p:cNvPr id="103" name="群組 102"/>
                <p:cNvGrpSpPr/>
                <p:nvPr/>
              </p:nvGrpSpPr>
              <p:grpSpPr>
                <a:xfrm>
                  <a:off x="6950665" y="342412"/>
                  <a:ext cx="3939524" cy="785843"/>
                  <a:chOff x="4753536" y="3421325"/>
                  <a:chExt cx="3939524" cy="785843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5175171" y="3436715"/>
                    <a:ext cx="3517889" cy="770453"/>
                    <a:chOff x="5175171" y="3436715"/>
                    <a:chExt cx="3517889" cy="770453"/>
                  </a:xfrm>
                </p:grpSpPr>
                <p:grpSp>
                  <p:nvGrpSpPr>
                    <p:cNvPr id="106" name="群組 105"/>
                    <p:cNvGrpSpPr/>
                    <p:nvPr/>
                  </p:nvGrpSpPr>
                  <p:grpSpPr>
                    <a:xfrm>
                      <a:off x="5175171" y="3670418"/>
                      <a:ext cx="3092530" cy="536750"/>
                      <a:chOff x="5175171" y="2584568"/>
                      <a:chExt cx="3092530" cy="536750"/>
                    </a:xfrm>
                  </p:grpSpPr>
                  <p:sp>
                    <p:nvSpPr>
                      <p:cNvPr id="108" name="矩形 107"/>
                      <p:cNvSpPr/>
                      <p:nvPr/>
                    </p:nvSpPr>
                    <p:spPr>
                      <a:xfrm>
                        <a:off x="5175171" y="2595142"/>
                        <a:ext cx="3092530" cy="506772"/>
                      </a:xfrm>
                      <a:prstGeom prst="rect">
                        <a:avLst/>
                      </a:prstGeom>
                      <a:noFill/>
                      <a:ln w="28575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109" name="直線接點 108"/>
                      <p:cNvCxnSpPr/>
                      <p:nvPr/>
                    </p:nvCxnSpPr>
                    <p:spPr>
                      <a:xfrm>
                        <a:off x="5849847" y="259514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線接點 109"/>
                      <p:cNvCxnSpPr/>
                      <p:nvPr/>
                    </p:nvCxnSpPr>
                    <p:spPr>
                      <a:xfrm>
                        <a:off x="6202272" y="2598803"/>
                        <a:ext cx="4762" cy="50311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線接點 110"/>
                      <p:cNvCxnSpPr/>
                      <p:nvPr/>
                    </p:nvCxnSpPr>
                    <p:spPr>
                      <a:xfrm>
                        <a:off x="6564222" y="2591480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線接點 111"/>
                      <p:cNvCxnSpPr/>
                      <p:nvPr/>
                    </p:nvCxnSpPr>
                    <p:spPr>
                      <a:xfrm>
                        <a:off x="6916647" y="2595141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線接點 112"/>
                      <p:cNvCxnSpPr/>
                      <p:nvPr/>
                    </p:nvCxnSpPr>
                    <p:spPr>
                      <a:xfrm>
                        <a:off x="7276216" y="259514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線接點 113"/>
                      <p:cNvCxnSpPr/>
                      <p:nvPr/>
                    </p:nvCxnSpPr>
                    <p:spPr>
                      <a:xfrm>
                        <a:off x="7628641" y="2598803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直線接點 114"/>
                      <p:cNvCxnSpPr/>
                      <p:nvPr/>
                    </p:nvCxnSpPr>
                    <p:spPr>
                      <a:xfrm>
                        <a:off x="7959635" y="259880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直線接點 116"/>
                      <p:cNvCxnSpPr/>
                      <p:nvPr/>
                    </p:nvCxnSpPr>
                    <p:spPr>
                      <a:xfrm>
                        <a:off x="5502185" y="2584568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7514384" y="3436715"/>
                      <a:ext cx="11786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200" dirty="0"/>
                        <a:t>R</a:t>
                      </a:r>
                      <a:r>
                        <a:rPr lang="en-US" altLang="zh-TW" sz="1200" dirty="0" smtClean="0"/>
                        <a:t>x shift buffer</a:t>
                      </a:r>
                      <a:endParaRPr lang="zh-TW" altLang="en-US" sz="1200" dirty="0"/>
                    </a:p>
                  </p:txBody>
                </p: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4753536" y="3421325"/>
                    <a:ext cx="5310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/>
                      <a:t>M</a:t>
                    </a:r>
                    <a:r>
                      <a:rPr lang="en-US" altLang="zh-TW" sz="1400" dirty="0" smtClean="0"/>
                      <a:t>SB</a:t>
                    </a:r>
                    <a:endParaRPr lang="zh-TW" altLang="en-US" sz="1400" dirty="0"/>
                  </a:p>
                </p:txBody>
              </p:sp>
            </p:grpSp>
          </p:grpSp>
          <p:grpSp>
            <p:nvGrpSpPr>
              <p:cNvPr id="122" name="群組 121"/>
              <p:cNvGrpSpPr/>
              <p:nvPr/>
            </p:nvGrpSpPr>
            <p:grpSpPr>
              <a:xfrm>
                <a:off x="9741512" y="3240513"/>
                <a:ext cx="1338897" cy="599910"/>
                <a:chOff x="4140200" y="1451223"/>
                <a:chExt cx="1338897" cy="599910"/>
              </a:xfrm>
            </p:grpSpPr>
            <p:cxnSp>
              <p:nvCxnSpPr>
                <p:cNvPr id="123" name="直線單箭頭接點 122"/>
                <p:cNvCxnSpPr/>
                <p:nvPr/>
              </p:nvCxnSpPr>
              <p:spPr>
                <a:xfrm>
                  <a:off x="4269454" y="1511300"/>
                  <a:ext cx="0" cy="53983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接點 123"/>
                <p:cNvCxnSpPr/>
                <p:nvPr/>
              </p:nvCxnSpPr>
              <p:spPr>
                <a:xfrm flipV="1">
                  <a:off x="4140200" y="1629429"/>
                  <a:ext cx="292100" cy="1801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文字方塊 124"/>
                <p:cNvSpPr txBox="1"/>
                <p:nvPr/>
              </p:nvSpPr>
              <p:spPr>
                <a:xfrm>
                  <a:off x="4504715" y="1451223"/>
                  <a:ext cx="9743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/>
                    <a:t>Din[7:0]</a:t>
                  </a:r>
                  <a:endParaRPr lang="zh-TW" altLang="en-US" sz="1400" dirty="0"/>
                </a:p>
              </p:txBody>
            </p:sp>
          </p:grpSp>
          <p:grpSp>
            <p:nvGrpSpPr>
              <p:cNvPr id="118" name="群組 117"/>
              <p:cNvGrpSpPr/>
              <p:nvPr/>
            </p:nvGrpSpPr>
            <p:grpSpPr>
              <a:xfrm>
                <a:off x="7838819" y="2492820"/>
                <a:ext cx="3976240" cy="785843"/>
                <a:chOff x="6950665" y="342412"/>
                <a:chExt cx="3976240" cy="785843"/>
              </a:xfrm>
            </p:grpSpPr>
            <p:sp>
              <p:nvSpPr>
                <p:cNvPr id="119" name="文字方塊 118"/>
                <p:cNvSpPr txBox="1"/>
                <p:nvPr/>
              </p:nvSpPr>
              <p:spPr>
                <a:xfrm>
                  <a:off x="10428113" y="543616"/>
                  <a:ext cx="498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smtClean="0"/>
                    <a:t>LSB</a:t>
                  </a:r>
                  <a:endParaRPr lang="zh-TW" altLang="en-US" sz="1400" dirty="0"/>
                </a:p>
              </p:txBody>
            </p:sp>
            <p:grpSp>
              <p:nvGrpSpPr>
                <p:cNvPr id="120" name="群組 119"/>
                <p:cNvGrpSpPr/>
                <p:nvPr/>
              </p:nvGrpSpPr>
              <p:grpSpPr>
                <a:xfrm>
                  <a:off x="6950665" y="342412"/>
                  <a:ext cx="3939523" cy="785843"/>
                  <a:chOff x="4753536" y="3421325"/>
                  <a:chExt cx="3939523" cy="785843"/>
                </a:xfrm>
              </p:grpSpPr>
              <p:grpSp>
                <p:nvGrpSpPr>
                  <p:cNvPr id="121" name="群組 120"/>
                  <p:cNvGrpSpPr/>
                  <p:nvPr/>
                </p:nvGrpSpPr>
                <p:grpSpPr>
                  <a:xfrm>
                    <a:off x="5175171" y="3436715"/>
                    <a:ext cx="3517888" cy="770453"/>
                    <a:chOff x="5175171" y="3436715"/>
                    <a:chExt cx="3517888" cy="770453"/>
                  </a:xfrm>
                </p:grpSpPr>
                <p:grpSp>
                  <p:nvGrpSpPr>
                    <p:cNvPr id="133" name="群組 132"/>
                    <p:cNvGrpSpPr/>
                    <p:nvPr/>
                  </p:nvGrpSpPr>
                  <p:grpSpPr>
                    <a:xfrm>
                      <a:off x="5175171" y="3670418"/>
                      <a:ext cx="3092530" cy="536750"/>
                      <a:chOff x="5175171" y="2584568"/>
                      <a:chExt cx="3092530" cy="536750"/>
                    </a:xfrm>
                  </p:grpSpPr>
                  <p:sp>
                    <p:nvSpPr>
                      <p:cNvPr id="137" name="矩形 136"/>
                      <p:cNvSpPr/>
                      <p:nvPr/>
                    </p:nvSpPr>
                    <p:spPr>
                      <a:xfrm>
                        <a:off x="5175171" y="2595141"/>
                        <a:ext cx="3092530" cy="517088"/>
                      </a:xfrm>
                      <a:prstGeom prst="rect">
                        <a:avLst/>
                      </a:prstGeom>
                      <a:noFill/>
                      <a:ln w="28575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138" name="直線接點 137"/>
                      <p:cNvCxnSpPr/>
                      <p:nvPr/>
                    </p:nvCxnSpPr>
                    <p:spPr>
                      <a:xfrm>
                        <a:off x="5849847" y="259514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直線接點 141"/>
                      <p:cNvCxnSpPr/>
                      <p:nvPr/>
                    </p:nvCxnSpPr>
                    <p:spPr>
                      <a:xfrm>
                        <a:off x="6202272" y="2598803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線接點 144"/>
                      <p:cNvCxnSpPr/>
                      <p:nvPr/>
                    </p:nvCxnSpPr>
                    <p:spPr>
                      <a:xfrm>
                        <a:off x="6564222" y="2591480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直線接點 147"/>
                      <p:cNvCxnSpPr/>
                      <p:nvPr/>
                    </p:nvCxnSpPr>
                    <p:spPr>
                      <a:xfrm>
                        <a:off x="6916647" y="2595141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直線接點 148"/>
                      <p:cNvCxnSpPr/>
                      <p:nvPr/>
                    </p:nvCxnSpPr>
                    <p:spPr>
                      <a:xfrm>
                        <a:off x="7276216" y="259514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直線接點 149"/>
                      <p:cNvCxnSpPr/>
                      <p:nvPr/>
                    </p:nvCxnSpPr>
                    <p:spPr>
                      <a:xfrm>
                        <a:off x="7628641" y="2598803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直線接點 150"/>
                      <p:cNvCxnSpPr/>
                      <p:nvPr/>
                    </p:nvCxnSpPr>
                    <p:spPr>
                      <a:xfrm>
                        <a:off x="7959635" y="2598802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直線接點 151"/>
                      <p:cNvCxnSpPr/>
                      <p:nvPr/>
                    </p:nvCxnSpPr>
                    <p:spPr>
                      <a:xfrm>
                        <a:off x="5502185" y="2584568"/>
                        <a:ext cx="0" cy="5225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5" name="文字方塊 134"/>
                    <p:cNvSpPr txBox="1"/>
                    <p:nvPr/>
                  </p:nvSpPr>
                  <p:spPr>
                    <a:xfrm>
                      <a:off x="7623878" y="3436715"/>
                      <a:ext cx="10691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Rx buffer</a:t>
                      </a:r>
                      <a:endParaRPr lang="zh-TW" altLang="en-US" sz="1200" dirty="0"/>
                    </a:p>
                  </p:txBody>
                </p:sp>
              </p:grpSp>
              <p:sp>
                <p:nvSpPr>
                  <p:cNvPr id="126" name="文字方塊 125"/>
                  <p:cNvSpPr txBox="1"/>
                  <p:nvPr/>
                </p:nvSpPr>
                <p:spPr>
                  <a:xfrm>
                    <a:off x="4753536" y="3421325"/>
                    <a:ext cx="5310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/>
                      <a:t>M</a:t>
                    </a:r>
                    <a:r>
                      <a:rPr lang="en-US" altLang="zh-TW" sz="1400" dirty="0" smtClean="0"/>
                      <a:t>SB</a:t>
                    </a:r>
                    <a:endParaRPr lang="zh-TW" altLang="en-US" sz="1400" dirty="0"/>
                  </a:p>
                </p:txBody>
              </p:sp>
            </p:grpSp>
          </p:grpSp>
          <p:sp>
            <p:nvSpPr>
              <p:cNvPr id="153" name="圓角矩形 152"/>
              <p:cNvSpPr/>
              <p:nvPr/>
            </p:nvSpPr>
            <p:spPr>
              <a:xfrm>
                <a:off x="7141616" y="2757073"/>
                <a:ext cx="774757" cy="5133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  <a:r>
                  <a:rPr lang="en-US" altLang="zh-TW" dirty="0" err="1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xIF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9" name="直線單箭頭接點 8"/>
              <p:cNvCxnSpPr/>
              <p:nvPr/>
            </p:nvCxnSpPr>
            <p:spPr>
              <a:xfrm>
                <a:off x="8422304" y="2240222"/>
                <a:ext cx="0" cy="5159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7774359" y="3317316"/>
                <a:ext cx="911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Rx parity</a:t>
                </a:r>
                <a:endParaRPr lang="zh-TW" altLang="en-US" sz="1400" dirty="0"/>
              </a:p>
            </p:txBody>
          </p:sp>
          <p:cxnSp>
            <p:nvCxnSpPr>
              <p:cNvPr id="13" name="直線單箭頭接點 12"/>
              <p:cNvCxnSpPr>
                <a:stCxn id="137" idx="1"/>
                <a:endCxn id="153" idx="3"/>
              </p:cNvCxnSpPr>
              <p:nvPr/>
            </p:nvCxnSpPr>
            <p:spPr>
              <a:xfrm flipH="1">
                <a:off x="7916373" y="3011030"/>
                <a:ext cx="344081" cy="2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文字方塊 153"/>
              <p:cNvSpPr txBox="1"/>
              <p:nvPr/>
            </p:nvSpPr>
            <p:spPr>
              <a:xfrm>
                <a:off x="7619992" y="2264954"/>
                <a:ext cx="911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Rx parity</a:t>
                </a:r>
                <a:endParaRPr lang="zh-TW" altLang="en-US" sz="1400" dirty="0"/>
              </a:p>
            </p:txBody>
          </p:sp>
          <p:sp>
            <p:nvSpPr>
              <p:cNvPr id="15" name="弧形 14"/>
              <p:cNvSpPr/>
              <p:nvPr/>
            </p:nvSpPr>
            <p:spPr>
              <a:xfrm rot="17886587" flipH="1">
                <a:off x="8701380" y="3153298"/>
                <a:ext cx="285566" cy="539858"/>
              </a:xfrm>
              <a:prstGeom prst="arc">
                <a:avLst>
                  <a:gd name="adj1" fmla="val 16200000"/>
                  <a:gd name="adj2" fmla="val 20022314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弧形 154"/>
              <p:cNvSpPr/>
              <p:nvPr/>
            </p:nvSpPr>
            <p:spPr>
              <a:xfrm rot="20854350" flipV="1">
                <a:off x="10955457" y="2966489"/>
                <a:ext cx="382014" cy="522263"/>
              </a:xfrm>
              <a:prstGeom prst="arc">
                <a:avLst>
                  <a:gd name="adj1" fmla="val 16200000"/>
                  <a:gd name="adj2" fmla="val 20022314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弧形 155"/>
              <p:cNvSpPr/>
              <p:nvPr/>
            </p:nvSpPr>
            <p:spPr>
              <a:xfrm rot="17886587" flipH="1">
                <a:off x="8672384" y="2111500"/>
                <a:ext cx="285566" cy="539858"/>
              </a:xfrm>
              <a:prstGeom prst="arc">
                <a:avLst>
                  <a:gd name="adj1" fmla="val 16200000"/>
                  <a:gd name="adj2" fmla="val 20022314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20854350" flipV="1">
                <a:off x="10973652" y="1937147"/>
                <a:ext cx="382014" cy="522263"/>
              </a:xfrm>
              <a:prstGeom prst="arc">
                <a:avLst>
                  <a:gd name="adj1" fmla="val 16200000"/>
                  <a:gd name="adj2" fmla="val 20022314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8" name="直線單箭頭接點 157"/>
              <p:cNvCxnSpPr/>
              <p:nvPr/>
            </p:nvCxnSpPr>
            <p:spPr>
              <a:xfrm>
                <a:off x="9895652" y="2277561"/>
                <a:ext cx="0" cy="449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圓角矩形 158"/>
            <p:cNvSpPr/>
            <p:nvPr/>
          </p:nvSpPr>
          <p:spPr>
            <a:xfrm>
              <a:off x="6857023" y="1662252"/>
              <a:ext cx="967545" cy="64714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Data Recovery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60" name="直線單箭頭接點 159"/>
            <p:cNvCxnSpPr>
              <a:stCxn id="108" idx="1"/>
              <a:endCxn id="159" idx="3"/>
            </p:cNvCxnSpPr>
            <p:nvPr/>
          </p:nvCxnSpPr>
          <p:spPr>
            <a:xfrm flipH="1" flipV="1">
              <a:off x="7824568" y="1985824"/>
              <a:ext cx="431124" cy="1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肘形接點 70"/>
          <p:cNvCxnSpPr/>
          <p:nvPr/>
        </p:nvCxnSpPr>
        <p:spPr>
          <a:xfrm flipV="1">
            <a:off x="1094015" y="1662252"/>
            <a:ext cx="6246781" cy="2627529"/>
          </a:xfrm>
          <a:prstGeom prst="bentConnector4">
            <a:avLst>
              <a:gd name="adj1" fmla="val -14254"/>
              <a:gd name="adj2" fmla="val 11921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4" name="圖片 2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65" y="5331579"/>
            <a:ext cx="65255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075" y="-1436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unit test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" y="972800"/>
            <a:ext cx="6030167" cy="58967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13" y="1382432"/>
            <a:ext cx="5458587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075" y="-1436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unit test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3" y="2097745"/>
            <a:ext cx="4124901" cy="32770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2097745"/>
            <a:ext cx="4134427" cy="3267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3" y="3399608"/>
            <a:ext cx="4386942" cy="32902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3399607"/>
            <a:ext cx="4386942" cy="329020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0086" y="1321243"/>
            <a:ext cx="352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”5”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後轉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0x35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39149" y="1181872"/>
            <a:ext cx="352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”A”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後轉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0x41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9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BRAM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2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state assignment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90909" cy="4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3473" y="106507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軟體工程流程圖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892732" y="1432070"/>
            <a:ext cx="3338550" cy="5179288"/>
            <a:chOff x="3422469" y="1295760"/>
            <a:chExt cx="3338550" cy="5179288"/>
          </a:xfrm>
        </p:grpSpPr>
        <p:sp>
          <p:nvSpPr>
            <p:cNvPr id="4" name="橢圓 3"/>
            <p:cNvSpPr/>
            <p:nvPr/>
          </p:nvSpPr>
          <p:spPr>
            <a:xfrm>
              <a:off x="4424219" y="129576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Requirements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424219" y="235086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Analysis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424219" y="340900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Design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424219" y="454970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Coding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424219" y="5690391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Verification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線單箭頭接點 9"/>
            <p:cNvCxnSpPr>
              <a:stCxn id="4" idx="4"/>
              <a:endCxn id="5" idx="0"/>
            </p:cNvCxnSpPr>
            <p:nvPr/>
          </p:nvCxnSpPr>
          <p:spPr>
            <a:xfrm>
              <a:off x="5592619" y="2080417"/>
              <a:ext cx="0" cy="27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5" idx="4"/>
              <a:endCxn id="6" idx="0"/>
            </p:cNvCxnSpPr>
            <p:nvPr/>
          </p:nvCxnSpPr>
          <p:spPr>
            <a:xfrm>
              <a:off x="5592619" y="3135526"/>
              <a:ext cx="0" cy="27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4"/>
              <a:endCxn id="7" idx="0"/>
            </p:cNvCxnSpPr>
            <p:nvPr/>
          </p:nvCxnSpPr>
          <p:spPr>
            <a:xfrm>
              <a:off x="5592619" y="4193666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4"/>
              <a:endCxn id="8" idx="0"/>
            </p:cNvCxnSpPr>
            <p:nvPr/>
          </p:nvCxnSpPr>
          <p:spPr>
            <a:xfrm>
              <a:off x="5592619" y="5334357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endCxn id="4" idx="2"/>
            </p:cNvCxnSpPr>
            <p:nvPr/>
          </p:nvCxnSpPr>
          <p:spPr>
            <a:xfrm rot="5400000" flipH="1" flipV="1">
              <a:off x="3395790" y="1714768"/>
              <a:ext cx="1055108" cy="10017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2"/>
            </p:cNvCxnSpPr>
            <p:nvPr/>
          </p:nvCxnSpPr>
          <p:spPr>
            <a:xfrm flipH="1" flipV="1">
              <a:off x="3422469" y="2743197"/>
              <a:ext cx="100175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6" idx="2"/>
            </p:cNvCxnSpPr>
            <p:nvPr/>
          </p:nvCxnSpPr>
          <p:spPr>
            <a:xfrm rot="10800000">
              <a:off x="3422469" y="2743198"/>
              <a:ext cx="1001750" cy="10581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>
              <a:stCxn id="7" idx="2"/>
            </p:cNvCxnSpPr>
            <p:nvPr/>
          </p:nvCxnSpPr>
          <p:spPr>
            <a:xfrm rot="10800000">
              <a:off x="3422469" y="3801337"/>
              <a:ext cx="1001750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8" idx="2"/>
            </p:cNvCxnSpPr>
            <p:nvPr/>
          </p:nvCxnSpPr>
          <p:spPr>
            <a:xfrm rot="10800000">
              <a:off x="3422469" y="4942028"/>
              <a:ext cx="1001751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06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3" y="669698"/>
            <a:ext cx="10364788" cy="62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D362A1-43F0-4E3F-844B-5C12AA45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005585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904968" y="2590801"/>
            <a:ext cx="4802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2(2-D)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ym typeface="Wingdings" panose="05000000000000000000" pitchFamily="2" charset="2"/>
              </a:rPr>
              <a:t>0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2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904968" y="753367"/>
            <a:ext cx="379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2D-array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89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463A4A-6FF5-42DC-BE0D-E4980AB9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005585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904968" y="2590801"/>
            <a:ext cx="4802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3(1-D)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A*B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1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904968" y="753367"/>
            <a:ext cx="379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1D-array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4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6" y="600469"/>
            <a:ext cx="10335759" cy="62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1" y="431074"/>
            <a:ext cx="11900027" cy="6216946"/>
          </a:xfrm>
        </p:spPr>
      </p:pic>
    </p:spTree>
    <p:extLst>
      <p:ext uri="{BB962C8B-B14F-4D97-AF65-F5344CB8AC3E}">
        <p14:creationId xmlns:p14="http://schemas.microsoft.com/office/powerpoint/2010/main" val="1959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8" y="325850"/>
            <a:ext cx="11426236" cy="6336207"/>
          </a:xfrm>
        </p:spPr>
      </p:pic>
    </p:spTree>
    <p:extLst>
      <p:ext uri="{BB962C8B-B14F-4D97-AF65-F5344CB8AC3E}">
        <p14:creationId xmlns:p14="http://schemas.microsoft.com/office/powerpoint/2010/main" val="19719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1" y="1044688"/>
            <a:ext cx="9996082" cy="4819083"/>
          </a:xfrm>
        </p:spPr>
      </p:pic>
    </p:spTree>
    <p:extLst>
      <p:ext uri="{BB962C8B-B14F-4D97-AF65-F5344CB8AC3E}">
        <p14:creationId xmlns:p14="http://schemas.microsoft.com/office/powerpoint/2010/main" val="23687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(coding) (refinement)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除錯</a:t>
            </a:r>
            <a:r>
              <a:rPr lang="en-US" altLang="zh-TW" dirty="0" smtClean="0"/>
              <a:t>(Verification)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劇本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473483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接受到從</a:t>
            </a:r>
            <a:r>
              <a:rPr lang="en-US" altLang="zh-TW" dirty="0" smtClean="0"/>
              <a:t>PC</a:t>
            </a:r>
            <a:r>
              <a:rPr lang="zh-TW" altLang="en-US" dirty="0" smtClean="0"/>
              <a:t>傳來了</a:t>
            </a:r>
            <a:r>
              <a:rPr lang="en-US" altLang="zh-TW" dirty="0" smtClean="0"/>
              <a:t>opcode</a:t>
            </a:r>
            <a:r>
              <a:rPr lang="zh-TW" altLang="en-US" dirty="0" smtClean="0"/>
              <a:t>，以及</a:t>
            </a:r>
            <a:r>
              <a:rPr lang="en-US" altLang="zh-TW" dirty="0" smtClean="0"/>
              <a:t>A,B,C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opcode</a:t>
            </a:r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000</a:t>
            </a:r>
            <a:r>
              <a:rPr lang="zh-TW" altLang="en-US" dirty="0" smtClean="0"/>
              <a:t>時，由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的數值，傳送完就回去等待</a:t>
            </a:r>
            <a:r>
              <a:rPr lang="en-US" altLang="zh-TW" dirty="0" smtClean="0"/>
              <a:t>PC</a:t>
            </a:r>
            <a:r>
              <a:rPr lang="zh-TW" altLang="en-US" dirty="0" smtClean="0"/>
              <a:t>傳送</a:t>
            </a:r>
            <a:r>
              <a:rPr lang="en-US" altLang="zh-TW" dirty="0" err="1" smtClean="0"/>
              <a:t>opcode&amp;ABC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001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為</a:t>
            </a:r>
            <a:r>
              <a:rPr lang="en-US" altLang="zh-TW" dirty="0" smtClean="0"/>
              <a:t>A,B</a:t>
            </a:r>
            <a:r>
              <a:rPr lang="zh-TW" altLang="en-US" dirty="0" smtClean="0"/>
              <a:t> 做</a:t>
            </a:r>
            <a:r>
              <a:rPr lang="en-US" altLang="zh-TW" dirty="0" smtClean="0"/>
              <a:t>2D_convolution</a:t>
            </a:r>
            <a:r>
              <a:rPr lang="zh-TW" altLang="en-US" dirty="0" smtClean="0"/>
              <a:t>的響應，做完</a:t>
            </a:r>
            <a:r>
              <a:rPr lang="zh-TW" altLang="en-US" dirty="0"/>
              <a:t>就回去等待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010</a:t>
            </a:r>
            <a:r>
              <a:rPr lang="zh-TW" altLang="en-US" dirty="0"/>
              <a:t>時</a:t>
            </a:r>
            <a:r>
              <a:rPr lang="zh-TW" altLang="en-US" dirty="0" smtClean="0"/>
              <a:t>，</a:t>
            </a:r>
            <a:r>
              <a:rPr lang="en-US" altLang="zh-TW" dirty="0"/>
              <a:t>C</a:t>
            </a:r>
            <a:r>
              <a:rPr lang="zh-TW" altLang="en-US" dirty="0" smtClean="0"/>
              <a:t>為 </a:t>
            </a:r>
            <a:r>
              <a:rPr lang="en-US" altLang="zh-TW" dirty="0" smtClean="0">
                <a:solidFill>
                  <a:srgbClr val="FF0000"/>
                </a:solidFill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</a:rPr>
              <a:t>的第一列</a:t>
            </a:r>
            <a:r>
              <a:rPr lang="zh-TW" altLang="en-US" dirty="0" smtClean="0"/>
              <a:t> 做</a:t>
            </a:r>
            <a:r>
              <a:rPr lang="en-US" altLang="zh-TW" dirty="0" smtClean="0"/>
              <a:t>1D_convolution</a:t>
            </a:r>
            <a:r>
              <a:rPr lang="zh-TW" altLang="en-US" dirty="0"/>
              <a:t>的響應</a:t>
            </a:r>
            <a:r>
              <a:rPr lang="zh-TW" altLang="en-US" dirty="0" smtClean="0"/>
              <a:t>，做完</a:t>
            </a:r>
            <a:r>
              <a:rPr lang="zh-TW" altLang="en-US" dirty="0"/>
              <a:t>就回去等待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011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為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zh-TW" altLang="en-US" dirty="0"/>
              <a:t>傳送完就回去等待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76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劇本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473483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時，由</a:t>
            </a:r>
            <a:r>
              <a:rPr lang="en-US" altLang="zh-TW" dirty="0" err="1"/>
              <a:t>uart</a:t>
            </a:r>
            <a:r>
              <a:rPr lang="zh-TW" altLang="en-US" dirty="0"/>
              <a:t>傳送</a:t>
            </a:r>
            <a:r>
              <a:rPr lang="en-US" altLang="zh-TW" dirty="0"/>
              <a:t>C</a:t>
            </a:r>
            <a:r>
              <a:rPr lang="zh-TW" altLang="en-US" dirty="0"/>
              <a:t>陣列，傳送完就回去等待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opcode</a:t>
            </a:r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101</a:t>
            </a:r>
            <a:r>
              <a:rPr lang="zh-TW" altLang="en-US" dirty="0" smtClean="0"/>
              <a:t>時，由</a:t>
            </a:r>
            <a:r>
              <a:rPr lang="en-US" altLang="zh-TW" dirty="0" smtClean="0"/>
              <a:t>VGA</a:t>
            </a:r>
            <a:r>
              <a:rPr lang="zh-TW" altLang="en-US" dirty="0" smtClean="0"/>
              <a:t>顯</a:t>
            </a:r>
            <a:r>
              <a:rPr lang="zh-TW" altLang="en-US" dirty="0"/>
              <a:t>示</a:t>
            </a:r>
            <a:r>
              <a:rPr lang="en-US" altLang="zh-TW" dirty="0" smtClean="0"/>
              <a:t>C</a:t>
            </a:r>
            <a:r>
              <a:rPr lang="zh-TW" altLang="en-US" dirty="0"/>
              <a:t>陣列</a:t>
            </a:r>
            <a:r>
              <a:rPr lang="zh-TW" altLang="en-US" dirty="0" smtClean="0"/>
              <a:t>，顯示</a:t>
            </a:r>
            <a:r>
              <a:rPr lang="en-US" altLang="zh-TW" dirty="0" smtClean="0"/>
              <a:t>3</a:t>
            </a:r>
            <a:r>
              <a:rPr lang="zh-TW" altLang="en-US" dirty="0" smtClean="0"/>
              <a:t>秒後回去等待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10</a:t>
            </a:r>
            <a:r>
              <a:rPr lang="zh-TW" altLang="en-US" dirty="0" smtClean="0"/>
              <a:t>時，為空指令</a:t>
            </a:r>
            <a:r>
              <a:rPr lang="en-US" altLang="zh-TW" dirty="0" smtClean="0"/>
              <a:t>(nope)</a:t>
            </a:r>
            <a:r>
              <a:rPr lang="zh-TW" altLang="en-US" dirty="0" smtClean="0"/>
              <a:t>，回去</a:t>
            </a:r>
            <a:r>
              <a:rPr lang="zh-TW" altLang="en-US" dirty="0"/>
              <a:t>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opcode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111</a:t>
            </a:r>
            <a:r>
              <a:rPr lang="zh-TW" altLang="en-US" dirty="0" smtClean="0"/>
              <a:t>時，為錯誤指令</a:t>
            </a:r>
            <a:r>
              <a:rPr lang="en-US" altLang="zh-TW" dirty="0" smtClean="0"/>
              <a:t>(error)</a:t>
            </a:r>
            <a:r>
              <a:rPr lang="zh-TW" altLang="en-US" dirty="0" smtClean="0"/>
              <a:t>，回去</a:t>
            </a:r>
            <a:r>
              <a:rPr lang="zh-TW" altLang="en-US" dirty="0"/>
              <a:t>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 err="1"/>
              <a:t>opcode&amp;ABC</a:t>
            </a:r>
            <a:r>
              <a:rPr lang="zh-TW" altLang="en-US" dirty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88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需求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(Requirements) /specifications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規格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1.loop unrolling:</a:t>
            </a:r>
            <a:r>
              <a:rPr lang="zh-TW" altLang="en-US" dirty="0" smtClean="0"/>
              <a:t>同時幾個乘加器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array (systolic)</a:t>
            </a:r>
            <a:r>
              <a:rPr lang="zh-TW" altLang="en-US" dirty="0" smtClean="0"/>
              <a:t>的架構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2.Block RAM</a:t>
            </a:r>
            <a:r>
              <a:rPr lang="zh-TW" altLang="en-US" dirty="0" smtClean="0"/>
              <a:t> </a:t>
            </a:r>
            <a:r>
              <a:rPr lang="zh-TW" altLang="en-US" dirty="0"/>
              <a:t>當</a:t>
            </a:r>
            <a:r>
              <a:rPr lang="zh-TW" altLang="en-US" dirty="0" smtClean="0"/>
              <a:t> </a:t>
            </a:r>
            <a:r>
              <a:rPr lang="en-US" altLang="zh-TW" dirty="0" smtClean="0"/>
              <a:t>FIFO(buffer)</a:t>
            </a:r>
            <a:r>
              <a:rPr lang="zh-TW" altLang="en-US" dirty="0" smtClean="0"/>
              <a:t>存甚麼</a:t>
            </a:r>
            <a:endParaRPr lang="en-US" altLang="zh-TW" dirty="0" smtClean="0"/>
          </a:p>
          <a:p>
            <a:r>
              <a:rPr lang="en-US" altLang="zh-TW" dirty="0" smtClean="0"/>
              <a:t>3.BRAM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</a:t>
            </a:r>
            <a:r>
              <a:rPr lang="en-US" altLang="zh-TW" dirty="0"/>
              <a:t>l</a:t>
            </a:r>
            <a:r>
              <a:rPr lang="zh-TW" altLang="en-US" dirty="0" smtClean="0"/>
              <a:t> 管理記憶體存放</a:t>
            </a:r>
            <a:endParaRPr lang="en-US" altLang="zh-TW" dirty="0" smtClean="0"/>
          </a:p>
          <a:p>
            <a:r>
              <a:rPr lang="en-US" altLang="zh-TW" dirty="0"/>
              <a:t>4</a:t>
            </a:r>
            <a:r>
              <a:rPr lang="en-US" altLang="zh-TW" dirty="0" smtClean="0"/>
              <a:t>.FPGA</a:t>
            </a:r>
            <a:r>
              <a:rPr lang="zh-TW" altLang="en-US" dirty="0" smtClean="0"/>
              <a:t> </a:t>
            </a:r>
            <a:r>
              <a:rPr lang="en-US" altLang="zh-TW" dirty="0" smtClean="0"/>
              <a:t>UART</a:t>
            </a:r>
            <a:r>
              <a:rPr lang="zh-TW" altLang="en-US" dirty="0" smtClean="0"/>
              <a:t>傳遞</a:t>
            </a:r>
            <a:r>
              <a:rPr lang="en-US" altLang="zh-TW" dirty="0" smtClean="0"/>
              <a:t>PC</a:t>
            </a:r>
            <a:r>
              <a:rPr lang="zh-TW" altLang="en-US" dirty="0" smtClean="0"/>
              <a:t>之間的資料溝通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.VGA</a:t>
            </a:r>
            <a:r>
              <a:rPr lang="zh-TW" altLang="en-US" dirty="0" smtClean="0"/>
              <a:t>顯示照片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01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n-US" altLang="zh-TW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0. input A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B C   </a:t>
            </a:r>
            <a:r>
              <a:rPr lang="en-US" altLang="zh-TW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 A(128*128)7Bit, B(128*128)7Bit, C(256*256)1Byte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r>
              <a:rPr lang="en-US" altLang="zh-TW" dirty="0" smtClean="0">
                <a:solidFill>
                  <a:srgbClr val="00B0F0"/>
                </a:solidFill>
              </a:rPr>
              <a:t>1.(0X00,0XFF) – 2D     </a:t>
            </a:r>
            <a:r>
              <a:rPr lang="en-US" altLang="zh-TW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A*B</a:t>
            </a:r>
            <a:r>
              <a:rPr lang="en-US" altLang="zh-TW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solidFill>
                  <a:srgbClr val="00B0F0"/>
                </a:solidFill>
                <a:sym typeface="Wingdings" panose="05000000000000000000" pitchFamily="2" charset="2"/>
              </a:rPr>
              <a:t> = C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rgbClr val="00B0F0"/>
                </a:solidFill>
              </a:rPr>
              <a:t>2</a:t>
            </a:r>
            <a:r>
              <a:rPr lang="en-US" altLang="zh-TW" dirty="0">
                <a:solidFill>
                  <a:srgbClr val="00B0F0"/>
                </a:solidFill>
              </a:rPr>
              <a:t>. (0X00,0XFF)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--1D     </a:t>
            </a:r>
            <a:r>
              <a:rPr lang="en-US" altLang="zh-TW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A</a:t>
            </a:r>
            <a:r>
              <a:rPr lang="en-US" altLang="zh-TW" baseline="30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 </a:t>
            </a:r>
            <a:r>
              <a:rPr lang="en-US" altLang="zh-TW" dirty="0" smtClean="0">
                <a:solidFill>
                  <a:srgbClr val="00B0F0"/>
                </a:solidFill>
                <a:sym typeface="Wingdings" panose="05000000000000000000" pitchFamily="2" charset="2"/>
              </a:rPr>
              <a:t>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solidFill>
                  <a:srgbClr val="00B0F0"/>
                </a:solidFill>
                <a:sym typeface="Wingdings" panose="05000000000000000000" pitchFamily="2" charset="2"/>
              </a:rPr>
              <a:t> = C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chemeClr val="accent6"/>
                </a:solidFill>
              </a:rPr>
              <a:t>3. C = A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4. Return </a:t>
            </a:r>
            <a:r>
              <a:rPr lang="en-US" altLang="zh-TW" dirty="0" err="1" smtClean="0">
                <a:solidFill>
                  <a:schemeClr val="accent2"/>
                </a:solidFill>
              </a:rPr>
              <a:t>uart</a:t>
            </a:r>
            <a:r>
              <a:rPr lang="en-US" altLang="zh-TW" dirty="0" smtClean="0">
                <a:solidFill>
                  <a:schemeClr val="accent2"/>
                </a:solidFill>
              </a:rPr>
              <a:t> c 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5. Return VGA c</a:t>
            </a:r>
          </a:p>
          <a:p>
            <a:r>
              <a:rPr lang="en-US" altLang="zh-TW" dirty="0" smtClean="0">
                <a:solidFill>
                  <a:schemeClr val="accent6"/>
                </a:solidFill>
              </a:rPr>
              <a:t>6. nope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09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1. 8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bit Digital to Analogy converter circuit for RGB of VGA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design 8 bit R-2R circuit , output voltage 0 to 0.7 V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.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Horizontal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synchronization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, vertical synchronization and RGB 8 bit data from FPGA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2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1.Baud rate 115200</a:t>
            </a:r>
          </a:p>
          <a:p>
            <a:r>
              <a:rPr lang="en-US" altLang="zh-TW" dirty="0" smtClean="0"/>
              <a:t>2.Data 8 bit , Parity none , stop 1 bit</a:t>
            </a:r>
          </a:p>
          <a:p>
            <a:r>
              <a:rPr lang="en-US" altLang="zh-TW" dirty="0" smtClean="0"/>
              <a:t>3.Asynchronous receive </a:t>
            </a:r>
            <a:r>
              <a:rPr lang="en-US" altLang="zh-TW" dirty="0"/>
              <a:t>and t</a:t>
            </a:r>
            <a:r>
              <a:rPr lang="en-US" altLang="zh-TW" dirty="0" smtClean="0"/>
              <a:t>ransmission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BRAM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275" y="1690688"/>
            <a:ext cx="10677525" cy="4486275"/>
          </a:xfrm>
        </p:spPr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1.de Q( Q, Block ram)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2.in Q( Block ram, Q)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3.address counter 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addrA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, increment A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addrB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 increment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addrC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 increment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config.txt from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5.uart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A,B,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98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752</Words>
  <Application>Microsoft Office PowerPoint</Application>
  <PresentationFormat>寬螢幕</PresentationFormat>
  <Paragraphs>144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Adobe 黑体 Std R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FPGA Final Project</vt:lpstr>
      <vt:lpstr>軟體工程流程圖</vt:lpstr>
      <vt:lpstr>劇本</vt:lpstr>
      <vt:lpstr>劇本</vt:lpstr>
      <vt:lpstr>需求(Requirements) /specifications 規格</vt:lpstr>
      <vt:lpstr>Function</vt:lpstr>
      <vt:lpstr>VGA specifications</vt:lpstr>
      <vt:lpstr>UART specifications</vt:lpstr>
      <vt:lpstr>BRAM control specifications</vt:lpstr>
      <vt:lpstr>分析(Analysis) 架構(Architect)</vt:lpstr>
      <vt:lpstr>BRAM control analysis</vt:lpstr>
      <vt:lpstr>Design VGA 8 bit R-2R</vt:lpstr>
      <vt:lpstr>Design FIFO</vt:lpstr>
      <vt:lpstr>Design MAC</vt:lpstr>
      <vt:lpstr>Design UART</vt:lpstr>
      <vt:lpstr>Design UART unit test</vt:lpstr>
      <vt:lpstr>Design UART unit test</vt:lpstr>
      <vt:lpstr>Design BRAM control</vt:lpstr>
      <vt:lpstr>Design state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程式(coding) (refinement)</vt:lpstr>
      <vt:lpstr>除錯(Verification)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 Project</dc:title>
  <dc:creator>Student</dc:creator>
  <cp:lastModifiedBy>XdannyD</cp:lastModifiedBy>
  <cp:revision>79</cp:revision>
  <dcterms:created xsi:type="dcterms:W3CDTF">2018-10-30T05:33:51Z</dcterms:created>
  <dcterms:modified xsi:type="dcterms:W3CDTF">2018-12-18T04:39:16Z</dcterms:modified>
</cp:coreProperties>
</file>