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62" r:id="rId3"/>
    <p:sldId id="298" r:id="rId4"/>
    <p:sldId id="299" r:id="rId5"/>
    <p:sldId id="274" r:id="rId6"/>
    <p:sldId id="275" r:id="rId7"/>
    <p:sldId id="273" r:id="rId8"/>
    <p:sldId id="259" r:id="rId9"/>
    <p:sldId id="290" r:id="rId10"/>
    <p:sldId id="276" r:id="rId11"/>
    <p:sldId id="269" r:id="rId12"/>
    <p:sldId id="291" r:id="rId13"/>
    <p:sldId id="270" r:id="rId14"/>
    <p:sldId id="297" r:id="rId15"/>
    <p:sldId id="292" r:id="rId16"/>
    <p:sldId id="278" r:id="rId17"/>
    <p:sldId id="296" r:id="rId18"/>
    <p:sldId id="285" r:id="rId19"/>
    <p:sldId id="280" r:id="rId20"/>
    <p:sldId id="283" r:id="rId21"/>
    <p:sldId id="284" r:id="rId22"/>
    <p:sldId id="286" r:id="rId23"/>
    <p:sldId id="281" r:id="rId24"/>
    <p:sldId id="282" r:id="rId25"/>
    <p:sldId id="289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2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32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6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2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8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60F4B8-022C-413A-94B0-132BCE2BD41F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4640" y="1662344"/>
            <a:ext cx="7315200" cy="1124712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 Final Project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6547" y="3562800"/>
            <a:ext cx="5791201" cy="163285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何文傑、蔡政霖、林言珀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</a:p>
        </p:txBody>
      </p:sp>
    </p:spTree>
    <p:extLst>
      <p:ext uri="{BB962C8B-B14F-4D97-AF65-F5344CB8AC3E}">
        <p14:creationId xmlns:p14="http://schemas.microsoft.com/office/powerpoint/2010/main" val="324844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D67651-3C64-4F0B-BFFE-D0CC06F48E5A}"/>
              </a:ext>
            </a:extLst>
          </p:cNvPr>
          <p:cNvSpPr/>
          <p:nvPr/>
        </p:nvSpPr>
        <p:spPr>
          <a:xfrm>
            <a:off x="3568823" y="2681056"/>
            <a:ext cx="8052047" cy="3187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709" y="2840125"/>
            <a:ext cx="2658957" cy="1177750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VGA 8 bit R-2R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6E2EB0A-4C73-4938-ABED-340BCACE7FFE}"/>
              </a:ext>
            </a:extLst>
          </p:cNvPr>
          <p:cNvGrpSpPr/>
          <p:nvPr/>
        </p:nvGrpSpPr>
        <p:grpSpPr>
          <a:xfrm>
            <a:off x="3844072" y="2840125"/>
            <a:ext cx="8264621" cy="2816826"/>
            <a:chOff x="1449160" y="2655706"/>
            <a:chExt cx="9105900" cy="323299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160" y="2655706"/>
              <a:ext cx="7231606" cy="2243137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853837" y="5217530"/>
              <a:ext cx="1714500" cy="671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R = 1 ohm</a:t>
              </a:r>
              <a:br>
                <a:rPr lang="en-US" altLang="zh-TW" sz="1600" dirty="0"/>
              </a:br>
              <a:r>
                <a:rPr lang="en-US" altLang="zh-TW" sz="1600" dirty="0"/>
                <a:t>2R = 2 ohm</a:t>
              </a:r>
              <a:endParaRPr lang="zh-TW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964135" y="3203393"/>
              <a:ext cx="1066800" cy="1343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497535" y="3808230"/>
              <a:ext cx="3057525" cy="388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RGB Internal resistance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30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539" y="2766218"/>
            <a:ext cx="2801645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FIFO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24" y="1509204"/>
            <a:ext cx="7630289" cy="39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 &amp; Block ram unit test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37" y="892868"/>
            <a:ext cx="5071058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4761637" y="5443677"/>
            <a:ext cx="513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儲存圖片在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Block ram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裡，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經由解碼後送往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顯示在螢幕上，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螢幕的長寬是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800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*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600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88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58C21C-8965-447C-8B41-BC2B6734EBAC}"/>
              </a:ext>
            </a:extLst>
          </p:cNvPr>
          <p:cNvSpPr/>
          <p:nvPr/>
        </p:nvSpPr>
        <p:spPr>
          <a:xfrm>
            <a:off x="3622089" y="718696"/>
            <a:ext cx="8052047" cy="5418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562" y="2766218"/>
            <a:ext cx="3079176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MAC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98" y="805832"/>
            <a:ext cx="6412105" cy="52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23837"/>
            <a:ext cx="3370217" cy="460118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unit test block diagram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29" y="973100"/>
            <a:ext cx="7822519" cy="4902655"/>
          </a:xfrm>
        </p:spPr>
      </p:pic>
    </p:spTree>
    <p:extLst>
      <p:ext uri="{BB962C8B-B14F-4D97-AF65-F5344CB8AC3E}">
        <p14:creationId xmlns:p14="http://schemas.microsoft.com/office/powerpoint/2010/main" val="236255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>
            <a:extLst>
              <a:ext uri="{FF2B5EF4-FFF2-40B4-BE49-F238E27FC236}">
                <a16:creationId xmlns:a16="http://schemas.microsoft.com/office/drawing/2014/main" id="{615D9B94-DC27-4017-BBBD-FA40A62216D3}"/>
              </a:ext>
            </a:extLst>
          </p:cNvPr>
          <p:cNvSpPr/>
          <p:nvPr/>
        </p:nvSpPr>
        <p:spPr>
          <a:xfrm>
            <a:off x="3674037" y="743461"/>
            <a:ext cx="8052047" cy="53643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155" y="2756604"/>
            <a:ext cx="3097419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UART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91436AB-C788-4B95-AB8F-D52C662296DA}"/>
              </a:ext>
            </a:extLst>
          </p:cNvPr>
          <p:cNvGrpSpPr/>
          <p:nvPr/>
        </p:nvGrpSpPr>
        <p:grpSpPr>
          <a:xfrm>
            <a:off x="3764132" y="1890943"/>
            <a:ext cx="8105314" cy="3887692"/>
            <a:chOff x="186146" y="1453768"/>
            <a:chExt cx="11628913" cy="5104750"/>
          </a:xfrm>
        </p:grpSpPr>
        <p:grpSp>
          <p:nvGrpSpPr>
            <p:cNvPr id="186" name="群組 185"/>
            <p:cNvGrpSpPr/>
            <p:nvPr/>
          </p:nvGrpSpPr>
          <p:grpSpPr>
            <a:xfrm>
              <a:off x="186146" y="2442407"/>
              <a:ext cx="7184377" cy="4116111"/>
              <a:chOff x="673102" y="2098725"/>
              <a:chExt cx="7184377" cy="4116111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73102" y="4646228"/>
                <a:ext cx="1815737" cy="1568608"/>
                <a:chOff x="673102" y="4646228"/>
                <a:chExt cx="1815737" cy="1568608"/>
              </a:xfrm>
            </p:grpSpPr>
            <p:sp>
              <p:nvSpPr>
                <p:cNvPr id="4" name="圓角矩形 3"/>
                <p:cNvSpPr/>
                <p:nvPr/>
              </p:nvSpPr>
              <p:spPr>
                <a:xfrm>
                  <a:off x="673102" y="4646228"/>
                  <a:ext cx="1815737" cy="56855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鮑率產生器</a:t>
                  </a:r>
                </a:p>
              </p:txBody>
            </p:sp>
            <p:sp>
              <p:nvSpPr>
                <p:cNvPr id="6" name="文字方塊 5"/>
                <p:cNvSpPr txBox="1"/>
                <p:nvPr/>
              </p:nvSpPr>
              <p:spPr>
                <a:xfrm>
                  <a:off x="875002" y="5881430"/>
                  <a:ext cx="1254034" cy="33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050" dirty="0"/>
                    <a:t>Clock</a:t>
                  </a:r>
                  <a:endParaRPr lang="zh-TW" altLang="en-US" sz="1050" dirty="0"/>
                </a:p>
              </p:txBody>
            </p:sp>
            <p:cxnSp>
              <p:nvCxnSpPr>
                <p:cNvPr id="8" name="直線單箭頭接點 7"/>
                <p:cNvCxnSpPr/>
                <p:nvPr/>
              </p:nvCxnSpPr>
              <p:spPr>
                <a:xfrm flipV="1">
                  <a:off x="1515005" y="5189665"/>
                  <a:ext cx="2" cy="66060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字方塊 9"/>
                <p:cNvSpPr txBox="1"/>
                <p:nvPr/>
              </p:nvSpPr>
              <p:spPr>
                <a:xfrm>
                  <a:off x="1515005" y="5370395"/>
                  <a:ext cx="627019" cy="333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div</a:t>
                  </a:r>
                  <a:endParaRPr lang="zh-TW" altLang="en-US" sz="1050" dirty="0"/>
                </a:p>
              </p:txBody>
            </p:sp>
          </p:grpSp>
          <p:grpSp>
            <p:nvGrpSpPr>
              <p:cNvPr id="43" name="群組 42"/>
              <p:cNvGrpSpPr/>
              <p:nvPr/>
            </p:nvGrpSpPr>
            <p:grpSpPr>
              <a:xfrm>
                <a:off x="2129037" y="3437264"/>
                <a:ext cx="3660800" cy="767764"/>
                <a:chOff x="5074145" y="2353554"/>
                <a:chExt cx="3660800" cy="767764"/>
              </a:xfrm>
            </p:grpSpPr>
            <p:grpSp>
              <p:nvGrpSpPr>
                <p:cNvPr id="38" name="群組 37"/>
                <p:cNvGrpSpPr/>
                <p:nvPr/>
              </p:nvGrpSpPr>
              <p:grpSpPr>
                <a:xfrm>
                  <a:off x="5525590" y="2353554"/>
                  <a:ext cx="3167470" cy="767764"/>
                  <a:chOff x="5525590" y="2353554"/>
                  <a:chExt cx="3167470" cy="767764"/>
                </a:xfrm>
              </p:grpSpPr>
              <p:grpSp>
                <p:nvGrpSpPr>
                  <p:cNvPr id="25" name="群組 24"/>
                  <p:cNvGrpSpPr/>
                  <p:nvPr/>
                </p:nvGrpSpPr>
                <p:grpSpPr>
                  <a:xfrm>
                    <a:off x="5525590" y="2591480"/>
                    <a:ext cx="2742110" cy="529838"/>
                    <a:chOff x="5525590" y="2591480"/>
                    <a:chExt cx="2742110" cy="52983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5525590" y="2595142"/>
                      <a:ext cx="2742110" cy="518853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cxnSp>
                  <p:nvCxnSpPr>
                    <p:cNvPr id="17" name="直線接點 16"/>
                    <p:cNvCxnSpPr/>
                    <p:nvPr/>
                  </p:nvCxnSpPr>
                  <p:spPr>
                    <a:xfrm>
                      <a:off x="5849847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接點 18"/>
                    <p:cNvCxnSpPr/>
                    <p:nvPr/>
                  </p:nvCxnSpPr>
                  <p:spPr>
                    <a:xfrm>
                      <a:off x="6202272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接點 19"/>
                    <p:cNvCxnSpPr/>
                    <p:nvPr/>
                  </p:nvCxnSpPr>
                  <p:spPr>
                    <a:xfrm>
                      <a:off x="6564222" y="2591480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線接點 20"/>
                    <p:cNvCxnSpPr/>
                    <p:nvPr/>
                  </p:nvCxnSpPr>
                  <p:spPr>
                    <a:xfrm>
                      <a:off x="6916647" y="2595141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線接點 21"/>
                    <p:cNvCxnSpPr/>
                    <p:nvPr/>
                  </p:nvCxnSpPr>
                  <p:spPr>
                    <a:xfrm>
                      <a:off x="7276216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線接點 22"/>
                    <p:cNvCxnSpPr/>
                    <p:nvPr/>
                  </p:nvCxnSpPr>
                  <p:spPr>
                    <a:xfrm>
                      <a:off x="7628641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7959635" y="259880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411306" y="2353554"/>
                    <a:ext cx="1281754" cy="282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800" dirty="0" err="1"/>
                      <a:t>Tx</a:t>
                    </a:r>
                    <a:r>
                      <a:rPr lang="en-US" altLang="zh-TW" sz="800" dirty="0"/>
                      <a:t> shift buffer</a:t>
                    </a:r>
                    <a:endParaRPr lang="zh-TW" altLang="en-US" sz="800" dirty="0"/>
                  </a:p>
                </p:txBody>
              </p:sp>
            </p:grpSp>
            <p:sp>
              <p:nvSpPr>
                <p:cNvPr id="39" name="文字方塊 38"/>
                <p:cNvSpPr txBox="1"/>
                <p:nvPr/>
              </p:nvSpPr>
              <p:spPr>
                <a:xfrm>
                  <a:off x="8236153" y="2531951"/>
                  <a:ext cx="498792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LSB</a:t>
                  </a:r>
                  <a:endParaRPr lang="zh-TW" altLang="en-US" sz="900" dirty="0"/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5074145" y="2531951"/>
                  <a:ext cx="531097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MSB</a:t>
                  </a:r>
                  <a:endParaRPr lang="zh-TW" altLang="en-US" sz="900" dirty="0"/>
                </a:p>
              </p:txBody>
            </p:sp>
          </p:grpSp>
          <p:grpSp>
            <p:nvGrpSpPr>
              <p:cNvPr id="45" name="群組 44"/>
              <p:cNvGrpSpPr/>
              <p:nvPr/>
            </p:nvGrpSpPr>
            <p:grpSpPr>
              <a:xfrm>
                <a:off x="2129037" y="2464903"/>
                <a:ext cx="3660800" cy="767764"/>
                <a:chOff x="5074145" y="2353554"/>
                <a:chExt cx="3660800" cy="767764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5525590" y="2353554"/>
                  <a:ext cx="3167470" cy="767764"/>
                  <a:chOff x="5525590" y="2353554"/>
                  <a:chExt cx="3167470" cy="767764"/>
                </a:xfrm>
              </p:grpSpPr>
              <p:grpSp>
                <p:nvGrpSpPr>
                  <p:cNvPr id="49" name="群組 48"/>
                  <p:cNvGrpSpPr/>
                  <p:nvPr/>
                </p:nvGrpSpPr>
                <p:grpSpPr>
                  <a:xfrm>
                    <a:off x="5525590" y="2591480"/>
                    <a:ext cx="2742110" cy="529838"/>
                    <a:chOff x="5525590" y="2591480"/>
                    <a:chExt cx="2742110" cy="529838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5525590" y="2595142"/>
                      <a:ext cx="2742110" cy="518853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cxnSp>
                  <p:nvCxnSpPr>
                    <p:cNvPr id="52" name="直線接點 51"/>
                    <p:cNvCxnSpPr/>
                    <p:nvPr/>
                  </p:nvCxnSpPr>
                  <p:spPr>
                    <a:xfrm>
                      <a:off x="5849847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接點 52"/>
                    <p:cNvCxnSpPr/>
                    <p:nvPr/>
                  </p:nvCxnSpPr>
                  <p:spPr>
                    <a:xfrm>
                      <a:off x="6202272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線接點 53"/>
                    <p:cNvCxnSpPr/>
                    <p:nvPr/>
                  </p:nvCxnSpPr>
                  <p:spPr>
                    <a:xfrm>
                      <a:off x="6564222" y="2591480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線接點 54"/>
                    <p:cNvCxnSpPr/>
                    <p:nvPr/>
                  </p:nvCxnSpPr>
                  <p:spPr>
                    <a:xfrm>
                      <a:off x="6916647" y="2595141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線接點 55"/>
                    <p:cNvCxnSpPr/>
                    <p:nvPr/>
                  </p:nvCxnSpPr>
                  <p:spPr>
                    <a:xfrm>
                      <a:off x="7276216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線接點 56"/>
                    <p:cNvCxnSpPr/>
                    <p:nvPr/>
                  </p:nvCxnSpPr>
                  <p:spPr>
                    <a:xfrm>
                      <a:off x="7628641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線接點 57"/>
                    <p:cNvCxnSpPr/>
                    <p:nvPr/>
                  </p:nvCxnSpPr>
                  <p:spPr>
                    <a:xfrm>
                      <a:off x="7959635" y="259880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7781429" y="2353554"/>
                    <a:ext cx="911631" cy="282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800" dirty="0" err="1"/>
                      <a:t>Tx</a:t>
                    </a:r>
                    <a:r>
                      <a:rPr lang="en-US" altLang="zh-TW" sz="800" dirty="0"/>
                      <a:t> buffer</a:t>
                    </a:r>
                    <a:endParaRPr lang="zh-TW" altLang="en-US" sz="800" dirty="0"/>
                  </a:p>
                </p:txBody>
              </p:sp>
            </p:grpSp>
            <p:sp>
              <p:nvSpPr>
                <p:cNvPr id="47" name="文字方塊 46"/>
                <p:cNvSpPr txBox="1"/>
                <p:nvPr/>
              </p:nvSpPr>
              <p:spPr>
                <a:xfrm>
                  <a:off x="8236153" y="2531951"/>
                  <a:ext cx="498792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LSB</a:t>
                  </a:r>
                  <a:endParaRPr lang="zh-TW" altLang="en-US" sz="900" dirty="0"/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5074145" y="2531951"/>
                  <a:ext cx="531097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MSB</a:t>
                  </a:r>
                  <a:endParaRPr lang="zh-TW" altLang="en-US" sz="900" dirty="0"/>
                </a:p>
              </p:txBody>
            </p:sp>
          </p:grpSp>
          <p:cxnSp>
            <p:nvCxnSpPr>
              <p:cNvPr id="116" name="直線單箭頭接點 115"/>
              <p:cNvCxnSpPr/>
              <p:nvPr/>
            </p:nvCxnSpPr>
            <p:spPr>
              <a:xfrm>
                <a:off x="3828796" y="3225344"/>
                <a:ext cx="0" cy="4498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圓角矩形 126"/>
              <p:cNvSpPr/>
              <p:nvPr/>
            </p:nvSpPr>
            <p:spPr>
              <a:xfrm>
                <a:off x="1090784" y="2725294"/>
                <a:ext cx="774757" cy="5133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50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TxIF</a:t>
                </a:r>
                <a:endPara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2578947" y="5356895"/>
                <a:ext cx="1008255" cy="64714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50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Tx</a:t>
                </a:r>
                <a:r>
                  <a:rPr lang="en-US" altLang="zh-TW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parity</a:t>
                </a:r>
                <a:endPara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grpSp>
            <p:nvGrpSpPr>
              <p:cNvPr id="129" name="群組 128"/>
              <p:cNvGrpSpPr/>
              <p:nvPr/>
            </p:nvGrpSpPr>
            <p:grpSpPr>
              <a:xfrm>
                <a:off x="3675630" y="2098725"/>
                <a:ext cx="1338897" cy="599910"/>
                <a:chOff x="4140200" y="1451223"/>
                <a:chExt cx="1338897" cy="599910"/>
              </a:xfrm>
            </p:grpSpPr>
            <p:cxnSp>
              <p:nvCxnSpPr>
                <p:cNvPr id="130" name="直線單箭頭接點 129"/>
                <p:cNvCxnSpPr/>
                <p:nvPr/>
              </p:nvCxnSpPr>
              <p:spPr>
                <a:xfrm>
                  <a:off x="4269454" y="1511300"/>
                  <a:ext cx="0" cy="53983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 flipV="1">
                  <a:off x="4140200" y="1629429"/>
                  <a:ext cx="292100" cy="1801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文字方塊 131"/>
                <p:cNvSpPr txBox="1"/>
                <p:nvPr/>
              </p:nvSpPr>
              <p:spPr>
                <a:xfrm>
                  <a:off x="4504715" y="1451223"/>
                  <a:ext cx="974382" cy="30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 err="1"/>
                    <a:t>Dout</a:t>
                  </a:r>
                  <a:r>
                    <a:rPr lang="en-US" altLang="zh-TW" sz="900" dirty="0"/>
                    <a:t>[7:0]</a:t>
                  </a:r>
                  <a:endParaRPr lang="zh-TW" altLang="en-US" sz="900" dirty="0"/>
                </a:p>
              </p:txBody>
            </p:sp>
          </p:grpSp>
          <p:cxnSp>
            <p:nvCxnSpPr>
              <p:cNvPr id="134" name="肘形接點 133"/>
              <p:cNvCxnSpPr>
                <a:stCxn id="128" idx="0"/>
              </p:cNvCxnSpPr>
              <p:nvPr/>
            </p:nvCxnSpPr>
            <p:spPr>
              <a:xfrm rot="16200000" flipV="1">
                <a:off x="2356254" y="4630073"/>
                <a:ext cx="1151868" cy="301775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單箭頭接點 135"/>
              <p:cNvCxnSpPr>
                <a:stCxn id="51" idx="1"/>
                <a:endCxn id="127" idx="3"/>
              </p:cNvCxnSpPr>
              <p:nvPr/>
            </p:nvCxnSpPr>
            <p:spPr>
              <a:xfrm flipH="1">
                <a:off x="1865541" y="2965918"/>
                <a:ext cx="714941" cy="160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肘形接點 138"/>
              <p:cNvCxnSpPr>
                <a:stCxn id="4" idx="0"/>
                <a:endCxn id="11" idx="1"/>
              </p:cNvCxnSpPr>
              <p:nvPr/>
            </p:nvCxnSpPr>
            <p:spPr>
              <a:xfrm rot="5400000" flipH="1" flipV="1">
                <a:off x="1726752" y="3792499"/>
                <a:ext cx="707949" cy="99951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8" name="群組 167"/>
              <p:cNvGrpSpPr/>
              <p:nvPr/>
            </p:nvGrpSpPr>
            <p:grpSpPr>
              <a:xfrm>
                <a:off x="5322592" y="3415025"/>
                <a:ext cx="2534887" cy="854733"/>
                <a:chOff x="5322592" y="3415025"/>
                <a:chExt cx="2534887" cy="854733"/>
              </a:xfrm>
            </p:grpSpPr>
            <p:sp>
              <p:nvSpPr>
                <p:cNvPr id="140" name="圓角矩形 139"/>
                <p:cNvSpPr/>
                <p:nvPr/>
              </p:nvSpPr>
              <p:spPr>
                <a:xfrm>
                  <a:off x="5792052" y="3622614"/>
                  <a:ext cx="1008255" cy="647144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 err="1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Tx</a:t>
                  </a:r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pin</a:t>
                  </a:r>
                </a:p>
                <a:p>
                  <a:pPr algn="ctr"/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buffer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146" name="群組 145"/>
                <p:cNvGrpSpPr/>
                <p:nvPr/>
              </p:nvGrpSpPr>
              <p:grpSpPr>
                <a:xfrm>
                  <a:off x="7110643" y="3748586"/>
                  <a:ext cx="384887" cy="395026"/>
                  <a:chOff x="7110643" y="3810000"/>
                  <a:chExt cx="384887" cy="395026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7110644" y="3810000"/>
                    <a:ext cx="384886" cy="395026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cxnSp>
                <p:nvCxnSpPr>
                  <p:cNvPr id="143" name="直線接點 142"/>
                  <p:cNvCxnSpPr/>
                  <p:nvPr/>
                </p:nvCxnSpPr>
                <p:spPr>
                  <a:xfrm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線接點 143"/>
                  <p:cNvCxnSpPr/>
                  <p:nvPr/>
                </p:nvCxnSpPr>
                <p:spPr>
                  <a:xfrm flipV="1"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文字方塊 146"/>
                <p:cNvSpPr txBox="1"/>
                <p:nvPr/>
              </p:nvSpPr>
              <p:spPr>
                <a:xfrm>
                  <a:off x="6945918" y="3415025"/>
                  <a:ext cx="911561" cy="33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 err="1"/>
                    <a:t>Tx</a:t>
                  </a:r>
                  <a:r>
                    <a:rPr lang="en-US" altLang="zh-TW" sz="1050" dirty="0"/>
                    <a:t> pin</a:t>
                  </a:r>
                  <a:endParaRPr lang="zh-TW" altLang="en-US" sz="1050" dirty="0"/>
                </a:p>
              </p:txBody>
            </p:sp>
            <p:cxnSp>
              <p:nvCxnSpPr>
                <p:cNvPr id="161" name="直線單箭頭接點 160"/>
                <p:cNvCxnSpPr>
                  <a:stCxn id="140" idx="3"/>
                  <a:endCxn id="141" idx="1"/>
                </p:cNvCxnSpPr>
                <p:nvPr/>
              </p:nvCxnSpPr>
              <p:spPr>
                <a:xfrm flipV="1">
                  <a:off x="6800307" y="3946099"/>
                  <a:ext cx="310337" cy="8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單箭頭接點 162"/>
                <p:cNvCxnSpPr>
                  <a:stCxn id="11" idx="3"/>
                  <a:endCxn id="140" idx="1"/>
                </p:cNvCxnSpPr>
                <p:nvPr/>
              </p:nvCxnSpPr>
              <p:spPr>
                <a:xfrm>
                  <a:off x="5322592" y="3938279"/>
                  <a:ext cx="469460" cy="79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群組 73"/>
            <p:cNvGrpSpPr/>
            <p:nvPr/>
          </p:nvGrpSpPr>
          <p:grpSpPr>
            <a:xfrm>
              <a:off x="4618244" y="1453768"/>
              <a:ext cx="7196815" cy="2386655"/>
              <a:chOff x="4618244" y="1453768"/>
              <a:chExt cx="7196815" cy="2386655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4618244" y="1453768"/>
                <a:ext cx="2238779" cy="853482"/>
                <a:chOff x="4804089" y="1066542"/>
                <a:chExt cx="2238779" cy="853482"/>
              </a:xfrm>
            </p:grpSpPr>
            <p:sp>
              <p:nvSpPr>
                <p:cNvPr id="170" name="圓角矩形 169"/>
                <p:cNvSpPr/>
                <p:nvPr/>
              </p:nvSpPr>
              <p:spPr>
                <a:xfrm>
                  <a:off x="5704003" y="1272880"/>
                  <a:ext cx="1040369" cy="647144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Rx pin</a:t>
                  </a:r>
                </a:p>
                <a:p>
                  <a:pPr algn="ctr"/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buffer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171" name="群組 170"/>
                <p:cNvGrpSpPr/>
                <p:nvPr/>
              </p:nvGrpSpPr>
              <p:grpSpPr>
                <a:xfrm>
                  <a:off x="4974060" y="1400103"/>
                  <a:ext cx="397146" cy="395026"/>
                  <a:chOff x="7110643" y="3810000"/>
                  <a:chExt cx="384887" cy="395026"/>
                </a:xfrm>
              </p:grpSpPr>
              <p:sp>
                <p:nvSpPr>
                  <p:cNvPr id="175" name="矩形 174"/>
                  <p:cNvSpPr/>
                  <p:nvPr/>
                </p:nvSpPr>
                <p:spPr>
                  <a:xfrm>
                    <a:off x="7110644" y="3810000"/>
                    <a:ext cx="384886" cy="395026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cxnSp>
                <p:nvCxnSpPr>
                  <p:cNvPr id="176" name="直線接點 175"/>
                  <p:cNvCxnSpPr/>
                  <p:nvPr/>
                </p:nvCxnSpPr>
                <p:spPr>
                  <a:xfrm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線接點 176"/>
                  <p:cNvCxnSpPr/>
                  <p:nvPr/>
                </p:nvCxnSpPr>
                <p:spPr>
                  <a:xfrm flipV="1"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2" name="文字方塊 171"/>
                <p:cNvSpPr txBox="1"/>
                <p:nvPr/>
              </p:nvSpPr>
              <p:spPr>
                <a:xfrm>
                  <a:off x="4804089" y="1066542"/>
                  <a:ext cx="940594" cy="33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Rx pin</a:t>
                  </a:r>
                  <a:endParaRPr lang="zh-TW" altLang="en-US" sz="1050" dirty="0"/>
                </a:p>
              </p:txBody>
            </p:sp>
            <p:cxnSp>
              <p:nvCxnSpPr>
                <p:cNvPr id="173" name="直線單箭頭接點 172"/>
                <p:cNvCxnSpPr>
                  <a:stCxn id="170" idx="3"/>
                  <a:endCxn id="159" idx="1"/>
                </p:cNvCxnSpPr>
                <p:nvPr/>
              </p:nvCxnSpPr>
              <p:spPr>
                <a:xfrm>
                  <a:off x="6744372" y="1596452"/>
                  <a:ext cx="298496" cy="214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單箭頭接點 173"/>
                <p:cNvCxnSpPr>
                  <a:stCxn id="175" idx="3"/>
                  <a:endCxn id="170" idx="1"/>
                </p:cNvCxnSpPr>
                <p:nvPr/>
              </p:nvCxnSpPr>
              <p:spPr>
                <a:xfrm flipV="1">
                  <a:off x="5371206" y="1596452"/>
                  <a:ext cx="332797" cy="116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/>
              <p:cNvGrpSpPr/>
              <p:nvPr/>
            </p:nvGrpSpPr>
            <p:grpSpPr>
              <a:xfrm>
                <a:off x="7141616" y="1473783"/>
                <a:ext cx="4673443" cy="2366640"/>
                <a:chOff x="7141616" y="1473783"/>
                <a:chExt cx="4673443" cy="2366640"/>
              </a:xfrm>
            </p:grpSpPr>
            <p:grpSp>
              <p:nvGrpSpPr>
                <p:cNvPr id="101" name="群組 100"/>
                <p:cNvGrpSpPr/>
                <p:nvPr/>
              </p:nvGrpSpPr>
              <p:grpSpPr>
                <a:xfrm>
                  <a:off x="7834057" y="1473783"/>
                  <a:ext cx="3976240" cy="785843"/>
                  <a:chOff x="6950665" y="342412"/>
                  <a:chExt cx="3976240" cy="785843"/>
                </a:xfrm>
              </p:grpSpPr>
              <p:sp>
                <p:nvSpPr>
                  <p:cNvPr id="102" name="文字方塊 101"/>
                  <p:cNvSpPr txBox="1"/>
                  <p:nvPr/>
                </p:nvSpPr>
                <p:spPr>
                  <a:xfrm>
                    <a:off x="10428114" y="543615"/>
                    <a:ext cx="498791" cy="4849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LSB</a:t>
                    </a:r>
                    <a:endParaRPr lang="zh-TW" altLang="en-US" sz="900" dirty="0"/>
                  </a:p>
                </p:txBody>
              </p:sp>
              <p:grpSp>
                <p:nvGrpSpPr>
                  <p:cNvPr id="103" name="群組 102"/>
                  <p:cNvGrpSpPr/>
                  <p:nvPr/>
                </p:nvGrpSpPr>
                <p:grpSpPr>
                  <a:xfrm>
                    <a:off x="6950665" y="342412"/>
                    <a:ext cx="3939524" cy="785843"/>
                    <a:chOff x="4753536" y="3421325"/>
                    <a:chExt cx="3939524" cy="785843"/>
                  </a:xfrm>
                </p:grpSpPr>
                <p:grpSp>
                  <p:nvGrpSpPr>
                    <p:cNvPr id="104" name="群組 103"/>
                    <p:cNvGrpSpPr/>
                    <p:nvPr/>
                  </p:nvGrpSpPr>
                  <p:grpSpPr>
                    <a:xfrm>
                      <a:off x="5175171" y="3436715"/>
                      <a:ext cx="3517889" cy="770453"/>
                      <a:chOff x="5175171" y="3436715"/>
                      <a:chExt cx="3517889" cy="770453"/>
                    </a:xfrm>
                  </p:grpSpPr>
                  <p:grpSp>
                    <p:nvGrpSpPr>
                      <p:cNvPr id="106" name="群組 105"/>
                      <p:cNvGrpSpPr/>
                      <p:nvPr/>
                    </p:nvGrpSpPr>
                    <p:grpSpPr>
                      <a:xfrm>
                        <a:off x="5175171" y="3670418"/>
                        <a:ext cx="3092530" cy="536750"/>
                        <a:chOff x="5175171" y="2584568"/>
                        <a:chExt cx="3092530" cy="536750"/>
                      </a:xfrm>
                    </p:grpSpPr>
                    <p:sp>
                      <p:nvSpPr>
                        <p:cNvPr id="108" name="矩形 107"/>
                        <p:cNvSpPr/>
                        <p:nvPr/>
                      </p:nvSpPr>
                      <p:spPr>
                        <a:xfrm>
                          <a:off x="5175171" y="2595142"/>
                          <a:ext cx="3092530" cy="506772"/>
                        </a:xfrm>
                        <a:prstGeom prst="rect">
                          <a:avLst/>
                        </a:prstGeom>
                        <a:noFill/>
                        <a:ln w="28575"/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/>
                        </a:p>
                      </p:txBody>
                    </p:sp>
                    <p:cxnSp>
                      <p:nvCxnSpPr>
                        <p:cNvPr id="109" name="直線接點 108"/>
                        <p:cNvCxnSpPr/>
                        <p:nvPr/>
                      </p:nvCxnSpPr>
                      <p:spPr>
                        <a:xfrm>
                          <a:off x="5849847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直線接點 109"/>
                        <p:cNvCxnSpPr/>
                        <p:nvPr/>
                      </p:nvCxnSpPr>
                      <p:spPr>
                        <a:xfrm>
                          <a:off x="6202272" y="2598803"/>
                          <a:ext cx="4762" cy="50311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1" name="直線接點 110"/>
                        <p:cNvCxnSpPr/>
                        <p:nvPr/>
                      </p:nvCxnSpPr>
                      <p:spPr>
                        <a:xfrm>
                          <a:off x="6564222" y="2591480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直線接點 111"/>
                        <p:cNvCxnSpPr/>
                        <p:nvPr/>
                      </p:nvCxnSpPr>
                      <p:spPr>
                        <a:xfrm>
                          <a:off x="6916647" y="2595141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直線接點 112"/>
                        <p:cNvCxnSpPr/>
                        <p:nvPr/>
                      </p:nvCxnSpPr>
                      <p:spPr>
                        <a:xfrm>
                          <a:off x="7276216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直線接點 113"/>
                        <p:cNvCxnSpPr/>
                        <p:nvPr/>
                      </p:nvCxnSpPr>
                      <p:spPr>
                        <a:xfrm>
                          <a:off x="7628641" y="2598803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5" name="直線接點 114"/>
                        <p:cNvCxnSpPr/>
                        <p:nvPr/>
                      </p:nvCxnSpPr>
                      <p:spPr>
                        <a:xfrm>
                          <a:off x="7959635" y="259880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直線接點 116"/>
                        <p:cNvCxnSpPr/>
                        <p:nvPr/>
                      </p:nvCxnSpPr>
                      <p:spPr>
                        <a:xfrm>
                          <a:off x="5502185" y="2584568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7" name="文字方塊 106"/>
                      <p:cNvSpPr txBox="1"/>
                      <p:nvPr/>
                    </p:nvSpPr>
                    <p:spPr>
                      <a:xfrm>
                        <a:off x="7514384" y="3436715"/>
                        <a:ext cx="1178676" cy="2828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800" dirty="0"/>
                          <a:t>Rx shift buffer</a:t>
                        </a:r>
                        <a:endParaRPr lang="zh-TW" altLang="en-US" sz="800" dirty="0"/>
                      </a:p>
                    </p:txBody>
                  </p:sp>
                </p:grpSp>
                <p:sp>
                  <p:nvSpPr>
                    <p:cNvPr id="105" name="文字方塊 104"/>
                    <p:cNvSpPr txBox="1"/>
                    <p:nvPr/>
                  </p:nvSpPr>
                  <p:spPr>
                    <a:xfrm>
                      <a:off x="4753536" y="3421325"/>
                      <a:ext cx="531097" cy="4849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900" dirty="0"/>
                        <a:t>MSB</a:t>
                      </a:r>
                      <a:endParaRPr lang="zh-TW" altLang="en-US" sz="900" dirty="0"/>
                    </a:p>
                  </p:txBody>
                </p:sp>
              </p:grpSp>
            </p:grpSp>
            <p:grpSp>
              <p:nvGrpSpPr>
                <p:cNvPr id="122" name="群組 121"/>
                <p:cNvGrpSpPr/>
                <p:nvPr/>
              </p:nvGrpSpPr>
              <p:grpSpPr>
                <a:xfrm>
                  <a:off x="9741512" y="3240513"/>
                  <a:ext cx="1338897" cy="599910"/>
                  <a:chOff x="4140200" y="1451223"/>
                  <a:chExt cx="1338897" cy="599910"/>
                </a:xfrm>
              </p:grpSpPr>
              <p:cxnSp>
                <p:nvCxnSpPr>
                  <p:cNvPr id="123" name="直線單箭頭接點 122"/>
                  <p:cNvCxnSpPr/>
                  <p:nvPr/>
                </p:nvCxnSpPr>
                <p:spPr>
                  <a:xfrm>
                    <a:off x="4269454" y="1511300"/>
                    <a:ext cx="0" cy="53983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V="1">
                    <a:off x="4140200" y="1629429"/>
                    <a:ext cx="292100" cy="18011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文字方塊 124"/>
                  <p:cNvSpPr txBox="1"/>
                  <p:nvPr/>
                </p:nvSpPr>
                <p:spPr>
                  <a:xfrm>
                    <a:off x="4504715" y="1451223"/>
                    <a:ext cx="974382" cy="3030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Din[7:0]</a:t>
                    </a:r>
                    <a:endParaRPr lang="zh-TW" altLang="en-US" sz="900" dirty="0"/>
                  </a:p>
                </p:txBody>
              </p:sp>
            </p:grpSp>
            <p:grpSp>
              <p:nvGrpSpPr>
                <p:cNvPr id="118" name="群組 117"/>
                <p:cNvGrpSpPr/>
                <p:nvPr/>
              </p:nvGrpSpPr>
              <p:grpSpPr>
                <a:xfrm>
                  <a:off x="7838819" y="2492820"/>
                  <a:ext cx="3976240" cy="785843"/>
                  <a:chOff x="6950665" y="342412"/>
                  <a:chExt cx="3976240" cy="785843"/>
                </a:xfrm>
              </p:grpSpPr>
              <p:sp>
                <p:nvSpPr>
                  <p:cNvPr id="119" name="文字方塊 118"/>
                  <p:cNvSpPr txBox="1"/>
                  <p:nvPr/>
                </p:nvSpPr>
                <p:spPr>
                  <a:xfrm>
                    <a:off x="10428114" y="543615"/>
                    <a:ext cx="498791" cy="4849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LSB</a:t>
                    </a:r>
                    <a:endParaRPr lang="zh-TW" altLang="en-US" sz="900" dirty="0"/>
                  </a:p>
                </p:txBody>
              </p:sp>
              <p:grpSp>
                <p:nvGrpSpPr>
                  <p:cNvPr id="120" name="群組 119"/>
                  <p:cNvGrpSpPr/>
                  <p:nvPr/>
                </p:nvGrpSpPr>
                <p:grpSpPr>
                  <a:xfrm>
                    <a:off x="6950665" y="342412"/>
                    <a:ext cx="3939523" cy="785843"/>
                    <a:chOff x="4753536" y="3421325"/>
                    <a:chExt cx="3939523" cy="785843"/>
                  </a:xfrm>
                </p:grpSpPr>
                <p:grpSp>
                  <p:nvGrpSpPr>
                    <p:cNvPr id="121" name="群組 120"/>
                    <p:cNvGrpSpPr/>
                    <p:nvPr/>
                  </p:nvGrpSpPr>
                  <p:grpSpPr>
                    <a:xfrm>
                      <a:off x="5175171" y="3436715"/>
                      <a:ext cx="3517888" cy="770453"/>
                      <a:chOff x="5175171" y="3436715"/>
                      <a:chExt cx="3517888" cy="770453"/>
                    </a:xfrm>
                  </p:grpSpPr>
                  <p:grpSp>
                    <p:nvGrpSpPr>
                      <p:cNvPr id="133" name="群組 132"/>
                      <p:cNvGrpSpPr/>
                      <p:nvPr/>
                    </p:nvGrpSpPr>
                    <p:grpSpPr>
                      <a:xfrm>
                        <a:off x="5175171" y="3670418"/>
                        <a:ext cx="3092530" cy="536750"/>
                        <a:chOff x="5175171" y="2584568"/>
                        <a:chExt cx="3092530" cy="536750"/>
                      </a:xfrm>
                    </p:grpSpPr>
                    <p:sp>
                      <p:nvSpPr>
                        <p:cNvPr id="137" name="矩形 136"/>
                        <p:cNvSpPr/>
                        <p:nvPr/>
                      </p:nvSpPr>
                      <p:spPr>
                        <a:xfrm>
                          <a:off x="5175171" y="2595141"/>
                          <a:ext cx="3092530" cy="517088"/>
                        </a:xfrm>
                        <a:prstGeom prst="rect">
                          <a:avLst/>
                        </a:prstGeom>
                        <a:noFill/>
                        <a:ln w="28575"/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/>
                        </a:p>
                      </p:txBody>
                    </p:sp>
                    <p:cxnSp>
                      <p:nvCxnSpPr>
                        <p:cNvPr id="138" name="直線接點 137"/>
                        <p:cNvCxnSpPr/>
                        <p:nvPr/>
                      </p:nvCxnSpPr>
                      <p:spPr>
                        <a:xfrm>
                          <a:off x="5849847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" name="直線接點 141"/>
                        <p:cNvCxnSpPr/>
                        <p:nvPr/>
                      </p:nvCxnSpPr>
                      <p:spPr>
                        <a:xfrm>
                          <a:off x="6202272" y="2598803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直線接點 144"/>
                        <p:cNvCxnSpPr/>
                        <p:nvPr/>
                      </p:nvCxnSpPr>
                      <p:spPr>
                        <a:xfrm>
                          <a:off x="6564222" y="2591480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直線接點 147"/>
                        <p:cNvCxnSpPr/>
                        <p:nvPr/>
                      </p:nvCxnSpPr>
                      <p:spPr>
                        <a:xfrm>
                          <a:off x="6916647" y="2595141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直線接點 148"/>
                        <p:cNvCxnSpPr/>
                        <p:nvPr/>
                      </p:nvCxnSpPr>
                      <p:spPr>
                        <a:xfrm>
                          <a:off x="7276216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直線接點 149"/>
                        <p:cNvCxnSpPr/>
                        <p:nvPr/>
                      </p:nvCxnSpPr>
                      <p:spPr>
                        <a:xfrm>
                          <a:off x="7628641" y="2598803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直線接點 150"/>
                        <p:cNvCxnSpPr/>
                        <p:nvPr/>
                      </p:nvCxnSpPr>
                      <p:spPr>
                        <a:xfrm>
                          <a:off x="7959635" y="259880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2" name="直線接點 151"/>
                        <p:cNvCxnSpPr/>
                        <p:nvPr/>
                      </p:nvCxnSpPr>
                      <p:spPr>
                        <a:xfrm>
                          <a:off x="5502185" y="2584568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35" name="文字方塊 134"/>
                      <p:cNvSpPr txBox="1"/>
                      <p:nvPr/>
                    </p:nvSpPr>
                    <p:spPr>
                      <a:xfrm>
                        <a:off x="7623877" y="3436715"/>
                        <a:ext cx="1069182" cy="2828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800" dirty="0"/>
                          <a:t>Rx buffer</a:t>
                        </a:r>
                        <a:endParaRPr lang="zh-TW" altLang="en-US" sz="800" dirty="0"/>
                      </a:p>
                    </p:txBody>
                  </p:sp>
                </p:grpSp>
                <p:sp>
                  <p:nvSpPr>
                    <p:cNvPr id="126" name="文字方塊 125"/>
                    <p:cNvSpPr txBox="1"/>
                    <p:nvPr/>
                  </p:nvSpPr>
                  <p:spPr>
                    <a:xfrm>
                      <a:off x="4753536" y="3421325"/>
                      <a:ext cx="531097" cy="4849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900" dirty="0"/>
                        <a:t>MSB</a:t>
                      </a:r>
                      <a:endParaRPr lang="zh-TW" altLang="en-US" sz="900" dirty="0"/>
                    </a:p>
                  </p:txBody>
                </p:sp>
              </p:grpSp>
            </p:grpSp>
            <p:sp>
              <p:nvSpPr>
                <p:cNvPr id="153" name="圓角矩形 152"/>
                <p:cNvSpPr/>
                <p:nvPr/>
              </p:nvSpPr>
              <p:spPr>
                <a:xfrm>
                  <a:off x="7141616" y="2757073"/>
                  <a:ext cx="774757" cy="513337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 err="1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RxIF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9" name="直線單箭頭接點 8"/>
                <p:cNvCxnSpPr/>
                <p:nvPr/>
              </p:nvCxnSpPr>
              <p:spPr>
                <a:xfrm>
                  <a:off x="8422304" y="2240222"/>
                  <a:ext cx="0" cy="51592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7774359" y="3317317"/>
                  <a:ext cx="911311" cy="30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Rx parity</a:t>
                  </a:r>
                  <a:endParaRPr lang="zh-TW" altLang="en-US" sz="900" dirty="0"/>
                </a:p>
              </p:txBody>
            </p:sp>
            <p:cxnSp>
              <p:nvCxnSpPr>
                <p:cNvPr id="13" name="直線單箭頭接點 12"/>
                <p:cNvCxnSpPr>
                  <a:stCxn id="137" idx="1"/>
                  <a:endCxn id="153" idx="3"/>
                </p:cNvCxnSpPr>
                <p:nvPr/>
              </p:nvCxnSpPr>
              <p:spPr>
                <a:xfrm flipH="1">
                  <a:off x="7916373" y="3011030"/>
                  <a:ext cx="344081" cy="27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文字方塊 153"/>
                <p:cNvSpPr txBox="1"/>
                <p:nvPr/>
              </p:nvSpPr>
              <p:spPr>
                <a:xfrm>
                  <a:off x="7619991" y="2264953"/>
                  <a:ext cx="911311" cy="30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Rx parity</a:t>
                  </a:r>
                  <a:endParaRPr lang="zh-TW" altLang="en-US" sz="900" dirty="0"/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rot="17886587" flipH="1">
                  <a:off x="8701380" y="3153298"/>
                  <a:ext cx="285566" cy="539858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55" name="弧形 154"/>
                <p:cNvSpPr/>
                <p:nvPr/>
              </p:nvSpPr>
              <p:spPr>
                <a:xfrm rot="20854350" flipV="1">
                  <a:off x="10955457" y="2966489"/>
                  <a:ext cx="382014" cy="522263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56" name="弧形 155"/>
                <p:cNvSpPr/>
                <p:nvPr/>
              </p:nvSpPr>
              <p:spPr>
                <a:xfrm rot="17886587" flipH="1">
                  <a:off x="8672384" y="2111500"/>
                  <a:ext cx="285566" cy="539858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57" name="弧形 156"/>
                <p:cNvSpPr/>
                <p:nvPr/>
              </p:nvSpPr>
              <p:spPr>
                <a:xfrm rot="20854350" flipV="1">
                  <a:off x="10973652" y="1937147"/>
                  <a:ext cx="382014" cy="522263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cxnSp>
              <p:nvCxnSpPr>
                <p:cNvPr id="158" name="直線單箭頭接點 157"/>
                <p:cNvCxnSpPr/>
                <p:nvPr/>
              </p:nvCxnSpPr>
              <p:spPr>
                <a:xfrm>
                  <a:off x="9895652" y="2277561"/>
                  <a:ext cx="0" cy="4498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圓角矩形 158"/>
              <p:cNvSpPr/>
              <p:nvPr/>
            </p:nvSpPr>
            <p:spPr>
              <a:xfrm>
                <a:off x="6857023" y="1662252"/>
                <a:ext cx="967545" cy="64714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Data Recovery</a:t>
                </a:r>
                <a:endParaRPr lang="zh-TW" altLang="en-US" sz="9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60" name="直線單箭頭接點 159"/>
              <p:cNvCxnSpPr>
                <a:stCxn id="159" idx="3"/>
                <a:endCxn id="108" idx="1"/>
              </p:cNvCxnSpPr>
              <p:nvPr/>
            </p:nvCxnSpPr>
            <p:spPr>
              <a:xfrm>
                <a:off x="7824568" y="1985824"/>
                <a:ext cx="431124" cy="101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肘形接點 70"/>
            <p:cNvCxnSpPr/>
            <p:nvPr/>
          </p:nvCxnSpPr>
          <p:spPr>
            <a:xfrm flipV="1">
              <a:off x="1094015" y="1662252"/>
              <a:ext cx="6246781" cy="2627529"/>
            </a:xfrm>
            <a:prstGeom prst="bentConnector4">
              <a:avLst>
                <a:gd name="adj1" fmla="val -14254"/>
                <a:gd name="adj2" fmla="val 11921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4" name="圖片 2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365" y="5331579"/>
              <a:ext cx="6525536" cy="1181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672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5392" y="4760887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900" spc="-100" dirty="0"/>
              <a:t>Design UART unit test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76" y="484632"/>
            <a:ext cx="3638624" cy="35567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27" y="484632"/>
            <a:ext cx="353897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6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9757" y="4754760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900" spc="-100" dirty="0"/>
              <a:t>Design UART unit test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824D30-D76B-44A5-85D5-7B9FAA91A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9" b="76952"/>
          <a:stretch/>
        </p:blipFill>
        <p:spPr>
          <a:xfrm>
            <a:off x="338692" y="1170977"/>
            <a:ext cx="2765341" cy="13852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4713ED9-A6E3-4B25-9DD0-71E308845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1" b="75817"/>
          <a:stretch/>
        </p:blipFill>
        <p:spPr>
          <a:xfrm>
            <a:off x="6079544" y="1062395"/>
            <a:ext cx="2765341" cy="136888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75C4A25-14E9-4B34-99BD-5B46AEFDB5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6" b="51519"/>
          <a:stretch/>
        </p:blipFill>
        <p:spPr>
          <a:xfrm>
            <a:off x="338692" y="2705866"/>
            <a:ext cx="2889093" cy="15379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3EF8F5D-6F55-4DA7-A5ED-0AB7634FBB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4" b="47655"/>
          <a:stretch/>
        </p:blipFill>
        <p:spPr>
          <a:xfrm>
            <a:off x="6020187" y="2599879"/>
            <a:ext cx="3123223" cy="172415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CACFB0-8E7A-4039-85C0-3F261C538914}"/>
              </a:ext>
            </a:extLst>
          </p:cNvPr>
          <p:cNvSpPr txBox="1"/>
          <p:nvPr/>
        </p:nvSpPr>
        <p:spPr>
          <a:xfrm>
            <a:off x="338692" y="234222"/>
            <a:ext cx="3178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端按下數字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”5”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ASCII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碼給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燈顯示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0x35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BCB8C0-0001-463A-96EE-C157FF5083F1}"/>
              </a:ext>
            </a:extLst>
          </p:cNvPr>
          <p:cNvSpPr txBox="1"/>
          <p:nvPr/>
        </p:nvSpPr>
        <p:spPr>
          <a:xfrm>
            <a:off x="5933370" y="211972"/>
            <a:ext cx="317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端按下數字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”A”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ASCII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碼給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燈顯示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0x41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18C8330-3718-4598-A0B2-E942A3A6B61D}"/>
              </a:ext>
            </a:extLst>
          </p:cNvPr>
          <p:cNvSpPr txBox="1"/>
          <p:nvPr/>
        </p:nvSpPr>
        <p:spPr>
          <a:xfrm>
            <a:off x="8629317" y="4740942"/>
            <a:ext cx="3529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	    UART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setup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baud rate:115200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            Data: 8 bit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Parity: none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stop: 1bit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66757CC-3D9D-4802-B53A-258301420AF2}"/>
              </a:ext>
            </a:extLst>
          </p:cNvPr>
          <p:cNvCxnSpPr/>
          <p:nvPr/>
        </p:nvCxnSpPr>
        <p:spPr>
          <a:xfrm>
            <a:off x="5442012" y="234222"/>
            <a:ext cx="0" cy="400959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3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state assignment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A4BB92-4E32-4918-9F5A-EC9A305DA260}"/>
              </a:ext>
            </a:extLst>
          </p:cNvPr>
          <p:cNvGrpSpPr/>
          <p:nvPr/>
        </p:nvGrpSpPr>
        <p:grpSpPr>
          <a:xfrm>
            <a:off x="3895408" y="1850486"/>
            <a:ext cx="7137888" cy="3564893"/>
            <a:chOff x="3895408" y="1850486"/>
            <a:chExt cx="7137888" cy="3564893"/>
          </a:xfrm>
        </p:grpSpPr>
        <p:sp>
          <p:nvSpPr>
            <p:cNvPr id="4" name="文字方塊 3"/>
            <p:cNvSpPr txBox="1"/>
            <p:nvPr/>
          </p:nvSpPr>
          <p:spPr>
            <a:xfrm>
              <a:off x="5636623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408" y="1850486"/>
              <a:ext cx="7137888" cy="3564893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2A4B5D0-1E28-40E7-BB06-7F4A26F9EF87}"/>
                </a:ext>
              </a:extLst>
            </p:cNvPr>
            <p:cNvSpPr/>
            <p:nvPr/>
          </p:nvSpPr>
          <p:spPr>
            <a:xfrm>
              <a:off x="5253169" y="2557446"/>
              <a:ext cx="144455" cy="256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01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682922" y="2902820"/>
            <a:ext cx="45719" cy="2838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51" y="1242873"/>
            <a:ext cx="7913657" cy="4791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768357-EF1F-41C7-B39B-65E8A1196D3B}"/>
              </a:ext>
            </a:extLst>
          </p:cNvPr>
          <p:cNvSpPr/>
          <p:nvPr/>
        </p:nvSpPr>
        <p:spPr>
          <a:xfrm>
            <a:off x="3952808" y="1552651"/>
            <a:ext cx="2409958" cy="1513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081133-27F3-46E4-A753-21D2CFC26917}"/>
              </a:ext>
            </a:extLst>
          </p:cNvPr>
          <p:cNvSpPr txBox="1"/>
          <p:nvPr/>
        </p:nvSpPr>
        <p:spPr>
          <a:xfrm>
            <a:off x="372687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Input A B C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349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66218"/>
            <a:ext cx="3435658" cy="1325563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軟體工程流程圖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5088899" y="1066830"/>
            <a:ext cx="3338550" cy="5179288"/>
            <a:chOff x="3422469" y="1295760"/>
            <a:chExt cx="3338550" cy="5179288"/>
          </a:xfrm>
        </p:grpSpPr>
        <p:sp>
          <p:nvSpPr>
            <p:cNvPr id="4" name="橢圓 3"/>
            <p:cNvSpPr/>
            <p:nvPr/>
          </p:nvSpPr>
          <p:spPr>
            <a:xfrm>
              <a:off x="4424219" y="1295760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Requirements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4424219" y="2350869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Analysis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424219" y="3409009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Design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424219" y="4549700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Coding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424219" y="5690391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Verification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直線單箭頭接點 9"/>
            <p:cNvCxnSpPr>
              <a:stCxn id="4" idx="4"/>
              <a:endCxn id="5" idx="0"/>
            </p:cNvCxnSpPr>
            <p:nvPr/>
          </p:nvCxnSpPr>
          <p:spPr>
            <a:xfrm>
              <a:off x="5592619" y="2080417"/>
              <a:ext cx="0" cy="27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5" idx="4"/>
              <a:endCxn id="6" idx="0"/>
            </p:cNvCxnSpPr>
            <p:nvPr/>
          </p:nvCxnSpPr>
          <p:spPr>
            <a:xfrm>
              <a:off x="5592619" y="3135526"/>
              <a:ext cx="0" cy="273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4"/>
              <a:endCxn id="7" idx="0"/>
            </p:cNvCxnSpPr>
            <p:nvPr/>
          </p:nvCxnSpPr>
          <p:spPr>
            <a:xfrm>
              <a:off x="5592619" y="4193666"/>
              <a:ext cx="0" cy="35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7" idx="4"/>
              <a:endCxn id="8" idx="0"/>
            </p:cNvCxnSpPr>
            <p:nvPr/>
          </p:nvCxnSpPr>
          <p:spPr>
            <a:xfrm>
              <a:off x="5592619" y="5334357"/>
              <a:ext cx="0" cy="35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接點 21"/>
            <p:cNvCxnSpPr>
              <a:endCxn id="4" idx="2"/>
            </p:cNvCxnSpPr>
            <p:nvPr/>
          </p:nvCxnSpPr>
          <p:spPr>
            <a:xfrm rot="5400000" flipH="1" flipV="1">
              <a:off x="3395790" y="1714768"/>
              <a:ext cx="1055108" cy="100175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5" idx="2"/>
            </p:cNvCxnSpPr>
            <p:nvPr/>
          </p:nvCxnSpPr>
          <p:spPr>
            <a:xfrm flipH="1" flipV="1">
              <a:off x="3422469" y="2743197"/>
              <a:ext cx="1001750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肘形接點 39"/>
            <p:cNvCxnSpPr>
              <a:stCxn id="6" idx="2"/>
            </p:cNvCxnSpPr>
            <p:nvPr/>
          </p:nvCxnSpPr>
          <p:spPr>
            <a:xfrm rot="10800000">
              <a:off x="3422469" y="2743198"/>
              <a:ext cx="1001750" cy="10581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接點 41"/>
            <p:cNvCxnSpPr>
              <a:stCxn id="7" idx="2"/>
            </p:cNvCxnSpPr>
            <p:nvPr/>
          </p:nvCxnSpPr>
          <p:spPr>
            <a:xfrm rot="10800000">
              <a:off x="3422469" y="3801337"/>
              <a:ext cx="1001750" cy="11406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stCxn id="8" idx="2"/>
            </p:cNvCxnSpPr>
            <p:nvPr/>
          </p:nvCxnSpPr>
          <p:spPr>
            <a:xfrm rot="10800000">
              <a:off x="3422469" y="4942028"/>
              <a:ext cx="1001751" cy="11406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906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D362A1-43F0-4E3F-844B-5C12AA45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52" y="584090"/>
            <a:ext cx="7337551" cy="28449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E1FE36-3F6B-4EBC-91B0-81073CA1BDB7}"/>
              </a:ext>
            </a:extLst>
          </p:cNvPr>
          <p:cNvSpPr txBox="1"/>
          <p:nvPr/>
        </p:nvSpPr>
        <p:spPr>
          <a:xfrm>
            <a:off x="3685267" y="3751782"/>
            <a:ext cx="4100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baseline="-25000" dirty="0"/>
              <a:t>00 </a:t>
            </a:r>
            <a:r>
              <a:rPr lang="en-US" altLang="zh-TW" dirty="0"/>
              <a:t>: </a:t>
            </a:r>
            <a:r>
              <a:rPr lang="zh-TW" altLang="en-US" dirty="0"/>
              <a:t>讀</a:t>
            </a:r>
            <a:r>
              <a:rPr lang="en-US" altLang="zh-TW" dirty="0"/>
              <a:t>opcode, A, B, C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baseline="-25000" dirty="0"/>
              <a:t> 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01</a:t>
            </a:r>
            <a:r>
              <a:rPr lang="zh-TW" altLang="en-US" baseline="-25000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</a:t>
            </a:r>
            <a:r>
              <a:rPr lang="en-US" altLang="zh-TW" dirty="0"/>
              <a:t>A, B 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1   </a:t>
            </a:r>
            <a:r>
              <a:rPr lang="en-US" altLang="zh-TW" dirty="0"/>
              <a:t>: </a:t>
            </a:r>
            <a:r>
              <a:rPr lang="zh-TW" altLang="en-US" dirty="0"/>
              <a:t>解碼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得知</a:t>
            </a:r>
            <a:r>
              <a:rPr lang="zh-TW" altLang="en-US" dirty="0"/>
              <a:t>使用</a:t>
            </a:r>
            <a:r>
              <a:rPr lang="en-US" altLang="zh-TW" dirty="0"/>
              <a:t>function 2(2-D)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2   </a:t>
            </a:r>
            <a:r>
              <a:rPr lang="en-US" altLang="zh-TW" dirty="0"/>
              <a:t>: </a:t>
            </a:r>
            <a:r>
              <a:rPr lang="zh-TW" altLang="en-US" dirty="0"/>
              <a:t>運算 </a:t>
            </a:r>
            <a:r>
              <a:rPr lang="en-US" altLang="zh-TW" dirty="0">
                <a:sym typeface="Wingdings" panose="05000000000000000000" pitchFamily="2" charset="2"/>
              </a:rPr>
              <a:t> A*B</a:t>
            </a:r>
            <a:r>
              <a:rPr lang="en-US" altLang="zh-TW" baseline="-25000" dirty="0">
                <a:sym typeface="Wingdings" panose="05000000000000000000" pitchFamily="2" charset="2"/>
              </a:rPr>
              <a:t>0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2A355-BB93-4F2C-BF13-21487B822E9D}"/>
              </a:ext>
            </a:extLst>
          </p:cNvPr>
          <p:cNvSpPr txBox="1"/>
          <p:nvPr/>
        </p:nvSpPr>
        <p:spPr>
          <a:xfrm>
            <a:off x="647516" y="3075057"/>
            <a:ext cx="222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2D-array</a:t>
            </a:r>
            <a:endParaRPr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AC3DFD-F299-444B-BF17-98CB5EA52218}"/>
              </a:ext>
            </a:extLst>
          </p:cNvPr>
          <p:cNvSpPr txBox="1"/>
          <p:nvPr/>
        </p:nvSpPr>
        <p:spPr>
          <a:xfrm>
            <a:off x="7638126" y="3751782"/>
            <a:ext cx="4257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r>
              <a:rPr lang="en-US" altLang="zh-TW" baseline="-25000" dirty="0"/>
              <a:t>1  </a:t>
            </a:r>
            <a:r>
              <a:rPr lang="en-US" altLang="zh-TW" dirty="0"/>
              <a:t>: </a:t>
            </a:r>
            <a:r>
              <a:rPr lang="zh-TW" altLang="en-US" dirty="0"/>
              <a:t>要</a:t>
            </a:r>
            <a:r>
              <a:rPr lang="en-US" altLang="zh-TW" dirty="0"/>
              <a:t>A, B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2  </a:t>
            </a:r>
            <a:r>
              <a:rPr lang="en-US" altLang="zh-TW" dirty="0"/>
              <a:t>: </a:t>
            </a:r>
            <a:r>
              <a:rPr lang="zh-TW" altLang="en-US" dirty="0"/>
              <a:t>給指令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3  </a:t>
            </a:r>
            <a:r>
              <a:rPr lang="en-US" altLang="zh-TW" dirty="0"/>
              <a:t>: </a:t>
            </a:r>
            <a:r>
              <a:rPr lang="zh-TW" altLang="en-US" dirty="0"/>
              <a:t>沒有有效指令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4  </a:t>
            </a:r>
            <a:r>
              <a:rPr lang="en-US" altLang="zh-TW" dirty="0"/>
              <a:t>: </a:t>
            </a:r>
            <a:r>
              <a:rPr lang="zh-TW" altLang="en-US" dirty="0"/>
              <a:t>進行</a:t>
            </a:r>
            <a:r>
              <a:rPr lang="en-US" altLang="zh-TW" dirty="0"/>
              <a:t>function 2</a:t>
            </a:r>
            <a:r>
              <a:rPr lang="zh-TW" altLang="en-US" dirty="0"/>
              <a:t>的運算指令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5  </a:t>
            </a:r>
            <a:r>
              <a:rPr lang="en-US" altLang="zh-TW" dirty="0"/>
              <a:t>: </a:t>
            </a:r>
            <a:r>
              <a:rPr lang="zh-TW" altLang="en-US" dirty="0"/>
              <a:t>重複運算指令直到運算完成所有數值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6  </a:t>
            </a:r>
            <a:r>
              <a:rPr lang="en-US" altLang="zh-TW" dirty="0"/>
              <a:t>: </a:t>
            </a:r>
            <a:r>
              <a:rPr lang="zh-TW" altLang="en-US" dirty="0"/>
              <a:t>運算完成</a:t>
            </a:r>
            <a:endParaRPr lang="en-US" altLang="zh-TW" baseline="-25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94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A463A4A-6FF5-42DC-BE0D-E4980AB9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87" y="753367"/>
            <a:ext cx="7337551" cy="28449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E1FE36-3F6B-4EBC-91B0-81073CA1BDB7}"/>
              </a:ext>
            </a:extLst>
          </p:cNvPr>
          <p:cNvSpPr txBox="1"/>
          <p:nvPr/>
        </p:nvSpPr>
        <p:spPr>
          <a:xfrm>
            <a:off x="3694590" y="3842553"/>
            <a:ext cx="379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baseline="-25000" dirty="0"/>
              <a:t>00 </a:t>
            </a:r>
            <a:r>
              <a:rPr lang="en-US" altLang="zh-TW" dirty="0"/>
              <a:t>: </a:t>
            </a:r>
            <a:r>
              <a:rPr lang="zh-TW" altLang="en-US" dirty="0"/>
              <a:t>讀</a:t>
            </a:r>
            <a:r>
              <a:rPr lang="en-US" altLang="zh-TW" dirty="0"/>
              <a:t>opcode, A, B, C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baseline="-25000" dirty="0"/>
              <a:t> 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01</a:t>
            </a:r>
            <a:r>
              <a:rPr lang="zh-TW" altLang="en-US" baseline="-25000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</a:t>
            </a:r>
            <a:r>
              <a:rPr lang="en-US" altLang="zh-TW" dirty="0"/>
              <a:t>A, B 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1   </a:t>
            </a:r>
            <a:r>
              <a:rPr lang="en-US" altLang="zh-TW" dirty="0"/>
              <a:t>: </a:t>
            </a:r>
            <a:r>
              <a:rPr lang="zh-TW" altLang="en-US" dirty="0"/>
              <a:t>解碼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得知</a:t>
            </a:r>
            <a:r>
              <a:rPr lang="zh-TW" altLang="en-US" dirty="0"/>
              <a:t>使用</a:t>
            </a:r>
            <a:r>
              <a:rPr lang="en-US" altLang="zh-TW" dirty="0"/>
              <a:t>function 3(1-D)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2   </a:t>
            </a:r>
            <a:r>
              <a:rPr lang="en-US" altLang="zh-TW" dirty="0"/>
              <a:t>: </a:t>
            </a:r>
            <a:r>
              <a:rPr lang="zh-TW" altLang="en-US" dirty="0"/>
              <a:t>運算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A*B</a:t>
            </a:r>
            <a:r>
              <a:rPr lang="en-US" altLang="zh-TW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0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2A355-BB93-4F2C-BF13-21487B822E9D}"/>
              </a:ext>
            </a:extLst>
          </p:cNvPr>
          <p:cNvSpPr txBox="1"/>
          <p:nvPr/>
        </p:nvSpPr>
        <p:spPr>
          <a:xfrm>
            <a:off x="660863" y="3075057"/>
            <a:ext cx="213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1D-array</a:t>
            </a:r>
            <a:endParaRPr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5A54FB-F850-458E-8E38-0CF0191A635C}"/>
              </a:ext>
            </a:extLst>
          </p:cNvPr>
          <p:cNvSpPr txBox="1"/>
          <p:nvPr/>
        </p:nvSpPr>
        <p:spPr>
          <a:xfrm>
            <a:off x="7590407" y="3842553"/>
            <a:ext cx="4492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r>
              <a:rPr lang="en-US" altLang="zh-TW" baseline="-25000" dirty="0"/>
              <a:t>1  </a:t>
            </a:r>
            <a:r>
              <a:rPr lang="en-US" altLang="zh-TW" dirty="0"/>
              <a:t>: </a:t>
            </a:r>
            <a:r>
              <a:rPr lang="zh-TW" altLang="en-US" dirty="0"/>
              <a:t>要</a:t>
            </a:r>
            <a:r>
              <a:rPr lang="en-US" altLang="zh-TW" dirty="0"/>
              <a:t>A, B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2  </a:t>
            </a:r>
            <a:r>
              <a:rPr lang="en-US" altLang="zh-TW" dirty="0"/>
              <a:t>: </a:t>
            </a:r>
            <a:r>
              <a:rPr lang="zh-TW" altLang="en-US" dirty="0"/>
              <a:t>給指令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3  </a:t>
            </a:r>
            <a:r>
              <a:rPr lang="en-US" altLang="zh-TW" dirty="0"/>
              <a:t>: </a:t>
            </a:r>
            <a:r>
              <a:rPr lang="zh-TW" altLang="en-US" dirty="0"/>
              <a:t>沒有有效指令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4  </a:t>
            </a:r>
            <a:r>
              <a:rPr lang="en-US" altLang="zh-TW" dirty="0"/>
              <a:t>: </a:t>
            </a:r>
            <a:r>
              <a:rPr lang="zh-TW" altLang="en-US" dirty="0"/>
              <a:t>進行</a:t>
            </a:r>
            <a:r>
              <a:rPr lang="en-US" altLang="zh-TW" dirty="0"/>
              <a:t>function 1</a:t>
            </a:r>
            <a:r>
              <a:rPr lang="zh-TW" altLang="en-US" dirty="0"/>
              <a:t>的運算指令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5  </a:t>
            </a:r>
            <a:r>
              <a:rPr lang="en-US" altLang="zh-TW" dirty="0"/>
              <a:t>: </a:t>
            </a:r>
            <a:r>
              <a:rPr lang="zh-TW" altLang="en-US" dirty="0"/>
              <a:t>重複運算指令直到運算完成所有數值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6  </a:t>
            </a:r>
            <a:r>
              <a:rPr lang="en-US" altLang="zh-TW" dirty="0"/>
              <a:t>: </a:t>
            </a:r>
            <a:r>
              <a:rPr lang="zh-TW" altLang="en-US" dirty="0"/>
              <a:t>運算完成</a:t>
            </a:r>
            <a:endParaRPr lang="en-US" altLang="zh-TW" baseline="-25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09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69" y="1142007"/>
            <a:ext cx="8011589" cy="48504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32FFD6-97D0-49C9-ACBC-F8DCC466C206}"/>
              </a:ext>
            </a:extLst>
          </p:cNvPr>
          <p:cNvSpPr/>
          <p:nvPr/>
        </p:nvSpPr>
        <p:spPr>
          <a:xfrm>
            <a:off x="3872909" y="1300274"/>
            <a:ext cx="2409958" cy="1513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7FC545-F357-4EB8-8A81-283EC50132CE}"/>
              </a:ext>
            </a:extLst>
          </p:cNvPr>
          <p:cNvSpPr txBox="1"/>
          <p:nvPr/>
        </p:nvSpPr>
        <p:spPr>
          <a:xfrm>
            <a:off x="1011879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 = A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666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1" t="11473" b="21291"/>
          <a:stretch/>
        </p:blipFill>
        <p:spPr>
          <a:xfrm>
            <a:off x="4909929" y="219764"/>
            <a:ext cx="5689170" cy="3467653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3855047-BAAC-4335-B1B6-D926ABF13FEF}"/>
              </a:ext>
            </a:extLst>
          </p:cNvPr>
          <p:cNvSpPr txBox="1"/>
          <p:nvPr/>
        </p:nvSpPr>
        <p:spPr>
          <a:xfrm>
            <a:off x="372687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UART FSM</a:t>
            </a: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D4723460-568F-4FC2-A9B9-1978E220C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1" r="59383" b="49013"/>
          <a:stretch/>
        </p:blipFill>
        <p:spPr>
          <a:xfrm>
            <a:off x="3753984" y="3514587"/>
            <a:ext cx="4000530" cy="1851743"/>
          </a:xfrm>
          <a:prstGeom prst="rect">
            <a:avLst/>
          </a:prstGeo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3DEF64DF-1A62-425C-BF68-64E9839E0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37" r="59383"/>
          <a:stretch/>
        </p:blipFill>
        <p:spPr>
          <a:xfrm>
            <a:off x="8164673" y="3514587"/>
            <a:ext cx="3590371" cy="20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4" t="19485" b="23574"/>
          <a:stretch/>
        </p:blipFill>
        <p:spPr>
          <a:xfrm>
            <a:off x="5291869" y="351547"/>
            <a:ext cx="5436704" cy="3166905"/>
          </a:xfrm>
        </p:spPr>
      </p:pic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4097E741-17C0-4BA1-B517-EB410CA96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0" r="57019" b="53429"/>
          <a:stretch/>
        </p:blipFill>
        <p:spPr>
          <a:xfrm>
            <a:off x="3640455" y="3727174"/>
            <a:ext cx="3972201" cy="1639956"/>
          </a:xfrm>
          <a:prstGeom prst="rect">
            <a:avLst/>
          </a:prstGeo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F3A0B0A-AED0-4332-A048-63D714972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8" r="80099" b="8705"/>
          <a:stretch/>
        </p:blipFill>
        <p:spPr>
          <a:xfrm>
            <a:off x="8280293" y="3727174"/>
            <a:ext cx="1893253" cy="187849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872D91-51CA-4BB0-B3C9-D4D8DB640B29}"/>
              </a:ext>
            </a:extLst>
          </p:cNvPr>
          <p:cNvSpPr txBox="1"/>
          <p:nvPr/>
        </p:nvSpPr>
        <p:spPr>
          <a:xfrm>
            <a:off x="525886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VGA FSM</a:t>
            </a:r>
          </a:p>
        </p:txBody>
      </p:sp>
    </p:spTree>
    <p:extLst>
      <p:ext uri="{BB962C8B-B14F-4D97-AF65-F5344CB8AC3E}">
        <p14:creationId xmlns:p14="http://schemas.microsoft.com/office/powerpoint/2010/main" val="1971944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0" r="12209" b="61042"/>
          <a:stretch/>
        </p:blipFill>
        <p:spPr>
          <a:xfrm>
            <a:off x="4406146" y="945296"/>
            <a:ext cx="5837985" cy="2255102"/>
          </a:xfr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3809D769-F49A-4795-AE53-C117111CE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54937" r="61768" b="6105"/>
          <a:stretch/>
        </p:blipFill>
        <p:spPr>
          <a:xfrm>
            <a:off x="4091610" y="3981088"/>
            <a:ext cx="3121081" cy="1540564"/>
          </a:xfrm>
          <a:prstGeom prst="rect">
            <a:avLst/>
          </a:prstGeom>
        </p:spPr>
      </p:pic>
      <p:pic>
        <p:nvPicPr>
          <p:cNvPr id="5" name="內容版面配置區 2">
            <a:extLst>
              <a:ext uri="{FF2B5EF4-FFF2-40B4-BE49-F238E27FC236}">
                <a16:creationId xmlns:a16="http://schemas.microsoft.com/office/drawing/2014/main" id="{02EFEE66-1BAE-408A-B770-F205DBC8C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7" t="53659" r="15717" b="7383"/>
          <a:stretch/>
        </p:blipFill>
        <p:spPr>
          <a:xfrm>
            <a:off x="8100391" y="3955776"/>
            <a:ext cx="2574235" cy="15658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AA303C-FE08-499F-8F91-DD20F41FA39C}"/>
              </a:ext>
            </a:extLst>
          </p:cNvPr>
          <p:cNvSpPr txBox="1"/>
          <p:nvPr/>
        </p:nvSpPr>
        <p:spPr>
          <a:xfrm>
            <a:off x="1002965" y="3075057"/>
            <a:ext cx="125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236877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en-US" altLang="zh-TW" dirty="0"/>
              <a:t>(coding) (refinement)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65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</a:t>
            </a:r>
            <a:r>
              <a:rPr lang="en-US" altLang="zh-TW" dirty="0"/>
              <a:t>(Verification)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6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562" y="2761646"/>
            <a:ext cx="2641846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Annotation 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8145" y="864107"/>
            <a:ext cx="73152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000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input 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B C  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 A(128*128)7Bit, B(128*128)7Bit, C(256*256)1Byte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001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(0X00,0XFF) – 2D    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 A*B</a:t>
            </a:r>
            <a:r>
              <a:rPr lang="en-US" altLang="zh-TW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0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 = C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010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(0X00,0XFF)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--1D    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 A</a:t>
            </a:r>
            <a:r>
              <a:rPr lang="en-US" altLang="zh-TW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T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  <a:r>
              <a:rPr lang="en-US" altLang="zh-TW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 = C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011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C = A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Return </a:t>
            </a:r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r>
              <a:rPr lang="en-US" altLang="zh-TW" dirty="0">
                <a:solidFill>
                  <a:schemeClr val="tx1"/>
                </a:solidFill>
              </a:rPr>
              <a:t> c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101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Return VGA c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110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nop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111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error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0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33" y="1123836"/>
            <a:ext cx="3258104" cy="4601183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需求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(Requirements)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/specifications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1.loop unrolling:</a:t>
            </a:r>
            <a:r>
              <a:rPr lang="zh-TW" altLang="en-US" dirty="0"/>
              <a:t>同時幾個乘加器</a:t>
            </a:r>
            <a:r>
              <a:rPr lang="en-US" altLang="zh-TW" dirty="0"/>
              <a:t>(</a:t>
            </a:r>
            <a:r>
              <a:rPr lang="zh-TW" altLang="en-US" dirty="0"/>
              <a:t>設計</a:t>
            </a:r>
            <a:r>
              <a:rPr lang="en-US" altLang="zh-TW" dirty="0"/>
              <a:t>array (systolic)</a:t>
            </a:r>
            <a:r>
              <a:rPr lang="zh-TW" altLang="en-US" dirty="0"/>
              <a:t>的架構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2.Block RAM</a:t>
            </a:r>
            <a:r>
              <a:rPr lang="zh-TW" altLang="en-US" dirty="0"/>
              <a:t> 當 </a:t>
            </a:r>
            <a:r>
              <a:rPr lang="en-US" altLang="zh-TW" dirty="0"/>
              <a:t>FIFO(buffer)</a:t>
            </a:r>
            <a:r>
              <a:rPr lang="zh-TW" altLang="en-US" dirty="0"/>
              <a:t>存甚麼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3.BRAM</a:t>
            </a:r>
            <a:r>
              <a:rPr lang="zh-TW" altLang="en-US" dirty="0"/>
              <a:t> </a:t>
            </a:r>
            <a:r>
              <a:rPr lang="en-US" altLang="zh-TW" dirty="0"/>
              <a:t>control</a:t>
            </a:r>
            <a:r>
              <a:rPr lang="zh-TW" altLang="en-US" dirty="0"/>
              <a:t> 管理記憶體存放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4.FPGA</a:t>
            </a:r>
            <a:r>
              <a:rPr lang="zh-TW" altLang="en-US" dirty="0"/>
              <a:t> </a:t>
            </a:r>
            <a:r>
              <a:rPr lang="en-US" altLang="zh-TW" dirty="0"/>
              <a:t>UART</a:t>
            </a:r>
            <a:r>
              <a:rPr lang="zh-TW" altLang="en-US" dirty="0"/>
              <a:t>傳遞</a:t>
            </a:r>
            <a:r>
              <a:rPr lang="en-US" altLang="zh-TW" dirty="0"/>
              <a:t>PC</a:t>
            </a:r>
            <a:r>
              <a:rPr lang="zh-TW" altLang="en-US" dirty="0"/>
              <a:t>之間的資料溝通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5.VGA</a:t>
            </a:r>
            <a:r>
              <a:rPr lang="zh-TW" altLang="en-US" dirty="0"/>
              <a:t>顯示照片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8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1" y="2357294"/>
            <a:ext cx="3173862" cy="2134268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1. 8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bit Digital to Analogy converter circuit for RGB of VGA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design 8 bit R-2R circuit , output voltage 0 to 0.7 V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 Horizontal synchronization , vertical synchronization and RGB 8 bit data from FPGA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22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164" y="2271846"/>
            <a:ext cx="3049574" cy="23051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UART 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1.Baud rate 115200</a:t>
            </a:r>
          </a:p>
          <a:p>
            <a:r>
              <a:rPr lang="en-US" altLang="zh-TW" dirty="0"/>
              <a:t>2.Data 8 bit , Parity none , stop 1 bit</a:t>
            </a:r>
          </a:p>
          <a:p>
            <a:r>
              <a:rPr lang="en-US" altLang="zh-TW" dirty="0"/>
              <a:t>3.Asynchronous receive and transmission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6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653" y="2329592"/>
            <a:ext cx="3058452" cy="1947837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BRAM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control 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6435" y="1060374"/>
            <a:ext cx="3487352" cy="4486275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1.de Q( Q, Block ram)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2.in Q( Block ram, Q)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3.address counter 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A , increment A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B , increment B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C , increment C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config.txt from UART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5.uart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A,B,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回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blocks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3248" y="2766218"/>
            <a:ext cx="3313251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分析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(Analysis)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架構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(Architect)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08AE4D9-5859-40AC-A663-CC228B2EFA9A}"/>
              </a:ext>
            </a:extLst>
          </p:cNvPr>
          <p:cNvGrpSpPr/>
          <p:nvPr/>
        </p:nvGrpSpPr>
        <p:grpSpPr>
          <a:xfrm>
            <a:off x="3933921" y="1498107"/>
            <a:ext cx="7704704" cy="3861786"/>
            <a:chOff x="143154" y="1207998"/>
            <a:chExt cx="11227109" cy="4634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圓角矩形 3"/>
                <p:cNvSpPr/>
                <p:nvPr/>
              </p:nvSpPr>
              <p:spPr>
                <a:xfrm>
                  <a:off x="4913812" y="1207998"/>
                  <a:ext cx="1815737" cy="56855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m:rPr>
                          <m:sty m:val="p"/>
                        </m:rPr>
                        <a:rPr lang="en-US" altLang="zh-TW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U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4" name="圓角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812" y="1207998"/>
                  <a:ext cx="1815737" cy="56855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圓角矩形 4"/>
            <p:cNvSpPr/>
            <p:nvPr/>
          </p:nvSpPr>
          <p:spPr>
            <a:xfrm>
              <a:off x="1268188" y="2361247"/>
              <a:ext cx="1815737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I/O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913812" y="2392362"/>
              <a:ext cx="1815737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MAC</a:t>
              </a:r>
              <a:r>
                <a: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array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837715" y="2392362"/>
              <a:ext cx="1815737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MMU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9" name="直線單箭頭接點 8"/>
            <p:cNvCxnSpPr>
              <a:stCxn id="4" idx="2"/>
              <a:endCxn id="6" idx="0"/>
            </p:cNvCxnSpPr>
            <p:nvPr/>
          </p:nvCxnSpPr>
          <p:spPr>
            <a:xfrm>
              <a:off x="5821681" y="1776549"/>
              <a:ext cx="0" cy="6158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肘形接點 10"/>
            <p:cNvCxnSpPr>
              <a:endCxn id="5" idx="0"/>
            </p:cNvCxnSpPr>
            <p:nvPr/>
          </p:nvCxnSpPr>
          <p:spPr>
            <a:xfrm rot="10800000" flipV="1">
              <a:off x="2176058" y="2068895"/>
              <a:ext cx="3645623" cy="29235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>
              <a:endCxn id="7" idx="0"/>
            </p:cNvCxnSpPr>
            <p:nvPr/>
          </p:nvCxnSpPr>
          <p:spPr>
            <a:xfrm>
              <a:off x="5821681" y="2053339"/>
              <a:ext cx="2923903" cy="33902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圓角矩形 16"/>
            <p:cNvSpPr/>
            <p:nvPr/>
          </p:nvSpPr>
          <p:spPr>
            <a:xfrm>
              <a:off x="538845" y="3391304"/>
              <a:ext cx="1198515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UART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2484667" y="3391304"/>
              <a:ext cx="1198515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VGA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143154" y="4503479"/>
              <a:ext cx="1667687" cy="77070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Transformer HW RS232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1" name="肘形接點 20"/>
            <p:cNvCxnSpPr>
              <a:stCxn id="5" idx="2"/>
              <a:endCxn id="17" idx="0"/>
            </p:cNvCxnSpPr>
            <p:nvPr/>
          </p:nvCxnSpPr>
          <p:spPr>
            <a:xfrm rot="5400000">
              <a:off x="1426327" y="2641574"/>
              <a:ext cx="461506" cy="103795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肘形接點 22"/>
            <p:cNvCxnSpPr>
              <a:endCxn id="18" idx="0"/>
            </p:cNvCxnSpPr>
            <p:nvPr/>
          </p:nvCxnSpPr>
          <p:spPr>
            <a:xfrm>
              <a:off x="2176056" y="3160551"/>
              <a:ext cx="907869" cy="23075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9" idx="0"/>
            </p:cNvCxnSpPr>
            <p:nvPr/>
          </p:nvCxnSpPr>
          <p:spPr>
            <a:xfrm flipH="1">
              <a:off x="976998" y="3959855"/>
              <a:ext cx="2994" cy="5436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圓角矩形 26"/>
            <p:cNvSpPr/>
            <p:nvPr/>
          </p:nvSpPr>
          <p:spPr>
            <a:xfrm>
              <a:off x="2364924" y="4503479"/>
              <a:ext cx="1438000" cy="49648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RGB 8bits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5181869" y="3391304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DSP48</a:t>
              </a:r>
              <a:r>
                <a: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乘加</a:t>
              </a:r>
            </a:p>
          </p:txBody>
        </p:sp>
        <p:cxnSp>
          <p:nvCxnSpPr>
            <p:cNvPr id="37" name="直線單箭頭接點 36"/>
            <p:cNvCxnSpPr>
              <a:stCxn id="6" idx="2"/>
              <a:endCxn id="35" idx="0"/>
            </p:cNvCxnSpPr>
            <p:nvPr/>
          </p:nvCxnSpPr>
          <p:spPr>
            <a:xfrm>
              <a:off x="5821681" y="2960913"/>
              <a:ext cx="3669" cy="430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圓角矩形 38"/>
            <p:cNvSpPr/>
            <p:nvPr/>
          </p:nvSpPr>
          <p:spPr>
            <a:xfrm>
              <a:off x="8111484" y="3176108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BRAM</a:t>
              </a:r>
              <a:r>
                <a: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control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2" name="直線單箭頭接點 21"/>
            <p:cNvCxnSpPr>
              <a:endCxn id="39" idx="0"/>
            </p:cNvCxnSpPr>
            <p:nvPr/>
          </p:nvCxnSpPr>
          <p:spPr>
            <a:xfrm>
              <a:off x="8754964" y="2960913"/>
              <a:ext cx="1" cy="2151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>
            <a:xfrm>
              <a:off x="8242258" y="4411968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Result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10083302" y="4431414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Src</a:t>
              </a:r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050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img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6401214" y="4421361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FIFO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3108489" y="3959855"/>
              <a:ext cx="2994" cy="5436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39" idx="2"/>
            </p:cNvCxnSpPr>
            <p:nvPr/>
          </p:nvCxnSpPr>
          <p:spPr>
            <a:xfrm flipH="1">
              <a:off x="8745582" y="3744659"/>
              <a:ext cx="9383" cy="667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endCxn id="29" idx="0"/>
            </p:cNvCxnSpPr>
            <p:nvPr/>
          </p:nvCxnSpPr>
          <p:spPr>
            <a:xfrm rot="10800000" flipV="1">
              <a:off x="7044696" y="4078313"/>
              <a:ext cx="1710269" cy="34304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endCxn id="28" idx="0"/>
            </p:cNvCxnSpPr>
            <p:nvPr/>
          </p:nvCxnSpPr>
          <p:spPr>
            <a:xfrm>
              <a:off x="8745582" y="4078312"/>
              <a:ext cx="1981201" cy="35310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圓角矩形 40"/>
            <p:cNvSpPr/>
            <p:nvPr/>
          </p:nvSpPr>
          <p:spPr>
            <a:xfrm>
              <a:off x="5303591" y="5274188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VHDL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array</a:t>
              </a:r>
              <a:endPara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6964960" y="5254486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BRAM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(Dual port)</a:t>
              </a:r>
              <a:endPara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4" name="肘形接點 43"/>
            <p:cNvCxnSpPr>
              <a:stCxn id="29" idx="2"/>
              <a:endCxn id="42" idx="0"/>
            </p:cNvCxnSpPr>
            <p:nvPr/>
          </p:nvCxnSpPr>
          <p:spPr>
            <a:xfrm rot="16200000" flipH="1">
              <a:off x="7194281" y="4840326"/>
              <a:ext cx="264574" cy="56374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>
              <a:endCxn id="41" idx="0"/>
            </p:cNvCxnSpPr>
            <p:nvPr/>
          </p:nvCxnSpPr>
          <p:spPr>
            <a:xfrm rot="10800000" flipV="1">
              <a:off x="5947072" y="5122198"/>
              <a:ext cx="1097622" cy="15199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14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47" y="3133510"/>
            <a:ext cx="3317198" cy="850686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架構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(Architect)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867EAF5-3267-4C26-8BF1-A735D5800E30}"/>
              </a:ext>
            </a:extLst>
          </p:cNvPr>
          <p:cNvGrpSpPr/>
          <p:nvPr/>
        </p:nvGrpSpPr>
        <p:grpSpPr>
          <a:xfrm>
            <a:off x="3613960" y="1723757"/>
            <a:ext cx="7278941" cy="3851420"/>
            <a:chOff x="900906" y="1614274"/>
            <a:chExt cx="9177059" cy="4761469"/>
          </a:xfrm>
        </p:grpSpPr>
        <p:grpSp>
          <p:nvGrpSpPr>
            <p:cNvPr id="143" name="群組 142"/>
            <p:cNvGrpSpPr/>
            <p:nvPr/>
          </p:nvGrpSpPr>
          <p:grpSpPr>
            <a:xfrm>
              <a:off x="1444711" y="1614274"/>
              <a:ext cx="8633254" cy="4761469"/>
              <a:chOff x="1491049" y="181234"/>
              <a:chExt cx="8633254" cy="4761469"/>
            </a:xfrm>
          </p:grpSpPr>
          <p:sp>
            <p:nvSpPr>
              <p:cNvPr id="161" name="圓角矩形 160"/>
              <p:cNvSpPr/>
              <p:nvPr/>
            </p:nvSpPr>
            <p:spPr>
              <a:xfrm>
                <a:off x="1491049" y="675504"/>
                <a:ext cx="675502" cy="387177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2504303" y="1367481"/>
                <a:ext cx="1276865" cy="6343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UART</a:t>
                </a:r>
                <a:endParaRPr lang="zh-TW" altLang="en-US" sz="1200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118919" y="1367481"/>
                <a:ext cx="988540" cy="6343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VGA</a:t>
                </a:r>
                <a:endParaRPr lang="zh-TW" altLang="en-US" sz="1200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504303" y="2603157"/>
                <a:ext cx="1276865" cy="70845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BRAM</a:t>
                </a:r>
              </a:p>
              <a:p>
                <a:pPr algn="ctr"/>
                <a:r>
                  <a:rPr lang="en-US" altLang="zh-TW" sz="1200" dirty="0"/>
                  <a:t>control</a:t>
                </a:r>
                <a:endParaRPr lang="zh-TW" altLang="en-US" sz="1200" dirty="0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504302" y="3912973"/>
                <a:ext cx="1276865" cy="6343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BRAM</a:t>
                </a:r>
                <a:endParaRPr lang="zh-TW" altLang="en-US" sz="1200" dirty="0"/>
              </a:p>
            </p:txBody>
          </p:sp>
          <p:grpSp>
            <p:nvGrpSpPr>
              <p:cNvPr id="148" name="群組 147"/>
              <p:cNvGrpSpPr/>
              <p:nvPr/>
            </p:nvGrpSpPr>
            <p:grpSpPr>
              <a:xfrm>
                <a:off x="9283508" y="2905473"/>
                <a:ext cx="626075" cy="222420"/>
                <a:chOff x="4843848" y="477795"/>
                <a:chExt cx="2051222" cy="468528"/>
              </a:xfrm>
            </p:grpSpPr>
            <p:cxnSp>
              <p:nvCxnSpPr>
                <p:cNvPr id="227" name="直線接點 226"/>
                <p:cNvCxnSpPr/>
                <p:nvPr/>
              </p:nvCxnSpPr>
              <p:spPr>
                <a:xfrm>
                  <a:off x="4843849" y="477795"/>
                  <a:ext cx="2051221" cy="82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接點 227"/>
                <p:cNvCxnSpPr/>
                <p:nvPr/>
              </p:nvCxnSpPr>
              <p:spPr>
                <a:xfrm>
                  <a:off x="4843848" y="924699"/>
                  <a:ext cx="2051221" cy="82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接點 228"/>
                <p:cNvCxnSpPr/>
                <p:nvPr/>
              </p:nvCxnSpPr>
              <p:spPr>
                <a:xfrm>
                  <a:off x="5198076" y="477795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/>
                <p:nvPr/>
              </p:nvCxnSpPr>
              <p:spPr>
                <a:xfrm>
                  <a:off x="5490520" y="48603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線接點 230"/>
                <p:cNvCxnSpPr/>
                <p:nvPr/>
              </p:nvCxnSpPr>
              <p:spPr>
                <a:xfrm>
                  <a:off x="5873577" y="48603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線接點 231"/>
                <p:cNvCxnSpPr/>
                <p:nvPr/>
              </p:nvCxnSpPr>
              <p:spPr>
                <a:xfrm>
                  <a:off x="6231925" y="48603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接點 232"/>
                <p:cNvCxnSpPr/>
                <p:nvPr/>
              </p:nvCxnSpPr>
              <p:spPr>
                <a:xfrm>
                  <a:off x="6536724" y="49118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群組 148"/>
              <p:cNvGrpSpPr/>
              <p:nvPr/>
            </p:nvGrpSpPr>
            <p:grpSpPr>
              <a:xfrm>
                <a:off x="4644334" y="1200206"/>
                <a:ext cx="5269674" cy="3285579"/>
                <a:chOff x="4126911" y="1045640"/>
                <a:chExt cx="5269674" cy="3285579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5955957" y="2726724"/>
                  <a:ext cx="2594919" cy="159814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/>
                    <a:t>MAC systolic array</a:t>
                  </a:r>
                  <a:endParaRPr lang="zh-TW" altLang="en-US" sz="1200" dirty="0"/>
                </a:p>
              </p:txBody>
            </p:sp>
            <p:sp>
              <p:nvSpPr>
                <p:cNvPr id="180" name="右大括弧 179"/>
                <p:cNvSpPr/>
                <p:nvPr/>
              </p:nvSpPr>
              <p:spPr>
                <a:xfrm rot="16200000">
                  <a:off x="7053650" y="448058"/>
                  <a:ext cx="399533" cy="2594920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181" name="左大括弧 180"/>
                <p:cNvSpPr/>
                <p:nvPr/>
              </p:nvSpPr>
              <p:spPr>
                <a:xfrm>
                  <a:off x="4454206" y="2733079"/>
                  <a:ext cx="444843" cy="1598140"/>
                </a:xfrm>
                <a:prstGeom prst="leftBrace">
                  <a:avLst>
                    <a:gd name="adj1" fmla="val 8333"/>
                    <a:gd name="adj2" fmla="val 618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grpSp>
              <p:nvGrpSpPr>
                <p:cNvPr id="182" name="群組 181"/>
                <p:cNvGrpSpPr/>
                <p:nvPr/>
              </p:nvGrpSpPr>
              <p:grpSpPr>
                <a:xfrm>
                  <a:off x="5222789" y="2726724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220" name="直線接點 219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線接點 220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線接點 221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線接點 222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線接點 223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線接點 224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線接點 225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群組 182"/>
                <p:cNvGrpSpPr/>
                <p:nvPr/>
              </p:nvGrpSpPr>
              <p:grpSpPr>
                <a:xfrm>
                  <a:off x="5224045" y="4102444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213" name="直線接點 212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線接點 213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線接點 214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線接點 215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線接點 216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線接點 217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線接點 218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群組 183"/>
                <p:cNvGrpSpPr/>
                <p:nvPr/>
              </p:nvGrpSpPr>
              <p:grpSpPr>
                <a:xfrm rot="5400000">
                  <a:off x="5877696" y="2227308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206" name="直線接點 205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線接點 206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線接點 207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線接點 208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線接點 209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線接點 210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線接點 211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群組 184"/>
                <p:cNvGrpSpPr/>
                <p:nvPr/>
              </p:nvGrpSpPr>
              <p:grpSpPr>
                <a:xfrm rot="5400000">
                  <a:off x="8081461" y="2235316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199" name="直線接點 198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線接點 199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線接點 200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線接點 201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線接點 202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線接點 203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線接點 204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" name="群組 185"/>
                <p:cNvGrpSpPr/>
                <p:nvPr/>
              </p:nvGrpSpPr>
              <p:grpSpPr>
                <a:xfrm>
                  <a:off x="8766086" y="4032424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192" name="直線接點 191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線接點 192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線接點 193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線接點 194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線接點 195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線接點 196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線接點 197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字方塊 186"/>
                <p:cNvSpPr txBox="1"/>
                <p:nvPr/>
              </p:nvSpPr>
              <p:spPr>
                <a:xfrm>
                  <a:off x="6905630" y="1969256"/>
                  <a:ext cx="780327" cy="510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88" name="文字方塊 187"/>
                <p:cNvSpPr txBox="1"/>
                <p:nvPr/>
              </p:nvSpPr>
              <p:spPr>
                <a:xfrm rot="5400000">
                  <a:off x="8784505" y="3331430"/>
                  <a:ext cx="780327" cy="443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89" name="文字方塊 188"/>
                <p:cNvSpPr txBox="1"/>
                <p:nvPr/>
              </p:nvSpPr>
              <p:spPr>
                <a:xfrm rot="5400000">
                  <a:off x="5228096" y="3336822"/>
                  <a:ext cx="780327" cy="443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90" name="文字方塊 189"/>
                <p:cNvSpPr txBox="1"/>
                <p:nvPr/>
              </p:nvSpPr>
              <p:spPr>
                <a:xfrm>
                  <a:off x="7069197" y="1045640"/>
                  <a:ext cx="780327" cy="510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  <p:sp>
              <p:nvSpPr>
                <p:cNvPr id="191" name="文字方塊 190"/>
                <p:cNvSpPr txBox="1"/>
                <p:nvPr/>
              </p:nvSpPr>
              <p:spPr>
                <a:xfrm>
                  <a:off x="4126911" y="2538261"/>
                  <a:ext cx="780327" cy="510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cxnSp>
            <p:nvCxnSpPr>
              <p:cNvPr id="150" name="直線單箭頭接點 149"/>
              <p:cNvCxnSpPr/>
              <p:nvPr/>
            </p:nvCxnSpPr>
            <p:spPr>
              <a:xfrm>
                <a:off x="3781167" y="2960688"/>
                <a:ext cx="828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單箭頭接點 150"/>
              <p:cNvCxnSpPr/>
              <p:nvPr/>
            </p:nvCxnSpPr>
            <p:spPr>
              <a:xfrm>
                <a:off x="2734962" y="2001795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單箭頭接點 151"/>
              <p:cNvCxnSpPr/>
              <p:nvPr/>
            </p:nvCxnSpPr>
            <p:spPr>
              <a:xfrm>
                <a:off x="2734962" y="332314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單箭頭接點 152"/>
              <p:cNvCxnSpPr/>
              <p:nvPr/>
            </p:nvCxnSpPr>
            <p:spPr>
              <a:xfrm>
                <a:off x="3587578" y="331161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單箭頭接點 153"/>
              <p:cNvCxnSpPr/>
              <p:nvPr/>
            </p:nvCxnSpPr>
            <p:spPr>
              <a:xfrm flipV="1">
                <a:off x="3142734" y="332314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單箭頭接點 154"/>
              <p:cNvCxnSpPr/>
              <p:nvPr/>
            </p:nvCxnSpPr>
            <p:spPr>
              <a:xfrm flipV="1">
                <a:off x="3109782" y="201827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群組 155"/>
              <p:cNvGrpSpPr/>
              <p:nvPr/>
            </p:nvGrpSpPr>
            <p:grpSpPr>
              <a:xfrm>
                <a:off x="3587578" y="2018271"/>
                <a:ext cx="531341" cy="593453"/>
                <a:chOff x="3587578" y="2018271"/>
                <a:chExt cx="531341" cy="593453"/>
              </a:xfrm>
            </p:grpSpPr>
            <p:cxnSp>
              <p:nvCxnSpPr>
                <p:cNvPr id="177" name="直線接點 176"/>
                <p:cNvCxnSpPr/>
                <p:nvPr/>
              </p:nvCxnSpPr>
              <p:spPr>
                <a:xfrm flipV="1">
                  <a:off x="3587578" y="2288164"/>
                  <a:ext cx="0" cy="3235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單箭頭接點 177"/>
                <p:cNvCxnSpPr/>
                <p:nvPr/>
              </p:nvCxnSpPr>
              <p:spPr>
                <a:xfrm flipV="1">
                  <a:off x="3587578" y="2018271"/>
                  <a:ext cx="531341" cy="2698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肘形接點 156"/>
              <p:cNvCxnSpPr>
                <a:endCxn id="190" idx="1"/>
              </p:cNvCxnSpPr>
              <p:nvPr/>
            </p:nvCxnSpPr>
            <p:spPr>
              <a:xfrm flipV="1">
                <a:off x="3781167" y="1455366"/>
                <a:ext cx="3805453" cy="124938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群組 157"/>
              <p:cNvGrpSpPr/>
              <p:nvPr/>
            </p:nvGrpSpPr>
            <p:grpSpPr>
              <a:xfrm>
                <a:off x="3781167" y="3196281"/>
                <a:ext cx="6343136" cy="1746422"/>
                <a:chOff x="3781167" y="3196281"/>
                <a:chExt cx="6343136" cy="1746422"/>
              </a:xfrm>
            </p:grpSpPr>
            <p:cxnSp>
              <p:nvCxnSpPr>
                <p:cNvPr id="175" name="肘形接點 174"/>
                <p:cNvCxnSpPr/>
                <p:nvPr/>
              </p:nvCxnSpPr>
              <p:spPr>
                <a:xfrm flipH="1" flipV="1">
                  <a:off x="3781167" y="3196281"/>
                  <a:ext cx="4646141" cy="1746422"/>
                </a:xfrm>
                <a:prstGeom prst="bentConnector3">
                  <a:avLst>
                    <a:gd name="adj1" fmla="val 8847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肘形接點 175"/>
                <p:cNvCxnSpPr/>
                <p:nvPr/>
              </p:nvCxnSpPr>
              <p:spPr>
                <a:xfrm flipV="1">
                  <a:off x="8366948" y="3680360"/>
                  <a:ext cx="1757355" cy="1262343"/>
                </a:xfrm>
                <a:prstGeom prst="bentConnector3">
                  <a:avLst>
                    <a:gd name="adj1" fmla="val 14000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肘形接點 158"/>
              <p:cNvCxnSpPr/>
              <p:nvPr/>
            </p:nvCxnSpPr>
            <p:spPr>
              <a:xfrm rot="16200000" flipH="1">
                <a:off x="2244811" y="819665"/>
                <a:ext cx="576648" cy="403654"/>
              </a:xfrm>
              <a:prstGeom prst="bentConnector3">
                <a:avLst>
                  <a:gd name="adj1" fmla="val 142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群組 159"/>
              <p:cNvGrpSpPr/>
              <p:nvPr/>
            </p:nvGrpSpPr>
            <p:grpSpPr>
              <a:xfrm>
                <a:off x="1491049" y="181234"/>
                <a:ext cx="675502" cy="494270"/>
                <a:chOff x="1285103" y="263611"/>
                <a:chExt cx="683740" cy="551935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1285103" y="263611"/>
                  <a:ext cx="683740" cy="551935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351004" y="317257"/>
                  <a:ext cx="562662" cy="41637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</p:grpSp>
          <p:grpSp>
            <p:nvGrpSpPr>
              <p:cNvPr id="162" name="群組 161"/>
              <p:cNvGrpSpPr/>
              <p:nvPr/>
            </p:nvGrpSpPr>
            <p:grpSpPr>
              <a:xfrm>
                <a:off x="1595144" y="734087"/>
                <a:ext cx="467311" cy="270010"/>
                <a:chOff x="3847070" y="308890"/>
                <a:chExt cx="897925" cy="597962"/>
              </a:xfrm>
            </p:grpSpPr>
            <p:grpSp>
              <p:nvGrpSpPr>
                <p:cNvPr id="163" name="群組 162"/>
                <p:cNvGrpSpPr/>
                <p:nvPr/>
              </p:nvGrpSpPr>
              <p:grpSpPr>
                <a:xfrm>
                  <a:off x="3847070" y="378941"/>
                  <a:ext cx="897925" cy="441003"/>
                  <a:chOff x="3847070" y="378941"/>
                  <a:chExt cx="897925" cy="441003"/>
                </a:xfrm>
              </p:grpSpPr>
              <p:cxnSp>
                <p:nvCxnSpPr>
                  <p:cNvPr id="169" name="直線接點 168"/>
                  <p:cNvCxnSpPr/>
                  <p:nvPr/>
                </p:nvCxnSpPr>
                <p:spPr>
                  <a:xfrm>
                    <a:off x="3847070" y="3789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線接點 169"/>
                  <p:cNvCxnSpPr/>
                  <p:nvPr/>
                </p:nvCxnSpPr>
                <p:spPr>
                  <a:xfrm>
                    <a:off x="3847070" y="532319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接點 170"/>
                  <p:cNvCxnSpPr/>
                  <p:nvPr/>
                </p:nvCxnSpPr>
                <p:spPr>
                  <a:xfrm>
                    <a:off x="3847070" y="6834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接點 171"/>
                  <p:cNvCxnSpPr/>
                  <p:nvPr/>
                </p:nvCxnSpPr>
                <p:spPr>
                  <a:xfrm>
                    <a:off x="3847070" y="811707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群組 163"/>
                <p:cNvGrpSpPr/>
                <p:nvPr/>
              </p:nvGrpSpPr>
              <p:grpSpPr>
                <a:xfrm rot="5400000">
                  <a:off x="3997050" y="273138"/>
                  <a:ext cx="597962" cy="669465"/>
                  <a:chOff x="3847070" y="378941"/>
                  <a:chExt cx="897925" cy="441003"/>
                </a:xfrm>
              </p:grpSpPr>
              <p:cxnSp>
                <p:nvCxnSpPr>
                  <p:cNvPr id="165" name="直線接點 164"/>
                  <p:cNvCxnSpPr/>
                  <p:nvPr/>
                </p:nvCxnSpPr>
                <p:spPr>
                  <a:xfrm>
                    <a:off x="3847070" y="3789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線接點 165"/>
                  <p:cNvCxnSpPr/>
                  <p:nvPr/>
                </p:nvCxnSpPr>
                <p:spPr>
                  <a:xfrm>
                    <a:off x="3847070" y="532319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線接點 166"/>
                  <p:cNvCxnSpPr/>
                  <p:nvPr/>
                </p:nvCxnSpPr>
                <p:spPr>
                  <a:xfrm>
                    <a:off x="3847070" y="6834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線接點 167"/>
                  <p:cNvCxnSpPr/>
                  <p:nvPr/>
                </p:nvCxnSpPr>
                <p:spPr>
                  <a:xfrm>
                    <a:off x="3847070" y="811707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4" name="橢圓 233"/>
            <p:cNvSpPr/>
            <p:nvPr/>
          </p:nvSpPr>
          <p:spPr>
            <a:xfrm>
              <a:off x="2889359" y="3623744"/>
              <a:ext cx="963827" cy="2141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35" name="文字方塊 234"/>
            <p:cNvSpPr txBox="1"/>
            <p:nvPr/>
          </p:nvSpPr>
          <p:spPr>
            <a:xfrm>
              <a:off x="900906" y="4860666"/>
              <a:ext cx="1195699" cy="38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u="sng" dirty="0">
                  <a:solidFill>
                    <a:srgbClr val="FF0000"/>
                  </a:solidFill>
                </a:rPr>
                <a:t>Only input</a:t>
              </a:r>
              <a:endParaRPr lang="zh-TW" altLang="en-US" sz="1200" u="sng" dirty="0">
                <a:solidFill>
                  <a:srgbClr val="FF0000"/>
                </a:solidFill>
              </a:endParaRPr>
            </a:p>
          </p:txBody>
        </p:sp>
        <p:sp>
          <p:nvSpPr>
            <p:cNvPr id="236" name="文字方塊 235"/>
            <p:cNvSpPr txBox="1"/>
            <p:nvPr/>
          </p:nvSpPr>
          <p:spPr>
            <a:xfrm>
              <a:off x="4136761" y="1843907"/>
              <a:ext cx="1367481" cy="38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u="sng" dirty="0">
                  <a:solidFill>
                    <a:srgbClr val="FF0000"/>
                  </a:solidFill>
                </a:rPr>
                <a:t>Only output</a:t>
              </a:r>
              <a:endParaRPr lang="zh-TW" altLang="en-US" sz="1200" u="sng" dirty="0">
                <a:solidFill>
                  <a:srgbClr val="FF0000"/>
                </a:solidFill>
              </a:endParaRPr>
            </a:p>
          </p:txBody>
        </p:sp>
        <p:sp>
          <p:nvSpPr>
            <p:cNvPr id="237" name="橢圓 236"/>
            <p:cNvSpPr/>
            <p:nvPr/>
          </p:nvSpPr>
          <p:spPr>
            <a:xfrm>
              <a:off x="4332645" y="4100627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38" name="橢圓 237"/>
            <p:cNvSpPr/>
            <p:nvPr/>
          </p:nvSpPr>
          <p:spPr>
            <a:xfrm>
              <a:off x="4204958" y="4351882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39" name="橢圓 238"/>
            <p:cNvSpPr/>
            <p:nvPr/>
          </p:nvSpPr>
          <p:spPr>
            <a:xfrm>
              <a:off x="4213200" y="4582546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40" name="橢圓 239"/>
            <p:cNvSpPr/>
            <p:nvPr/>
          </p:nvSpPr>
          <p:spPr>
            <a:xfrm>
              <a:off x="3488262" y="4986200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41" name="橢圓 240"/>
            <p:cNvSpPr/>
            <p:nvPr/>
          </p:nvSpPr>
          <p:spPr>
            <a:xfrm>
              <a:off x="3043415" y="4994439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cxnSp>
          <p:nvCxnSpPr>
            <p:cNvPr id="242" name="直線單箭頭接點 241"/>
            <p:cNvCxnSpPr/>
            <p:nvPr/>
          </p:nvCxnSpPr>
          <p:spPr>
            <a:xfrm flipH="1">
              <a:off x="3607139" y="2166207"/>
              <a:ext cx="844383" cy="1454887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單箭頭接點 242"/>
            <p:cNvCxnSpPr>
              <a:stCxn id="235" idx="3"/>
            </p:cNvCxnSpPr>
            <p:nvPr/>
          </p:nvCxnSpPr>
          <p:spPr>
            <a:xfrm>
              <a:off x="2096605" y="5052037"/>
              <a:ext cx="575607" cy="1138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29180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682</Words>
  <Application>Microsoft Office PowerPoint</Application>
  <PresentationFormat>寬螢幕</PresentationFormat>
  <Paragraphs>166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Adobe 黑体 Std R</vt:lpstr>
      <vt:lpstr>標楷體</vt:lpstr>
      <vt:lpstr>Cambria Math</vt:lpstr>
      <vt:lpstr>Corbel</vt:lpstr>
      <vt:lpstr>Wingdings</vt:lpstr>
      <vt:lpstr>Wingdings 2</vt:lpstr>
      <vt:lpstr>框架</vt:lpstr>
      <vt:lpstr>FPGA Final Project</vt:lpstr>
      <vt:lpstr>軟體工程流程圖</vt:lpstr>
      <vt:lpstr>Annotation </vt:lpstr>
      <vt:lpstr>需求(Requirements)  /specifications 規格</vt:lpstr>
      <vt:lpstr>VGA specifications</vt:lpstr>
      <vt:lpstr>UART specifications</vt:lpstr>
      <vt:lpstr>BRAM control specifications</vt:lpstr>
      <vt:lpstr>分析(Analysis)   架構(Architect)</vt:lpstr>
      <vt:lpstr>架構(Architect)</vt:lpstr>
      <vt:lpstr>Design VGA 8 bit R-2R</vt:lpstr>
      <vt:lpstr>Design FIFO</vt:lpstr>
      <vt:lpstr>VGA &amp; Block ram unit test</vt:lpstr>
      <vt:lpstr>Design MAC</vt:lpstr>
      <vt:lpstr>Design  MAC unit test block diagram</vt:lpstr>
      <vt:lpstr>Design UART</vt:lpstr>
      <vt:lpstr>Design UART unit test</vt:lpstr>
      <vt:lpstr>Design UART unit test</vt:lpstr>
      <vt:lpstr>Design state assignment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程式(coding) (refinement)</vt:lpstr>
      <vt:lpstr>除錯(Verification)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Final Project</dc:title>
  <dc:creator>文傑 何</dc:creator>
  <cp:lastModifiedBy>文傑 何</cp:lastModifiedBy>
  <cp:revision>14</cp:revision>
  <dcterms:created xsi:type="dcterms:W3CDTF">2018-12-25T02:59:49Z</dcterms:created>
  <dcterms:modified xsi:type="dcterms:W3CDTF">2019-01-08T07:45:22Z</dcterms:modified>
</cp:coreProperties>
</file>