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60" r:id="rId5"/>
    <p:sldId id="279" r:id="rId6"/>
    <p:sldId id="280" r:id="rId7"/>
    <p:sldId id="259" r:id="rId8"/>
    <p:sldId id="282" r:id="rId9"/>
    <p:sldId id="262" r:id="rId10"/>
    <p:sldId id="281" r:id="rId11"/>
    <p:sldId id="276" r:id="rId12"/>
    <p:sldId id="263" r:id="rId13"/>
    <p:sldId id="265" r:id="rId14"/>
    <p:sldId id="277" r:id="rId15"/>
    <p:sldId id="268" r:id="rId16"/>
    <p:sldId id="284" r:id="rId17"/>
    <p:sldId id="304" r:id="rId18"/>
    <p:sldId id="275" r:id="rId19"/>
    <p:sldId id="267" r:id="rId20"/>
    <p:sldId id="290" r:id="rId21"/>
    <p:sldId id="291" r:id="rId22"/>
    <p:sldId id="271" r:id="rId23"/>
    <p:sldId id="273" r:id="rId24"/>
    <p:sldId id="285" r:id="rId25"/>
    <p:sldId id="286" r:id="rId26"/>
    <p:sldId id="288" r:id="rId27"/>
    <p:sldId id="303" r:id="rId28"/>
    <p:sldId id="314" r:id="rId29"/>
    <p:sldId id="315" r:id="rId30"/>
    <p:sldId id="274" r:id="rId31"/>
    <p:sldId id="295" r:id="rId32"/>
    <p:sldId id="296" r:id="rId33"/>
    <p:sldId id="299" r:id="rId34"/>
    <p:sldId id="297" r:id="rId35"/>
    <p:sldId id="300" r:id="rId36"/>
    <p:sldId id="301" r:id="rId37"/>
    <p:sldId id="302" r:id="rId38"/>
    <p:sldId id="298" r:id="rId39"/>
    <p:sldId id="305" r:id="rId40"/>
    <p:sldId id="306" r:id="rId41"/>
    <p:sldId id="307" r:id="rId42"/>
    <p:sldId id="308" r:id="rId43"/>
    <p:sldId id="309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10" r:id="rId53"/>
    <p:sldId id="312" r:id="rId54"/>
    <p:sldId id="311" r:id="rId55"/>
    <p:sldId id="313" r:id="rId56"/>
    <p:sldId id="293" r:id="rId57"/>
    <p:sldId id="294" r:id="rId58"/>
    <p:sldId id="289" r:id="rId5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15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4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719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2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9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85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9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C494525-A0E8-491B-B24D-F258B0C69497}" type="datetimeFigureOut">
              <a:rPr lang="zh-TW" altLang="en-US" smtClean="0"/>
              <a:t>2020/1/8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E9AF2A6-A326-4B32-897E-581BB4CCD8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33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lliantcode.net/1527/backpropagation-3-n-layer-neural-network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nzalofrancoceballos/MLP" TargetMode="External"/><Relationship Id="rId2" Type="http://schemas.openxmlformats.org/officeDocument/2006/relationships/hyperlink" Target="https://www.brilliantcode.net/1527/backpropagation-3-n-layer-neural-network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乒乓專案管理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製作人：林言珀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(YA-PO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LIN)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5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-pickle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檔紀錄資料結構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057" y="2374900"/>
            <a:ext cx="8577943" cy="3581400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frame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：這個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SceneInfo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所代表的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frame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數，從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0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開始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tatus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：遊戲狀態，為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GameStatus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其中之一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all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：球的座標，為一個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 tuple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，第一個元素是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座標，第二個元素是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ball_speed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：球速，為一個「正整數」</a:t>
            </a:r>
            <a:endParaRPr lang="en-US" altLang="zh-TW" sz="24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latfrorm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1P 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與 </a:t>
            </a:r>
            <a:r>
              <a:rPr lang="en-US" altLang="zh-TW" sz="24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platfrorm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2P 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：雙方平台座標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8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資料結構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0451"/>
              </p:ext>
            </p:extLst>
          </p:nvPr>
        </p:nvGraphicFramePr>
        <p:xfrm>
          <a:off x="1444337" y="2171700"/>
          <a:ext cx="6646717" cy="3934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2856">
                  <a:extLst>
                    <a:ext uri="{9D8B030D-6E8A-4147-A177-3AD203B41FA5}">
                      <a16:colId xmlns:a16="http://schemas.microsoft.com/office/drawing/2014/main" val="2194982293"/>
                    </a:ext>
                  </a:extLst>
                </a:gridCol>
                <a:gridCol w="1713825">
                  <a:extLst>
                    <a:ext uri="{9D8B030D-6E8A-4147-A177-3AD203B41FA5}">
                      <a16:colId xmlns:a16="http://schemas.microsoft.com/office/drawing/2014/main" val="4224265698"/>
                    </a:ext>
                  </a:extLst>
                </a:gridCol>
                <a:gridCol w="2650036">
                  <a:extLst>
                    <a:ext uri="{9D8B030D-6E8A-4147-A177-3AD203B41FA5}">
                      <a16:colId xmlns:a16="http://schemas.microsoft.com/office/drawing/2014/main" val="94164252"/>
                    </a:ext>
                  </a:extLst>
                </a:gridCol>
              </a:tblGrid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變數名稱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變數宣告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有相關的參數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616567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球左右移速度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02382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球上下移速度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597533"/>
                  </a:ext>
                </a:extLst>
              </a:tr>
              <a:tr h="6871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球的方向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scene_info.ball</a:t>
                      </a:r>
                      <a:endParaRPr lang="zh-TW" altLang="en-US" sz="1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864964"/>
                  </a:ext>
                </a:extLst>
              </a:tr>
              <a:tr h="11860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平板位置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/>
                      </a:r>
                      <a:b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zh-TW" alt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上層中心點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scene_info</a:t>
                      </a:r>
                      <a: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</a:t>
                      </a:r>
                      <a:br>
                        <a:rPr lang="en-US" altLang="zh-TW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platform_XP</a:t>
                      </a:r>
                      <a:endParaRPr lang="zh-TW" altLang="en-US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26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5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.imgur.com/Wgo0d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28" y="3276600"/>
            <a:ext cx="135716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</a:t>
            </a:r>
            <a:endParaRPr lang="zh-TW" altLang="en-US" dirty="0"/>
          </a:p>
        </p:txBody>
      </p:sp>
      <p:pic>
        <p:nvPicPr>
          <p:cNvPr id="4" name="Picture 2" descr="https://i.imgur.com/Wgo0d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15" y="0"/>
            <a:ext cx="1361975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接點 8"/>
          <p:cNvCxnSpPr/>
          <p:nvPr/>
        </p:nvCxnSpPr>
        <p:spPr>
          <a:xfrm>
            <a:off x="6235700" y="3581400"/>
            <a:ext cx="2813050" cy="127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499709" y="3409434"/>
            <a:ext cx="10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鏡射</a:t>
            </a:r>
            <a:endParaRPr lang="zh-TW" alt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22774" y="1664277"/>
                <a:ext cx="5264727" cy="282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距離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時間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X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速度</a:t>
                </a:r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時間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次數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frame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球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與平板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之間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距離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有多少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球</m:t>
                          </m:r>
                          <m:r>
                            <a:rPr lang="zh-TW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的</m:t>
                          </m:r>
                          <m:r>
                            <a:rPr lang="zh-TW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移動速度</m:t>
                          </m:r>
                        </m:den>
                      </m:f>
                    </m:oMath>
                  </m:oMathPara>
                </a14:m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球的落點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球的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X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座標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+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平板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位置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最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頂上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球的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球的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移動速度</m:t>
                        </m:r>
                      </m:den>
                    </m:f>
                  </m:oMath>
                </a14:m>
                <a:endParaRPr lang="en-US" altLang="zh-TW" sz="20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r>
                  <a:rPr lang="zh-TW" altLang="en-US" sz="20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的</a:t>
                </a:r>
                <a:r>
                  <a:rPr lang="zh-TW" altLang="en-US" sz="20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移動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速度 </a:t>
                </a:r>
                <a:r>
                  <a:rPr lang="en-US" altLang="zh-TW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0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座標</m:t>
                        </m:r>
                      </m:den>
                    </m:f>
                  </m:oMath>
                </a14:m>
                <a:endParaRPr lang="zh-TW" altLang="en-US" sz="20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4" y="1664277"/>
                <a:ext cx="5264727" cy="2821157"/>
              </a:xfrm>
              <a:prstGeom prst="rect">
                <a:avLst/>
              </a:prstGeom>
              <a:blipFill>
                <a:blip r:embed="rId3"/>
                <a:stretch>
                  <a:fillRect l="-1157" t="-1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36949" y="5061466"/>
            <a:ext cx="480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如果超過正邊界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–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-200)</a:t>
            </a: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如果超過負邊界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0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球的落點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49154" y="5061466"/>
            <a:ext cx="55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正邊界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70268" y="5061466"/>
            <a:ext cx="555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負邊界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135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球的方向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922774" y="1664277"/>
                <a:ext cx="7306826" cy="152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球的</a:t>
                </a:r>
                <a:r>
                  <a:rPr lang="zh-TW" altLang="en-US" sz="2400" dirty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移動</a:t>
                </a:r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速度 </a:t>
                </a:r>
                <a:r>
                  <a:rPr lang="en-US" altLang="zh-TW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=</a:t>
                </a:r>
                <a:r>
                  <a:rPr lang="zh-TW" altLang="en-US" sz="24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目前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上一個</m:t>
                        </m:r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座標</m:t>
                        </m:r>
                      </m:den>
                    </m:f>
                  </m:oMath>
                </a14:m>
                <a:endParaRPr lang="en-US" altLang="zh-TW" sz="24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目前球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上一個球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</m:oMath>
                  </m:oMathPara>
                </a14:m>
                <a:endParaRPr lang="en-US" altLang="zh-TW" sz="2400" dirty="0" smtClean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Meiryo UI" panose="020B0604030504040204" pitchFamily="34" charset="-128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目前球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上一個球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座標</m:t>
                      </m:r>
                    </m:oMath>
                  </m:oMathPara>
                </a14:m>
                <a:endParaRPr lang="zh-TW" altLang="en-US" sz="24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74" y="1664277"/>
                <a:ext cx="7306826" cy="1529008"/>
              </a:xfrm>
              <a:prstGeom prst="rect">
                <a:avLst/>
              </a:prstGeom>
              <a:blipFill>
                <a:blip r:embed="rId2"/>
                <a:stretch>
                  <a:fillRect l="-1251" b="-3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470710"/>
                  </p:ext>
                </p:extLst>
              </p:nvPr>
            </p:nvGraphicFramePr>
            <p:xfrm>
              <a:off x="2078182" y="3668845"/>
              <a:ext cx="4572000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9357211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980353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573463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方向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X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Y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99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3046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109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852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6969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470710"/>
                  </p:ext>
                </p:extLst>
              </p:nvPr>
            </p:nvGraphicFramePr>
            <p:xfrm>
              <a:off x="2078182" y="3668845"/>
              <a:ext cx="4572000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93572116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9803537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5734635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方向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X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Y</a:t>
                          </a:r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軸移動量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9969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89333" r="-100398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189333" r="-80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0469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左下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85526" r="-100398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285526" r="-800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109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右上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90667" r="-100398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390667" r="-800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8524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Meiryo UI" panose="020B0604030504040204" pitchFamily="34" charset="-128"/>
                              <a:ea typeface="Meiryo UI" panose="020B0604030504040204" pitchFamily="34" charset="-128"/>
                            </a:rPr>
                            <a:t>左上</a:t>
                          </a:r>
                          <a:endParaRPr lang="zh-TW" altLang="en-US" sz="2400" dirty="0">
                            <a:latin typeface="Meiryo UI" panose="020B0604030504040204" pitchFamily="34" charset="-128"/>
                            <a:ea typeface="Meiryo UI" panose="020B0604030504040204" pitchFamily="34" charset="-128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490667" r="-100398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00" t="-490667" r="-800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969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96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流程圖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53" y="2171700"/>
            <a:ext cx="8361448" cy="3813463"/>
          </a:xfrm>
        </p:spPr>
      </p:pic>
    </p:spTree>
    <p:extLst>
      <p:ext uri="{BB962C8B-B14F-4D97-AF65-F5344CB8AC3E}">
        <p14:creationId xmlns:p14="http://schemas.microsoft.com/office/powerpoint/2010/main" val="20346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4" y="55420"/>
            <a:ext cx="4513847" cy="6713530"/>
          </a:xfrm>
        </p:spPr>
      </p:pic>
      <p:sp>
        <p:nvSpPr>
          <p:cNvPr id="7" name="文字方塊 6"/>
          <p:cNvSpPr txBox="1"/>
          <p:nvPr/>
        </p:nvSpPr>
        <p:spPr>
          <a:xfrm>
            <a:off x="1701317" y="692728"/>
            <a:ext cx="861774" cy="5805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400" dirty="0">
                <a:latin typeface="Meiryo UI" panose="020B0604030504040204" pitchFamily="34" charset="-128"/>
                <a:ea typeface="Meiryo UI" panose="020B0604030504040204" pitchFamily="34" charset="-128"/>
              </a:rPr>
              <a:t>機器學習系統圖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536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架構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2327130"/>
            <a:ext cx="7521981" cy="3741161"/>
          </a:xfrm>
        </p:spPr>
      </p:pic>
    </p:spTree>
    <p:extLst>
      <p:ext uri="{BB962C8B-B14F-4D97-AF65-F5344CB8AC3E}">
        <p14:creationId xmlns:p14="http://schemas.microsoft.com/office/powerpoint/2010/main" val="25372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breakdown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7" y="2296392"/>
            <a:ext cx="8804163" cy="234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 base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資料收集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給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訓練特徵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326" y="1950027"/>
            <a:ext cx="6261647" cy="46490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79700" y="3312102"/>
            <a:ext cx="1263650" cy="2057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79700" y="3686752"/>
            <a:ext cx="1739900" cy="199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79700" y="3886200"/>
            <a:ext cx="1739900" cy="1994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特徵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&amp;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參數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3455" y="2286000"/>
            <a:ext cx="8659089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輸入特徵：球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8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座標、球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移動量、球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移動量、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平台座標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8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zh-TW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平台座標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8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x,y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輸出標籤：玩家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XP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平台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座標移動量</a:t>
            </a:r>
            <a:endParaRPr lang="zh-TW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34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171700"/>
            <a:ext cx="8115300" cy="3581400"/>
          </a:xfrm>
        </p:spPr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功能需求：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球能在視窗中移動，並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的玩家能夠正常揮拍擊球。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開場從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方向往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方向發球，之後發球會輪流換邊。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發球球速為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7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，每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200frame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加速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，沒有上限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球落到任一邊平台後方後，回合結束，重啟新的回合，在一方得到指定的分數後，遊戲結束。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限制需求：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球速最多到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，再上去會因為穿透現象而無法接到球。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9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收集的資料分析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1.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收集球的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軸座標</a:t>
            </a:r>
            <a:endParaRPr lang="en-US" altLang="zh-TW" sz="28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2.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找出球的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變化量</a:t>
            </a:r>
            <a:endParaRPr lang="en-US" altLang="zh-TW" sz="28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3.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找出平台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軸變化量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zh-TW" altLang="en-US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左移、右移、不動</a:t>
            </a:r>
            <a:r>
              <a:rPr lang="en-US" altLang="zh-TW" sz="28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zh-TW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435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收集的資料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流程圖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62" y="88324"/>
            <a:ext cx="2238087" cy="6714260"/>
          </a:xfrm>
        </p:spPr>
      </p:pic>
    </p:spTree>
    <p:extLst>
      <p:ext uri="{BB962C8B-B14F-4D97-AF65-F5344CB8AC3E}">
        <p14:creationId xmlns:p14="http://schemas.microsoft.com/office/powerpoint/2010/main" val="15744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3798" y="2389908"/>
            <a:ext cx="3228109" cy="3706091"/>
          </a:xfrm>
        </p:spPr>
        <p:txBody>
          <a:bodyPr>
            <a:normAutofit/>
          </a:bodyPr>
          <a:lstStyle/>
          <a:p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Forward propagation</a:t>
            </a:r>
            <a:endParaRPr lang="zh-TW" altLang="en-US" sz="3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2671" b="11403"/>
          <a:stretch/>
        </p:blipFill>
        <p:spPr>
          <a:xfrm>
            <a:off x="3691266" y="200889"/>
            <a:ext cx="5452734" cy="6518566"/>
          </a:xfrm>
        </p:spPr>
      </p:pic>
    </p:spTree>
    <p:extLst>
      <p:ext uri="{BB962C8B-B14F-4D97-AF65-F5344CB8AC3E}">
        <p14:creationId xmlns:p14="http://schemas.microsoft.com/office/powerpoint/2010/main" val="36571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2" y="2358737"/>
            <a:ext cx="3810000" cy="1485900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Backward propagation-1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3430" r="1739" b="2647"/>
          <a:stretch/>
        </p:blipFill>
        <p:spPr>
          <a:xfrm>
            <a:off x="3918031" y="0"/>
            <a:ext cx="5225969" cy="6858000"/>
          </a:xfrm>
        </p:spPr>
      </p:pic>
    </p:spTree>
    <p:extLst>
      <p:ext uri="{BB962C8B-B14F-4D97-AF65-F5344CB8AC3E}">
        <p14:creationId xmlns:p14="http://schemas.microsoft.com/office/powerpoint/2010/main" val="27426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2" y="2384137"/>
            <a:ext cx="3810000" cy="1485900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Backward propagation-2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r="10006" b="30002"/>
          <a:stretch/>
        </p:blipFill>
        <p:spPr>
          <a:xfrm>
            <a:off x="3799475" y="860424"/>
            <a:ext cx="5344525" cy="5235576"/>
          </a:xfrm>
        </p:spPr>
      </p:pic>
    </p:spTree>
    <p:extLst>
      <p:ext uri="{BB962C8B-B14F-4D97-AF65-F5344CB8AC3E}">
        <p14:creationId xmlns:p14="http://schemas.microsoft.com/office/powerpoint/2010/main" val="29995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0400" y="28159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演算法流程圖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1" y="114299"/>
            <a:ext cx="2616200" cy="6681211"/>
          </a:xfrm>
        </p:spPr>
      </p:pic>
    </p:spTree>
    <p:extLst>
      <p:ext uri="{BB962C8B-B14F-4D97-AF65-F5344CB8AC3E}">
        <p14:creationId xmlns:p14="http://schemas.microsoft.com/office/powerpoint/2010/main" val="16201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9300" y="981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Forward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propagation</a:t>
            </a:r>
            <a:b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Backward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propagation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050" name="Picture 2" descr="使用倒傳遞法優化多層類神經網路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61" y="1304636"/>
            <a:ext cx="8445737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55700" y="6211669"/>
            <a:ext cx="688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引用：</a:t>
            </a:r>
            <a:r>
              <a:rPr lang="en-US" altLang="zh-TW" dirty="0">
                <a:hlinkClick r:id="rId3"/>
              </a:rPr>
              <a:t> https://www.brilliantcode.net/1527/backpropagation-3-n-layer-neural-networks/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8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資料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結構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59587"/>
              </p:ext>
            </p:extLst>
          </p:nvPr>
        </p:nvGraphicFramePr>
        <p:xfrm>
          <a:off x="955675" y="2130136"/>
          <a:ext cx="76200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392964834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34280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參數</a:t>
                      </a:r>
                      <a:endParaRPr lang="zh-TW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資料型態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4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神經元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(units)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int32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2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激勵函數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(activation)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float64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6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輸入維度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en-US" altLang="zh-TW" sz="2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input_dim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int32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2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權重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(W)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float64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7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偏值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(B)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float64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0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訓練資料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en-US" altLang="zh-TW" sz="2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train_data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list(int32)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0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測試資料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lang="en-US" altLang="zh-TW" sz="2800" dirty="0" err="1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test_data</a:t>
                      </a: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TW" altLang="en-US" sz="2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list(int32)</a:t>
                      </a:r>
                      <a:endParaRPr lang="zh-TW" altLang="en-US" sz="2800" dirty="0" smtClean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2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5854" y="88323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8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層神經層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玩家 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7225" y="2907544"/>
            <a:ext cx="540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輸入層一層：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6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個特徵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隱藏層六層：每層神經元都是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輸出層一層：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個標籤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迭代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1000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68" y="1574223"/>
            <a:ext cx="4295775" cy="50673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48175" y="1085849"/>
            <a:ext cx="9048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輸入層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67017" y="1085849"/>
            <a:ext cx="9048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隱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藏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層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962468" y="1085849"/>
            <a:ext cx="9048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輸出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層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9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5769" y="88323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8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層神經層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玩家 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1080" y="2812473"/>
            <a:ext cx="540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輸入層一層：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6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個特徵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隱藏層六層：每層神經元都是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輸出層一層：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個標籤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迭代：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68" y="1574223"/>
            <a:ext cx="4295775" cy="50673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48175" y="1085849"/>
            <a:ext cx="9048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輸入層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67017" y="1085849"/>
            <a:ext cx="9048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隱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藏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層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62468" y="1085849"/>
            <a:ext cx="9048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輸出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層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80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Rule based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0882" y="2171700"/>
            <a:ext cx="8115300" cy="35814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功能需求：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發球起始位置的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(0~200)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90~225)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以亂數產生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發球起始位置的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X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(0~200)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Y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軸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(275~400)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以亂數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產生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球能在視窗中移動，並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的玩家能夠正常揮拍擊球。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開場從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方向往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方向發球，之後發球會輪流換邊。</a:t>
            </a:r>
            <a:endParaRPr lang="en-US" altLang="zh-TW" sz="2200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發球球速為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7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，每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200frame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加速</a:t>
            </a:r>
            <a:r>
              <a:rPr lang="en-US" altLang="zh-TW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，沒有上限。</a:t>
            </a:r>
            <a:endParaRPr lang="en-US" altLang="zh-TW" sz="2200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sz="2200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球落到任一邊平台後方後，回合結束，重啟新的回合，在一方得到指定的分數後，遊戲結束</a:t>
            </a:r>
            <a:r>
              <a:rPr lang="zh-TW" altLang="en-US" sz="2200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TW" sz="2200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效率需求：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在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速小於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以下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都能打贏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對手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1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設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計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訓練流程圖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3" y="2000249"/>
            <a:ext cx="8281619" cy="3705225"/>
          </a:xfrm>
        </p:spPr>
      </p:pic>
    </p:spTree>
    <p:extLst>
      <p:ext uri="{BB962C8B-B14F-4D97-AF65-F5344CB8AC3E}">
        <p14:creationId xmlns:p14="http://schemas.microsoft.com/office/powerpoint/2010/main" val="14352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手寫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63" y="2171700"/>
            <a:ext cx="8429178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-activation </a:t>
            </a:r>
            <a:r>
              <a:rPr lang="en-US" altLang="zh-TW" sz="400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relu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5" y="1428750"/>
            <a:ext cx="8143875" cy="517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activation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linear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319" y="1362075"/>
            <a:ext cx="8149371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initial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75" y="1495425"/>
            <a:ext cx="6943725" cy="49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initial</a:t>
            </a:r>
            <a:endParaRPr lang="zh-TW" altLang="en-US" sz="4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94271"/>
            <a:ext cx="6934200" cy="53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forward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585912"/>
            <a:ext cx="8092756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5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150" y="123825"/>
            <a:ext cx="7864156" cy="14859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-layers </a:t>
            </a:r>
            <a:r>
              <a:rPr lang="en-US" altLang="zh-TW" sz="3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layers</a:t>
            </a:r>
            <a:r>
              <a:rPr lang="en-US" altLang="zh-TW" sz="3600" dirty="0">
                <a:latin typeface="Meiryo UI" panose="020B0604030504040204" pitchFamily="34" charset="-128"/>
                <a:ea typeface="Meiryo UI" panose="020B0604030504040204" pitchFamily="34" charset="-128"/>
              </a:rPr>
              <a:t> backward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      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更新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“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參數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lang="zh-TW" altLang="en-US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與梯度下降</a:t>
            </a:r>
            <a:r>
              <a:rPr lang="en-US" altLang="zh-TW" sz="36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”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509712"/>
            <a:ext cx="79629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model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099" y="1570884"/>
            <a:ext cx="7087583" cy="49315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272" y="5287963"/>
            <a:ext cx="2099800" cy="12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- 1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4" y="1982373"/>
            <a:ext cx="8473895" cy="387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755083" cy="14859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機器學習功能需求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/>
            </a:r>
            <a:b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Model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755082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功能需求：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球能在視窗中移動，並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或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的玩家能夠正常揮拍擊球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球飛過來時，能成功預知球路線，並讓平台移動到正確位置，並成功接到球，反擊擊潰對手。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87552" lvl="1" indent="-457200">
              <a:buFont typeface="+mj-lt"/>
              <a:buAutoNum type="arabicParenR"/>
            </a:pP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訓練出來勝率必須大於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70%</a:t>
            </a:r>
          </a:p>
          <a:p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效能需求：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在球速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小於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以下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都能打贏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對手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9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- 2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1428750"/>
            <a:ext cx="8062318" cy="5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- 3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1264975"/>
            <a:ext cx="6438900" cy="554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- 4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428750"/>
            <a:ext cx="7610978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Basic model - 5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34" y="1327150"/>
            <a:ext cx="6976631" cy="52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533409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train 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資料整理分析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zh-TW" altLang="en-US" sz="4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52" y="1944548"/>
            <a:ext cx="8520848" cy="38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77991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train 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資料整理分析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88" y="2052203"/>
            <a:ext cx="8673812" cy="321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77991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train 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資料整理分析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35" y="1731818"/>
            <a:ext cx="8674148" cy="44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77991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train 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資料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打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亂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39" y="2171700"/>
            <a:ext cx="8458909" cy="41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77991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model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08" y="2171700"/>
            <a:ext cx="8605992" cy="406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77991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 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測試與存檔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209" y="1690254"/>
            <a:ext cx="8468370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乒乓球外部介面需求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579418"/>
            <a:ext cx="8368145" cy="516774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終端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機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執行遊戲：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ython MLGame.py [options] 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pingpong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[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game_over_score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o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ption 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可指定遊戲運行的方式，利用 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python MLGame.py –h 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查看可用的選項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game_over_score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TW" altLang="en-US" i="0" dirty="0"/>
              <a:t>：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指定遊戲結束的分數，當任一方達到此分數，就會結束遊戲。預設是 </a:t>
            </a:r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3 </a:t>
            </a:r>
            <a:r>
              <a:rPr lang="zh-TW" altLang="en-US" i="0" dirty="0">
                <a:latin typeface="Meiryo UI" panose="020B0604030504040204" pitchFamily="34" charset="-128"/>
                <a:ea typeface="Meiryo UI" panose="020B0604030504040204" pitchFamily="34" charset="-128"/>
              </a:rPr>
              <a:t>分。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手動執行乒乓球指令：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python MLGame.py -m 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pingpong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機器學習模式中的手動模式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執行乒乓球指令：</a:t>
            </a:r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python MLGame.py 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pingpong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-</a:t>
            </a:r>
            <a:r>
              <a:rPr lang="en-US" altLang="zh-TW" i="0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i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ml_play_template.py ml_play_manual.py</a:t>
            </a:r>
          </a:p>
          <a:p>
            <a:pPr lvl="1"/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ml_play_template.py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是機器學習的檔案</a:t>
            </a:r>
            <a:endParaRPr lang="en-US" altLang="zh-TW" i="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>
                <a:latin typeface="Meiryo UI" panose="020B0604030504040204" pitchFamily="34" charset="-128"/>
                <a:ea typeface="Meiryo UI" panose="020B0604030504040204" pitchFamily="34" charset="-128"/>
              </a:rPr>
              <a:t>ml_play_manual.py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是手動模式的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檔案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45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77991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乒乓球主程式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lang="zh-TW" altLang="en-US" sz="4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335" y="1317913"/>
            <a:ext cx="6544704" cy="53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699" y="685800"/>
            <a:ext cx="7477991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程式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乒乓球主程式</a:t>
            </a:r>
            <a:r>
              <a:rPr lang="en-US" altLang="zh-TW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357" y="1428750"/>
            <a:ext cx="8518673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-1P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結構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703" y="1790700"/>
            <a:ext cx="7229297" cy="46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-1P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預測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誤差</a:t>
            </a:r>
            <a:endParaRPr lang="zh-TW" altLang="en-US" sz="4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67" y="1428749"/>
            <a:ext cx="8119223" cy="53045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2667" y="4870449"/>
            <a:ext cx="3780259" cy="24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638800" y="685800"/>
            <a:ext cx="322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學習率：</a:t>
            </a:r>
            <a:r>
              <a:rPr lang="en-US" altLang="zh-TW" sz="24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92.9%</a:t>
            </a:r>
            <a:endParaRPr lang="zh-TW" altLang="en-US" sz="24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2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47253"/>
            <a:ext cx="7200900" cy="14859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-2P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MLP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結構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673" y="1428749"/>
            <a:ext cx="8127168" cy="53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-2P</a:t>
            </a:r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預測</a:t>
            </a:r>
            <a:r>
              <a:rPr lang="zh-TW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誤差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58" y="1565564"/>
            <a:ext cx="7903128" cy="518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9558" y="5127624"/>
            <a:ext cx="3780259" cy="2444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38800" y="685800"/>
            <a:ext cx="322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學習率：</a:t>
            </a:r>
            <a:r>
              <a:rPr lang="en-US" altLang="zh-TW" sz="24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93.1%</a:t>
            </a:r>
            <a:endParaRPr lang="zh-TW" altLang="en-US" sz="24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-mlp_1P VS rule_base_2P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65564"/>
            <a:ext cx="8213668" cy="49183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2000" y="5999018"/>
            <a:ext cx="2745151" cy="318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9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644236"/>
            <a:ext cx="8603673" cy="1485900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驗證</a:t>
            </a:r>
            <a:r>
              <a:rPr lang="en-US" altLang="zh-TW" sz="40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-rule_base_1P VS mlp_2P</a:t>
            </a:r>
            <a:endParaRPr lang="zh-TW" altLang="en-US" sz="4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20982"/>
            <a:ext cx="8164943" cy="4987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000" y="6179127"/>
            <a:ext cx="2745151" cy="318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3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參考文獻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Backpropagation(BP) </a:t>
            </a:r>
            <a:r>
              <a:rPr lang="zh-TW" altLang="en-US" dirty="0">
                <a:hlinkClick r:id="rId2"/>
              </a:rPr>
              <a:t>倒傳遞法 </a:t>
            </a:r>
            <a:r>
              <a:rPr lang="en-US" altLang="zh-TW" dirty="0">
                <a:hlinkClick r:id="rId2"/>
              </a:rPr>
              <a:t>#3 </a:t>
            </a:r>
            <a:r>
              <a:rPr lang="zh-TW" altLang="en-US" dirty="0">
                <a:hlinkClick r:id="rId2"/>
              </a:rPr>
              <a:t>貓貓分類器</a:t>
            </a:r>
            <a:r>
              <a:rPr lang="en-US" altLang="zh-TW" dirty="0">
                <a:hlinkClick r:id="rId2"/>
              </a:rPr>
              <a:t>-N</a:t>
            </a:r>
            <a:r>
              <a:rPr lang="zh-TW" altLang="en-US" dirty="0">
                <a:hlinkClick r:id="rId2"/>
              </a:rPr>
              <a:t>層類神經</a:t>
            </a:r>
            <a:r>
              <a:rPr lang="zh-TW" altLang="en-US" dirty="0" smtClean="0">
                <a:hlinkClick r:id="rId2"/>
              </a:rPr>
              <a:t>網路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github.com/gonzalofrancoceballos/MLP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2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乒乓球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內部介面需求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1565563"/>
            <a:ext cx="7200900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手動模式：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用左右鍵控制，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用</a:t>
            </a:r>
            <a:r>
              <a:rPr lang="en-US" altLang="zh-TW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AD</a:t>
            </a:r>
            <a:r>
              <a:rPr lang="zh-TW" altLang="en-US" i="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鍵控制</a:t>
            </a:r>
            <a:endParaRPr lang="en-US" altLang="zh-TW" i="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02037" y="6112450"/>
            <a:ext cx="267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訓練的流程圖</a:t>
            </a:r>
            <a:endParaRPr lang="zh-TW" altLang="en-US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2470438"/>
            <a:ext cx="8129156" cy="425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限制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需求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700" y="2286000"/>
            <a:ext cx="7755082" cy="3581400"/>
          </a:xfrm>
        </p:spPr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記憶體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G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以上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Windows 7 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以上作業系統</a:t>
            </a:r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Python3.7</a:t>
            </a:r>
          </a:p>
          <a:p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Anaconda 1.9.7</a:t>
            </a:r>
          </a:p>
          <a:p>
            <a:endParaRPr lang="en-US" altLang="zh-TW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TW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7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-Break down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9" y="1857376"/>
            <a:ext cx="8478556" cy="4533900"/>
          </a:xfrm>
        </p:spPr>
      </p:pic>
    </p:spTree>
    <p:extLst>
      <p:ext uri="{BB962C8B-B14F-4D97-AF65-F5344CB8AC3E}">
        <p14:creationId xmlns:p14="http://schemas.microsoft.com/office/powerpoint/2010/main" val="2454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en-US" altLang="zh-TW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介面原點</a:t>
            </a:r>
            <a:endParaRPr lang="zh-TW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050" name="Picture 2" descr="https://i.imgur.com/Wgo0d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363" y="457200"/>
            <a:ext cx="2342858" cy="61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7307580" y="5615940"/>
            <a:ext cx="129540" cy="1295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307580" y="1306830"/>
            <a:ext cx="129540" cy="1295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47560" y="4709160"/>
            <a:ext cx="76200" cy="60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3079" y="2171700"/>
            <a:ext cx="578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2P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的原點在左上角，位</a:t>
            </a:r>
            <a:r>
              <a:rPr lang="zh-TW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置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座標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(80,50)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</a:t>
            </a:r>
            <a:r>
              <a:rPr lang="zh-TW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大小：高 </a:t>
            </a:r>
            <a:r>
              <a:rPr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zh-TW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，寬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1P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的原點在左上角，位置座標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(80,420)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，大小：高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30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，寬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40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球的原點在左上角，大小：高 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，寬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endParaRPr lang="en-US" altLang="zh-TW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視窗介面大小：高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500</a:t>
            </a:r>
            <a:r>
              <a:rPr lang="zh-TW" altLang="en-US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，寬</a:t>
            </a:r>
            <a:r>
              <a:rPr lang="en-US" altLang="zh-TW" sz="24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200</a:t>
            </a:r>
            <a:endPara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45709" y="5329981"/>
            <a:ext cx="2206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紅點為圖形產生的原點位置</a:t>
            </a:r>
            <a:endParaRPr lang="zh-TW" altLang="en-US" sz="24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7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19447</TotalTime>
  <Words>1216</Words>
  <Application>Microsoft Office PowerPoint</Application>
  <PresentationFormat>如螢幕大小 (4:3)</PresentationFormat>
  <Paragraphs>194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4" baseType="lpstr">
      <vt:lpstr>Meiryo UI</vt:lpstr>
      <vt:lpstr>微軟正黑體</vt:lpstr>
      <vt:lpstr>Cambria Math</vt:lpstr>
      <vt:lpstr>Franklin Gothic Book</vt:lpstr>
      <vt:lpstr>Wingdings</vt:lpstr>
      <vt:lpstr>Crop</vt:lpstr>
      <vt:lpstr>乒乓專案管理</vt:lpstr>
      <vt:lpstr>乒乓球需求</vt:lpstr>
      <vt:lpstr>Rule based 需求</vt:lpstr>
      <vt:lpstr>機器學習功能需求 MLP Model</vt:lpstr>
      <vt:lpstr>乒乓球外部介面需求</vt:lpstr>
      <vt:lpstr>乒乓球內部介面需求</vt:lpstr>
      <vt:lpstr>限制需求</vt:lpstr>
      <vt:lpstr>分析-Break down</vt:lpstr>
      <vt:lpstr>分析-介面原點</vt:lpstr>
      <vt:lpstr>分析-pickle檔紀錄資料結構</vt:lpstr>
      <vt:lpstr>分析-rule base 資料結構</vt:lpstr>
      <vt:lpstr>分析-rule base</vt:lpstr>
      <vt:lpstr>分析-rule base 球的方向 </vt:lpstr>
      <vt:lpstr>設計-Rule Base 流程圖</vt:lpstr>
      <vt:lpstr>PowerPoint 簡報</vt:lpstr>
      <vt:lpstr>分析-MLP 架構</vt:lpstr>
      <vt:lpstr>分析-MLP breakdown</vt:lpstr>
      <vt:lpstr>分析-Rule base 資料收集        給MLP訓練特徵</vt:lpstr>
      <vt:lpstr>分析-MLP特徵&amp;參數</vt:lpstr>
      <vt:lpstr>分析-收集的資料分析</vt:lpstr>
      <vt:lpstr>設計-收集的資料        流程圖</vt:lpstr>
      <vt:lpstr>分析-MLP Forward propagation</vt:lpstr>
      <vt:lpstr>分析-MLP Backward propagation-1</vt:lpstr>
      <vt:lpstr>分析-MLP Backward propagation-2</vt:lpstr>
      <vt:lpstr>設計-MLP 演算法流程圖</vt:lpstr>
      <vt:lpstr>設計-MLP Forward propagation        MLP Backward propagation</vt:lpstr>
      <vt:lpstr>設計-MLP 資料結構</vt:lpstr>
      <vt:lpstr>分析-MLP 8層神經層 -1P玩家 </vt:lpstr>
      <vt:lpstr>分析-MLP 8層神經層 - 2P玩家 </vt:lpstr>
      <vt:lpstr>設計-乒乓球MLP訓練流程圖</vt:lpstr>
      <vt:lpstr>程式-手寫MLP</vt:lpstr>
      <vt:lpstr>程式-activation relu</vt:lpstr>
      <vt:lpstr>程式-activation linear</vt:lpstr>
      <vt:lpstr>程式-layers initial</vt:lpstr>
      <vt:lpstr>程式-layers initial</vt:lpstr>
      <vt:lpstr>程式-layers forward</vt:lpstr>
      <vt:lpstr>程式-layers layers backward        更新“參數w、b與梯度下降”</vt:lpstr>
      <vt:lpstr>程式-MLP model</vt:lpstr>
      <vt:lpstr>程式-MLP Basic model - 1</vt:lpstr>
      <vt:lpstr>程式-MLP Basic model - 2</vt:lpstr>
      <vt:lpstr>程式-MLP Basic model - 3</vt:lpstr>
      <vt:lpstr>程式-MLP Basic model - 4</vt:lpstr>
      <vt:lpstr>程式-MLP Basic model - 5</vt:lpstr>
      <vt:lpstr>程式-MLP train 資料整理分析1</vt:lpstr>
      <vt:lpstr>程式-MLP train 資料整理分析2</vt:lpstr>
      <vt:lpstr>程式-MLP train 資料整理分析3</vt:lpstr>
      <vt:lpstr>程式-MLP train 資料打亂</vt:lpstr>
      <vt:lpstr>程式-MLP model</vt:lpstr>
      <vt:lpstr>程式-MLP 測試與存檔</vt:lpstr>
      <vt:lpstr>程式-乒乓球主程式1</vt:lpstr>
      <vt:lpstr>程式-乒乓球主程式2</vt:lpstr>
      <vt:lpstr>驗證-1P MLP結構</vt:lpstr>
      <vt:lpstr>驗證-1P 預測誤差</vt:lpstr>
      <vt:lpstr>驗證-2P MLP結構</vt:lpstr>
      <vt:lpstr>驗證-2P 預測誤差</vt:lpstr>
      <vt:lpstr>驗證-mlp_1P VS rule_base_2P</vt:lpstr>
      <vt:lpstr>驗證-rule_base_1P VS mlp_2P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乒乓專案管理</dc:title>
  <dc:creator>BBS</dc:creator>
  <cp:lastModifiedBy>BBS</cp:lastModifiedBy>
  <cp:revision>131</cp:revision>
  <dcterms:created xsi:type="dcterms:W3CDTF">2019-11-17T07:47:47Z</dcterms:created>
  <dcterms:modified xsi:type="dcterms:W3CDTF">2020-01-08T14:36:15Z</dcterms:modified>
</cp:coreProperties>
</file>