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5034" r:id="rId3"/>
  </p:sldIdLst>
  <p:sldSz cx="12192000" cy="6858000"/>
  <p:notesSz cx="6858000" cy="97774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54">
          <p15:clr>
            <a:srgbClr val="A4A3A4"/>
          </p15:clr>
        </p15:guide>
        <p15:guide id="2" orient="horz" pos="330">
          <p15:clr>
            <a:srgbClr val="A4A3A4"/>
          </p15:clr>
        </p15:guide>
        <p15:guide id="3" orient="horz" pos="1182">
          <p15:clr>
            <a:srgbClr val="A4A3A4"/>
          </p15:clr>
        </p15:guide>
        <p15:guide id="4" orient="horz" pos="1098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pos="340">
          <p15:clr>
            <a:srgbClr val="A4A3A4"/>
          </p15:clr>
        </p15:guide>
        <p15:guide id="7" pos="73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>
      <p:cViewPr varScale="1">
        <p:scale>
          <a:sx n="91" d="100"/>
          <a:sy n="91" d="100"/>
        </p:scale>
        <p:origin x="840" y="192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340"/>
        <p:guide pos="7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850900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516438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850900"/>
            <a:ext cx="6099175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2"/>
          <p:cNvCxnSpPr/>
          <p:nvPr/>
        </p:nvCxnSpPr>
        <p:spPr>
          <a:xfrm>
            <a:off x="1" y="1738313"/>
            <a:ext cx="1088096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1908" y="2601913"/>
            <a:ext cx="11168184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31447" y="3644902"/>
            <a:ext cx="1114864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247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661650" y="115890"/>
            <a:ext cx="1416537" cy="865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57560" y="180340"/>
            <a:ext cx="979170" cy="65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 rot="5400000">
            <a:off x="3862938" y="-1526869"/>
            <a:ext cx="4471988" cy="1113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 rot="5400000">
            <a:off x="7362214" y="1972410"/>
            <a:ext cx="5826125" cy="278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1693131" y="-722920"/>
            <a:ext cx="5826125" cy="817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29494" y="1806575"/>
            <a:ext cx="11138876" cy="447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91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1384"/>
              </a:spcBef>
              <a:spcAft>
                <a:spcPts val="0"/>
              </a:spcAft>
              <a:buClr>
                <a:schemeClr val="dk1"/>
              </a:buClr>
              <a:buSzPts val="1846"/>
              <a:buNone/>
              <a:defRPr sz="1845"/>
            </a:lvl1pPr>
            <a:lvl2pPr marL="914400" lvl="1" indent="-228600" algn="l"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  <a:defRPr sz="1662"/>
            </a:lvl2pPr>
            <a:lvl3pPr marL="1371600" lvl="2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/>
            </a:lvl3pPr>
            <a:lvl4pPr marL="1828800" lvl="3" indent="-228600" algn="l">
              <a:spcBef>
                <a:spcPts val="258"/>
              </a:spcBef>
              <a:spcAft>
                <a:spcPts val="0"/>
              </a:spcAft>
              <a:buClr>
                <a:schemeClr val="dk1"/>
              </a:buClr>
              <a:buSzPts val="1292"/>
              <a:buFont typeface="Arial"/>
              <a:buNone/>
              <a:defRPr sz="1292"/>
            </a:lvl4pPr>
            <a:lvl5pPr marL="2286000" lvl="4" indent="-228600" algn="l">
              <a:spcBef>
                <a:spcPts val="258"/>
              </a:spcBef>
              <a:spcAft>
                <a:spcPts val="0"/>
              </a:spcAft>
              <a:buClr>
                <a:schemeClr val="dk1"/>
              </a:buClr>
              <a:buSzPts val="1292"/>
              <a:buFont typeface="Arial"/>
              <a:buNone/>
              <a:defRPr sz="1292"/>
            </a:lvl5pPr>
            <a:lvl6pPr marL="2743200" lvl="5" indent="-228600" algn="l">
              <a:spcBef>
                <a:spcPts val="258"/>
              </a:spcBef>
              <a:spcAft>
                <a:spcPts val="0"/>
              </a:spcAft>
              <a:buClr>
                <a:schemeClr val="dk1"/>
              </a:buClr>
              <a:buSzPts val="1292"/>
              <a:buFont typeface="Arial"/>
              <a:buNone/>
              <a:defRPr sz="1292"/>
            </a:lvl6pPr>
            <a:lvl7pPr marL="3200400" lvl="6" indent="-228600" algn="l">
              <a:spcBef>
                <a:spcPts val="258"/>
              </a:spcBef>
              <a:spcAft>
                <a:spcPts val="0"/>
              </a:spcAft>
              <a:buClr>
                <a:schemeClr val="dk1"/>
              </a:buClr>
              <a:buSzPts val="1292"/>
              <a:buFont typeface="Arial"/>
              <a:buNone/>
              <a:defRPr sz="1292"/>
            </a:lvl7pPr>
            <a:lvl8pPr marL="3657600" lvl="7" indent="-228600" algn="l">
              <a:spcBef>
                <a:spcPts val="258"/>
              </a:spcBef>
              <a:spcAft>
                <a:spcPts val="0"/>
              </a:spcAft>
              <a:buClr>
                <a:schemeClr val="dk1"/>
              </a:buClr>
              <a:buSzPts val="1292"/>
              <a:buFont typeface="Arial"/>
              <a:buNone/>
              <a:defRPr sz="1292"/>
            </a:lvl8pPr>
            <a:lvl9pPr marL="4114800" lvl="8" indent="-228600" algn="l">
              <a:spcBef>
                <a:spcPts val="258"/>
              </a:spcBef>
              <a:spcAft>
                <a:spcPts val="0"/>
              </a:spcAft>
              <a:buClr>
                <a:schemeClr val="dk1"/>
              </a:buClr>
              <a:buSzPts val="1292"/>
              <a:buFont typeface="Arial"/>
              <a:buNone/>
              <a:defRPr sz="1292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529493" y="1806575"/>
            <a:ext cx="5474677" cy="447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2747" algn="l">
              <a:spcBef>
                <a:spcPts val="1939"/>
              </a:spcBef>
              <a:spcAft>
                <a:spcPts val="0"/>
              </a:spcAft>
              <a:buClr>
                <a:schemeClr val="dk1"/>
              </a:buClr>
              <a:buSzPts val="2585"/>
              <a:buChar char="•"/>
              <a:defRPr sz="2585"/>
            </a:lvl1pPr>
            <a:lvl2pPr marL="914400" lvl="1" indent="-369252" algn="l"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–"/>
              <a:defRPr sz="2215"/>
            </a:lvl2pPr>
            <a:lvl3pPr marL="1371600" lvl="2" indent="-345820" algn="l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•"/>
              <a:defRPr sz="1845"/>
            </a:lvl3pPr>
            <a:lvl4pPr marL="1828800" lvl="3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–"/>
              <a:defRPr sz="1662"/>
            </a:lvl4pPr>
            <a:lvl5pPr marL="2286000" lvl="4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5pPr>
            <a:lvl6pPr marL="2743200" lvl="5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6pPr>
            <a:lvl7pPr marL="3200400" lvl="6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7pPr>
            <a:lvl8pPr marL="3657600" lvl="7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8pPr>
            <a:lvl9pPr marL="4114800" lvl="8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191739" y="1806575"/>
            <a:ext cx="5476631" cy="447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2747" algn="l">
              <a:spcBef>
                <a:spcPts val="1939"/>
              </a:spcBef>
              <a:spcAft>
                <a:spcPts val="0"/>
              </a:spcAft>
              <a:buClr>
                <a:schemeClr val="dk1"/>
              </a:buClr>
              <a:buSzPts val="2585"/>
              <a:buChar char="•"/>
              <a:defRPr sz="2585"/>
            </a:lvl1pPr>
            <a:lvl2pPr marL="914400" lvl="1" indent="-369252" algn="l"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–"/>
              <a:defRPr sz="2215"/>
            </a:lvl2pPr>
            <a:lvl3pPr marL="1371600" lvl="2" indent="-345820" algn="l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•"/>
              <a:defRPr sz="1845"/>
            </a:lvl3pPr>
            <a:lvl4pPr marL="1828800" lvl="3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–"/>
              <a:defRPr sz="1662"/>
            </a:lvl4pPr>
            <a:lvl5pPr marL="2286000" lvl="4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5pPr>
            <a:lvl6pPr marL="2743200" lvl="5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6pPr>
            <a:lvl7pPr marL="3200400" lvl="6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7pPr>
            <a:lvl8pPr marL="3657600" lvl="7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8pPr>
            <a:lvl9pPr marL="4114800" lvl="8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»"/>
              <a:defRPr sz="1662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sz="2215" b="1"/>
            </a:lvl1pPr>
            <a:lvl2pPr marL="914400" lvl="1" indent="-228600" algn="l"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None/>
              <a:defRPr sz="1845" b="1"/>
            </a:lvl2pPr>
            <a:lvl3pPr marL="1371600" lvl="2" indent="-228600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  <a:defRPr sz="1662" b="1"/>
            </a:lvl3pPr>
            <a:lvl4pPr marL="1828800" lvl="3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4pPr>
            <a:lvl5pPr marL="2286000" lvl="4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5pPr>
            <a:lvl6pPr marL="2743200" lvl="5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6pPr>
            <a:lvl7pPr marL="3200400" lvl="6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7pPr>
            <a:lvl8pPr marL="3657600" lvl="7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8pPr>
            <a:lvl9pPr marL="4114800" lvl="8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75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9252" algn="l"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1pPr>
            <a:lvl2pPr marL="914400" lvl="1" indent="-345821" algn="l"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–"/>
              <a:defRPr sz="1845"/>
            </a:lvl2pPr>
            <a:lvl3pPr marL="1371600" lvl="2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sz="1662"/>
            </a:lvl3pPr>
            <a:lvl4pPr marL="1828800" lvl="3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  <a:defRPr sz="1477"/>
            </a:lvl4pPr>
            <a:lvl5pPr marL="2286000" lvl="4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5pPr>
            <a:lvl6pPr marL="2743200" lvl="5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6pPr>
            <a:lvl7pPr marL="3200400" lvl="6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7pPr>
            <a:lvl8pPr marL="3657600" lvl="7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8pPr>
            <a:lvl9pPr marL="4114800" lvl="8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6193694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sz="2215" b="1"/>
            </a:lvl1pPr>
            <a:lvl2pPr marL="914400" lvl="1" indent="-228600" algn="l"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None/>
              <a:defRPr sz="1845" b="1"/>
            </a:lvl2pPr>
            <a:lvl3pPr marL="1371600" lvl="2" indent="-228600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None/>
              <a:defRPr sz="1662" b="1"/>
            </a:lvl3pPr>
            <a:lvl4pPr marL="1828800" lvl="3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4pPr>
            <a:lvl5pPr marL="2286000" lvl="4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5pPr>
            <a:lvl6pPr marL="2743200" lvl="5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6pPr>
            <a:lvl7pPr marL="3200400" lvl="6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7pPr>
            <a:lvl8pPr marL="3657600" lvl="7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8pPr>
            <a:lvl9pPr marL="4114800" lvl="8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  <a:defRPr sz="1477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6193694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9252" algn="l"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1pPr>
            <a:lvl2pPr marL="914400" lvl="1" indent="-345821" algn="l">
              <a:spcBef>
                <a:spcPts val="554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–"/>
              <a:defRPr sz="1845"/>
            </a:lvl2pPr>
            <a:lvl3pPr marL="1371600" lvl="2" indent="-334136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sz="1662"/>
            </a:lvl3pPr>
            <a:lvl4pPr marL="1828800" lvl="3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–"/>
              <a:defRPr sz="1477"/>
            </a:lvl4pPr>
            <a:lvl5pPr marL="2286000" lvl="4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5pPr>
            <a:lvl6pPr marL="2743200" lvl="5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6pPr>
            <a:lvl7pPr marL="3200400" lvl="6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7pPr>
            <a:lvl8pPr marL="3657600" lvl="7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8pPr>
            <a:lvl9pPr marL="4114800" lvl="8" indent="-322389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Char char="»"/>
              <a:defRPr sz="1477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45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767384" y="273052"/>
            <a:ext cx="6815016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6179" algn="l">
              <a:spcBef>
                <a:spcPts val="2216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1pPr>
            <a:lvl2pPr marL="914400" lvl="1" indent="-392747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585"/>
              <a:buFont typeface="Arial"/>
              <a:buChar char="–"/>
              <a:defRPr sz="2585"/>
            </a:lvl2pPr>
            <a:lvl3pPr marL="1371600" lvl="2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sz="2215"/>
            </a:lvl3pPr>
            <a:lvl4pPr marL="1828800" lvl="3" indent="-345820" algn="l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–"/>
              <a:defRPr sz="1845"/>
            </a:lvl4pPr>
            <a:lvl5pPr marL="2286000" lvl="4" indent="-345820" algn="l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»"/>
              <a:defRPr sz="1845"/>
            </a:lvl5pPr>
            <a:lvl6pPr marL="2743200" lvl="5" indent="-345820" algn="l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»"/>
              <a:defRPr sz="1845"/>
            </a:lvl6pPr>
            <a:lvl7pPr marL="3200400" lvl="6" indent="-345820" algn="l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»"/>
              <a:defRPr sz="1845"/>
            </a:lvl7pPr>
            <a:lvl8pPr marL="3657600" lvl="7" indent="-345821" algn="l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»"/>
              <a:defRPr sz="1845"/>
            </a:lvl8pPr>
            <a:lvl9pPr marL="4114800" lvl="8" indent="-345821" algn="l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»"/>
              <a:defRPr sz="1845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09601" y="1435102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969"/>
              </a:spcBef>
              <a:spcAft>
                <a:spcPts val="0"/>
              </a:spcAft>
              <a:buClr>
                <a:schemeClr val="dk1"/>
              </a:buClr>
              <a:buSzPts val="1292"/>
              <a:buNone/>
              <a:defRPr sz="1292"/>
            </a:lvl1pPr>
            <a:lvl2pPr marL="914400" lvl="1" indent="-228600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/>
            </a:lvl2pPr>
            <a:lvl3pPr marL="1371600" lvl="2" indent="-22860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923"/>
              <a:buFont typeface="Arial"/>
              <a:buNone/>
              <a:defRPr sz="922"/>
            </a:lvl3pPr>
            <a:lvl4pPr marL="1828800" lvl="3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4pPr>
            <a:lvl5pPr marL="2286000" lvl="4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5pPr>
            <a:lvl6pPr marL="2743200" lvl="5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6pPr>
            <a:lvl7pPr marL="3200400" lvl="6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7pPr>
            <a:lvl8pPr marL="3657600" lvl="7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8pPr>
            <a:lvl9pPr marL="4114800" lvl="8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45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238955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2216"/>
              </a:spcBef>
              <a:spcAft>
                <a:spcPts val="0"/>
              </a:spcAft>
              <a:buClr>
                <a:schemeClr val="dk1"/>
              </a:buClr>
              <a:buSzPts val="2954"/>
              <a:buFont typeface="Arial"/>
              <a:buNone/>
              <a:defRPr sz="29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2585"/>
              <a:buFont typeface="Arial"/>
              <a:buNone/>
              <a:defRPr sz="25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None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None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38955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969"/>
              </a:spcBef>
              <a:spcAft>
                <a:spcPts val="0"/>
              </a:spcAft>
              <a:buClr>
                <a:schemeClr val="dk1"/>
              </a:buClr>
              <a:buSzPts val="1292"/>
              <a:buNone/>
              <a:defRPr sz="1292"/>
            </a:lvl1pPr>
            <a:lvl2pPr marL="914400" lvl="1" indent="-228600" algn="l">
              <a:spcBef>
                <a:spcPts val="332"/>
              </a:spcBef>
              <a:spcAft>
                <a:spcPts val="0"/>
              </a:spcAft>
              <a:buClr>
                <a:schemeClr val="dk1"/>
              </a:buClr>
              <a:buSzPts val="1108"/>
              <a:buFont typeface="Arial"/>
              <a:buNone/>
              <a:defRPr sz="1108"/>
            </a:lvl2pPr>
            <a:lvl3pPr marL="1371600" lvl="2" indent="-22860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923"/>
              <a:buFont typeface="Arial"/>
              <a:buNone/>
              <a:defRPr sz="922"/>
            </a:lvl3pPr>
            <a:lvl4pPr marL="1828800" lvl="3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4pPr>
            <a:lvl5pPr marL="2286000" lvl="4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5pPr>
            <a:lvl6pPr marL="2743200" lvl="5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6pPr>
            <a:lvl7pPr marL="3200400" lvl="6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7pPr>
            <a:lvl8pPr marL="3657600" lvl="7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8pPr>
            <a:lvl9pPr marL="4114800" lvl="8" indent="-228600" algn="l"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ts val="831"/>
              <a:buFont typeface="Arial"/>
              <a:buNone/>
              <a:defRPr sz="831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29494" y="1806575"/>
            <a:ext cx="11138876" cy="447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5820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5820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5821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5821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6"/>
              <a:buFont typeface="Arial"/>
              <a:buChar char="»"/>
              <a:defRPr sz="184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0661650" y="115890"/>
            <a:ext cx="1416539" cy="865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957560" y="180340"/>
            <a:ext cx="979170" cy="655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495978" y="66725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335360" y="2996952"/>
            <a:ext cx="105362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Informing Personalized Health Care - Bringing Together Data from Clinical Trials and Real World</a:t>
            </a:r>
            <a:br>
              <a:rPr lang="en-US" dirty="0"/>
            </a:br>
            <a:endParaRPr lang="en-US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495978" y="5229200"/>
            <a:ext cx="10536238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Chair - Jane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Fridlyand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Genentech</a:t>
            </a:r>
          </a:p>
        </p:txBody>
      </p:sp>
      <p:sp>
        <p:nvSpPr>
          <p:cNvPr id="79" name="Google Shape;79;p13"/>
          <p:cNvSpPr txBox="1"/>
          <p:nvPr/>
        </p:nvSpPr>
        <p:spPr>
          <a:xfrm>
            <a:off x="317104" y="764704"/>
            <a:ext cx="55098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BBSW, Nov 7-8, 2019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76B0-A609-694A-BCE6-70ABDC9F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02" y="410237"/>
            <a:ext cx="9805377" cy="1309687"/>
          </a:xfrm>
        </p:spPr>
        <p:txBody>
          <a:bodyPr/>
          <a:lstStyle/>
          <a:p>
            <a:r>
              <a:rPr lang="en-US" dirty="0"/>
              <a:t>Session Schedule</a:t>
            </a:r>
            <a:br>
              <a:rPr lang="en-US" dirty="0"/>
            </a:br>
            <a:br>
              <a:rPr lang="en-US" dirty="0"/>
            </a:br>
            <a:r>
              <a:rPr lang="en-US" sz="2000" i="1" dirty="0"/>
              <a:t>Informing Personalized Health Care - Bringing Together Data from Clinical Trials and Real World</a:t>
            </a:r>
            <a:br>
              <a:rPr lang="en-US" sz="2000" i="1" dirty="0"/>
            </a:br>
            <a:endParaRPr lang="en-US" sz="20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ECB0-87B6-F842-B95C-D6EB9BEFE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493" y="2172335"/>
            <a:ext cx="11138876" cy="4471988"/>
          </a:xfrm>
        </p:spPr>
        <p:txBody>
          <a:bodyPr/>
          <a:lstStyle/>
          <a:p>
            <a:r>
              <a:rPr lang="en-US" b="1" dirty="0"/>
              <a:t>13:30-13:35</a:t>
            </a:r>
            <a:r>
              <a:rPr lang="en-US" dirty="0"/>
              <a:t> – Welcome!</a:t>
            </a:r>
          </a:p>
          <a:p>
            <a:r>
              <a:rPr lang="en-US" b="1" dirty="0"/>
              <a:t>13:35-13:55</a:t>
            </a:r>
            <a:r>
              <a:rPr lang="en-US" dirty="0"/>
              <a:t>- Using Natural History Data as a Comparator in an Ultra-Orphan Disease Indication </a:t>
            </a:r>
            <a:r>
              <a:rPr lang="en-US" i="1" dirty="0"/>
              <a:t>(Peter </a:t>
            </a:r>
            <a:r>
              <a:rPr lang="en-US" i="1" dirty="0" err="1"/>
              <a:t>Slasor</a:t>
            </a:r>
            <a:r>
              <a:rPr lang="en-US" i="1" dirty="0"/>
              <a:t>, Senior Director, </a:t>
            </a:r>
            <a:r>
              <a:rPr lang="en-US" i="1" dirty="0" err="1"/>
              <a:t>Biomarin</a:t>
            </a:r>
            <a:r>
              <a:rPr lang="en-US" i="1" dirty="0"/>
              <a:t>) </a:t>
            </a:r>
          </a:p>
          <a:p>
            <a:r>
              <a:rPr lang="en-US" b="1" dirty="0"/>
              <a:t>13:55-14:15</a:t>
            </a:r>
            <a:r>
              <a:rPr lang="en-US" dirty="0"/>
              <a:t> - Unlocking Personalized Healthcare Through Real World Evidence </a:t>
            </a:r>
            <a:r>
              <a:rPr lang="en-US" i="1" dirty="0"/>
              <a:t>(Meghna </a:t>
            </a:r>
            <a:r>
              <a:rPr lang="en-US" i="1" dirty="0" err="1"/>
              <a:t>Samant</a:t>
            </a:r>
            <a:r>
              <a:rPr lang="en-US" i="1" dirty="0"/>
              <a:t>, Senior Director, Flatiron) </a:t>
            </a:r>
          </a:p>
          <a:p>
            <a:r>
              <a:rPr lang="en-US" b="1" dirty="0"/>
              <a:t>14:15-14:35</a:t>
            </a:r>
            <a:r>
              <a:rPr lang="en-US" dirty="0"/>
              <a:t> - Characterizing NHL by Analyzing Patient Data from Clinical Trials and Real World </a:t>
            </a:r>
            <a:r>
              <a:rPr lang="en-US" i="1" dirty="0"/>
              <a:t>(Joe Paulson, Principal Statistical Scientist, Genentech) </a:t>
            </a:r>
          </a:p>
          <a:p>
            <a:r>
              <a:rPr lang="en-US" b="1" dirty="0"/>
              <a:t>14:35-15:00</a:t>
            </a:r>
            <a:r>
              <a:rPr lang="en-US" dirty="0"/>
              <a:t> – Speaker’s Panel </a:t>
            </a:r>
            <a:r>
              <a:rPr lang="en-US" i="1" dirty="0"/>
              <a:t>(Moderator: Jane </a:t>
            </a:r>
            <a:r>
              <a:rPr lang="en-US" i="1" dirty="0" err="1"/>
              <a:t>Fridlyand</a:t>
            </a:r>
            <a:r>
              <a:rPr lang="en-US" i="1" dirty="0"/>
              <a:t>) </a:t>
            </a:r>
          </a:p>
          <a:p>
            <a:pPr marL="114300" indent="0">
              <a:buNone/>
            </a:pPr>
            <a:r>
              <a:rPr lang="en-US" i="1" dirty="0"/>
              <a:t>Unless there is a clarifying question, please hold your questions </a:t>
            </a:r>
            <a:r>
              <a:rPr lang="en-US" i="1"/>
              <a:t>until panel </a:t>
            </a:r>
            <a:r>
              <a:rPr lang="en-US" i="1" dirty="0"/>
              <a:t>discussion </a:t>
            </a:r>
          </a:p>
        </p:txBody>
      </p:sp>
    </p:spTree>
    <p:extLst>
      <p:ext uri="{BB962C8B-B14F-4D97-AF65-F5344CB8AC3E}">
        <p14:creationId xmlns:p14="http://schemas.microsoft.com/office/powerpoint/2010/main" val="2327077775"/>
      </p:ext>
    </p:extLst>
  </p:cSld>
  <p:clrMapOvr>
    <a:masterClrMapping/>
  </p:clrMapOvr>
</p:sld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12758</TotalTime>
  <Words>121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Roche</vt:lpstr>
      <vt:lpstr>Informing Personalized Health Care - Bringing Together Data from Clinical Trials and Real World </vt:lpstr>
      <vt:lpstr>Session Schedule  Informing Personalized Health Care - Bringing Together Data from Clinical Trials and Real World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PHC Oncology Program</dc:title>
  <cp:lastModifiedBy>Microsoft Office User</cp:lastModifiedBy>
  <cp:revision>33</cp:revision>
  <dcterms:modified xsi:type="dcterms:W3CDTF">2019-11-06T06:57:26Z</dcterms:modified>
</cp:coreProperties>
</file>