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30"/>
  </p:notesMasterIdLst>
  <p:sldIdLst>
    <p:sldId id="256" r:id="rId2"/>
    <p:sldId id="259" r:id="rId3"/>
    <p:sldId id="299" r:id="rId4"/>
    <p:sldId id="260" r:id="rId5"/>
    <p:sldId id="272" r:id="rId6"/>
    <p:sldId id="278" r:id="rId7"/>
    <p:sldId id="286" r:id="rId8"/>
    <p:sldId id="261" r:id="rId9"/>
    <p:sldId id="303" r:id="rId10"/>
    <p:sldId id="281" r:id="rId11"/>
    <p:sldId id="282" r:id="rId12"/>
    <p:sldId id="283" r:id="rId13"/>
    <p:sldId id="285" r:id="rId14"/>
    <p:sldId id="287" r:id="rId15"/>
    <p:sldId id="301" r:id="rId16"/>
    <p:sldId id="262" r:id="rId17"/>
    <p:sldId id="263" r:id="rId18"/>
    <p:sldId id="304" r:id="rId19"/>
    <p:sldId id="289" r:id="rId20"/>
    <p:sldId id="297" r:id="rId21"/>
    <p:sldId id="295" r:id="rId22"/>
    <p:sldId id="305" r:id="rId23"/>
    <p:sldId id="292" r:id="rId24"/>
    <p:sldId id="293" r:id="rId25"/>
    <p:sldId id="302" r:id="rId26"/>
    <p:sldId id="264" r:id="rId27"/>
    <p:sldId id="265" r:id="rId28"/>
    <p:sldId id="298" r:id="rId29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68FF"/>
    <a:srgbClr val="5F74DF"/>
    <a:srgbClr val="15236B"/>
    <a:srgbClr val="58267E"/>
    <a:srgbClr val="DD9A93"/>
    <a:srgbClr val="E5FFF3"/>
    <a:srgbClr val="E2CFF1"/>
    <a:srgbClr val="CAFE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0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92F8DB6-363F-426F-8EB5-6BAA03A75FA1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0D5EECD-0964-4471-9083-3145F6F6F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>
            <a:extLst>
              <a:ext uri="{FF2B5EF4-FFF2-40B4-BE49-F238E27FC236}">
                <a16:creationId xmlns:a16="http://schemas.microsoft.com/office/drawing/2014/main" id="{83C9C023-A9BB-40ED-AA4E-53124708F7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>
            <a:extLst>
              <a:ext uri="{FF2B5EF4-FFF2-40B4-BE49-F238E27FC236}">
                <a16:creationId xmlns:a16="http://schemas.microsoft.com/office/drawing/2014/main" id="{6225DCEB-0CAE-4C88-B233-2386C56FD7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0356" name="Slide Number Placeholder 3">
            <a:extLst>
              <a:ext uri="{FF2B5EF4-FFF2-40B4-BE49-F238E27FC236}">
                <a16:creationId xmlns:a16="http://schemas.microsoft.com/office/drawing/2014/main" id="{48CF9D80-65CF-43C3-86F7-F5EFA38CA2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568"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66" indent="-291179" defTabSz="949568"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717" indent="-232943" defTabSz="949568"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604" indent="-232943" defTabSz="949568"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491" indent="-232943" defTabSz="949568"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377" indent="-232943" defTabSz="94956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264" indent="-232943" defTabSz="94956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4151" indent="-232943" defTabSz="94956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60038" indent="-232943" defTabSz="94956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8330589-9D61-4F23-BF13-7EF28398BCAC}" type="slidenum">
              <a:rPr lang="en-US" altLang="en-US" sz="1200" b="0"/>
              <a:pPr/>
              <a:t>5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819759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5EECD-0964-4471-9083-3145F6F6FC6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71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Variability of difference in matched pair &gt; variability of difference in matched pair under random matching</a:t>
            </a:r>
          </a:p>
          <a:p>
            <a:r>
              <a:rPr lang="en-US" dirty="0"/>
              <a:t>2 x 2 table for matched pair had the minimum possible concordance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5EECD-0964-4471-9083-3145F6F6FC6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73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5EECD-0964-4471-9083-3145F6F6FC6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94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ED85B45D-50B2-49B8-9349-304229917E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>
            <a:extLst>
              <a:ext uri="{FF2B5EF4-FFF2-40B4-BE49-F238E27FC236}">
                <a16:creationId xmlns:a16="http://schemas.microsoft.com/office/drawing/2014/main" id="{A091DE86-016E-4786-8A12-53078CACAC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6500" name="Slide Number Placeholder 3">
            <a:extLst>
              <a:ext uri="{FF2B5EF4-FFF2-40B4-BE49-F238E27FC236}">
                <a16:creationId xmlns:a16="http://schemas.microsoft.com/office/drawing/2014/main" id="{F29B2478-2D31-48EC-9CE5-A8681F7FB1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568"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66" indent="-291179" defTabSz="949568"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717" indent="-232943" defTabSz="949568"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604" indent="-232943" defTabSz="949568"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491" indent="-232943" defTabSz="949568"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377" indent="-232943" defTabSz="94956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264" indent="-232943" defTabSz="94956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4151" indent="-232943" defTabSz="94956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60038" indent="-232943" defTabSz="94956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C2D35D0-2119-48C9-BD3D-F443379ACE23}" type="slidenum">
              <a:rPr lang="en-US" altLang="en-US" sz="1200" b="0"/>
              <a:pPr/>
              <a:t>6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2984036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>
            <a:extLst>
              <a:ext uri="{FF2B5EF4-FFF2-40B4-BE49-F238E27FC236}">
                <a16:creationId xmlns:a16="http://schemas.microsoft.com/office/drawing/2014/main" id="{48E58ABB-298B-4C2F-96F4-4FC87A5860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>
            <a:extLst>
              <a:ext uri="{FF2B5EF4-FFF2-40B4-BE49-F238E27FC236}">
                <a16:creationId xmlns:a16="http://schemas.microsoft.com/office/drawing/2014/main" id="{7A6A9751-3D4B-4AB3-A4F7-B961820DA4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48" name="Slide Number Placeholder 3">
            <a:extLst>
              <a:ext uri="{FF2B5EF4-FFF2-40B4-BE49-F238E27FC236}">
                <a16:creationId xmlns:a16="http://schemas.microsoft.com/office/drawing/2014/main" id="{8C38C70F-A35B-494A-95FC-FA0E2A7156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568"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66" indent="-291179" defTabSz="949568"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717" indent="-232943" defTabSz="949568"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604" indent="-232943" defTabSz="949568"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491" indent="-232943" defTabSz="949568"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377" indent="-232943" defTabSz="94956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264" indent="-232943" defTabSz="94956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4151" indent="-232943" defTabSz="94956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60038" indent="-232943" defTabSz="94956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D8454FE-AA37-4042-927E-E65CA158FCD5}" type="slidenum">
              <a:rPr lang="en-US" altLang="en-US" sz="1200" b="0"/>
              <a:pPr/>
              <a:t>7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2782645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>
            <a:extLst>
              <a:ext uri="{FF2B5EF4-FFF2-40B4-BE49-F238E27FC236}">
                <a16:creationId xmlns:a16="http://schemas.microsoft.com/office/drawing/2014/main" id="{45555E93-D6F7-4752-AC39-C73E4052DA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>
            <a:extLst>
              <a:ext uri="{FF2B5EF4-FFF2-40B4-BE49-F238E27FC236}">
                <a16:creationId xmlns:a16="http://schemas.microsoft.com/office/drawing/2014/main" id="{9CE4641C-E546-40F5-8F51-510438EF2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4212" name="Slide Number Placeholder 3">
            <a:extLst>
              <a:ext uri="{FF2B5EF4-FFF2-40B4-BE49-F238E27FC236}">
                <a16:creationId xmlns:a16="http://schemas.microsoft.com/office/drawing/2014/main" id="{C4EA4E3A-F467-40D0-B9EE-78A9075AEE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568"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66" indent="-291179" defTabSz="949568"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717" indent="-232943" defTabSz="949568"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604" indent="-232943" defTabSz="949568"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491" indent="-232943" defTabSz="949568"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377" indent="-232943" defTabSz="94956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264" indent="-232943" defTabSz="94956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4151" indent="-232943" defTabSz="94956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60038" indent="-232943" defTabSz="94956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48733A9-4CE7-4F8D-A164-67820228C545}" type="slidenum">
              <a:rPr lang="en-US" altLang="en-US" sz="1200" b="0"/>
              <a:pPr/>
              <a:t>10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579264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>
            <a:extLst>
              <a:ext uri="{FF2B5EF4-FFF2-40B4-BE49-F238E27FC236}">
                <a16:creationId xmlns:a16="http://schemas.microsoft.com/office/drawing/2014/main" id="{B47F27AD-1509-4894-8885-DF1AB97475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>
            <a:extLst>
              <a:ext uri="{FF2B5EF4-FFF2-40B4-BE49-F238E27FC236}">
                <a16:creationId xmlns:a16="http://schemas.microsoft.com/office/drawing/2014/main" id="{E1D9E066-7F4B-4549-98DB-1C896A69D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6740" name="Slide Number Placeholder 3">
            <a:extLst>
              <a:ext uri="{FF2B5EF4-FFF2-40B4-BE49-F238E27FC236}">
                <a16:creationId xmlns:a16="http://schemas.microsoft.com/office/drawing/2014/main" id="{DB1C0938-BD21-45CF-95B1-F279549978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568"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66" indent="-291179" defTabSz="949568"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717" indent="-232943" defTabSz="949568"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604" indent="-232943" defTabSz="949568"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491" indent="-232943" defTabSz="949568"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377" indent="-232943" defTabSz="94956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264" indent="-232943" defTabSz="94956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4151" indent="-232943" defTabSz="94956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60038" indent="-232943" defTabSz="94956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3F9BCDD-909A-4ACB-BDE7-6224EB47424F}" type="slidenum">
              <a:rPr lang="en-US" altLang="en-US" sz="1200" b="0"/>
              <a:pPr/>
              <a:t>11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1520969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>
            <a:extLst>
              <a:ext uri="{FF2B5EF4-FFF2-40B4-BE49-F238E27FC236}">
                <a16:creationId xmlns:a16="http://schemas.microsoft.com/office/drawing/2014/main" id="{959E5C4F-2DE9-4E8F-94C8-897C7AD728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>
            <a:extLst>
              <a:ext uri="{FF2B5EF4-FFF2-40B4-BE49-F238E27FC236}">
                <a16:creationId xmlns:a16="http://schemas.microsoft.com/office/drawing/2014/main" id="{205214DA-B2F7-4F48-8A5C-D01B714FA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8788" name="Slide Number Placeholder 3">
            <a:extLst>
              <a:ext uri="{FF2B5EF4-FFF2-40B4-BE49-F238E27FC236}">
                <a16:creationId xmlns:a16="http://schemas.microsoft.com/office/drawing/2014/main" id="{9EC19AC5-3851-4EFC-BF83-8516975391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568"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66" indent="-291179" defTabSz="949568"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717" indent="-232943" defTabSz="949568"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604" indent="-232943" defTabSz="949568"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491" indent="-232943" defTabSz="949568"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377" indent="-232943" defTabSz="94956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264" indent="-232943" defTabSz="94956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4151" indent="-232943" defTabSz="94956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60038" indent="-232943" defTabSz="94956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3061338-FA99-4E44-83CD-A8B1473649AC}" type="slidenum">
              <a:rPr lang="en-US" altLang="en-US" sz="1200" b="0"/>
              <a:pPr/>
              <a:t>12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2522915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data is retrospective</a:t>
            </a:r>
          </a:p>
          <a:p>
            <a:r>
              <a:rPr lang="en-US" dirty="0"/>
              <a:t>Is it reasonable to combine M and 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5EECD-0964-4471-9083-3145F6F6FC6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3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>
            <a:extLst>
              <a:ext uri="{FF2B5EF4-FFF2-40B4-BE49-F238E27FC236}">
                <a16:creationId xmlns:a16="http://schemas.microsoft.com/office/drawing/2014/main" id="{582972A9-7621-41B4-930E-98C46E3000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>
            <a:extLst>
              <a:ext uri="{FF2B5EF4-FFF2-40B4-BE49-F238E27FC236}">
                <a16:creationId xmlns:a16="http://schemas.microsoft.com/office/drawing/2014/main" id="{F55A2343-5F0E-41C3-88EA-3C378C5DCB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4932" name="Slide Number Placeholder 3">
            <a:extLst>
              <a:ext uri="{FF2B5EF4-FFF2-40B4-BE49-F238E27FC236}">
                <a16:creationId xmlns:a16="http://schemas.microsoft.com/office/drawing/2014/main" id="{54D1D566-3EDE-4B6A-A6B4-66E93D8BD1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568"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66" indent="-291179" defTabSz="949568"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717" indent="-232943" defTabSz="949568"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604" indent="-232943" defTabSz="949568"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491" indent="-232943" defTabSz="949568"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377" indent="-232943" defTabSz="94956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264" indent="-232943" defTabSz="94956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4151" indent="-232943" defTabSz="94956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60038" indent="-232943" defTabSz="94956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4630C05-414A-4FDD-AB51-94107EC2CE9F}" type="slidenum">
              <a:rPr lang="en-US" altLang="en-US" sz="1200" b="0"/>
              <a:pPr/>
              <a:t>14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1024159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Would we accept these advice without having efficacy results in hand?</a:t>
            </a:r>
          </a:p>
          <a:p>
            <a:r>
              <a:rPr lang="en-US" dirty="0"/>
              <a:t>Won’t go into ML to M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5EECD-0964-4471-9083-3145F6F6FC6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1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/>
          <p:cNvSpPr>
            <a:spLocks noGrp="1"/>
          </p:cNvSpPr>
          <p:nvPr>
            <p:ph type="title"/>
          </p:nvPr>
        </p:nvSpPr>
        <p:spPr bwMode="gray">
          <a:xfrm>
            <a:off x="785285" y="849398"/>
            <a:ext cx="9408583" cy="526881"/>
          </a:xfrm>
          <a:prstGeom prst="rect">
            <a:avLst/>
          </a:prstGeom>
        </p:spPr>
        <p:txBody>
          <a:bodyPr/>
          <a:lstStyle>
            <a:lvl1pPr algn="l">
              <a:defRPr sz="2500" b="1">
                <a:solidFill>
                  <a:srgbClr val="39399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9" name="Content Placeholder 38"/>
          <p:cNvSpPr>
            <a:spLocks noGrp="1"/>
          </p:cNvSpPr>
          <p:nvPr>
            <p:ph sz="quarter" idx="15"/>
          </p:nvPr>
        </p:nvSpPr>
        <p:spPr bwMode="gray">
          <a:xfrm>
            <a:off x="785285" y="1798454"/>
            <a:ext cx="10612967" cy="4481696"/>
          </a:xfrm>
          <a:prstGeom prst="rect">
            <a:avLst/>
          </a:prstGeom>
        </p:spPr>
        <p:txBody>
          <a:bodyPr/>
          <a:lstStyle>
            <a:lvl1pPr>
              <a:lnSpc>
                <a:spcPts val="1680"/>
              </a:lnSpc>
              <a:spcBef>
                <a:spcPts val="400"/>
              </a:spcBef>
              <a:spcAft>
                <a:spcPts val="400"/>
              </a:spcAft>
              <a:buClr>
                <a:srgbClr val="353D98"/>
              </a:buClr>
              <a:defRPr sz="200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buClr>
                <a:srgbClr val="00509C"/>
              </a:buClr>
              <a:buFont typeface="Arial"/>
              <a:buChar char="•"/>
              <a:defRPr sz="160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buClr>
                <a:srgbClr val="A9218E"/>
              </a:buClr>
              <a:defRPr sz="140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100000"/>
              </a:lnSpc>
              <a:spcBef>
                <a:spcPts val="600"/>
              </a:spcBef>
              <a:buClr>
                <a:srgbClr val="EE304E"/>
              </a:buClr>
              <a:buFont typeface="Arial"/>
              <a:buChar char="•"/>
              <a:defRPr sz="140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100000"/>
              </a:lnSpc>
              <a:spcBef>
                <a:spcPts val="600"/>
              </a:spcBef>
              <a:buClr>
                <a:srgbClr val="F26631"/>
              </a:buClr>
              <a:buFont typeface="Arial"/>
              <a:buChar char="•"/>
              <a:defRPr sz="140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113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E144-E13A-4749-8B9C-40751C80B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05713"/>
            <a:ext cx="8991600" cy="282695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Using natural history data as a comparator in an ultra-orphan disease indication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6790E-F8B9-4683-AB7F-DBBBE18780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Peter Slasor, ScD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BioMarin Pharmaceutical</a:t>
            </a:r>
          </a:p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November 7, 2019</a:t>
            </a:r>
          </a:p>
        </p:txBody>
      </p:sp>
    </p:spTree>
    <p:extLst>
      <p:ext uri="{BB962C8B-B14F-4D97-AF65-F5344CB8AC3E}">
        <p14:creationId xmlns:p14="http://schemas.microsoft.com/office/powerpoint/2010/main" val="2065261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>
            <a:extLst>
              <a:ext uri="{FF2B5EF4-FFF2-40B4-BE49-F238E27FC236}">
                <a16:creationId xmlns:a16="http://schemas.microsoft.com/office/drawing/2014/main" id="{CAFA59AA-856C-4BDA-B137-6895F94A12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3999" y="571501"/>
            <a:ext cx="9875965" cy="487363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Breakthrough Therapy Designation (BTD)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1CCCD7-604A-4E0A-96C9-D7DFD88C10E6}"/>
              </a:ext>
            </a:extLst>
          </p:cNvPr>
          <p:cNvSpPr txBox="1"/>
          <p:nvPr/>
        </p:nvSpPr>
        <p:spPr>
          <a:xfrm>
            <a:off x="373770" y="1228726"/>
            <a:ext cx="1141998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develop evidence needed to support approval – efficient as possible</a:t>
            </a:r>
          </a:p>
          <a:p>
            <a:pPr>
              <a:defRPr/>
            </a:pP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early clinical evidence drug provides substantial improvement on 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clinically significant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endpoint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Effect on irreversible morbidity/mortality or severe symptoms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Effect on surrogate/intermediate endpoint likely to predict clinical benefit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Efficient clinical development (all fast track benefits)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Intensive guidance as early as Phase I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Organization commitment involving senior managers</a:t>
            </a:r>
          </a:p>
          <a:p>
            <a:pPr>
              <a:defRPr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3673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TextBox 4">
            <a:extLst>
              <a:ext uri="{FF2B5EF4-FFF2-40B4-BE49-F238E27FC236}">
                <a16:creationId xmlns:a16="http://schemas.microsoft.com/office/drawing/2014/main" id="{983F94A8-51FA-4E8D-A84C-F155B92D6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89" y="1500188"/>
            <a:ext cx="112531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400" dirty="0">
                <a:cs typeface="Arial" panose="020B0604020202020204" pitchFamily="34" charset="0"/>
              </a:rPr>
              <a:t>Look #1: 8 of 9 patients treated ≥ 12 months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B17298-7896-4C6A-A6DF-BC9CA6A25D5F}"/>
              </a:ext>
            </a:extLst>
          </p:cNvPr>
          <p:cNvGrpSpPr/>
          <p:nvPr/>
        </p:nvGrpSpPr>
        <p:grpSpPr>
          <a:xfrm>
            <a:off x="3333345" y="2908235"/>
            <a:ext cx="5480814" cy="547164"/>
            <a:chOff x="3313891" y="3141841"/>
            <a:chExt cx="5480814" cy="5471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EB33B34-068A-4C4A-BA14-A22FF266646B}"/>
                </a:ext>
              </a:extLst>
            </p:cNvPr>
            <p:cNvSpPr/>
            <p:nvPr/>
          </p:nvSpPr>
          <p:spPr>
            <a:xfrm>
              <a:off x="5915792" y="3141841"/>
              <a:ext cx="1439456" cy="5471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NH: 50%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A6712D-738C-48F7-8736-96EC0740417D}"/>
                </a:ext>
              </a:extLst>
            </p:cNvPr>
            <p:cNvSpPr/>
            <p:nvPr/>
          </p:nvSpPr>
          <p:spPr>
            <a:xfrm>
              <a:off x="3313891" y="3141841"/>
              <a:ext cx="2601900" cy="5471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Treatment: 0%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BAE47AE-2D83-4DC6-9644-2A4991FF555F}"/>
                </a:ext>
              </a:extLst>
            </p:cNvPr>
            <p:cNvSpPr/>
            <p:nvPr/>
          </p:nvSpPr>
          <p:spPr>
            <a:xfrm>
              <a:off x="7355248" y="3141841"/>
              <a:ext cx="1439457" cy="5471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 &lt; 0.01</a:t>
              </a:r>
            </a:p>
          </p:txBody>
        </p:sp>
      </p:grpSp>
      <p:sp>
        <p:nvSpPr>
          <p:cNvPr id="115714" name="Title 1">
            <a:extLst>
              <a:ext uri="{FF2B5EF4-FFF2-40B4-BE49-F238E27FC236}">
                <a16:creationId xmlns:a16="http://schemas.microsoft.com/office/drawing/2014/main" id="{0ABA596E-28DE-46B4-BABA-ED74BA13BF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571501"/>
            <a:ext cx="8534400" cy="4873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600" dirty="0"/>
              <a:t>BTD – data looks</a:t>
            </a:r>
            <a:endParaRPr lang="en-US" altLang="en-US" sz="3600" dirty="0">
              <a:solidFill>
                <a:srgbClr val="353598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353847-C816-477F-A2CF-D77FA226B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877840"/>
              </p:ext>
            </p:extLst>
          </p:nvPr>
        </p:nvGraphicFramePr>
        <p:xfrm>
          <a:off x="1626366" y="3763094"/>
          <a:ext cx="4289425" cy="2330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8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1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0879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effectLst/>
                        </a:rPr>
                        <a:t>Month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5" marR="68585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2-point ML Response</a:t>
                      </a:r>
                    </a:p>
                  </a:txBody>
                  <a:tcPr marL="68585" marR="68585" marT="0" marB="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857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effectLst/>
                        </a:rPr>
                        <a:t>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5" marR="68585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effectLst/>
                        </a:rPr>
                        <a:t>0/9   (0%)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5" marR="68585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857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effectLst/>
                        </a:rPr>
                        <a:t>9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5" marR="68585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effectLst/>
                        </a:rPr>
                        <a:t>1/9   (11%)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5" marR="68585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857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effectLst/>
                        </a:rPr>
                        <a:t>12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5" marR="68585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effectLst/>
                        </a:rPr>
                        <a:t>0/8   (0%)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5" marR="68585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72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image1.png">
            <a:extLst>
              <a:ext uri="{FF2B5EF4-FFF2-40B4-BE49-F238E27FC236}">
                <a16:creationId xmlns:a16="http://schemas.microsoft.com/office/drawing/2014/main" id="{731D8A19-4E30-4B4B-89E0-7DE67DF47CF2}"/>
              </a:ext>
            </a:extLst>
          </p:cNvPr>
          <p:cNvPicPr>
            <a:picLocks noGrp="1" noChangeArrowheads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" r="700"/>
          <a:stretch>
            <a:fillRect/>
          </a:stretch>
        </p:blipFill>
        <p:spPr>
          <a:xfrm>
            <a:off x="2038351" y="1493838"/>
            <a:ext cx="7788275" cy="4845050"/>
          </a:xfrm>
        </p:spPr>
      </p:pic>
      <p:sp>
        <p:nvSpPr>
          <p:cNvPr id="117763" name="Title 2">
            <a:extLst>
              <a:ext uri="{FF2B5EF4-FFF2-40B4-BE49-F238E27FC236}">
                <a16:creationId xmlns:a16="http://schemas.microsoft.com/office/drawing/2014/main" id="{03721985-0070-418D-9FA1-666233D037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542925"/>
            <a:ext cx="9144000" cy="527050"/>
          </a:xfrm>
        </p:spPr>
        <p:txBody>
          <a:bodyPr>
            <a:noAutofit/>
          </a:bodyPr>
          <a:lstStyle/>
          <a:p>
            <a:pPr algn="ctr"/>
            <a:r>
              <a:rPr lang="en-US" altLang="en-US" sz="32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anose="020B0604020202020204" pitchFamily="34" charset="0"/>
              </a:rPr>
              <a:t>BTD – data looks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B13308-118E-495E-962C-621BE9E17CDC}"/>
              </a:ext>
            </a:extLst>
          </p:cNvPr>
          <p:cNvSpPr txBox="1"/>
          <p:nvPr/>
        </p:nvSpPr>
        <p:spPr>
          <a:xfrm>
            <a:off x="1524000" y="1041401"/>
            <a:ext cx="91440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Look #1:  Trial subject A</a:t>
            </a:r>
          </a:p>
        </p:txBody>
      </p:sp>
      <p:grpSp>
        <p:nvGrpSpPr>
          <p:cNvPr id="117765" name="Group 6">
            <a:extLst>
              <a:ext uri="{FF2B5EF4-FFF2-40B4-BE49-F238E27FC236}">
                <a16:creationId xmlns:a16="http://schemas.microsoft.com/office/drawing/2014/main" id="{CF3F9F7B-C740-4F84-91EE-E6E190E88160}"/>
              </a:ext>
            </a:extLst>
          </p:cNvPr>
          <p:cNvGrpSpPr>
            <a:grpSpLocks/>
          </p:cNvGrpSpPr>
          <p:nvPr/>
        </p:nvGrpSpPr>
        <p:grpSpPr bwMode="auto">
          <a:xfrm>
            <a:off x="3965576" y="6359526"/>
            <a:ext cx="720725" cy="61913"/>
            <a:chOff x="680224" y="6172568"/>
            <a:chExt cx="719951" cy="624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43F431E-C07E-4C39-859D-942EB888763D}"/>
                </a:ext>
              </a:extLst>
            </p:cNvPr>
            <p:cNvCxnSpPr/>
            <p:nvPr/>
          </p:nvCxnSpPr>
          <p:spPr>
            <a:xfrm>
              <a:off x="680224" y="6206179"/>
              <a:ext cx="719951" cy="160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6C12E7F-265D-428F-9544-02A6A8BF2C9A}"/>
                </a:ext>
              </a:extLst>
            </p:cNvPr>
            <p:cNvSpPr/>
            <p:nvPr/>
          </p:nvSpPr>
          <p:spPr>
            <a:xfrm>
              <a:off x="751585" y="6172568"/>
              <a:ext cx="58674" cy="59219"/>
            </a:xfrm>
            <a:prstGeom prst="ellipse">
              <a:avLst/>
            </a:prstGeom>
            <a:solidFill>
              <a:schemeClr val="accent1">
                <a:lumMod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F562875-315B-495C-B130-A599769FBA6A}"/>
                </a:ext>
              </a:extLst>
            </p:cNvPr>
            <p:cNvSpPr/>
            <p:nvPr/>
          </p:nvSpPr>
          <p:spPr>
            <a:xfrm>
              <a:off x="1013241" y="6175769"/>
              <a:ext cx="58675" cy="59219"/>
            </a:xfrm>
            <a:prstGeom prst="ellipse">
              <a:avLst/>
            </a:prstGeom>
            <a:solidFill>
              <a:schemeClr val="accent1">
                <a:lumMod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DD07A27-55D7-4711-9C4E-49A5DA041772}"/>
                </a:ext>
              </a:extLst>
            </p:cNvPr>
            <p:cNvSpPr/>
            <p:nvPr/>
          </p:nvSpPr>
          <p:spPr>
            <a:xfrm>
              <a:off x="1274898" y="6175769"/>
              <a:ext cx="58674" cy="59219"/>
            </a:xfrm>
            <a:prstGeom prst="ellipse">
              <a:avLst/>
            </a:prstGeom>
            <a:solidFill>
              <a:schemeClr val="accent1">
                <a:lumMod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BF149DC-DBA0-4E48-9500-039D3C4EBD8A}"/>
              </a:ext>
            </a:extLst>
          </p:cNvPr>
          <p:cNvSpPr txBox="1"/>
          <p:nvPr/>
        </p:nvSpPr>
        <p:spPr>
          <a:xfrm>
            <a:off x="2327276" y="6232525"/>
            <a:ext cx="1674813" cy="254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1050" dirty="0">
                <a:solidFill>
                  <a:schemeClr val="accent1">
                    <a:lumMod val="10000"/>
                  </a:schemeClr>
                </a:solidFill>
                <a:latin typeface="Arial"/>
                <a:cs typeface="Arial"/>
              </a:rPr>
              <a:t>BMN 190 patient 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97DF99-DE5D-484E-84DD-4BF55D719FB4}"/>
              </a:ext>
            </a:extLst>
          </p:cNvPr>
          <p:cNvSpPr txBox="1"/>
          <p:nvPr/>
        </p:nvSpPr>
        <p:spPr>
          <a:xfrm>
            <a:off x="2327276" y="6450013"/>
            <a:ext cx="1674813" cy="254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1050" dirty="0">
                <a:solidFill>
                  <a:schemeClr val="accent1">
                    <a:lumMod val="10000"/>
                  </a:schemeClr>
                </a:solidFill>
                <a:latin typeface="Arial"/>
                <a:cs typeface="Arial"/>
              </a:rPr>
              <a:t>Natural history</a:t>
            </a:r>
          </a:p>
        </p:txBody>
      </p:sp>
      <p:grpSp>
        <p:nvGrpSpPr>
          <p:cNvPr id="117768" name="Group 13">
            <a:extLst>
              <a:ext uri="{FF2B5EF4-FFF2-40B4-BE49-F238E27FC236}">
                <a16:creationId xmlns:a16="http://schemas.microsoft.com/office/drawing/2014/main" id="{66B5D2B4-6902-4824-9DEB-13884526D753}"/>
              </a:ext>
            </a:extLst>
          </p:cNvPr>
          <p:cNvGrpSpPr>
            <a:grpSpLocks/>
          </p:cNvGrpSpPr>
          <p:nvPr/>
        </p:nvGrpSpPr>
        <p:grpSpPr bwMode="auto">
          <a:xfrm>
            <a:off x="3965576" y="6550025"/>
            <a:ext cx="720725" cy="71438"/>
            <a:chOff x="2035949" y="6359525"/>
            <a:chExt cx="719951" cy="7135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B8614E9-3DBC-4CCE-ACE1-8D23C40A9E07}"/>
                </a:ext>
              </a:extLst>
            </p:cNvPr>
            <p:cNvCxnSpPr/>
            <p:nvPr/>
          </p:nvCxnSpPr>
          <p:spPr>
            <a:xfrm>
              <a:off x="2035949" y="6386483"/>
              <a:ext cx="719951" cy="0"/>
            </a:xfrm>
            <a:prstGeom prst="line">
              <a:avLst/>
            </a:prstGeom>
            <a:ln>
              <a:prstDash val="dash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BC438F8-3295-408E-A4B5-8144F49D8BF0}"/>
                </a:ext>
              </a:extLst>
            </p:cNvPr>
            <p:cNvSpPr/>
            <p:nvPr/>
          </p:nvSpPr>
          <p:spPr>
            <a:xfrm>
              <a:off x="2097796" y="6359525"/>
              <a:ext cx="65017" cy="63430"/>
            </a:xfrm>
            <a:prstGeom prst="ellipse">
              <a:avLst/>
            </a:prstGeom>
            <a:noFill/>
            <a:ln>
              <a:solidFill>
                <a:schemeClr val="accent4">
                  <a:shade val="95000"/>
                  <a:satMod val="10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5FE9672-F0CC-4701-BA2F-D3EEA53081CB}"/>
                </a:ext>
              </a:extLst>
            </p:cNvPr>
            <p:cNvSpPr/>
            <p:nvPr/>
          </p:nvSpPr>
          <p:spPr>
            <a:xfrm>
              <a:off x="2361038" y="6367454"/>
              <a:ext cx="65017" cy="63430"/>
            </a:xfrm>
            <a:prstGeom prst="ellipse">
              <a:avLst/>
            </a:prstGeom>
            <a:noFill/>
            <a:ln>
              <a:solidFill>
                <a:schemeClr val="accent4">
                  <a:shade val="95000"/>
                  <a:satMod val="10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F9DE193-2CCA-4A3E-9803-C57469737CF9}"/>
                </a:ext>
              </a:extLst>
            </p:cNvPr>
            <p:cNvSpPr/>
            <p:nvPr/>
          </p:nvSpPr>
          <p:spPr>
            <a:xfrm>
              <a:off x="2638551" y="6361111"/>
              <a:ext cx="65018" cy="63430"/>
            </a:xfrm>
            <a:prstGeom prst="ellipse">
              <a:avLst/>
            </a:prstGeom>
            <a:noFill/>
            <a:ln>
              <a:solidFill>
                <a:schemeClr val="accent4">
                  <a:shade val="95000"/>
                  <a:satMod val="10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93B5E0C-F695-4BFC-9FEA-C7D51ECB099A}"/>
              </a:ext>
            </a:extLst>
          </p:cNvPr>
          <p:cNvSpPr txBox="1"/>
          <p:nvPr/>
        </p:nvSpPr>
        <p:spPr>
          <a:xfrm>
            <a:off x="8475663" y="152401"/>
            <a:ext cx="1573212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J.P. Morgan 2015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1062D8-9BF5-46DB-A74E-5D9CFBDC0EFA}"/>
              </a:ext>
            </a:extLst>
          </p:cNvPr>
          <p:cNvSpPr/>
          <p:nvPr/>
        </p:nvSpPr>
        <p:spPr>
          <a:xfrm>
            <a:off x="2466975" y="4365625"/>
            <a:ext cx="1625600" cy="1412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8C82E5-DC1E-4126-B6B2-6B02E7234BFA}"/>
              </a:ext>
            </a:extLst>
          </p:cNvPr>
          <p:cNvSpPr/>
          <p:nvPr/>
        </p:nvSpPr>
        <p:spPr>
          <a:xfrm>
            <a:off x="4416425" y="4371976"/>
            <a:ext cx="1625600" cy="142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1D289C-FBC9-4876-B3A3-DDFA641AC02E}"/>
              </a:ext>
            </a:extLst>
          </p:cNvPr>
          <p:cNvSpPr/>
          <p:nvPr/>
        </p:nvSpPr>
        <p:spPr>
          <a:xfrm>
            <a:off x="6146800" y="4368800"/>
            <a:ext cx="1625600" cy="1412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3C87C6-7DE8-4F45-A5FA-FBCCBCDEF0FE}"/>
              </a:ext>
            </a:extLst>
          </p:cNvPr>
          <p:cNvSpPr/>
          <p:nvPr/>
        </p:nvSpPr>
        <p:spPr>
          <a:xfrm>
            <a:off x="8058150" y="4365625"/>
            <a:ext cx="1625600" cy="1412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17774" name="Group 66">
            <a:extLst>
              <a:ext uri="{FF2B5EF4-FFF2-40B4-BE49-F238E27FC236}">
                <a16:creationId xmlns:a16="http://schemas.microsoft.com/office/drawing/2014/main" id="{CFCF7B9F-7B50-43B4-BFA4-6FDB04ACD793}"/>
              </a:ext>
            </a:extLst>
          </p:cNvPr>
          <p:cNvGrpSpPr>
            <a:grpSpLocks/>
          </p:cNvGrpSpPr>
          <p:nvPr/>
        </p:nvGrpSpPr>
        <p:grpSpPr bwMode="auto">
          <a:xfrm>
            <a:off x="2562225" y="1535114"/>
            <a:ext cx="7150100" cy="280987"/>
            <a:chOff x="1037888" y="1535129"/>
            <a:chExt cx="7151210" cy="28079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D3EAFD-8D76-4363-B35C-9D65941DEFD4}"/>
                </a:ext>
              </a:extLst>
            </p:cNvPr>
            <p:cNvSpPr/>
            <p:nvPr/>
          </p:nvSpPr>
          <p:spPr>
            <a:xfrm>
              <a:off x="2806638" y="1614449"/>
              <a:ext cx="1625852" cy="141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34836D2-46F6-44F3-970A-E4D5011E71E3}"/>
                </a:ext>
              </a:extLst>
            </p:cNvPr>
            <p:cNvSpPr/>
            <p:nvPr/>
          </p:nvSpPr>
          <p:spPr>
            <a:xfrm>
              <a:off x="4670652" y="1614449"/>
              <a:ext cx="1625852" cy="141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9496A4-46F1-49AE-9E11-3DB5D69DD52D}"/>
                </a:ext>
              </a:extLst>
            </p:cNvPr>
            <p:cNvSpPr/>
            <p:nvPr/>
          </p:nvSpPr>
          <p:spPr>
            <a:xfrm>
              <a:off x="6533079" y="1614449"/>
              <a:ext cx="1627440" cy="141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17807" name="Group 31">
              <a:extLst>
                <a:ext uri="{FF2B5EF4-FFF2-40B4-BE49-F238E27FC236}">
                  <a16:creationId xmlns:a16="http://schemas.microsoft.com/office/drawing/2014/main" id="{09BB3D0C-CCCA-45DB-A075-835565E06E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7888" y="1535129"/>
              <a:ext cx="1626479" cy="276999"/>
              <a:chOff x="96468" y="1235791"/>
              <a:chExt cx="1626479" cy="27699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CF5444E-6492-4F78-8A13-2F54985CF1D4}"/>
                  </a:ext>
                </a:extLst>
              </p:cNvPr>
              <p:cNvSpPr/>
              <p:nvPr/>
            </p:nvSpPr>
            <p:spPr>
              <a:xfrm>
                <a:off x="96468" y="1324630"/>
                <a:ext cx="1625852" cy="141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A85726-BDA0-47EB-B764-2B6FD62CA2FE}"/>
                  </a:ext>
                </a:extLst>
              </p:cNvPr>
              <p:cNvSpPr txBox="1"/>
              <p:nvPr/>
            </p:nvSpPr>
            <p:spPr>
              <a:xfrm>
                <a:off x="252067" y="1235791"/>
                <a:ext cx="1230504" cy="2776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 patient 1</a:t>
                </a:r>
              </a:p>
            </p:txBody>
          </p:sp>
        </p:grpSp>
        <p:grpSp>
          <p:nvGrpSpPr>
            <p:cNvPr id="117808" name="Group 32">
              <a:extLst>
                <a:ext uri="{FF2B5EF4-FFF2-40B4-BE49-F238E27FC236}">
                  <a16:creationId xmlns:a16="http://schemas.microsoft.com/office/drawing/2014/main" id="{00B5503F-2AD0-48E5-8BAC-1AE1E3334D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0643" y="1538924"/>
              <a:ext cx="1626479" cy="276999"/>
              <a:chOff x="96468" y="1235791"/>
              <a:chExt cx="1626479" cy="27699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18C7954-976D-4B2B-9390-36C87BA5C862}"/>
                  </a:ext>
                </a:extLst>
              </p:cNvPr>
              <p:cNvSpPr/>
              <p:nvPr/>
            </p:nvSpPr>
            <p:spPr>
              <a:xfrm>
                <a:off x="97059" y="1324007"/>
                <a:ext cx="1625852" cy="141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01053B-4B96-4A30-9137-DC355FFC4BA6}"/>
                  </a:ext>
                </a:extLst>
              </p:cNvPr>
              <p:cNvSpPr txBox="1"/>
              <p:nvPr/>
            </p:nvSpPr>
            <p:spPr>
              <a:xfrm>
                <a:off x="252658" y="1235168"/>
                <a:ext cx="1230504" cy="2776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 patient 2</a:t>
                </a:r>
              </a:p>
            </p:txBody>
          </p:sp>
        </p:grpSp>
        <p:grpSp>
          <p:nvGrpSpPr>
            <p:cNvPr id="117809" name="Group 35">
              <a:extLst>
                <a:ext uri="{FF2B5EF4-FFF2-40B4-BE49-F238E27FC236}">
                  <a16:creationId xmlns:a16="http://schemas.microsoft.com/office/drawing/2014/main" id="{D60F82D8-52A3-4A49-BA0E-3475EAE345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8765" y="1538923"/>
              <a:ext cx="1626479" cy="276999"/>
              <a:chOff x="96468" y="1235791"/>
              <a:chExt cx="1626479" cy="276999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85BBEDE-80E4-4E86-B532-1D55C379E91F}"/>
                  </a:ext>
                </a:extLst>
              </p:cNvPr>
              <p:cNvSpPr/>
              <p:nvPr/>
            </p:nvSpPr>
            <p:spPr>
              <a:xfrm>
                <a:off x="96934" y="1324008"/>
                <a:ext cx="1625852" cy="141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ECA807D-E30F-4CDF-9E7A-72F77AE58651}"/>
                  </a:ext>
                </a:extLst>
              </p:cNvPr>
              <p:cNvSpPr txBox="1"/>
              <p:nvPr/>
            </p:nvSpPr>
            <p:spPr>
              <a:xfrm>
                <a:off x="252533" y="1235169"/>
                <a:ext cx="1230504" cy="2776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 patient 3</a:t>
                </a:r>
              </a:p>
            </p:txBody>
          </p:sp>
        </p:grpSp>
        <p:grpSp>
          <p:nvGrpSpPr>
            <p:cNvPr id="117810" name="Group 38">
              <a:extLst>
                <a:ext uri="{FF2B5EF4-FFF2-40B4-BE49-F238E27FC236}">
                  <a16:creationId xmlns:a16="http://schemas.microsoft.com/office/drawing/2014/main" id="{CEC20C68-945F-4191-9734-2A94DE2BEB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62619" y="1538922"/>
              <a:ext cx="1626479" cy="276999"/>
              <a:chOff x="96468" y="1235791"/>
              <a:chExt cx="1626479" cy="276999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315AEBF-CACD-45A5-AF60-1D3ADB949C5B}"/>
                  </a:ext>
                </a:extLst>
              </p:cNvPr>
              <p:cNvSpPr/>
              <p:nvPr/>
            </p:nvSpPr>
            <p:spPr>
              <a:xfrm>
                <a:off x="97095" y="1324009"/>
                <a:ext cx="1625852" cy="141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7007D4-9FA1-4F59-B349-47114E35695A}"/>
                  </a:ext>
                </a:extLst>
              </p:cNvPr>
              <p:cNvSpPr txBox="1"/>
              <p:nvPr/>
            </p:nvSpPr>
            <p:spPr>
              <a:xfrm>
                <a:off x="252694" y="1235170"/>
                <a:ext cx="1230504" cy="2776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 patient 4</a:t>
                </a:r>
              </a:p>
            </p:txBody>
          </p:sp>
        </p:grpSp>
      </p:grpSp>
      <p:grpSp>
        <p:nvGrpSpPr>
          <p:cNvPr id="117775" name="Group 67">
            <a:extLst>
              <a:ext uri="{FF2B5EF4-FFF2-40B4-BE49-F238E27FC236}">
                <a16:creationId xmlns:a16="http://schemas.microsoft.com/office/drawing/2014/main" id="{01F2216F-546F-4F63-B2C8-C21123C577C5}"/>
              </a:ext>
            </a:extLst>
          </p:cNvPr>
          <p:cNvGrpSpPr>
            <a:grpSpLocks/>
          </p:cNvGrpSpPr>
          <p:nvPr/>
        </p:nvGrpSpPr>
        <p:grpSpPr bwMode="auto">
          <a:xfrm>
            <a:off x="2433639" y="2906713"/>
            <a:ext cx="7350125" cy="285750"/>
            <a:chOff x="909708" y="2906800"/>
            <a:chExt cx="7350301" cy="2856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F88FCC5-AE7B-4112-A00A-A74B209A2EFB}"/>
                </a:ext>
              </a:extLst>
            </p:cNvPr>
            <p:cNvSpPr/>
            <p:nvPr/>
          </p:nvSpPr>
          <p:spPr>
            <a:xfrm>
              <a:off x="909708" y="2992490"/>
              <a:ext cx="1627226" cy="142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BBD6110-4640-4C6F-8023-A592EF2A719E}"/>
                </a:ext>
              </a:extLst>
            </p:cNvPr>
            <p:cNvSpPr/>
            <p:nvPr/>
          </p:nvSpPr>
          <p:spPr>
            <a:xfrm>
              <a:off x="2781415" y="2992490"/>
              <a:ext cx="1625639" cy="142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A18484B-BB34-43B8-B778-F4FE849DA6CC}"/>
                </a:ext>
              </a:extLst>
            </p:cNvPr>
            <p:cNvSpPr/>
            <p:nvPr/>
          </p:nvSpPr>
          <p:spPr>
            <a:xfrm>
              <a:off x="4780126" y="3000423"/>
              <a:ext cx="1627226" cy="142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250C91E-A4D1-4B9E-AF40-DEDB5485DB4D}"/>
                </a:ext>
              </a:extLst>
            </p:cNvPr>
            <p:cNvSpPr/>
            <p:nvPr/>
          </p:nvSpPr>
          <p:spPr>
            <a:xfrm>
              <a:off x="6534355" y="2992490"/>
              <a:ext cx="1625639" cy="142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17792" name="Group 41">
              <a:extLst>
                <a:ext uri="{FF2B5EF4-FFF2-40B4-BE49-F238E27FC236}">
                  <a16:creationId xmlns:a16="http://schemas.microsoft.com/office/drawing/2014/main" id="{5D055E2E-2B53-46B3-B4FC-AC73E9C202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2399" y="2914543"/>
              <a:ext cx="1626479" cy="276999"/>
              <a:chOff x="96468" y="1235791"/>
              <a:chExt cx="1626479" cy="276999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B6E72AB-3DDB-40B8-B087-EFA3913F34BD}"/>
                  </a:ext>
                </a:extLst>
              </p:cNvPr>
              <p:cNvSpPr/>
              <p:nvPr/>
            </p:nvSpPr>
            <p:spPr>
              <a:xfrm>
                <a:off x="96966" y="1323259"/>
                <a:ext cx="1625639" cy="1428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7B3F86C-D032-4753-A696-42AEAEC8FC0F}"/>
                  </a:ext>
                </a:extLst>
              </p:cNvPr>
              <p:cNvSpPr txBox="1"/>
              <p:nvPr/>
            </p:nvSpPr>
            <p:spPr>
              <a:xfrm>
                <a:off x="252545" y="1235982"/>
                <a:ext cx="1230343" cy="2761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 patient 5</a:t>
                </a:r>
              </a:p>
            </p:txBody>
          </p:sp>
        </p:grpSp>
        <p:grpSp>
          <p:nvGrpSpPr>
            <p:cNvPr id="117793" name="Group 44">
              <a:extLst>
                <a:ext uri="{FF2B5EF4-FFF2-40B4-BE49-F238E27FC236}">
                  <a16:creationId xmlns:a16="http://schemas.microsoft.com/office/drawing/2014/main" id="{0414F6D5-8E17-490F-AE8F-797A28A3B8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0642" y="2915433"/>
              <a:ext cx="1626479" cy="276999"/>
              <a:chOff x="96468" y="1235791"/>
              <a:chExt cx="1626479" cy="276999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D9AEF25-6B36-4EEF-AA7D-D35130065DEB}"/>
                  </a:ext>
                </a:extLst>
              </p:cNvPr>
              <p:cNvSpPr/>
              <p:nvPr/>
            </p:nvSpPr>
            <p:spPr>
              <a:xfrm>
                <a:off x="97241" y="1323955"/>
                <a:ext cx="1625639" cy="1412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7901089-BB66-4A81-BDC5-0C51B41D9A55}"/>
                  </a:ext>
                </a:extLst>
              </p:cNvPr>
              <p:cNvSpPr txBox="1"/>
              <p:nvPr/>
            </p:nvSpPr>
            <p:spPr>
              <a:xfrm>
                <a:off x="252820" y="1235091"/>
                <a:ext cx="1230343" cy="277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 patient 6</a:t>
                </a:r>
              </a:p>
            </p:txBody>
          </p:sp>
        </p:grpSp>
        <p:grpSp>
          <p:nvGrpSpPr>
            <p:cNvPr id="117794" name="Group 47">
              <a:extLst>
                <a:ext uri="{FF2B5EF4-FFF2-40B4-BE49-F238E27FC236}">
                  <a16:creationId xmlns:a16="http://schemas.microsoft.com/office/drawing/2014/main" id="{7E774AF8-F612-4A15-9D20-BEEAB5E696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2849" y="2906800"/>
              <a:ext cx="1626479" cy="276999"/>
              <a:chOff x="96468" y="1235791"/>
              <a:chExt cx="1626479" cy="276999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28D7835-7310-4975-9632-89F410CAB3AD}"/>
                  </a:ext>
                </a:extLst>
              </p:cNvPr>
              <p:cNvSpPr/>
              <p:nvPr/>
            </p:nvSpPr>
            <p:spPr>
              <a:xfrm>
                <a:off x="96904" y="1324654"/>
                <a:ext cx="1625639" cy="1412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A22E204-05D0-43CC-A2D4-081A1707CFC4}"/>
                  </a:ext>
                </a:extLst>
              </p:cNvPr>
              <p:cNvSpPr txBox="1"/>
              <p:nvPr/>
            </p:nvSpPr>
            <p:spPr>
              <a:xfrm>
                <a:off x="252483" y="1235791"/>
                <a:ext cx="1230343" cy="2776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 patient 7</a:t>
                </a:r>
              </a:p>
            </p:txBody>
          </p:sp>
        </p:grpSp>
        <p:grpSp>
          <p:nvGrpSpPr>
            <p:cNvPr id="117795" name="Group 50">
              <a:extLst>
                <a:ext uri="{FF2B5EF4-FFF2-40B4-BE49-F238E27FC236}">
                  <a16:creationId xmlns:a16="http://schemas.microsoft.com/office/drawing/2014/main" id="{28288475-938F-4C84-A1A2-9ED44F53FA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33530" y="2914542"/>
              <a:ext cx="1626479" cy="276999"/>
              <a:chOff x="96468" y="1235791"/>
              <a:chExt cx="1626479" cy="276999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3891751-702E-428F-B230-CE00704CA549}"/>
                  </a:ext>
                </a:extLst>
              </p:cNvPr>
              <p:cNvSpPr/>
              <p:nvPr/>
            </p:nvSpPr>
            <p:spPr>
              <a:xfrm>
                <a:off x="95720" y="1323260"/>
                <a:ext cx="1627227" cy="1428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C2526D5-B8F8-44B0-92DD-E8ABC35D486C}"/>
                  </a:ext>
                </a:extLst>
              </p:cNvPr>
              <p:cNvSpPr txBox="1"/>
              <p:nvPr/>
            </p:nvSpPr>
            <p:spPr>
              <a:xfrm>
                <a:off x="251299" y="1235983"/>
                <a:ext cx="1231930" cy="2761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 patient 8</a:t>
                </a:r>
              </a:p>
            </p:txBody>
          </p:sp>
        </p:grpSp>
      </p:grpSp>
      <p:grpSp>
        <p:nvGrpSpPr>
          <p:cNvPr id="117776" name="Group 53">
            <a:extLst>
              <a:ext uri="{FF2B5EF4-FFF2-40B4-BE49-F238E27FC236}">
                <a16:creationId xmlns:a16="http://schemas.microsoft.com/office/drawing/2014/main" id="{4CD17F40-FCA5-4B7D-BAFA-11AAFFE2F75C}"/>
              </a:ext>
            </a:extLst>
          </p:cNvPr>
          <p:cNvGrpSpPr>
            <a:grpSpLocks/>
          </p:cNvGrpSpPr>
          <p:nvPr/>
        </p:nvGrpSpPr>
        <p:grpSpPr bwMode="auto">
          <a:xfrm>
            <a:off x="2532064" y="4287838"/>
            <a:ext cx="1627187" cy="277812"/>
            <a:chOff x="96468" y="1235791"/>
            <a:chExt cx="1626479" cy="27699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8919FDE-F057-4148-BB95-A2BFDC30A336}"/>
                </a:ext>
              </a:extLst>
            </p:cNvPr>
            <p:cNvSpPr/>
            <p:nvPr/>
          </p:nvSpPr>
          <p:spPr>
            <a:xfrm>
              <a:off x="96468" y="1324431"/>
              <a:ext cx="1626479" cy="140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C9AD566-D842-43E1-B5F2-97C55BF2456F}"/>
                </a:ext>
              </a:extLst>
            </p:cNvPr>
            <p:cNvSpPr txBox="1"/>
            <p:nvPr/>
          </p:nvSpPr>
          <p:spPr>
            <a:xfrm>
              <a:off x="251975" y="1235791"/>
              <a:ext cx="123136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 patient 9</a:t>
              </a:r>
            </a:p>
          </p:txBody>
        </p:sp>
      </p:grpSp>
      <p:grpSp>
        <p:nvGrpSpPr>
          <p:cNvPr id="117777" name="Group 56">
            <a:extLst>
              <a:ext uri="{FF2B5EF4-FFF2-40B4-BE49-F238E27FC236}">
                <a16:creationId xmlns:a16="http://schemas.microsoft.com/office/drawing/2014/main" id="{79B2100D-9EFF-4365-9543-72537A5D1B4E}"/>
              </a:ext>
            </a:extLst>
          </p:cNvPr>
          <p:cNvGrpSpPr>
            <a:grpSpLocks/>
          </p:cNvGrpSpPr>
          <p:nvPr/>
        </p:nvGrpSpPr>
        <p:grpSpPr bwMode="auto">
          <a:xfrm>
            <a:off x="4349750" y="4297363"/>
            <a:ext cx="1627188" cy="277812"/>
            <a:chOff x="96468" y="1235791"/>
            <a:chExt cx="1626479" cy="276999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F2B3FDF-0C8F-4185-87C8-6ADDA0774A78}"/>
                </a:ext>
              </a:extLst>
            </p:cNvPr>
            <p:cNvSpPr/>
            <p:nvPr/>
          </p:nvSpPr>
          <p:spPr>
            <a:xfrm>
              <a:off x="96468" y="1324431"/>
              <a:ext cx="1626479" cy="140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0A63095-8570-476C-98FA-37AA2C513752}"/>
                </a:ext>
              </a:extLst>
            </p:cNvPr>
            <p:cNvSpPr txBox="1"/>
            <p:nvPr/>
          </p:nvSpPr>
          <p:spPr>
            <a:xfrm>
              <a:off x="251975" y="1235791"/>
              <a:ext cx="13075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 patient 10</a:t>
              </a:r>
            </a:p>
          </p:txBody>
        </p:sp>
      </p:grpSp>
      <p:grpSp>
        <p:nvGrpSpPr>
          <p:cNvPr id="117778" name="Group 59">
            <a:extLst>
              <a:ext uri="{FF2B5EF4-FFF2-40B4-BE49-F238E27FC236}">
                <a16:creationId xmlns:a16="http://schemas.microsoft.com/office/drawing/2014/main" id="{AF688235-25CB-4012-96A6-B5A77E28437C}"/>
              </a:ext>
            </a:extLst>
          </p:cNvPr>
          <p:cNvGrpSpPr>
            <a:grpSpLocks/>
          </p:cNvGrpSpPr>
          <p:nvPr/>
        </p:nvGrpSpPr>
        <p:grpSpPr bwMode="auto">
          <a:xfrm>
            <a:off x="6215063" y="4294189"/>
            <a:ext cx="1625600" cy="276225"/>
            <a:chOff x="96468" y="1235791"/>
            <a:chExt cx="1626479" cy="27699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135CBBF-C1FF-431E-9929-DAB36CC8B751}"/>
                </a:ext>
              </a:extLst>
            </p:cNvPr>
            <p:cNvSpPr/>
            <p:nvPr/>
          </p:nvSpPr>
          <p:spPr>
            <a:xfrm>
              <a:off x="96468" y="1323348"/>
              <a:ext cx="1626479" cy="143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B3226E8-F95B-485F-A045-455BCB6BC1AB}"/>
                </a:ext>
              </a:extLst>
            </p:cNvPr>
            <p:cNvSpPr txBox="1"/>
            <p:nvPr/>
          </p:nvSpPr>
          <p:spPr>
            <a:xfrm>
              <a:off x="252127" y="1235791"/>
              <a:ext cx="13024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 patient 11</a:t>
              </a:r>
            </a:p>
          </p:txBody>
        </p:sp>
      </p:grpSp>
      <p:grpSp>
        <p:nvGrpSpPr>
          <p:cNvPr id="117779" name="Group 62">
            <a:extLst>
              <a:ext uri="{FF2B5EF4-FFF2-40B4-BE49-F238E27FC236}">
                <a16:creationId xmlns:a16="http://schemas.microsoft.com/office/drawing/2014/main" id="{92A9C156-76A5-43A8-82C3-1C9AC2F56B81}"/>
              </a:ext>
            </a:extLst>
          </p:cNvPr>
          <p:cNvGrpSpPr>
            <a:grpSpLocks/>
          </p:cNvGrpSpPr>
          <p:nvPr/>
        </p:nvGrpSpPr>
        <p:grpSpPr bwMode="auto">
          <a:xfrm>
            <a:off x="8058150" y="4294189"/>
            <a:ext cx="1625600" cy="276225"/>
            <a:chOff x="96468" y="1235791"/>
            <a:chExt cx="1626479" cy="27699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8E77CE6-78BA-483F-9AC3-78FA9821CE64}"/>
                </a:ext>
              </a:extLst>
            </p:cNvPr>
            <p:cNvSpPr/>
            <p:nvPr/>
          </p:nvSpPr>
          <p:spPr>
            <a:xfrm>
              <a:off x="96468" y="1323348"/>
              <a:ext cx="1626479" cy="143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EAC5BC2-FD4D-42C9-B772-67A3F5ADB150}"/>
                </a:ext>
              </a:extLst>
            </p:cNvPr>
            <p:cNvSpPr txBox="1"/>
            <p:nvPr/>
          </p:nvSpPr>
          <p:spPr>
            <a:xfrm>
              <a:off x="252127" y="1235791"/>
              <a:ext cx="1307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 patient 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8117239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8D7A-0623-471F-B651-8AFB4CD4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67" y="129805"/>
            <a:ext cx="11990567" cy="648811"/>
          </a:xfrm>
        </p:spPr>
        <p:txBody>
          <a:bodyPr>
            <a:normAutofit fontScale="90000"/>
          </a:bodyPr>
          <a:lstStyle/>
          <a:p>
            <a:r>
              <a:rPr lang="en-US" dirty="0"/>
              <a:t>BTD – data looks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94222C-AE85-405D-996C-E60CD3E07AA6}"/>
              </a:ext>
            </a:extLst>
          </p:cNvPr>
          <p:cNvGrpSpPr/>
          <p:nvPr/>
        </p:nvGrpSpPr>
        <p:grpSpPr>
          <a:xfrm>
            <a:off x="382385" y="2219649"/>
            <a:ext cx="11454940" cy="829466"/>
            <a:chOff x="1498862" y="1453659"/>
            <a:chExt cx="7220932" cy="5767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1EF71BF-45FB-4DB8-BC05-0161A5555F70}"/>
                </a:ext>
              </a:extLst>
            </p:cNvPr>
            <p:cNvSpPr/>
            <p:nvPr/>
          </p:nvSpPr>
          <p:spPr>
            <a:xfrm>
              <a:off x="1498862" y="1453659"/>
              <a:ext cx="3610466" cy="5767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 and follow-up low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A69204-7938-450F-91EF-E122B12E4FC5}"/>
                </a:ext>
              </a:extLst>
            </p:cNvPr>
            <p:cNvSpPr/>
            <p:nvPr/>
          </p:nvSpPr>
          <p:spPr>
            <a:xfrm>
              <a:off x="5109328" y="1453659"/>
              <a:ext cx="3610466" cy="5767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Update to Look #2:   (N = 8 </a:t>
              </a:r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 11)</a:t>
              </a:r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1255099-C982-4C4F-8C26-4AD026D20AF3}"/>
              </a:ext>
            </a:extLst>
          </p:cNvPr>
          <p:cNvGrpSpPr/>
          <p:nvPr/>
        </p:nvGrpSpPr>
        <p:grpSpPr>
          <a:xfrm>
            <a:off x="382385" y="3063737"/>
            <a:ext cx="11454940" cy="829465"/>
            <a:chOff x="1498862" y="1234911"/>
            <a:chExt cx="7220932" cy="9144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8FFB3C4-A1E0-4129-9F22-254CA9C7207A}"/>
                </a:ext>
              </a:extLst>
            </p:cNvPr>
            <p:cNvSpPr/>
            <p:nvPr/>
          </p:nvSpPr>
          <p:spPr>
            <a:xfrm>
              <a:off x="1498862" y="1234911"/>
              <a:ext cx="3610466" cy="9144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 includes retrospective data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5D57536-36AF-49A3-A5E1-F40ADF4D9660}"/>
                </a:ext>
              </a:extLst>
            </p:cNvPr>
            <p:cNvSpPr/>
            <p:nvPr/>
          </p:nvSpPr>
          <p:spPr>
            <a:xfrm>
              <a:off x="5109328" y="1234911"/>
              <a:ext cx="3610466" cy="9144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Compare retrospective vs prospective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CD534D-B66F-44E1-A447-EADFA7FF31FE}"/>
              </a:ext>
            </a:extLst>
          </p:cNvPr>
          <p:cNvGrpSpPr/>
          <p:nvPr/>
        </p:nvGrpSpPr>
        <p:grpSpPr>
          <a:xfrm>
            <a:off x="382386" y="3907825"/>
            <a:ext cx="11454939" cy="869578"/>
            <a:chOff x="1498862" y="1234911"/>
            <a:chExt cx="7220932" cy="9144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1827DB-641D-4D7D-AE00-7E803E5B66CE}"/>
                </a:ext>
              </a:extLst>
            </p:cNvPr>
            <p:cNvSpPr/>
            <p:nvPr/>
          </p:nvSpPr>
          <p:spPr>
            <a:xfrm>
              <a:off x="1498862" y="1234911"/>
              <a:ext cx="3610466" cy="9144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 schedule less frequent than RX trial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A314BA-D564-4FC8-B5A5-B2CF108A96B4}"/>
                </a:ext>
              </a:extLst>
            </p:cNvPr>
            <p:cNvSpPr/>
            <p:nvPr/>
          </p:nvSpPr>
          <p:spPr>
            <a:xfrm>
              <a:off x="5109328" y="1234911"/>
              <a:ext cx="3610466" cy="9144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Explore NH data (MMRM slope est.)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LOCF, baseline at diagnosis age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3CB8F0-DD3D-4F14-950B-4F34FE676D4F}"/>
              </a:ext>
            </a:extLst>
          </p:cNvPr>
          <p:cNvGrpSpPr/>
          <p:nvPr/>
        </p:nvGrpSpPr>
        <p:grpSpPr>
          <a:xfrm>
            <a:off x="371179" y="1608082"/>
            <a:ext cx="11466145" cy="611567"/>
            <a:chOff x="1498862" y="1234911"/>
            <a:chExt cx="7220932" cy="9144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9755170-3807-4AF9-A8BC-A0E423987BCA}"/>
                </a:ext>
              </a:extLst>
            </p:cNvPr>
            <p:cNvSpPr/>
            <p:nvPr/>
          </p:nvSpPr>
          <p:spPr>
            <a:xfrm>
              <a:off x="1498862" y="1234911"/>
              <a:ext cx="3610466" cy="9144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Advice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AA44E6C-D2E1-45F6-85B8-CE35C918C8D0}"/>
                </a:ext>
              </a:extLst>
            </p:cNvPr>
            <p:cNvSpPr/>
            <p:nvPr/>
          </p:nvSpPr>
          <p:spPr>
            <a:xfrm>
              <a:off x="5109328" y="1234911"/>
              <a:ext cx="3610466" cy="9144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Action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D32491-ACA6-49C8-9187-6C0B0211683E}"/>
              </a:ext>
            </a:extLst>
          </p:cNvPr>
          <p:cNvGrpSpPr/>
          <p:nvPr/>
        </p:nvGrpSpPr>
        <p:grpSpPr>
          <a:xfrm>
            <a:off x="382386" y="4792026"/>
            <a:ext cx="11454939" cy="869578"/>
            <a:chOff x="1498862" y="1234911"/>
            <a:chExt cx="7220932" cy="9144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F2D581D-88BD-491B-89AD-FBFF8082100D}"/>
                </a:ext>
              </a:extLst>
            </p:cNvPr>
            <p:cNvSpPr/>
            <p:nvPr/>
          </p:nvSpPr>
          <p:spPr>
            <a:xfrm>
              <a:off x="1498862" y="1234911"/>
              <a:ext cx="3610466" cy="9144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ML scale adapted from NH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Commensurate, PRO/DDT validation?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57BA5E7-AD05-4BCE-BABA-0D16D03DE415}"/>
                </a:ext>
              </a:extLst>
            </p:cNvPr>
            <p:cNvSpPr/>
            <p:nvPr/>
          </p:nvSpPr>
          <p:spPr>
            <a:xfrm>
              <a:off x="5109328" y="1234911"/>
              <a:ext cx="3610466" cy="9144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for NH rater to assess videos of RX-ML assessments using NH criteria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1C4CC84-308B-4EF3-B761-E3D5E6383C50}"/>
              </a:ext>
            </a:extLst>
          </p:cNvPr>
          <p:cNvGrpSpPr/>
          <p:nvPr/>
        </p:nvGrpSpPr>
        <p:grpSpPr>
          <a:xfrm>
            <a:off x="382386" y="5676227"/>
            <a:ext cx="11454939" cy="716481"/>
            <a:chOff x="1498862" y="1234911"/>
            <a:chExt cx="7220932" cy="126558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C76741D-B381-4F7A-95A6-0E26608BD281}"/>
                </a:ext>
              </a:extLst>
            </p:cNvPr>
            <p:cNvSpPr/>
            <p:nvPr/>
          </p:nvSpPr>
          <p:spPr>
            <a:xfrm>
              <a:off x="1498862" y="1234911"/>
              <a:ext cx="3610466" cy="12655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Obtain additional NH databases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FB9A881-F8B4-4D80-8730-0A624DD2F320}"/>
                </a:ext>
              </a:extLst>
            </p:cNvPr>
            <p:cNvSpPr/>
            <p:nvPr/>
          </p:nvSpPr>
          <p:spPr>
            <a:xfrm>
              <a:off x="5109328" y="1234911"/>
              <a:ext cx="3610466" cy="12655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One smaller NH database contracted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443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914AF68-1FB7-41E9-B8E5-28EAFCB18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55" y="1470015"/>
            <a:ext cx="11186383" cy="3101983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Granted BTD</a:t>
            </a:r>
          </a:p>
          <a:p>
            <a:pPr marL="0" indent="0">
              <a:buNone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Denied interim data filing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 complete the 48 week study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DAC87D48-CC7C-4191-9F9E-72DD438B470F}"/>
              </a:ext>
            </a:extLst>
          </p:cNvPr>
          <p:cNvSpPr txBox="1">
            <a:spLocks/>
          </p:cNvSpPr>
          <p:nvPr/>
        </p:nvSpPr>
        <p:spPr>
          <a:xfrm>
            <a:off x="533954" y="2772561"/>
            <a:ext cx="11186383" cy="3101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BTD Process Operational Challenges</a:t>
            </a:r>
          </a:p>
          <a:p>
            <a:pPr marL="0" indent="0">
              <a:buNone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High statistical &amp; programming workload 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[Double Load]</a:t>
            </a:r>
          </a:p>
          <a:p>
            <a:pPr marL="285750" indent="-285750"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Information requests concurrent with BLA preparation 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[interim data]</a:t>
            </a:r>
          </a:p>
          <a:p>
            <a:pPr marL="285750" indent="-285750"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Requests included SAS datasets &amp; exploratory data analyses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BTD decision needed to be finalized before SAP/CDP discussions</a:t>
            </a:r>
          </a:p>
          <a:p>
            <a:pPr marL="285750" indent="-285750"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SAP comments received near BLA filing date – many changes</a:t>
            </a:r>
          </a:p>
          <a:p>
            <a:pPr marL="0" indent="0">
              <a:buNone/>
              <a:defRPr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906" name="Title 1">
            <a:extLst>
              <a:ext uri="{FF2B5EF4-FFF2-40B4-BE49-F238E27FC236}">
                <a16:creationId xmlns:a16="http://schemas.microsoft.com/office/drawing/2014/main" id="{6F43C25A-2515-4ADE-958D-8CC4FA93B7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61286" y="323945"/>
            <a:ext cx="7729728" cy="701954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BTD – data looks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2B9BCD-65E4-499B-B761-7CC1719A4C47}"/>
              </a:ext>
            </a:extLst>
          </p:cNvPr>
          <p:cNvSpPr/>
          <p:nvPr/>
        </p:nvSpPr>
        <p:spPr>
          <a:xfrm>
            <a:off x="6026150" y="3290888"/>
            <a:ext cx="636588" cy="1841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Univers 55"/>
                <a:cs typeface="Univers 55"/>
              </a:rPr>
              <a:t> </a:t>
            </a:r>
            <a:endParaRPr lang="en-US" sz="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FDD691-4371-4BE2-94CE-6425B103937F}"/>
              </a:ext>
            </a:extLst>
          </p:cNvPr>
          <p:cNvSpPr txBox="1"/>
          <p:nvPr/>
        </p:nvSpPr>
        <p:spPr>
          <a:xfrm>
            <a:off x="7362825" y="5776913"/>
            <a:ext cx="2139950" cy="195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675" dirty="0">
                <a:solidFill>
                  <a:srgbClr val="213B6C"/>
                </a:solidFill>
                <a:latin typeface="Verdana"/>
                <a:cs typeface="Verdan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77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8D7A-0623-471F-B651-8AFB4CD4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96" y="2612946"/>
            <a:ext cx="10838576" cy="8164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BLA submission &amp; discussions concerning retrospective Natural History data</a:t>
            </a:r>
          </a:p>
        </p:txBody>
      </p:sp>
    </p:spTree>
    <p:extLst>
      <p:ext uri="{BB962C8B-B14F-4D97-AF65-F5344CB8AC3E}">
        <p14:creationId xmlns:p14="http://schemas.microsoft.com/office/powerpoint/2010/main" val="1631026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8D7A-0623-471F-B651-8AFB4CD4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67" y="129805"/>
            <a:ext cx="11990567" cy="816400"/>
          </a:xfrm>
        </p:spPr>
        <p:txBody>
          <a:bodyPr/>
          <a:lstStyle/>
          <a:p>
            <a:r>
              <a:rPr lang="en-US" dirty="0"/>
              <a:t>BLA overview /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0B26D-E222-46B3-A75B-58095ABAD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224" y="1399430"/>
            <a:ext cx="11274950" cy="4340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~ 5 years from first scientific meetings to approval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~ 3.5 years from FPI to approval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~ 2.25 years Clinical trial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F59B724-13D8-4116-B8DA-A14E49B48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647570"/>
              </p:ext>
            </p:extLst>
          </p:nvPr>
        </p:nvGraphicFramePr>
        <p:xfrm>
          <a:off x="1008257" y="3770623"/>
          <a:ext cx="100354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023">
                  <a:extLst>
                    <a:ext uri="{9D8B030D-6E8A-4147-A177-3AD203B41FA5}">
                      <a16:colId xmlns:a16="http://schemas.microsoft.com/office/drawing/2014/main" val="1401845367"/>
                    </a:ext>
                  </a:extLst>
                </a:gridCol>
                <a:gridCol w="2643084">
                  <a:extLst>
                    <a:ext uri="{9D8B030D-6E8A-4147-A177-3AD203B41FA5}">
                      <a16:colId xmlns:a16="http://schemas.microsoft.com/office/drawing/2014/main" val="516540238"/>
                    </a:ext>
                  </a:extLst>
                </a:gridCol>
                <a:gridCol w="1875521">
                  <a:extLst>
                    <a:ext uri="{9D8B030D-6E8A-4147-A177-3AD203B41FA5}">
                      <a16:colId xmlns:a16="http://schemas.microsoft.com/office/drawing/2014/main" val="1455230154"/>
                    </a:ext>
                  </a:extLst>
                </a:gridCol>
                <a:gridCol w="2956784">
                  <a:extLst>
                    <a:ext uri="{9D8B030D-6E8A-4147-A177-3AD203B41FA5}">
                      <a16:colId xmlns:a16="http://schemas.microsoft.com/office/drawing/2014/main" val="176826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CDP design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Accrual</a:t>
                      </a:r>
                    </a:p>
                  </a:txBody>
                  <a:tcPr>
                    <a:solidFill>
                      <a:srgbClr val="58267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LPO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DBL to BLA approval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68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65 Weeks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 Weeks</a:t>
                      </a:r>
                    </a:p>
                  </a:txBody>
                  <a:tcPr>
                    <a:solidFill>
                      <a:srgbClr val="E2CF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 Weeks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 Weeks</a:t>
                      </a:r>
                    </a:p>
                  </a:txBody>
                  <a:tcPr>
                    <a:solidFill>
                      <a:srgbClr val="E5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117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249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8D7A-0623-471F-B651-8AFB4CD4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67" y="129805"/>
            <a:ext cx="11990567" cy="816400"/>
          </a:xfrm>
        </p:spPr>
        <p:txBody>
          <a:bodyPr/>
          <a:lstStyle/>
          <a:p>
            <a:r>
              <a:rPr lang="en-US" dirty="0" err="1"/>
              <a:t>Bla</a:t>
            </a:r>
            <a:r>
              <a:rPr lang="en-US" dirty="0"/>
              <a:t> 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0B26D-E222-46B3-A75B-58095ABAD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75" y="1227023"/>
            <a:ext cx="11274950" cy="4340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Advice/changes generally accepted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High efficacy seen at time of BLA filing &amp; expedience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A812C-D73B-45BB-96D4-5DEA0DD6C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6147"/>
            <a:ext cx="9238427" cy="39218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5A6F05-6040-48DB-99B2-5B56E86A65E5}"/>
              </a:ext>
            </a:extLst>
          </p:cNvPr>
          <p:cNvSpPr/>
          <p:nvPr/>
        </p:nvSpPr>
        <p:spPr>
          <a:xfrm>
            <a:off x="320039" y="2405654"/>
            <a:ext cx="8918388" cy="499350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to ML decline (2-pt drop or zero)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CB84EB-2F05-4849-B870-458086866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66542"/>
              </p:ext>
            </p:extLst>
          </p:nvPr>
        </p:nvGraphicFramePr>
        <p:xfrm>
          <a:off x="9815714" y="3699086"/>
          <a:ext cx="1705726" cy="7890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2863">
                  <a:extLst>
                    <a:ext uri="{9D8B030D-6E8A-4147-A177-3AD203B41FA5}">
                      <a16:colId xmlns:a16="http://schemas.microsoft.com/office/drawing/2014/main" val="401950746"/>
                    </a:ext>
                  </a:extLst>
                </a:gridCol>
                <a:gridCol w="852863">
                  <a:extLst>
                    <a:ext uri="{9D8B030D-6E8A-4147-A177-3AD203B41FA5}">
                      <a16:colId xmlns:a16="http://schemas.microsoft.com/office/drawing/2014/main" val="601961951"/>
                    </a:ext>
                  </a:extLst>
                </a:gridCol>
              </a:tblGrid>
              <a:tr h="394547">
                <a:tc>
                  <a:txBody>
                    <a:bodyPr/>
                    <a:lstStyle/>
                    <a:p>
                      <a:r>
                        <a:rPr lang="en-US" dirty="0"/>
                        <a:t>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26502"/>
                  </a:ext>
                </a:extLst>
              </a:tr>
              <a:tr h="394547">
                <a:tc>
                  <a:txBody>
                    <a:bodyPr/>
                    <a:lstStyle/>
                    <a:p>
                      <a:r>
                        <a:rPr lang="en-US" dirty="0"/>
                        <a:t>2.06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48102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9832F2D-461A-40B8-99EC-9D2332B9FB96}"/>
              </a:ext>
            </a:extLst>
          </p:cNvPr>
          <p:cNvSpPr/>
          <p:nvPr/>
        </p:nvSpPr>
        <p:spPr>
          <a:xfrm>
            <a:off x="9815715" y="2405654"/>
            <a:ext cx="1705725" cy="1213846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75% slope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Reduction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(matched)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E1AFEA-E315-4A1C-8499-E2EB5A113090}"/>
              </a:ext>
            </a:extLst>
          </p:cNvPr>
          <p:cNvSpPr/>
          <p:nvPr/>
        </p:nvSpPr>
        <p:spPr>
          <a:xfrm>
            <a:off x="639250" y="4677196"/>
            <a:ext cx="2103949" cy="1747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HR = 0.10</a:t>
            </a: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(0.03, 0.38)</a:t>
            </a:r>
          </a:p>
        </p:txBody>
      </p:sp>
    </p:spTree>
    <p:extLst>
      <p:ext uri="{BB962C8B-B14F-4D97-AF65-F5344CB8AC3E}">
        <p14:creationId xmlns:p14="http://schemas.microsoft.com/office/powerpoint/2010/main" val="387081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991D11D-D259-41C2-BA90-7DF5746DF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409015"/>
              </p:ext>
            </p:extLst>
          </p:nvPr>
        </p:nvGraphicFramePr>
        <p:xfrm>
          <a:off x="2038525" y="2190815"/>
          <a:ext cx="812147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475">
                  <a:extLst>
                    <a:ext uri="{9D8B030D-6E8A-4147-A177-3AD203B41FA5}">
                      <a16:colId xmlns:a16="http://schemas.microsoft.com/office/drawing/2014/main" val="2372441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250951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79824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08139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primary endpoint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Primary ML slope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Responder supportive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Responder ML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2pt drop or 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Responder 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2pt drop or 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69516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303859E-8B2D-444A-8440-97E9180FE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462283"/>
              </p:ext>
            </p:extLst>
          </p:nvPr>
        </p:nvGraphicFramePr>
        <p:xfrm>
          <a:off x="2038525" y="3113324"/>
          <a:ext cx="812147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475">
                  <a:extLst>
                    <a:ext uri="{9D8B030D-6E8A-4147-A177-3AD203B41FA5}">
                      <a16:colId xmlns:a16="http://schemas.microsoft.com/office/drawing/2014/main" val="2372441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250951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79824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08139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population / matching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Full population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 matching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N=(42, 24)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Match 1 – 1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ML, age ≤12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N=(21, 21)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Match 1 – 1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ML, age ≤3, gene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N=(17, 17)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69516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8EC1299-8C9D-4EF3-98B8-9273F4B7C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296615"/>
              </p:ext>
            </p:extLst>
          </p:nvPr>
        </p:nvGraphicFramePr>
        <p:xfrm>
          <a:off x="2038525" y="4035833"/>
          <a:ext cx="812147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475">
                  <a:extLst>
                    <a:ext uri="{9D8B030D-6E8A-4147-A177-3AD203B41FA5}">
                      <a16:colId xmlns:a16="http://schemas.microsoft.com/office/drawing/2014/main" val="2372441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250951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79824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08139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Analysis method for responder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Fisher Exact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McNemar</a:t>
                      </a: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69516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AFC1C687-DF62-4376-9B9D-7AAC83B77E80}"/>
              </a:ext>
            </a:extLst>
          </p:cNvPr>
          <p:cNvSpPr/>
          <p:nvPr/>
        </p:nvSpPr>
        <p:spPr>
          <a:xfrm>
            <a:off x="10160000" y="2182706"/>
            <a:ext cx="1474132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Inter-rater (video) questioned 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7F51261-3105-4344-8DF7-BE4ECD6F9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92056"/>
              </p:ext>
            </p:extLst>
          </p:nvPr>
        </p:nvGraphicFramePr>
        <p:xfrm>
          <a:off x="2035262" y="4684022"/>
          <a:ext cx="812147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475">
                  <a:extLst>
                    <a:ext uri="{9D8B030D-6E8A-4147-A177-3AD203B41FA5}">
                      <a16:colId xmlns:a16="http://schemas.microsoft.com/office/drawing/2014/main" val="2372441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250951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79824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08139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Assessment Schedule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Supportive slopes analysis with LOCF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All analyses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use LOCF to RX grid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69516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13630EAD-EF48-49D7-9431-18A8D92F18C2}"/>
              </a:ext>
            </a:extLst>
          </p:cNvPr>
          <p:cNvSpPr/>
          <p:nvPr/>
        </p:nvSpPr>
        <p:spPr>
          <a:xfrm>
            <a:off x="10160000" y="1526796"/>
            <a:ext cx="1474132" cy="6559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Impute  failure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D3E2B0-32FD-4D8D-82C6-4596C7A69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691710"/>
              </p:ext>
            </p:extLst>
          </p:nvPr>
        </p:nvGraphicFramePr>
        <p:xfrm>
          <a:off x="2038525" y="719666"/>
          <a:ext cx="812147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475">
                  <a:extLst>
                    <a:ext uri="{9D8B030D-6E8A-4147-A177-3AD203B41FA5}">
                      <a16:colId xmlns:a16="http://schemas.microsoft.com/office/drawing/2014/main" val="2372441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250951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79824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08139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Change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SAP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Pre-BLA changes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Post-BLA changes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42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  <a:p>
                      <a:r>
                        <a:rPr lang="en-US" dirty="0"/>
                        <a:t>(24 treated)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N=21:  1 ET     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 2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asym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N=23:  1 ET     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 2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asym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√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N=22:  1 ET      </a:t>
                      </a:r>
                      <a:r>
                        <a:rPr lang="en-US" sz="1800" b="1" dirty="0">
                          <a:solidFill>
                            <a:srgbClr val="00B050"/>
                          </a:solidFill>
                          <a:latin typeface="Aharoni" panose="020B0604020202020204" pitchFamily="2" charset="-79"/>
                          <a:cs typeface="Aharoni" panose="020B0604020202020204" pitchFamily="2" charset="-79"/>
                        </a:rPr>
                        <a:t>√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 2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asym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69516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D8FEACC-A25B-4259-82A6-20246F7619D8}"/>
              </a:ext>
            </a:extLst>
          </p:cNvPr>
          <p:cNvSpPr/>
          <p:nvPr/>
        </p:nvSpPr>
        <p:spPr>
          <a:xfrm>
            <a:off x="10160000" y="3105214"/>
            <a:ext cx="1474132" cy="9143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Reduced</a:t>
            </a:r>
          </a:p>
          <a:p>
            <a:r>
              <a:rPr lang="en-US" dirty="0">
                <a:solidFill>
                  <a:schemeClr val="tx1"/>
                </a:solidFill>
              </a:rPr>
              <a:t>N &amp; power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111DAAC-8DD3-4328-8CA9-6EA968BC1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430397"/>
              </p:ext>
            </p:extLst>
          </p:nvPr>
        </p:nvGraphicFramePr>
        <p:xfrm>
          <a:off x="2035262" y="5324102"/>
          <a:ext cx="812147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475">
                  <a:extLst>
                    <a:ext uri="{9D8B030D-6E8A-4147-A177-3AD203B41FA5}">
                      <a16:colId xmlns:a16="http://schemas.microsoft.com/office/drawing/2014/main" val="2372441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250951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79824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08139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Generalizability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Cox Models on Full population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695162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65CF4C2A-7108-474B-B1AF-DE8871B22901}"/>
              </a:ext>
            </a:extLst>
          </p:cNvPr>
          <p:cNvSpPr/>
          <p:nvPr/>
        </p:nvSpPr>
        <p:spPr>
          <a:xfrm>
            <a:off x="10160000" y="4036562"/>
            <a:ext cx="1474132" cy="6231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 ~ 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107088-32A9-4F88-B2B8-C49901563FC8}"/>
              </a:ext>
            </a:extLst>
          </p:cNvPr>
          <p:cNvSpPr/>
          <p:nvPr/>
        </p:nvSpPr>
        <p:spPr>
          <a:xfrm>
            <a:off x="10160000" y="4667803"/>
            <a:ext cx="1474132" cy="6319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Imputes flatness NH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6F66F9-BB58-4980-8EE8-F571CEBB82C5}"/>
              </a:ext>
            </a:extLst>
          </p:cNvPr>
          <p:cNvSpPr/>
          <p:nvPr/>
        </p:nvSpPr>
        <p:spPr>
          <a:xfrm>
            <a:off x="10160000" y="5331204"/>
            <a:ext cx="1474132" cy="6248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0E07638-5A4A-41B7-992C-49A2E8152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918196"/>
              </p:ext>
            </p:extLst>
          </p:nvPr>
        </p:nvGraphicFramePr>
        <p:xfrm>
          <a:off x="2035262" y="5955063"/>
          <a:ext cx="8121475" cy="615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475">
                  <a:extLst>
                    <a:ext uri="{9D8B030D-6E8A-4147-A177-3AD203B41FA5}">
                      <a16:colId xmlns:a16="http://schemas.microsoft.com/office/drawing/2014/main" val="2372441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250951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79824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08139401"/>
                    </a:ext>
                  </a:extLst>
                </a:gridCol>
              </a:tblGrid>
              <a:tr h="615751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Consider M.I.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695162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9A558DDD-3332-44F3-BDBE-7D2DE5248D2E}"/>
              </a:ext>
            </a:extLst>
          </p:cNvPr>
          <p:cNvSpPr/>
          <p:nvPr/>
        </p:nvSpPr>
        <p:spPr>
          <a:xfrm>
            <a:off x="10160000" y="5938845"/>
            <a:ext cx="1474132" cy="6319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We should have !!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E8A4501-D2BD-4573-9D33-DF48CA12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67" y="129805"/>
            <a:ext cx="11990567" cy="48259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Bla</a:t>
            </a:r>
            <a:r>
              <a:rPr lang="en-US" dirty="0"/>
              <a:t> Discussions</a:t>
            </a:r>
          </a:p>
        </p:txBody>
      </p:sp>
    </p:spTree>
    <p:extLst>
      <p:ext uri="{BB962C8B-B14F-4D97-AF65-F5344CB8AC3E}">
        <p14:creationId xmlns:p14="http://schemas.microsoft.com/office/powerpoint/2010/main" val="277558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30D69DDF-0DF8-44E6-866E-54FB3820C016}"/>
              </a:ext>
            </a:extLst>
          </p:cNvPr>
          <p:cNvSpPr txBox="1">
            <a:spLocks/>
          </p:cNvSpPr>
          <p:nvPr/>
        </p:nvSpPr>
        <p:spPr>
          <a:xfrm>
            <a:off x="743514" y="1236522"/>
            <a:ext cx="11186383" cy="3101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		 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Many changes!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BTD Senior Manager Review		Pressure		   Update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Retrospective Data				Test			    FU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B8D7A-0623-471F-B651-8AFB4CD4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67" y="129805"/>
            <a:ext cx="11990567" cy="58229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Bla</a:t>
            </a:r>
            <a:r>
              <a:rPr lang="en-US" dirty="0"/>
              <a:t> Discussions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B1883BD2-8B5A-4AD2-99BD-2B08CED46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513" y="4440574"/>
            <a:ext cx="11186383" cy="3101983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Updates considered substantial amendment:  PDUFA date pushed 3 months</a:t>
            </a:r>
          </a:p>
          <a:p>
            <a:pPr marL="0" indent="0">
              <a:buNone/>
              <a:defRPr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LOCF conservative analyses could only be overcome with updated data</a:t>
            </a:r>
          </a:p>
          <a:p>
            <a:pPr marL="0" indent="0">
              <a:buNone/>
              <a:defRPr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endParaRPr lang="en-US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CA4F71-38FC-482B-9037-5D32D045292F}"/>
              </a:ext>
            </a:extLst>
          </p:cNvPr>
          <p:cNvCxnSpPr/>
          <p:nvPr/>
        </p:nvCxnSpPr>
        <p:spPr>
          <a:xfrm>
            <a:off x="5027802" y="2799353"/>
            <a:ext cx="106819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05CC92-1A71-4C26-B830-F2E1CEC4B28E}"/>
              </a:ext>
            </a:extLst>
          </p:cNvPr>
          <p:cNvCxnSpPr/>
          <p:nvPr/>
        </p:nvCxnSpPr>
        <p:spPr>
          <a:xfrm>
            <a:off x="7859087" y="2812478"/>
            <a:ext cx="106819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8494C3D-F147-4C68-AC60-E801E84CD914}"/>
              </a:ext>
            </a:extLst>
          </p:cNvPr>
          <p:cNvSpPr/>
          <p:nvPr/>
        </p:nvSpPr>
        <p:spPr>
          <a:xfrm>
            <a:off x="472615" y="2199372"/>
            <a:ext cx="4384611" cy="11762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B9C6A3-8AAA-436B-96A3-E78E7BF64A39}"/>
              </a:ext>
            </a:extLst>
          </p:cNvPr>
          <p:cNvSpPr/>
          <p:nvPr/>
        </p:nvSpPr>
        <p:spPr>
          <a:xfrm>
            <a:off x="6201256" y="2199372"/>
            <a:ext cx="1541783" cy="11762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6002F1-C5B0-456C-AFE3-55AFEF419DB0}"/>
              </a:ext>
            </a:extLst>
          </p:cNvPr>
          <p:cNvSpPr/>
          <p:nvPr/>
        </p:nvSpPr>
        <p:spPr>
          <a:xfrm>
            <a:off x="9087069" y="2211212"/>
            <a:ext cx="1541783" cy="11762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6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8D7A-0623-471F-B651-8AFB4CD4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67" y="129805"/>
            <a:ext cx="11990567" cy="8164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0B26D-E222-46B3-A75B-58095ABAD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224" y="1399430"/>
            <a:ext cx="11274950" cy="434059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Ultra-rare Disease Setting: CLN2 Disease and the Clinical Development plan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Obtaining Breakthrough Therapy Designation (BTD)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BLA submission and discussions concerning retrospective NH data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Summary and Conclusions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69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8D7A-0623-471F-B651-8AFB4CD4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314" y="129805"/>
            <a:ext cx="11456544" cy="54992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1 – 1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0B26D-E222-46B3-A75B-58095ABAD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347" y="1026129"/>
            <a:ext cx="11274950" cy="2599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Matching can reduce bias and heterogeneity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Choose variables predicting ML slope / propensity score matching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Want high match percentage ( age ≤ 12 months apart, equal ML 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Specify in SAP before first treated follow-up visit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DFF6FA-3CA4-4CB5-9D96-0DA0D5024CC6}"/>
              </a:ext>
            </a:extLst>
          </p:cNvPr>
          <p:cNvSpPr txBox="1">
            <a:spLocks/>
          </p:cNvSpPr>
          <p:nvPr/>
        </p:nvSpPr>
        <p:spPr>
          <a:xfrm>
            <a:off x="388347" y="5644386"/>
            <a:ext cx="11274950" cy="151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had not planned to match due to no known covariates predictive of disease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A94C699-B95C-4A4C-A98B-7E2184FCF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04826"/>
              </p:ext>
            </p:extLst>
          </p:nvPr>
        </p:nvGraphicFramePr>
        <p:xfrm>
          <a:off x="1328051" y="3860435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68937219"/>
                    </a:ext>
                  </a:extLst>
                </a:gridCol>
                <a:gridCol w="1445226">
                  <a:extLst>
                    <a:ext uri="{9D8B030D-6E8A-4147-A177-3AD203B41FA5}">
                      <a16:colId xmlns:a16="http://schemas.microsoft.com/office/drawing/2014/main" val="2354617071"/>
                    </a:ext>
                  </a:extLst>
                </a:gridCol>
                <a:gridCol w="1986720">
                  <a:extLst>
                    <a:ext uri="{9D8B030D-6E8A-4147-A177-3AD203B41FA5}">
                      <a16:colId xmlns:a16="http://schemas.microsoft.com/office/drawing/2014/main" val="2087033264"/>
                    </a:ext>
                  </a:extLst>
                </a:gridCol>
                <a:gridCol w="1986720">
                  <a:extLst>
                    <a:ext uri="{9D8B030D-6E8A-4147-A177-3AD203B41FA5}">
                      <a16:colId xmlns:a16="http://schemas.microsoft.com/office/drawing/2014/main" val="216047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Population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NH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Treated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Correlation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480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Full           N = (42, 23)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2.12 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 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824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Matched    N = (21, 21)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2.05 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 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-0.025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2775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AE33AD1-72E1-4691-80E2-2DF675857BC5}"/>
              </a:ext>
            </a:extLst>
          </p:cNvPr>
          <p:cNvSpPr txBox="1"/>
          <p:nvPr/>
        </p:nvSpPr>
        <p:spPr>
          <a:xfrm>
            <a:off x="4060272" y="3424672"/>
            <a:ext cx="3414319" cy="400110"/>
          </a:xfrm>
          <a:prstGeom prst="rect">
            <a:avLst/>
          </a:prstGeom>
          <a:solidFill>
            <a:srgbClr val="1D68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Mean ML Decline</a:t>
            </a:r>
          </a:p>
        </p:txBody>
      </p:sp>
    </p:spTree>
    <p:extLst>
      <p:ext uri="{BB962C8B-B14F-4D97-AF65-F5344CB8AC3E}">
        <p14:creationId xmlns:p14="http://schemas.microsoft.com/office/powerpoint/2010/main" val="66520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8D7A-0623-471F-B651-8AFB4CD4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67" y="129805"/>
            <a:ext cx="11990567" cy="816400"/>
          </a:xfrm>
        </p:spPr>
        <p:txBody>
          <a:bodyPr/>
          <a:lstStyle/>
          <a:p>
            <a:r>
              <a:rPr lang="en-US" dirty="0"/>
              <a:t>Looking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0B26D-E222-46B3-A75B-58095ABAD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808" y="1197315"/>
            <a:ext cx="11274950" cy="43405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Protracted discussion period	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 Eroded Power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responder analysis</a:t>
            </a:r>
          </a:p>
          <a:p>
            <a:pPr marL="342900" indent="-342900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Matching (reduced N)</a:t>
            </a:r>
          </a:p>
          <a:p>
            <a:pPr marL="342900" indent="-342900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LOCF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careful decisions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SAP (ex.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 data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Earlier SAP discussion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the Regulatory Authority (ex. “why do you ask for MMRM with LOCF?”)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early BLA file plan / interim data – will not show well with LOCF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762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8D7A-0623-471F-B651-8AFB4CD4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67" y="129805"/>
            <a:ext cx="11990567" cy="816400"/>
          </a:xfrm>
        </p:spPr>
        <p:txBody>
          <a:bodyPr/>
          <a:lstStyle/>
          <a:p>
            <a:r>
              <a:rPr lang="en-US" dirty="0"/>
              <a:t>Looking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0B26D-E222-46B3-A75B-58095ABAD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808" y="1197315"/>
            <a:ext cx="11274950" cy="4340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Lessons</a:t>
            </a:r>
          </a:p>
          <a:p>
            <a:pPr marL="342900" indent="-3429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many NH data sources and justify selection</a:t>
            </a:r>
          </a:p>
          <a:p>
            <a:pPr marL="342900" indent="-342900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 / audit NH data</a:t>
            </a:r>
          </a:p>
          <a:p>
            <a:pPr marL="342900" indent="-3429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Every data point matters when N is small /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100% audit &amp; clean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key data</a:t>
            </a:r>
          </a:p>
          <a:p>
            <a:pPr marL="342900" indent="-3429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 instruments require validation (or concurrent pilot study). </a:t>
            </a:r>
          </a:p>
          <a:p>
            <a:pPr marL="342900" indent="-3429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Video of assessments is good back-up plan (inter-rater reliability)</a:t>
            </a:r>
          </a:p>
          <a:p>
            <a:pPr marL="342900" indent="-3429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Keep trial endpoints as similar to retrospective NH data as possible (resist improvements)</a:t>
            </a:r>
          </a:p>
          <a:p>
            <a:pPr marL="342900" indent="-342900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190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8D7A-0623-471F-B651-8AFB4CD4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67" y="129805"/>
            <a:ext cx="11990567" cy="816400"/>
          </a:xfrm>
        </p:spPr>
        <p:txBody>
          <a:bodyPr>
            <a:normAutofit/>
          </a:bodyPr>
          <a:lstStyle/>
          <a:p>
            <a:r>
              <a:rPr lang="en-US" dirty="0"/>
              <a:t>Power revised endpoints – </a:t>
            </a:r>
            <a:r>
              <a:rPr lang="en-US" dirty="0">
                <a:solidFill>
                  <a:schemeClr val="tx1"/>
                </a:solidFill>
              </a:rPr>
              <a:t>PROTOCOL / ISE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C60551BA-61CA-4805-BB87-F163D4ACE8E9}"/>
              </a:ext>
            </a:extLst>
          </p:cNvPr>
          <p:cNvGraphicFramePr>
            <a:graphicFrameLocks/>
          </p:cNvGraphicFramePr>
          <p:nvPr/>
        </p:nvGraphicFramePr>
        <p:xfrm>
          <a:off x="410594" y="5255136"/>
          <a:ext cx="1352094" cy="1285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2094">
                  <a:extLst>
                    <a:ext uri="{9D8B030D-6E8A-4147-A177-3AD203B41FA5}">
                      <a16:colId xmlns:a16="http://schemas.microsoft.com/office/drawing/2014/main" val="1058468914"/>
                    </a:ext>
                  </a:extLst>
                </a:gridCol>
              </a:tblGrid>
              <a:tr h="1285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McNemer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Exact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303924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A0510D08-6D49-4004-AAC3-7732EACA40F1}"/>
              </a:ext>
            </a:extLst>
          </p:cNvPr>
          <p:cNvGraphicFramePr>
            <a:graphicFrameLocks/>
          </p:cNvGraphicFramePr>
          <p:nvPr/>
        </p:nvGraphicFramePr>
        <p:xfrm>
          <a:off x="4865313" y="3422838"/>
          <a:ext cx="1864828" cy="1285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4828">
                  <a:extLst>
                    <a:ext uri="{9D8B030D-6E8A-4147-A177-3AD203B41FA5}">
                      <a16:colId xmlns:a16="http://schemas.microsoft.com/office/drawing/2014/main" val="1058468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1-1 Match</a:t>
                      </a:r>
                    </a:p>
                    <a:p>
                      <a:r>
                        <a:rPr lang="en-US" dirty="0"/>
                        <a:t>BL, age≤12 </a:t>
                      </a:r>
                    </a:p>
                    <a:p>
                      <a:r>
                        <a:rPr lang="en-US" dirty="0"/>
                        <a:t>N=(21,21)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303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98780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66EC1630-D6A2-424F-B31A-B55235C20C98}"/>
              </a:ext>
            </a:extLst>
          </p:cNvPr>
          <p:cNvGraphicFramePr>
            <a:graphicFrameLocks/>
          </p:cNvGraphicFramePr>
          <p:nvPr/>
        </p:nvGraphicFramePr>
        <p:xfrm>
          <a:off x="2384506" y="3422838"/>
          <a:ext cx="1864828" cy="1285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4828">
                  <a:extLst>
                    <a:ext uri="{9D8B030D-6E8A-4147-A177-3AD203B41FA5}">
                      <a16:colId xmlns:a16="http://schemas.microsoft.com/office/drawing/2014/main" val="1058468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Matched (Full Sample)</a:t>
                      </a:r>
                    </a:p>
                    <a:p>
                      <a:r>
                        <a:rPr lang="en-US" dirty="0"/>
                        <a:t>N=(42,23)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303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987802"/>
                  </a:ext>
                </a:extLst>
              </a:tr>
            </a:tbl>
          </a:graphicData>
        </a:graphic>
      </p:graphicFrame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F90EE0BA-C928-441C-8546-01EF65A19B17}"/>
              </a:ext>
            </a:extLst>
          </p:cNvPr>
          <p:cNvGraphicFramePr>
            <a:graphicFrameLocks/>
          </p:cNvGraphicFramePr>
          <p:nvPr/>
        </p:nvGraphicFramePr>
        <p:xfrm>
          <a:off x="410594" y="3422838"/>
          <a:ext cx="1352094" cy="1285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2094">
                  <a:extLst>
                    <a:ext uri="{9D8B030D-6E8A-4147-A177-3AD203B41FA5}">
                      <a16:colId xmlns:a16="http://schemas.microsoft.com/office/drawing/2014/main" val="1058468914"/>
                    </a:ext>
                  </a:extLst>
                </a:gridCol>
              </a:tblGrid>
              <a:tr h="1285240"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Fisher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Exact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303924"/>
                  </a:ext>
                </a:extLst>
              </a:tr>
            </a:tbl>
          </a:graphicData>
        </a:graphic>
      </p:graphicFrame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93F9BE84-DC39-4313-A188-4B1C8D458659}"/>
              </a:ext>
            </a:extLst>
          </p:cNvPr>
          <p:cNvGraphicFramePr>
            <a:graphicFrameLocks/>
          </p:cNvGraphicFramePr>
          <p:nvPr/>
        </p:nvGraphicFramePr>
        <p:xfrm>
          <a:off x="7351959" y="3422838"/>
          <a:ext cx="1864828" cy="1285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4828">
                  <a:extLst>
                    <a:ext uri="{9D8B030D-6E8A-4147-A177-3AD203B41FA5}">
                      <a16:colId xmlns:a16="http://schemas.microsoft.com/office/drawing/2014/main" val="1058468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1-1 Match</a:t>
                      </a:r>
                    </a:p>
                    <a:p>
                      <a:r>
                        <a:rPr lang="en-US" dirty="0"/>
                        <a:t>BL, age≤3, gene</a:t>
                      </a:r>
                    </a:p>
                    <a:p>
                      <a:r>
                        <a:rPr lang="en-US" dirty="0"/>
                        <a:t>N=(17,17)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303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987802"/>
                  </a:ext>
                </a:extLst>
              </a:tr>
            </a:tbl>
          </a:graphicData>
        </a:graphic>
      </p:graphicFrame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B92CFB28-32B5-41FE-8EAD-E8A801262EF7}"/>
              </a:ext>
            </a:extLst>
          </p:cNvPr>
          <p:cNvGraphicFramePr>
            <a:graphicFrameLocks/>
          </p:cNvGraphicFramePr>
          <p:nvPr/>
        </p:nvGraphicFramePr>
        <p:xfrm>
          <a:off x="9838605" y="3422838"/>
          <a:ext cx="1864828" cy="1285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4828">
                  <a:extLst>
                    <a:ext uri="{9D8B030D-6E8A-4147-A177-3AD203B41FA5}">
                      <a16:colId xmlns:a16="http://schemas.microsoft.com/office/drawing/2014/main" val="1058468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Impute W.C.</a:t>
                      </a:r>
                    </a:p>
                    <a:p>
                      <a:r>
                        <a:rPr lang="en-US" dirty="0"/>
                        <a:t>For Early Term</a:t>
                      </a:r>
                    </a:p>
                    <a:p>
                      <a:r>
                        <a:rPr lang="en-US" dirty="0"/>
                        <a:t>N=(18,18)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303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987802"/>
                  </a:ext>
                </a:extLst>
              </a:tr>
            </a:tbl>
          </a:graphicData>
        </a:graphic>
      </p:graphicFrame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283443EB-0DD1-42FD-9864-B6364F99E217}"/>
              </a:ext>
            </a:extLst>
          </p:cNvPr>
          <p:cNvGraphicFramePr>
            <a:graphicFrameLocks/>
          </p:cNvGraphicFramePr>
          <p:nvPr/>
        </p:nvGraphicFramePr>
        <p:xfrm>
          <a:off x="7351959" y="5255136"/>
          <a:ext cx="1864828" cy="1285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4828">
                  <a:extLst>
                    <a:ext uri="{9D8B030D-6E8A-4147-A177-3AD203B41FA5}">
                      <a16:colId xmlns:a16="http://schemas.microsoft.com/office/drawing/2014/main" val="1058468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1-1 Match</a:t>
                      </a:r>
                    </a:p>
                    <a:p>
                      <a:r>
                        <a:rPr lang="en-US" dirty="0"/>
                        <a:t>BL, age≤3, gene</a:t>
                      </a:r>
                    </a:p>
                    <a:p>
                      <a:r>
                        <a:rPr lang="en-US" dirty="0"/>
                        <a:t>N=(17,17)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303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987802"/>
                  </a:ext>
                </a:extLst>
              </a:tr>
            </a:tbl>
          </a:graphicData>
        </a:graphic>
      </p:graphicFrame>
      <p:graphicFrame>
        <p:nvGraphicFramePr>
          <p:cNvPr id="21" name="Content Placeholder 3">
            <a:extLst>
              <a:ext uri="{FF2B5EF4-FFF2-40B4-BE49-F238E27FC236}">
                <a16:creationId xmlns:a16="http://schemas.microsoft.com/office/drawing/2014/main" id="{D12F050A-E9EF-4906-983E-5199452A47BB}"/>
              </a:ext>
            </a:extLst>
          </p:cNvPr>
          <p:cNvGraphicFramePr>
            <a:graphicFrameLocks/>
          </p:cNvGraphicFramePr>
          <p:nvPr/>
        </p:nvGraphicFramePr>
        <p:xfrm>
          <a:off x="9921878" y="5255136"/>
          <a:ext cx="1864828" cy="1285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4828">
                  <a:extLst>
                    <a:ext uri="{9D8B030D-6E8A-4147-A177-3AD203B41FA5}">
                      <a16:colId xmlns:a16="http://schemas.microsoft.com/office/drawing/2014/main" val="1058468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Impute W.C.</a:t>
                      </a:r>
                    </a:p>
                    <a:p>
                      <a:r>
                        <a:rPr lang="en-US" dirty="0"/>
                        <a:t>For Early Term</a:t>
                      </a:r>
                    </a:p>
                    <a:p>
                      <a:r>
                        <a:rPr lang="en-US" dirty="0"/>
                        <a:t>N=(18,18)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303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987802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D4D95968-06ED-4FD8-BFA8-B8A7746D373B}"/>
              </a:ext>
            </a:extLst>
          </p:cNvPr>
          <p:cNvSpPr/>
          <p:nvPr/>
        </p:nvSpPr>
        <p:spPr>
          <a:xfrm>
            <a:off x="2384506" y="5255136"/>
            <a:ext cx="4286040" cy="1285240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Assumes pairs not correlated</a:t>
            </a:r>
          </a:p>
          <a:p>
            <a:r>
              <a:rPr lang="en-US" sz="2400" dirty="0">
                <a:solidFill>
                  <a:schemeClr val="tx1"/>
                </a:solidFill>
              </a:rPr>
              <a:t>Power loss ~ delete one pair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FE3863-89D7-4270-8E49-D2504FD846FE}"/>
              </a:ext>
            </a:extLst>
          </p:cNvPr>
          <p:cNvGrpSpPr/>
          <p:nvPr/>
        </p:nvGrpSpPr>
        <p:grpSpPr>
          <a:xfrm>
            <a:off x="3180045" y="1470873"/>
            <a:ext cx="7008020" cy="1404907"/>
            <a:chOff x="2384506" y="1002756"/>
            <a:chExt cx="7220933" cy="140490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C0422AF-994A-41CA-BC02-07888B79C68F}"/>
                </a:ext>
              </a:extLst>
            </p:cNvPr>
            <p:cNvGrpSpPr/>
            <p:nvPr/>
          </p:nvGrpSpPr>
          <p:grpSpPr>
            <a:xfrm>
              <a:off x="2384506" y="1493263"/>
              <a:ext cx="7220932" cy="914400"/>
              <a:chOff x="1498862" y="1234911"/>
              <a:chExt cx="7220932" cy="9144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FCF0815-7312-4817-A0E5-5C93D39C4286}"/>
                  </a:ext>
                </a:extLst>
              </p:cNvPr>
              <p:cNvSpPr/>
              <p:nvPr/>
            </p:nvSpPr>
            <p:spPr>
              <a:xfrm>
                <a:off x="1498862" y="1234911"/>
                <a:ext cx="3610466" cy="9144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Protocol Assumptions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75% Slope Reduction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NH 2pt loss per 48 Weeks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E6D92D4-C5AD-4826-B066-D3C606F529CC}"/>
                  </a:ext>
                </a:extLst>
              </p:cNvPr>
              <p:cNvSpPr/>
              <p:nvPr/>
            </p:nvSpPr>
            <p:spPr>
              <a:xfrm>
                <a:off x="5109328" y="1234911"/>
                <a:ext cx="3610466" cy="9144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48 Week Failure Rate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NH		50%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RX		20%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E3B558E-1EE1-4D64-82C1-69B0698FFAA8}"/>
                </a:ext>
              </a:extLst>
            </p:cNvPr>
            <p:cNvSpPr/>
            <p:nvPr/>
          </p:nvSpPr>
          <p:spPr>
            <a:xfrm>
              <a:off x="2384506" y="1002756"/>
              <a:ext cx="7220933" cy="4905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If efficacy result not available ?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906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8D7A-0623-471F-B651-8AFB4CD4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67" y="129805"/>
            <a:ext cx="11990567" cy="816400"/>
          </a:xfrm>
        </p:spPr>
        <p:txBody>
          <a:bodyPr>
            <a:normAutofit/>
          </a:bodyPr>
          <a:lstStyle/>
          <a:p>
            <a:r>
              <a:rPr lang="en-US" dirty="0"/>
              <a:t>Power for revised endpoints: </a:t>
            </a:r>
            <a:r>
              <a:rPr lang="en-US" dirty="0">
                <a:solidFill>
                  <a:srgbClr val="00B050"/>
                </a:solidFill>
              </a:rPr>
              <a:t>actual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C60551BA-61CA-4805-BB87-F163D4ACE8E9}"/>
              </a:ext>
            </a:extLst>
          </p:cNvPr>
          <p:cNvGraphicFramePr>
            <a:graphicFrameLocks/>
          </p:cNvGraphicFramePr>
          <p:nvPr/>
        </p:nvGraphicFramePr>
        <p:xfrm>
          <a:off x="410594" y="5255136"/>
          <a:ext cx="1352094" cy="1285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2094">
                  <a:extLst>
                    <a:ext uri="{9D8B030D-6E8A-4147-A177-3AD203B41FA5}">
                      <a16:colId xmlns:a16="http://schemas.microsoft.com/office/drawing/2014/main" val="1058468914"/>
                    </a:ext>
                  </a:extLst>
                </a:gridCol>
              </a:tblGrid>
              <a:tr h="1285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McNemer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Exact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303924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A0510D08-6D49-4004-AAC3-7732EACA40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7270182"/>
              </p:ext>
            </p:extLst>
          </p:nvPr>
        </p:nvGraphicFramePr>
        <p:xfrm>
          <a:off x="4865313" y="3422838"/>
          <a:ext cx="1864828" cy="1285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4828">
                  <a:extLst>
                    <a:ext uri="{9D8B030D-6E8A-4147-A177-3AD203B41FA5}">
                      <a16:colId xmlns:a16="http://schemas.microsoft.com/office/drawing/2014/main" val="1058468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1-1 Match</a:t>
                      </a:r>
                    </a:p>
                    <a:p>
                      <a:r>
                        <a:rPr lang="en-US" dirty="0"/>
                        <a:t>BL, age≤12 </a:t>
                      </a:r>
                    </a:p>
                    <a:p>
                      <a:r>
                        <a:rPr lang="en-US" dirty="0"/>
                        <a:t>N=(21,21)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303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41%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79%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98780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66EC1630-D6A2-424F-B31A-B55235C20C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6801563"/>
              </p:ext>
            </p:extLst>
          </p:nvPr>
        </p:nvGraphicFramePr>
        <p:xfrm>
          <a:off x="2384506" y="3422838"/>
          <a:ext cx="1864828" cy="1285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4828">
                  <a:extLst>
                    <a:ext uri="{9D8B030D-6E8A-4147-A177-3AD203B41FA5}">
                      <a16:colId xmlns:a16="http://schemas.microsoft.com/office/drawing/2014/main" val="1058468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Matched (Full Sample)</a:t>
                      </a:r>
                    </a:p>
                    <a:p>
                      <a:r>
                        <a:rPr lang="en-US" dirty="0"/>
                        <a:t>N=(42,23)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303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62%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94%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987802"/>
                  </a:ext>
                </a:extLst>
              </a:tr>
            </a:tbl>
          </a:graphicData>
        </a:graphic>
      </p:graphicFrame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F90EE0BA-C928-441C-8546-01EF65A19B17}"/>
              </a:ext>
            </a:extLst>
          </p:cNvPr>
          <p:cNvGraphicFramePr>
            <a:graphicFrameLocks/>
          </p:cNvGraphicFramePr>
          <p:nvPr/>
        </p:nvGraphicFramePr>
        <p:xfrm>
          <a:off x="410594" y="3422838"/>
          <a:ext cx="1352094" cy="1285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2094">
                  <a:extLst>
                    <a:ext uri="{9D8B030D-6E8A-4147-A177-3AD203B41FA5}">
                      <a16:colId xmlns:a16="http://schemas.microsoft.com/office/drawing/2014/main" val="1058468914"/>
                    </a:ext>
                  </a:extLst>
                </a:gridCol>
              </a:tblGrid>
              <a:tr h="1285240"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Fisher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Exact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303924"/>
                  </a:ext>
                </a:extLst>
              </a:tr>
            </a:tbl>
          </a:graphicData>
        </a:graphic>
      </p:graphicFrame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93F9BE84-DC39-4313-A188-4B1C8D4586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618274"/>
              </p:ext>
            </p:extLst>
          </p:nvPr>
        </p:nvGraphicFramePr>
        <p:xfrm>
          <a:off x="7351959" y="3422838"/>
          <a:ext cx="1864828" cy="1285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4828">
                  <a:extLst>
                    <a:ext uri="{9D8B030D-6E8A-4147-A177-3AD203B41FA5}">
                      <a16:colId xmlns:a16="http://schemas.microsoft.com/office/drawing/2014/main" val="1058468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1-1 Match</a:t>
                      </a:r>
                    </a:p>
                    <a:p>
                      <a:r>
                        <a:rPr lang="en-US" dirty="0"/>
                        <a:t>BL, age≤3, gene</a:t>
                      </a:r>
                    </a:p>
                    <a:p>
                      <a:r>
                        <a:rPr lang="en-US" dirty="0"/>
                        <a:t>N=(17,17)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303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32%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66%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987802"/>
                  </a:ext>
                </a:extLst>
              </a:tr>
            </a:tbl>
          </a:graphicData>
        </a:graphic>
      </p:graphicFrame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B92CFB28-32B5-41FE-8EAD-E8A801262E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2301273"/>
              </p:ext>
            </p:extLst>
          </p:nvPr>
        </p:nvGraphicFramePr>
        <p:xfrm>
          <a:off x="9838605" y="3422838"/>
          <a:ext cx="1864828" cy="1285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4828">
                  <a:extLst>
                    <a:ext uri="{9D8B030D-6E8A-4147-A177-3AD203B41FA5}">
                      <a16:colId xmlns:a16="http://schemas.microsoft.com/office/drawing/2014/main" val="1058468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Impute W.C.</a:t>
                      </a:r>
                    </a:p>
                    <a:p>
                      <a:r>
                        <a:rPr lang="en-US" dirty="0"/>
                        <a:t>For Early Term</a:t>
                      </a:r>
                    </a:p>
                    <a:p>
                      <a:r>
                        <a:rPr lang="en-US" dirty="0"/>
                        <a:t>N=(18,18)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303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24%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52%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987802"/>
                  </a:ext>
                </a:extLst>
              </a:tr>
            </a:tbl>
          </a:graphicData>
        </a:graphic>
      </p:graphicFrame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283443EB-0DD1-42FD-9864-B6364F99E2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8562899"/>
              </p:ext>
            </p:extLst>
          </p:nvPr>
        </p:nvGraphicFramePr>
        <p:xfrm>
          <a:off x="7351959" y="5255136"/>
          <a:ext cx="1864828" cy="1285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4828">
                  <a:extLst>
                    <a:ext uri="{9D8B030D-6E8A-4147-A177-3AD203B41FA5}">
                      <a16:colId xmlns:a16="http://schemas.microsoft.com/office/drawing/2014/main" val="1058468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1-1 Match</a:t>
                      </a:r>
                    </a:p>
                    <a:p>
                      <a:r>
                        <a:rPr lang="en-US" dirty="0"/>
                        <a:t>BL, age≤3, gene</a:t>
                      </a:r>
                    </a:p>
                    <a:p>
                      <a:r>
                        <a:rPr lang="en-US" dirty="0"/>
                        <a:t>N=(17,17)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303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29%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61%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987802"/>
                  </a:ext>
                </a:extLst>
              </a:tr>
            </a:tbl>
          </a:graphicData>
        </a:graphic>
      </p:graphicFrame>
      <p:graphicFrame>
        <p:nvGraphicFramePr>
          <p:cNvPr id="21" name="Content Placeholder 3">
            <a:extLst>
              <a:ext uri="{FF2B5EF4-FFF2-40B4-BE49-F238E27FC236}">
                <a16:creationId xmlns:a16="http://schemas.microsoft.com/office/drawing/2014/main" id="{D12F050A-E9EF-4906-983E-5199452A47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327648"/>
              </p:ext>
            </p:extLst>
          </p:nvPr>
        </p:nvGraphicFramePr>
        <p:xfrm>
          <a:off x="9921878" y="5255136"/>
          <a:ext cx="1781555" cy="1285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81555">
                  <a:extLst>
                    <a:ext uri="{9D8B030D-6E8A-4147-A177-3AD203B41FA5}">
                      <a16:colId xmlns:a16="http://schemas.microsoft.com/office/drawing/2014/main" val="1058468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Impute W.C.</a:t>
                      </a:r>
                    </a:p>
                    <a:p>
                      <a:r>
                        <a:rPr lang="en-US" dirty="0"/>
                        <a:t>For Early Term</a:t>
                      </a:r>
                    </a:p>
                    <a:p>
                      <a:r>
                        <a:rPr lang="en-US" dirty="0"/>
                        <a:t>N=(18,18)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303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20%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47%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987802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2C0422AF-994A-41CA-BC02-07888B79C68F}"/>
              </a:ext>
            </a:extLst>
          </p:cNvPr>
          <p:cNvGrpSpPr/>
          <p:nvPr/>
        </p:nvGrpSpPr>
        <p:grpSpPr>
          <a:xfrm>
            <a:off x="2384506" y="1493263"/>
            <a:ext cx="7220932" cy="914400"/>
            <a:chOff x="1498862" y="1234911"/>
            <a:chExt cx="7220932" cy="9144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FCF0815-7312-4817-A0E5-5C93D39C4286}"/>
                </a:ext>
              </a:extLst>
            </p:cNvPr>
            <p:cNvSpPr/>
            <p:nvPr/>
          </p:nvSpPr>
          <p:spPr>
            <a:xfrm>
              <a:off x="1498862" y="1234911"/>
              <a:ext cx="3610466" cy="9144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48 Week (protocol)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NH		50%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RX		20%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E6D92D4-C5AD-4826-B066-D3C606F529CC}"/>
                </a:ext>
              </a:extLst>
            </p:cNvPr>
            <p:cNvSpPr/>
            <p:nvPr/>
          </p:nvSpPr>
          <p:spPr>
            <a:xfrm>
              <a:off x="5109328" y="1234911"/>
              <a:ext cx="3610466" cy="9144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48 Week (</a:t>
              </a:r>
              <a:r>
                <a:rPr lang="en-US" sz="2000" b="1" dirty="0">
                  <a:solidFill>
                    <a:srgbClr val="00B050"/>
                  </a:solidFill>
                </a:rPr>
                <a:t>actual</a:t>
              </a:r>
              <a:r>
                <a:rPr lang="en-US" sz="2000" b="1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NH		51%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RX		9%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9C08FA0-2E17-407F-A85D-FE0BB9418A6C}"/>
              </a:ext>
            </a:extLst>
          </p:cNvPr>
          <p:cNvSpPr/>
          <p:nvPr/>
        </p:nvSpPr>
        <p:spPr>
          <a:xfrm>
            <a:off x="2384506" y="5255136"/>
            <a:ext cx="4286040" cy="1285240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00B050"/>
                </a:solidFill>
              </a:rPr>
              <a:t>LOCF-W48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r>
              <a:rPr lang="en-US" sz="2400" dirty="0">
                <a:solidFill>
                  <a:srgbClr val="00B050"/>
                </a:solidFill>
              </a:rPr>
              <a:t> power to near 0</a:t>
            </a:r>
          </a:p>
          <a:p>
            <a:r>
              <a:rPr lang="en-US" sz="2400" dirty="0">
                <a:solidFill>
                  <a:srgbClr val="00B050"/>
                </a:solidFill>
              </a:rPr>
              <a:t>Complete FU through Week 96 to overcome LOCF</a:t>
            </a:r>
          </a:p>
        </p:txBody>
      </p:sp>
    </p:spTree>
    <p:extLst>
      <p:ext uri="{BB962C8B-B14F-4D97-AF65-F5344CB8AC3E}">
        <p14:creationId xmlns:p14="http://schemas.microsoft.com/office/powerpoint/2010/main" val="348735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8D7A-0623-471F-B651-8AFB4CD4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683" y="2663280"/>
            <a:ext cx="9479559" cy="8164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 and Conclusions</a:t>
            </a:r>
          </a:p>
        </p:txBody>
      </p:sp>
    </p:spTree>
    <p:extLst>
      <p:ext uri="{BB962C8B-B14F-4D97-AF65-F5344CB8AC3E}">
        <p14:creationId xmlns:p14="http://schemas.microsoft.com/office/powerpoint/2010/main" val="951333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8D7A-0623-471F-B651-8AFB4CD4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67" y="129805"/>
            <a:ext cx="11990567" cy="549926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0B26D-E222-46B3-A75B-58095ABAD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75" y="913908"/>
            <a:ext cx="11274950" cy="2452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BLA approved with substantial amendment – extra 3 months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NH data (exists) &amp; BTD approval likely facilitated (early) BLA approval</a:t>
            </a:r>
          </a:p>
          <a:p>
            <a:pPr marL="0" indent="0">
              <a:buNone/>
            </a:pPr>
            <a:endParaRPr 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258ABC6-5483-4713-8F75-3C8DF90DC6FE}"/>
              </a:ext>
            </a:extLst>
          </p:cNvPr>
          <p:cNvSpPr txBox="1">
            <a:spLocks/>
          </p:cNvSpPr>
          <p:nvPr/>
        </p:nvSpPr>
        <p:spPr>
          <a:xfrm>
            <a:off x="461175" y="2004983"/>
            <a:ext cx="11274950" cy="575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Power of original design lost due to concerns non-randomized, non-prospective NH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Matching reduced N - failed to reduce heterogeneity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Different schedules (LOCF to W48)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8BC965B-5CA8-4AF9-9CF3-B8C3B4BC7545}"/>
              </a:ext>
            </a:extLst>
          </p:cNvPr>
          <p:cNvSpPr txBox="1">
            <a:spLocks/>
          </p:cNvSpPr>
          <p:nvPr/>
        </p:nvSpPr>
        <p:spPr>
          <a:xfrm>
            <a:off x="461175" y="3836399"/>
            <a:ext cx="11274950" cy="575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5826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Randomized 16 x 2 trial has equal power.  +10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wks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(+23 accrual -13  substantial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amd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Must assume high efficacy (risk)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Need NH for assessing longer term efficacy (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Control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RX @ W48 )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Treated experience ↓  @ BTD discussions.  BTD successful? Necessary?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Clean and fewer analyses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11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8D7A-0623-471F-B651-8AFB4CD4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67" y="129805"/>
            <a:ext cx="11990567" cy="816400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0B26D-E222-46B3-A75B-58095ABAD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224" y="1399429"/>
            <a:ext cx="1127495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28600" lvl="1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9A4AA-CE7A-4AC9-842F-A151B2E784DA}"/>
              </a:ext>
            </a:extLst>
          </p:cNvPr>
          <p:cNvSpPr txBox="1"/>
          <p:nvPr/>
        </p:nvSpPr>
        <p:spPr>
          <a:xfrm>
            <a:off x="830510" y="1399429"/>
            <a:ext cx="10842263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Randomized is best, and might not be slower (if high efficacy assumed). 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69BEE7-187F-454C-9B57-C534EE9AEADA}"/>
              </a:ext>
            </a:extLst>
          </p:cNvPr>
          <p:cNvSpPr txBox="1"/>
          <p:nvPr/>
        </p:nvSpPr>
        <p:spPr>
          <a:xfrm>
            <a:off x="830510" y="2305590"/>
            <a:ext cx="10842262" cy="230832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Prospective &gt;&gt; Retrospective (challenging).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Link early with Sci. Comm. / academic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Design prospective NH studies / validate endpoints (or semi-validate)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Encourage Sci. Comm. to proceed as if an industry partner is available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Validate endpoints for regulatory use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A072F-AB6B-4FCD-9E29-B73DCEE738F6}"/>
              </a:ext>
            </a:extLst>
          </p:cNvPr>
          <p:cNvSpPr txBox="1"/>
          <p:nvPr/>
        </p:nvSpPr>
        <p:spPr>
          <a:xfrm>
            <a:off x="830510" y="4932593"/>
            <a:ext cx="5354351" cy="156966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Expect high hurdles retrospective NH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Matching ( ↓ power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Conservative LOCF ( ↓ power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Longer FU</a:t>
            </a:r>
            <a:endParaRPr lang="en-US" sz="2400" strike="dblStrik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06E40-FBA1-49DC-81B3-102490C2170E}"/>
              </a:ext>
            </a:extLst>
          </p:cNvPr>
          <p:cNvSpPr txBox="1"/>
          <p:nvPr/>
        </p:nvSpPr>
        <p:spPr>
          <a:xfrm>
            <a:off x="6427134" y="4932593"/>
            <a:ext cx="5245637" cy="156966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Careful Pace (planning):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Early FDA &amp; 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discussions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better endpoints – TTE, recurrent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Improved imputation from LOCF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53DDB-DA54-47A1-97E3-DAE1CCB3B00C}"/>
              </a:ext>
            </a:extLst>
          </p:cNvPr>
          <p:cNvSpPr txBox="1"/>
          <p:nvPr/>
        </p:nvSpPr>
        <p:spPr>
          <a:xfrm>
            <a:off x="2949489" y="6009866"/>
            <a:ext cx="3263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trike="dbl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file BLA interim data ]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41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8D7A-0623-471F-B651-8AFB4CD4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59" y="2743532"/>
            <a:ext cx="11990567" cy="816400"/>
          </a:xfrm>
        </p:spPr>
        <p:txBody>
          <a:bodyPr/>
          <a:lstStyle/>
          <a:p>
            <a:r>
              <a:rPr lang="en-US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995015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8D7A-0623-471F-B651-8AFB4CD4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02" y="2832545"/>
            <a:ext cx="11312665" cy="8164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Ultra-rare Disease Setting: CLN2 Disease and the Clinical Development plan</a:t>
            </a:r>
          </a:p>
        </p:txBody>
      </p:sp>
    </p:spTree>
    <p:extLst>
      <p:ext uri="{BB962C8B-B14F-4D97-AF65-F5344CB8AC3E}">
        <p14:creationId xmlns:p14="http://schemas.microsoft.com/office/powerpoint/2010/main" val="247025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8D7A-0623-471F-B651-8AFB4CD4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67" y="129805"/>
            <a:ext cx="11990567" cy="816400"/>
          </a:xfrm>
        </p:spPr>
        <p:txBody>
          <a:bodyPr/>
          <a:lstStyle/>
          <a:p>
            <a:r>
              <a:rPr lang="en-US" dirty="0"/>
              <a:t>CLN2 Disease: Clinical program Planning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94222C-AE85-405D-996C-E60CD3E07AA6}"/>
              </a:ext>
            </a:extLst>
          </p:cNvPr>
          <p:cNvGrpSpPr/>
          <p:nvPr/>
        </p:nvGrpSpPr>
        <p:grpSpPr>
          <a:xfrm>
            <a:off x="382385" y="2437551"/>
            <a:ext cx="11454940" cy="1714212"/>
            <a:chOff x="1498862" y="1234911"/>
            <a:chExt cx="7220932" cy="914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1EF71BF-45FB-4DB8-BC05-0161A5555F70}"/>
                </a:ext>
              </a:extLst>
            </p:cNvPr>
            <p:cNvSpPr/>
            <p:nvPr/>
          </p:nvSpPr>
          <p:spPr>
            <a:xfrm>
              <a:off x="1498862" y="1234911"/>
              <a:ext cx="3610466" cy="9144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Ultra-rare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Only small N trials viable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Difficult to commit with limited evidence/POC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A69204-7938-450F-91EF-E122B12E4FC5}"/>
                </a:ext>
              </a:extLst>
            </p:cNvPr>
            <p:cNvSpPr/>
            <p:nvPr/>
          </p:nvSpPr>
          <p:spPr>
            <a:xfrm>
              <a:off x="5109328" y="1234911"/>
              <a:ext cx="3610466" cy="9144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Potential high efficacy (Δ)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Enzyme replacement therapy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Severe disease, rapid progression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1255099-C982-4C4F-8C26-4AD026D20AF3}"/>
              </a:ext>
            </a:extLst>
          </p:cNvPr>
          <p:cNvGrpSpPr/>
          <p:nvPr/>
        </p:nvGrpSpPr>
        <p:grpSpPr>
          <a:xfrm>
            <a:off x="382385" y="4151763"/>
            <a:ext cx="11454940" cy="1168382"/>
            <a:chOff x="1498862" y="1234911"/>
            <a:chExt cx="7220932" cy="9144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8FFB3C4-A1E0-4129-9F22-254CA9C7207A}"/>
                </a:ext>
              </a:extLst>
            </p:cNvPr>
            <p:cNvSpPr/>
            <p:nvPr/>
          </p:nvSpPr>
          <p:spPr>
            <a:xfrm>
              <a:off x="1498862" y="1234911"/>
              <a:ext cx="3610466" cy="9144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Few Publications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5D57536-36AF-49A3-A5E1-F40ADF4D9660}"/>
                </a:ext>
              </a:extLst>
            </p:cNvPr>
            <p:cNvSpPr/>
            <p:nvPr/>
          </p:nvSpPr>
          <p:spPr>
            <a:xfrm>
              <a:off x="5109328" y="1234911"/>
              <a:ext cx="3610466" cy="9144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Active scientific community (DEMCHILD)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Existing NH database (N ~ 70)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CD534D-B66F-44E1-A447-EADFA7FF31FE}"/>
              </a:ext>
            </a:extLst>
          </p:cNvPr>
          <p:cNvGrpSpPr/>
          <p:nvPr/>
        </p:nvGrpSpPr>
        <p:grpSpPr>
          <a:xfrm>
            <a:off x="382386" y="5320145"/>
            <a:ext cx="11454939" cy="1269439"/>
            <a:chOff x="1498862" y="1234911"/>
            <a:chExt cx="7220932" cy="9144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1827DB-641D-4D7D-AE00-7E803E5B66CE}"/>
                </a:ext>
              </a:extLst>
            </p:cNvPr>
            <p:cNvSpPr/>
            <p:nvPr/>
          </p:nvSpPr>
          <p:spPr>
            <a:xfrm>
              <a:off x="1498862" y="1234911"/>
              <a:ext cx="3610466" cy="9144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validated endpoints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A314BA-D564-4FC8-B5A5-B2CF108A96B4}"/>
                </a:ext>
              </a:extLst>
            </p:cNvPr>
            <p:cNvSpPr/>
            <p:nvPr/>
          </p:nvSpPr>
          <p:spPr>
            <a:xfrm>
              <a:off x="5109328" y="1234911"/>
              <a:ext cx="3610466" cy="9144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Developing measures of motor &amp; language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Within NH database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3CB8F0-DD3D-4F14-950B-4F34FE676D4F}"/>
              </a:ext>
            </a:extLst>
          </p:cNvPr>
          <p:cNvGrpSpPr/>
          <p:nvPr/>
        </p:nvGrpSpPr>
        <p:grpSpPr>
          <a:xfrm>
            <a:off x="371180" y="1608082"/>
            <a:ext cx="11454940" cy="940901"/>
            <a:chOff x="1498862" y="1234911"/>
            <a:chExt cx="7220932" cy="9144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9755170-3807-4AF9-A8BC-A0E423987BCA}"/>
                </a:ext>
              </a:extLst>
            </p:cNvPr>
            <p:cNvSpPr/>
            <p:nvPr/>
          </p:nvSpPr>
          <p:spPr>
            <a:xfrm>
              <a:off x="1498862" y="1234911"/>
              <a:ext cx="3610466" cy="9144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Challenges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AA44E6C-D2E1-45F6-85B8-CE35C918C8D0}"/>
                </a:ext>
              </a:extLst>
            </p:cNvPr>
            <p:cNvSpPr/>
            <p:nvPr/>
          </p:nvSpPr>
          <p:spPr>
            <a:xfrm>
              <a:off x="5109328" y="1234911"/>
              <a:ext cx="3610466" cy="9144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Advantages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10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>
            <a:extLst>
              <a:ext uri="{FF2B5EF4-FFF2-40B4-BE49-F238E27FC236}">
                <a16:creationId xmlns:a16="http://schemas.microsoft.com/office/drawing/2014/main" id="{3759C4B4-6667-4124-B7FE-7CDD41ABC8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4137" y="320677"/>
            <a:ext cx="11493063" cy="857250"/>
          </a:xfrm>
        </p:spPr>
        <p:txBody>
          <a:bodyPr>
            <a:noAutofit/>
          </a:bodyPr>
          <a:lstStyle/>
          <a:p>
            <a:r>
              <a:rPr lang="en-US" altLang="en-US" dirty="0"/>
              <a:t>Natural History of CLN2 Disease: Children Decline ~2 points per Year in Motor-Language Score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4F2E7D-CC39-4572-82D6-9DF92256B936}"/>
              </a:ext>
            </a:extLst>
          </p:cNvPr>
          <p:cNvSpPr/>
          <p:nvPr/>
        </p:nvSpPr>
        <p:spPr>
          <a:xfrm>
            <a:off x="6026150" y="3290888"/>
            <a:ext cx="636588" cy="1841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Univers 55"/>
                <a:cs typeface="Univers 55"/>
              </a:rPr>
              <a:t> </a:t>
            </a:r>
            <a:endParaRPr lang="en-US" sz="600" dirty="0"/>
          </a:p>
        </p:txBody>
      </p:sp>
      <p:pic>
        <p:nvPicPr>
          <p:cNvPr id="99332" name="Picture 18">
            <a:extLst>
              <a:ext uri="{FF2B5EF4-FFF2-40B4-BE49-F238E27FC236}">
                <a16:creationId xmlns:a16="http://schemas.microsoft.com/office/drawing/2014/main" id="{59F53BAE-25FE-4853-AFF1-95C6B1C60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050" y="1177927"/>
            <a:ext cx="6971680" cy="568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3" name="Textfeld 5">
            <a:extLst>
              <a:ext uri="{FF2B5EF4-FFF2-40B4-BE49-F238E27FC236}">
                <a16:creationId xmlns:a16="http://schemas.microsoft.com/office/drawing/2014/main" id="{EA8391B5-CB6D-4482-A9FB-3DD37A0D8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576" y="3148718"/>
            <a:ext cx="2462924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20000"/>
              </a:lnSpc>
            </a:pPr>
            <a:r>
              <a:rPr lang="de-DE" altLang="en-US" sz="2400" dirty="0">
                <a:latin typeface="Futura Std Book"/>
              </a:rPr>
              <a:t>Normal	     	= 3</a:t>
            </a:r>
          </a:p>
          <a:p>
            <a:pPr>
              <a:lnSpc>
                <a:spcPct val="120000"/>
              </a:lnSpc>
            </a:pPr>
            <a:r>
              <a:rPr lang="de-DE" altLang="en-US" sz="2400" dirty="0">
                <a:latin typeface="Futura Std Book"/>
              </a:rPr>
              <a:t>Abnormal   	= 2</a:t>
            </a:r>
          </a:p>
          <a:p>
            <a:pPr>
              <a:lnSpc>
                <a:spcPct val="120000"/>
              </a:lnSpc>
            </a:pPr>
            <a:r>
              <a:rPr lang="de-DE" altLang="en-US" sz="2400" dirty="0">
                <a:latin typeface="Futura Std Book"/>
              </a:rPr>
              <a:t>Poor	      	= 1</a:t>
            </a:r>
          </a:p>
          <a:p>
            <a:pPr>
              <a:lnSpc>
                <a:spcPct val="120000"/>
              </a:lnSpc>
            </a:pPr>
            <a:r>
              <a:rPr lang="de-DE" altLang="en-US" sz="2400" dirty="0">
                <a:latin typeface="Futura Std Book"/>
              </a:rPr>
              <a:t>No function	= 0 </a:t>
            </a:r>
          </a:p>
        </p:txBody>
      </p:sp>
      <p:sp>
        <p:nvSpPr>
          <p:cNvPr id="99334" name="TextBox 8">
            <a:extLst>
              <a:ext uri="{FF2B5EF4-FFF2-40B4-BE49-F238E27FC236}">
                <a16:creationId xmlns:a16="http://schemas.microsoft.com/office/drawing/2014/main" id="{58EC3E11-60B1-4594-BD09-01196782B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56" y="5327990"/>
            <a:ext cx="40699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de-DE" altLang="en-US" sz="2400" dirty="0">
                <a:solidFill>
                  <a:srgbClr val="00B050"/>
                </a:solidFill>
                <a:latin typeface="Futura Std Book"/>
              </a:rPr>
              <a:t>M + L 		{0 – 6} </a:t>
            </a:r>
          </a:p>
          <a:p>
            <a:pPr algn="ctr"/>
            <a:endParaRPr lang="en-US" altLang="en-US" sz="600" dirty="0">
              <a:solidFill>
                <a:srgbClr val="003464"/>
              </a:solidFill>
            </a:endParaRPr>
          </a:p>
        </p:txBody>
      </p:sp>
      <p:sp>
        <p:nvSpPr>
          <p:cNvPr id="99335" name="TextBox 10">
            <a:extLst>
              <a:ext uri="{FF2B5EF4-FFF2-40B4-BE49-F238E27FC236}">
                <a16:creationId xmlns:a16="http://schemas.microsoft.com/office/drawing/2014/main" id="{335EC9EC-D3FC-4E69-A454-7D9A70DED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576" y="1634243"/>
            <a:ext cx="2462924" cy="1200329"/>
          </a:xfrm>
          <a:prstGeom prst="rect">
            <a:avLst/>
          </a:prstGeom>
          <a:solidFill>
            <a:schemeClr val="accent2">
              <a:lumMod val="60000"/>
              <a:lumOff val="40000"/>
              <a:alpha val="14902"/>
            </a:schemeClr>
          </a:solidFill>
          <a:ln w="5715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defTabSz="685800"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685800"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685800"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685800"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685800"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de-DE" altLang="en-US" sz="2400" dirty="0">
                <a:solidFill>
                  <a:srgbClr val="003464"/>
                </a:solidFill>
                <a:latin typeface="Futura Std Book Oblique"/>
              </a:rPr>
              <a:t>MOTOR and </a:t>
            </a:r>
            <a:br>
              <a:rPr lang="de-DE" altLang="en-US" sz="2400" dirty="0">
                <a:solidFill>
                  <a:srgbClr val="003464"/>
                </a:solidFill>
                <a:latin typeface="Futura Std Book Oblique"/>
              </a:rPr>
            </a:br>
            <a:r>
              <a:rPr lang="de-DE" altLang="en-US" sz="2400" dirty="0">
                <a:solidFill>
                  <a:srgbClr val="003464"/>
                </a:solidFill>
                <a:latin typeface="Futura Std Book Oblique"/>
              </a:rPr>
              <a:t>LANGUAGE Assessments</a:t>
            </a:r>
          </a:p>
        </p:txBody>
      </p:sp>
    </p:spTree>
    <p:extLst>
      <p:ext uri="{BB962C8B-B14F-4D97-AF65-F5344CB8AC3E}">
        <p14:creationId xmlns:p14="http://schemas.microsoft.com/office/powerpoint/2010/main" val="249831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>
            <a:extLst>
              <a:ext uri="{FF2B5EF4-FFF2-40B4-BE49-F238E27FC236}">
                <a16:creationId xmlns:a16="http://schemas.microsoft.com/office/drawing/2014/main" id="{EC3A967B-35E8-4360-A802-A37E61E4B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97647" y="203359"/>
            <a:ext cx="7729728" cy="1188720"/>
          </a:xfrm>
        </p:spPr>
        <p:txBody>
          <a:bodyPr/>
          <a:lstStyle/>
          <a:p>
            <a:r>
              <a:rPr lang="en-US" sz="3200" dirty="0"/>
              <a:t>Clinical Development plan</a:t>
            </a:r>
            <a:endParaRPr lang="en-US" altLang="en-US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D4EACC-2F83-472F-8823-04E8CD9CA845}"/>
              </a:ext>
            </a:extLst>
          </p:cNvPr>
          <p:cNvSpPr/>
          <p:nvPr/>
        </p:nvSpPr>
        <p:spPr>
          <a:xfrm>
            <a:off x="6026150" y="3290888"/>
            <a:ext cx="636588" cy="1841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Univers 55"/>
                <a:cs typeface="Univers 55"/>
              </a:rPr>
              <a:t> </a:t>
            </a:r>
            <a:endParaRPr lang="en-US" sz="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586C0E-EA69-42DD-A4DE-A7170B902674}"/>
              </a:ext>
            </a:extLst>
          </p:cNvPr>
          <p:cNvSpPr txBox="1"/>
          <p:nvPr/>
        </p:nvSpPr>
        <p:spPr>
          <a:xfrm>
            <a:off x="7362825" y="5776913"/>
            <a:ext cx="2139950" cy="195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675" dirty="0">
                <a:solidFill>
                  <a:srgbClr val="213B6C"/>
                </a:solidFill>
                <a:latin typeface="Verdana"/>
                <a:cs typeface="Verdana"/>
              </a:rPr>
              <a:t> </a:t>
            </a:r>
          </a:p>
        </p:txBody>
      </p:sp>
      <p:pic>
        <p:nvPicPr>
          <p:cNvPr id="105477" name="Content Placeholder 7">
            <a:extLst>
              <a:ext uri="{FF2B5EF4-FFF2-40B4-BE49-F238E27FC236}">
                <a16:creationId xmlns:a16="http://schemas.microsoft.com/office/drawing/2014/main" id="{D505B967-4FE0-4AA2-BA7D-9EB23D0806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211086"/>
            <a:ext cx="8426450" cy="4510088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36D906-1CD6-4398-AA2B-37B2A6E96388}"/>
              </a:ext>
            </a:extLst>
          </p:cNvPr>
          <p:cNvSpPr/>
          <p:nvPr/>
        </p:nvSpPr>
        <p:spPr>
          <a:xfrm>
            <a:off x="8426451" y="2211086"/>
            <a:ext cx="3765549" cy="4498214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Phase 1/2 Open-Label Dose-Escalation Study to Evaluate Safety, Tolerability, Pharmacokinetics, and Efficacy of Intracerebroventricular BMN 190 in Patients with Late‑infantile Neuronal Ceroid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Lipofuscinosis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(CLN2) Disease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1BE632D-DF59-472B-8347-4FAB134BBEE0}"/>
              </a:ext>
            </a:extLst>
          </p:cNvPr>
          <p:cNvSpPr/>
          <p:nvPr/>
        </p:nvSpPr>
        <p:spPr>
          <a:xfrm>
            <a:off x="3490739" y="3952936"/>
            <a:ext cx="347072" cy="50725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CC491D6-E258-4D71-A855-96770A5C990F}"/>
              </a:ext>
            </a:extLst>
          </p:cNvPr>
          <p:cNvSpPr/>
          <p:nvPr/>
        </p:nvSpPr>
        <p:spPr>
          <a:xfrm>
            <a:off x="2902276" y="3221409"/>
            <a:ext cx="347072" cy="50725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539440-7A56-40C1-A19D-6E56A1E9AA8B}"/>
              </a:ext>
            </a:extLst>
          </p:cNvPr>
          <p:cNvSpPr/>
          <p:nvPr/>
        </p:nvSpPr>
        <p:spPr>
          <a:xfrm>
            <a:off x="4091440" y="4607032"/>
            <a:ext cx="347072" cy="50725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11DF85-C118-4B16-9F77-34AE33AB3D93}"/>
              </a:ext>
            </a:extLst>
          </p:cNvPr>
          <p:cNvSpPr/>
          <p:nvPr/>
        </p:nvSpPr>
        <p:spPr>
          <a:xfrm>
            <a:off x="4885699" y="5464918"/>
            <a:ext cx="587351" cy="50725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79E566-E5B8-4426-B54A-D8D2CE786DF5}"/>
              </a:ext>
            </a:extLst>
          </p:cNvPr>
          <p:cNvSpPr/>
          <p:nvPr/>
        </p:nvSpPr>
        <p:spPr>
          <a:xfrm>
            <a:off x="5312864" y="6147170"/>
            <a:ext cx="3013893" cy="498011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 Completed / 24</a:t>
            </a:r>
          </a:p>
        </p:txBody>
      </p:sp>
    </p:spTree>
    <p:extLst>
      <p:ext uri="{BB962C8B-B14F-4D97-AF65-F5344CB8AC3E}">
        <p14:creationId xmlns:p14="http://schemas.microsoft.com/office/powerpoint/2010/main" val="169077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>
            <a:extLst>
              <a:ext uri="{FF2B5EF4-FFF2-40B4-BE49-F238E27FC236}">
                <a16:creationId xmlns:a16="http://schemas.microsoft.com/office/drawing/2014/main" id="{AAB85A31-341E-4302-98A8-C570FEBA50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334765"/>
            <a:ext cx="8534400" cy="83820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Clinical development plan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5473C-F3D4-479A-83CF-A3B0EE4AEC32}"/>
              </a:ext>
            </a:extLst>
          </p:cNvPr>
          <p:cNvSpPr/>
          <p:nvPr/>
        </p:nvSpPr>
        <p:spPr>
          <a:xfrm>
            <a:off x="6026150" y="3290888"/>
            <a:ext cx="636588" cy="1841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Univers 55"/>
                <a:cs typeface="Univers 55"/>
              </a:rPr>
              <a:t> </a:t>
            </a:r>
            <a:endParaRPr lang="en-US" sz="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DFAD6A-E659-4918-AFF0-BA995EEE6AFB}"/>
              </a:ext>
            </a:extLst>
          </p:cNvPr>
          <p:cNvSpPr txBox="1"/>
          <p:nvPr/>
        </p:nvSpPr>
        <p:spPr>
          <a:xfrm>
            <a:off x="7362825" y="5776913"/>
            <a:ext cx="2139950" cy="195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675" dirty="0">
                <a:solidFill>
                  <a:srgbClr val="213B6C"/>
                </a:solidFill>
                <a:latin typeface="Verdana"/>
                <a:cs typeface="Verdana"/>
              </a:rPr>
              <a:t>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914AF68-1FB7-41E9-B8E5-28EAFCB18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143" y="1450975"/>
            <a:ext cx="11086266" cy="419735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  <a:defRPr/>
            </a:pPr>
            <a:r>
              <a:rPr lang="en-US" sz="9600" b="1" dirty="0">
                <a:latin typeface="Arial" panose="020B0604020202020204" pitchFamily="34" charset="0"/>
                <a:cs typeface="Arial" panose="020B0604020202020204" pitchFamily="34" charset="0"/>
              </a:rPr>
              <a:t>Treated Population: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  Early and active: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Screening age ≥ 3 years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Screening ML score in the range 3 – 6</a:t>
            </a:r>
          </a:p>
          <a:p>
            <a:pPr marL="0" indent="0">
              <a:buNone/>
              <a:defRPr/>
            </a:pPr>
            <a:endParaRPr lang="en-US" sz="9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sz="9600" b="1" dirty="0">
                <a:latin typeface="Arial" panose="020B0604020202020204" pitchFamily="34" charset="0"/>
                <a:cs typeface="Arial" panose="020B0604020202020204" pitchFamily="34" charset="0"/>
              </a:rPr>
              <a:t>NH Population (Evaluable:  N = 42)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>
              <a:defRPr/>
            </a:pP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age ≥3 years </a:t>
            </a:r>
          </a:p>
          <a:p>
            <a:pPr>
              <a:defRPr/>
            </a:pP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≥2 ML scores, range 1 – 5, at least 6 months apart</a:t>
            </a:r>
          </a:p>
          <a:p>
            <a:pPr marL="0" indent="0">
              <a:buNone/>
              <a:defRPr/>
            </a:pPr>
            <a:endParaRPr lang="en-US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sz="9600" b="1" dirty="0">
                <a:latin typeface="Arial" panose="020B0604020202020204" pitchFamily="34" charset="0"/>
                <a:cs typeface="Arial" panose="020B0604020202020204" pitchFamily="34" charset="0"/>
              </a:rPr>
              <a:t>Primary Endpoint:  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Mean slope of ML score</a:t>
            </a:r>
          </a:p>
          <a:p>
            <a:pPr>
              <a:defRPr/>
            </a:pP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CSR:   1-sample T-test – Compare against fixed value “2”</a:t>
            </a:r>
          </a:p>
          <a:p>
            <a:pPr>
              <a:defRPr/>
            </a:pP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ISE:	    2-sample T-test – Treated versus NH </a:t>
            </a:r>
            <a:r>
              <a:rPr lang="en-US" sz="9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 matching)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085E3553-9368-4C8D-9B78-F943073B62CC}"/>
              </a:ext>
            </a:extLst>
          </p:cNvPr>
          <p:cNvSpPr txBox="1">
            <a:spLocks/>
          </p:cNvSpPr>
          <p:nvPr/>
        </p:nvSpPr>
        <p:spPr>
          <a:xfrm>
            <a:off x="694143" y="5079257"/>
            <a:ext cx="11086266" cy="3818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35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8D7A-0623-471F-B651-8AFB4CD4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67" y="129805"/>
            <a:ext cx="11990567" cy="816400"/>
          </a:xfrm>
        </p:spPr>
        <p:txBody>
          <a:bodyPr/>
          <a:lstStyle/>
          <a:p>
            <a:r>
              <a:rPr lang="en-US" dirty="0"/>
              <a:t>Clinical Development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0B26D-E222-46B3-A75B-58095ABAD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224" y="1399430"/>
            <a:ext cx="11274950" cy="43405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Look for early efficacy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negotiate with FDA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Breakthrough Therapy Designation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BLA filing on interim data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51BA08-9B5D-4EB8-BA81-391EDF0EF4E9}"/>
              </a:ext>
            </a:extLst>
          </p:cNvPr>
          <p:cNvSpPr/>
          <p:nvPr/>
        </p:nvSpPr>
        <p:spPr>
          <a:xfrm>
            <a:off x="1993222" y="4313190"/>
            <a:ext cx="7870970" cy="1537352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Motivation			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	dog models very promising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 -   NH data available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					 - 	High </a:t>
            </a:r>
            <a:r>
              <a:rPr lang="el-G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(3 year ML depletion)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 -	ERT in severe disease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</a:t>
            </a:r>
          </a:p>
        </p:txBody>
      </p:sp>
    </p:spTree>
    <p:extLst>
      <p:ext uri="{BB962C8B-B14F-4D97-AF65-F5344CB8AC3E}">
        <p14:creationId xmlns:p14="http://schemas.microsoft.com/office/powerpoint/2010/main" val="373665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8D7A-0623-471F-B651-8AFB4CD4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56" y="2596168"/>
            <a:ext cx="11990567" cy="8164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Obtaining Breakthrough Therapy Designation (BTD)</a:t>
            </a:r>
          </a:p>
        </p:txBody>
      </p:sp>
    </p:spTree>
    <p:extLst>
      <p:ext uri="{BB962C8B-B14F-4D97-AF65-F5344CB8AC3E}">
        <p14:creationId xmlns:p14="http://schemas.microsoft.com/office/powerpoint/2010/main" val="404332823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7650</TotalTime>
  <Words>1631</Words>
  <Application>Microsoft Office PowerPoint</Application>
  <PresentationFormat>Widescreen</PresentationFormat>
  <Paragraphs>398</Paragraphs>
  <Slides>28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Aharoni</vt:lpstr>
      <vt:lpstr>Arial</vt:lpstr>
      <vt:lpstr>Calibri</vt:lpstr>
      <vt:lpstr>Futura Std Book</vt:lpstr>
      <vt:lpstr>Futura Std Book Oblique</vt:lpstr>
      <vt:lpstr>Gill Sans MT</vt:lpstr>
      <vt:lpstr>Times New Roman</vt:lpstr>
      <vt:lpstr>Univers 55</vt:lpstr>
      <vt:lpstr>Verdana</vt:lpstr>
      <vt:lpstr>Wingdings</vt:lpstr>
      <vt:lpstr>Parcel</vt:lpstr>
      <vt:lpstr>Using natural history data as a comparator in an ultra-orphan disease indication </vt:lpstr>
      <vt:lpstr>outline</vt:lpstr>
      <vt:lpstr>Ultra-rare Disease Setting: CLN2 Disease and the Clinical Development plan</vt:lpstr>
      <vt:lpstr>CLN2 Disease: Clinical program Planning</vt:lpstr>
      <vt:lpstr>Natural History of CLN2 Disease: Children Decline ~2 points per Year in Motor-Language Score </vt:lpstr>
      <vt:lpstr>Clinical Development plan</vt:lpstr>
      <vt:lpstr>Clinical development plan</vt:lpstr>
      <vt:lpstr>Clinical Development plan</vt:lpstr>
      <vt:lpstr>Obtaining Breakthrough Therapy Designation (BTD)</vt:lpstr>
      <vt:lpstr>Breakthrough Therapy Designation (BTD) </vt:lpstr>
      <vt:lpstr>BTD – data looks</vt:lpstr>
      <vt:lpstr>BTD – data looks</vt:lpstr>
      <vt:lpstr>BTD – data looks</vt:lpstr>
      <vt:lpstr>BTD – data looks</vt:lpstr>
      <vt:lpstr>BLA submission &amp; discussions concerning retrospective Natural History data</vt:lpstr>
      <vt:lpstr>BLA overview / Timeline</vt:lpstr>
      <vt:lpstr>Bla Discussions</vt:lpstr>
      <vt:lpstr>Bla Discussions</vt:lpstr>
      <vt:lpstr>Bla Discussions</vt:lpstr>
      <vt:lpstr>1 – 1 matching</vt:lpstr>
      <vt:lpstr>Looking back</vt:lpstr>
      <vt:lpstr>Looking back</vt:lpstr>
      <vt:lpstr>Power revised endpoints – PROTOCOL / ISE</vt:lpstr>
      <vt:lpstr>Power for revised endpoints: actual</vt:lpstr>
      <vt:lpstr>Summary and Conclusions</vt:lpstr>
      <vt:lpstr>Summary</vt:lpstr>
      <vt:lpstr>conclusions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</dc:title>
  <dc:creator>Peter Slasor</dc:creator>
  <cp:lastModifiedBy>Peter Slasor</cp:lastModifiedBy>
  <cp:revision>176</cp:revision>
  <cp:lastPrinted>2019-11-04T19:38:17Z</cp:lastPrinted>
  <dcterms:created xsi:type="dcterms:W3CDTF">2019-10-04T16:06:08Z</dcterms:created>
  <dcterms:modified xsi:type="dcterms:W3CDTF">2019-11-06T00:07:13Z</dcterms:modified>
</cp:coreProperties>
</file>