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62"/>
  </p:notesMasterIdLst>
  <p:handoutMasterIdLst>
    <p:handoutMasterId r:id="rId63"/>
  </p:handoutMasterIdLst>
  <p:sldIdLst>
    <p:sldId id="256" r:id="rId3"/>
    <p:sldId id="420" r:id="rId4"/>
    <p:sldId id="917" r:id="rId5"/>
    <p:sldId id="983" r:id="rId6"/>
    <p:sldId id="919" r:id="rId7"/>
    <p:sldId id="1059" r:id="rId8"/>
    <p:sldId id="918" r:id="rId9"/>
    <p:sldId id="1060" r:id="rId10"/>
    <p:sldId id="920" r:id="rId11"/>
    <p:sldId id="261" r:id="rId12"/>
    <p:sldId id="264" r:id="rId13"/>
    <p:sldId id="265" r:id="rId14"/>
    <p:sldId id="266" r:id="rId15"/>
    <p:sldId id="927" r:id="rId16"/>
    <p:sldId id="926" r:id="rId17"/>
    <p:sldId id="925" r:id="rId18"/>
    <p:sldId id="1051" r:id="rId19"/>
    <p:sldId id="923" r:id="rId20"/>
    <p:sldId id="929" r:id="rId21"/>
    <p:sldId id="930" r:id="rId22"/>
    <p:sldId id="968" r:id="rId23"/>
    <p:sldId id="931" r:id="rId24"/>
    <p:sldId id="932" r:id="rId25"/>
    <p:sldId id="933" r:id="rId26"/>
    <p:sldId id="965" r:id="rId27"/>
    <p:sldId id="938" r:id="rId28"/>
    <p:sldId id="928" r:id="rId29"/>
    <p:sldId id="937" r:id="rId30"/>
    <p:sldId id="972" r:id="rId31"/>
    <p:sldId id="942" r:id="rId32"/>
    <p:sldId id="973" r:id="rId33"/>
    <p:sldId id="970" r:id="rId34"/>
    <p:sldId id="943" r:id="rId35"/>
    <p:sldId id="947" r:id="rId36"/>
    <p:sldId id="1050" r:id="rId37"/>
    <p:sldId id="974" r:id="rId38"/>
    <p:sldId id="975" r:id="rId39"/>
    <p:sldId id="1055" r:id="rId40"/>
    <p:sldId id="978" r:id="rId41"/>
    <p:sldId id="979" r:id="rId42"/>
    <p:sldId id="1053" r:id="rId43"/>
    <p:sldId id="1054" r:id="rId44"/>
    <p:sldId id="977" r:id="rId45"/>
    <p:sldId id="981" r:id="rId46"/>
    <p:sldId id="1052" r:id="rId47"/>
    <p:sldId id="980" r:id="rId48"/>
    <p:sldId id="948" r:id="rId49"/>
    <p:sldId id="984" r:id="rId50"/>
    <p:sldId id="986" r:id="rId51"/>
    <p:sldId id="949" r:id="rId52"/>
    <p:sldId id="985" r:id="rId53"/>
    <p:sldId id="988" r:id="rId54"/>
    <p:sldId id="950" r:id="rId55"/>
    <p:sldId id="1049" r:id="rId56"/>
    <p:sldId id="990" r:id="rId57"/>
    <p:sldId id="951" r:id="rId58"/>
    <p:sldId id="953" r:id="rId59"/>
    <p:sldId id="898" r:id="rId60"/>
    <p:sldId id="106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99" autoAdjust="0"/>
    <p:restoredTop sz="93867" autoAdjust="0"/>
  </p:normalViewPr>
  <p:slideViewPr>
    <p:cSldViewPr snapToGrid="0">
      <p:cViewPr varScale="1">
        <p:scale>
          <a:sx n="59" d="100"/>
          <a:sy n="59" d="100"/>
        </p:scale>
        <p:origin x="17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1812" y="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74A58D-6EA6-4EDB-89EE-4C815A5137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C6483-6C17-4F06-8A75-84F41BE22C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89771-0613-4E08-BEFB-7EF422A253E1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20FDA-83D0-431D-BC0A-F08CBDC1D4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1FA80-7209-4F57-83BB-97F91C9C2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D0CA6-8E4A-4072-9627-04B8889CF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9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65A7-DF5D-4B16-9046-A002D48F6D81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45030-1627-403F-AEB3-93841382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3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1A7E-FA43-4593-B211-DF30DE279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7033-B3C0-496B-9C1B-4C0E7178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F228-5CF2-4385-B426-DE1F108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63EC-05CF-43CB-849F-1276AAAEE1AD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ADC1-F712-4E6C-B5BA-F06B707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DF30-F288-4C52-A947-9A585C1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7DF2-0F3B-47AC-A8A3-00AD31D4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295E6-99E7-4155-A213-9E2C743F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34DD-476D-4A99-8B2F-E1038750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AD93-AAE8-46C4-BA48-D05215A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1B8E-136C-4E29-8AFF-7667C24C368D}" type="datetime1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CEE4D-4D9A-4E3D-A229-75A8505D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BFF8-9E23-400A-BC06-C6E60EE4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DD3F-F3CB-4B4B-A651-C9ED31B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55BF4-5BE4-4A05-B782-2CB965A6F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B7B1-40A7-4BAB-BECF-6D334FC9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30CC-AF03-4BE4-A4D1-E80E9AD11A19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956C-D7C7-4939-A58B-2BD132CF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9D9-B2BA-4D4E-B7F0-7656A5F2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DFB83-B044-4F28-9E90-A8928D0D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90E8C-2342-4826-A4B3-8C7558AE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76F7-F1CD-445E-9F69-5EC4797E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27D3-63BA-4801-8482-8AE16F095B0D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6CCE-2278-4AD8-8D50-A82200E8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D917-1FCB-4D3A-A69E-5CBE09C5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01FE-71F9-443E-B520-5BE13ECC6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BA5FF-BB87-4256-B999-56A4C8A5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1708-81F9-48E0-A4E0-860DF7F0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8C26-4B30-4A2F-918D-D262ECCE9F5A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474-0AAE-481E-8400-E6C4AB2A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DE05-89B7-42CC-84CA-18CF758B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5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B531-12C3-4AB2-A548-2C72E37B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6AD6-9354-4FF7-AF20-49A3C32C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078E-3998-4B7B-ABF8-396A0C9B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BE41-4361-4ACA-BAB4-D38E59369DEA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9C43-DD78-43FE-86C0-C13F8B51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5F802-0D1A-40CE-AAC8-969B45CA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8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57AB-1472-4ABA-9C58-82FE0AFC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B76A3-5BDA-4B2E-84B7-C3D11A28A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E14D-1C27-4A17-A157-8676EB1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2B55-A6FA-481C-8434-418A3332404B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750D4-8618-408C-B9E6-0B0C9B4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0FE7-53B8-4FB2-9B5B-78EF6BE3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8B63-80D0-4630-90C8-551948C7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25C9-5D70-497C-8B26-7A86AD5BA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11380-0675-45B4-9720-825B5656C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B94F-9E09-4972-B02B-48EDE47E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F18-8E77-4D98-A4A4-9FB508AC3F52}" type="datetime1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A631-4967-43CD-A449-2AB3A80D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7888-5740-41B8-9D96-20AC6914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0FA2-1F1B-4672-ACF9-F5EBC80A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6ED6B-13C2-4C0D-BB0B-9440A980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5034-8CE9-49E9-9377-CA7F5DC6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F2342-B71D-444C-8E16-D9E831DC7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68CF7-D9DE-4C62-BC4A-B7D763656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E4980-0DA3-4BC7-BDCE-1A8AB4A1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2260-C837-418E-9F40-9DD34D5C09C0}" type="datetime1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82109-D193-4C56-AB13-604B97E1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05271-B1B4-4B20-9903-50EE4DAA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9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7FA5-BCEC-4EE3-81F2-BA34FF22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28DE9-18C3-4277-A4EB-9CFE9699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9B23-1BEE-42C5-A243-26E5D03BE34D}" type="datetime1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7D31D-DB46-4BA3-B740-C4B3169D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DCD2D-A7E3-4C3C-B084-792C694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9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03061-E65B-4310-BD5E-48CE819E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93CE-BA20-4E8F-9900-3A4CD3810534}" type="datetime1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C03C2-4212-4F21-AF56-269453D9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0D3EB-2F76-4B98-B03D-BF2639BE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02BA-B028-46F2-9AFC-9391560E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6"/>
            <a:ext cx="10515600" cy="8652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E682-0674-4B8B-8976-DB08A004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A3AF-2AE3-452B-99D7-731A5878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981B-194D-49A1-ACA9-5B0BD8EE0D4A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7B46-3473-40A5-896C-F9410612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026B-7EC5-473E-99BD-E648A04F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58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E2BE-5949-4811-A044-D082A193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4BEC-933D-4238-BDC7-3ACFC27F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320A-3218-4E0A-B9ED-FBA001D60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F8CF-F7C0-475B-B2CB-ADF0FC9B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F827-F7D4-4FAD-B80A-FC0A8B8DA00F}" type="datetime1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CA44D-AFA3-4871-964B-0F65F715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7308A-080D-42AB-B5A6-09D0270A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1D5B-4EBF-48CA-9681-56F0593D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DCBFC-B2BA-4109-B691-A17F44959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575B5-9506-4421-AFD6-DA89B3E6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87DC6-5AA7-4047-AAB9-80756495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DDDA-8D3A-4C3F-B8A4-829279F8FFA2}" type="datetime1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9C476-4909-4967-AC60-E303A6DD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FD0F3-C55E-4EC0-846E-E921A2A6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6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624C-1E17-42ED-B7C9-6287036F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5914A-8291-468B-912F-B991455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7B3F7-D0C3-4ABA-8377-75112B6E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E263-F038-4165-B503-BD37BA0EA0F3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241F-6593-4991-BD09-3C9443BB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02AA-EE39-49A3-BAA7-1A8D9B8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4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1DCDE-BA85-427B-8BE1-F98D8DA94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9FA42-D74B-4CA9-BCBF-EDCC2166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C205-06AA-45D2-B4EF-F84B9B94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A1F0-1544-45A8-A8DC-DE9CB6992531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E77B-27AF-4A0A-8493-69B6727E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C138-5442-411D-873C-FCE9B35D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2936-9D20-4721-A410-3114BBA9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1FDC2-E08F-4FA0-A7A9-5E14BAC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E82E-4CD4-41CE-9165-2AFF5AF925C4}" type="datetime1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567C-CD14-4141-BCD8-646EF5A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E6E2B-D6EA-484A-A69A-0A17A0F6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9FCD-58CE-4EE4-87F8-01DB2FFA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3F12-A272-47C7-B76F-CBFDD1B7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4906-0DF9-475D-BEDF-46CAC2E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C742-2E37-4142-8096-3C879BA324F2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67D9-FE53-4547-825C-C440D4A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2ECF-02BC-49FE-A37C-019E068C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5926-9503-4805-9551-EBCAAC2A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03DC-5A60-4185-AD35-04679F9F9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BBA51-4011-4910-B00D-9BEC0AD4B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539C-1CB4-47AD-979A-B56F2776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7482-59B7-4269-8A93-91DBF0223EFE}" type="datetime1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40921-5BC0-48E4-8ACD-A3DA4DF3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64DA1-CB44-4171-8634-1F2E2F54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64AA-5CFA-4F46-8E4E-9ED6BDC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F4AB-6D00-4864-BD55-7B8798A0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4AE5-6924-46A2-A41D-5AB9EEDC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18232-045A-42E9-B3F6-7D51348C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07B2B-0290-45F6-A070-4611B9B82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3F70D-096C-4898-847A-7D93B9AB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E60A-4D77-442D-8179-AEC2C08B5F20}" type="datetime1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31649-C86F-42CF-BEFE-1A597866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F0B52-E78D-4D6E-853A-3ED8B66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71F0-6F3C-4BC4-AE46-A094500F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55454-847C-42CD-BD3B-046EFD4B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A32D-9846-43A9-9AEB-2F6EBAD5FC94}" type="datetime1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6883-A6C1-4FD8-8AD8-4255AD18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7C89F-7852-4073-93FD-7AAE8346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B367F-4A5E-4DFE-8CA2-EE7D7083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21BC-777E-43FF-89B0-FBBB320BA838}" type="datetime1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43A18-49CE-41D1-993B-17C0BB1C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953E-F9DB-488D-B9DF-F345FFE5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FAC4-7C14-4CF4-81A8-D36153DC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2288-50D6-40BB-AF98-328E35BE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6820-78CE-4267-AE19-90CC4374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80FF-8E18-413E-BB15-E043A2A1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308D-E55F-4A7F-A3C7-C7AFC443D9EA}" type="datetime1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658A-576F-405E-B0C0-30ED4C7D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E722-C38A-4119-A2C6-24ECEDE8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A63EB-A78A-4AA6-9586-DACBB2AB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9AB96-457E-421C-8330-8B995F73E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7F9D-71EE-454A-BCEA-E5E4AA0CE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F6F1-C0E5-4CEC-B35B-0E270A0676D9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90E-6EBE-45E9-B0C1-63BF91F70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3E1E-DB88-4808-A05F-240769C2E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64F7A-EBF9-44AD-988B-63AE52F28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ADC08-4D54-4287-9EFC-2D0F52FC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984F-A6AD-4184-95DC-6332025E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DD4BF-FB2E-41FF-91F4-BBDE00322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42AAB-9774-4F29-BD92-049EA22D9E9A}" type="datetime1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2BDD-5370-4518-B5DF-91931B54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430E-6653-4086-8701-3D60BE733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349E-EEBA-45B1-9CFD-FFC5C601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8E73-F04B-4700-A948-21C5D665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320" y="1122364"/>
            <a:ext cx="10627360" cy="1431056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Bayesian Design in Master Protocols</a:t>
            </a:r>
            <a:endParaRPr lang="en-US" sz="3600"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97DE-62F7-4DC0-9E2B-63815FAEC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6498"/>
            <a:ext cx="9144000" cy="302787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b="1" dirty="0">
                <a:cs typeface="Times New Roman" panose="02020603050405020304" pitchFamily="18" charset="0"/>
              </a:rPr>
              <a:t>Kun He</a:t>
            </a:r>
          </a:p>
          <a:p>
            <a:r>
              <a:rPr lang="en-US" altLang="zh-CN" sz="3200" b="1" dirty="0"/>
              <a:t>R&amp;G US INC</a:t>
            </a:r>
          </a:p>
          <a:p>
            <a:r>
              <a:rPr lang="en-US" sz="3200" b="1" dirty="0"/>
              <a:t>November 8, 2019</a:t>
            </a:r>
          </a:p>
          <a:p>
            <a:endParaRPr lang="en-US" altLang="zh-CN" sz="6400" b="1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B1F5E-C294-4149-B23E-0372146E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Indication Finder (Tumor Agnostic)</a:t>
            </a:r>
            <a:r>
              <a:rPr lang="en-US" dirty="0"/>
              <a:t>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We observe multiple subtypes of a disease.</a:t>
            </a:r>
          </a:p>
          <a:p>
            <a:pPr marL="796925" lvl="1" indent="-339725"/>
            <a:r>
              <a:rPr lang="en-US" sz="3600" dirty="0"/>
              <a:t>Likelihood within each subtype F(y|</a:t>
            </a:r>
            <a:r>
              <a:rPr lang="el-GR" sz="3600" dirty="0"/>
              <a:t>θ</a:t>
            </a:r>
            <a:r>
              <a:rPr lang="en-US" sz="3600" baseline="-25000" dirty="0"/>
              <a:t>g</a:t>
            </a:r>
            <a:r>
              <a:rPr lang="en-US" sz="3600" dirty="0"/>
              <a:t>), where y is a vector y</a:t>
            </a:r>
            <a:r>
              <a:rPr lang="en-US" sz="3600" baseline="-25000" dirty="0"/>
              <a:t>1</a:t>
            </a:r>
            <a:r>
              <a:rPr lang="en-US" sz="3600" dirty="0"/>
              <a:t>,…,</a:t>
            </a:r>
            <a:r>
              <a:rPr lang="en-US" sz="3600" dirty="0" err="1"/>
              <a:t>y</a:t>
            </a:r>
            <a:r>
              <a:rPr lang="en-US" sz="3600" baseline="-25000" dirty="0" err="1"/>
              <a:t>n</a:t>
            </a:r>
            <a:r>
              <a:rPr lang="en-US" sz="3600" baseline="-40000" dirty="0" err="1"/>
              <a:t>g</a:t>
            </a:r>
            <a:r>
              <a:rPr lang="en-US" sz="3600" dirty="0"/>
              <a:t> for the subjects within the subtype.</a:t>
            </a:r>
          </a:p>
          <a:p>
            <a:pPr marL="404813" indent="-404813">
              <a:buFont typeface="Wingdings" panose="05000000000000000000" pitchFamily="2" charset="2"/>
              <a:buChar char="Ø"/>
            </a:pPr>
            <a:r>
              <a:rPr lang="en-US" sz="3600" dirty="0"/>
              <a:t>We relate the subtypes through a hierarchical model</a:t>
            </a:r>
          </a:p>
          <a:p>
            <a:pPr marL="796925" lvl="1" indent="-339725"/>
            <a:r>
              <a:rPr lang="en-US" sz="3600" dirty="0"/>
              <a:t>Thus, </a:t>
            </a:r>
            <a:r>
              <a:rPr lang="el-GR" sz="3600" dirty="0"/>
              <a:t>θ</a:t>
            </a:r>
            <a:r>
              <a:rPr lang="en-US" sz="3600" baseline="-25000" dirty="0"/>
              <a:t>1</a:t>
            </a:r>
            <a:r>
              <a:rPr lang="en-US" sz="3600" dirty="0"/>
              <a:t>,…,</a:t>
            </a:r>
            <a:r>
              <a:rPr lang="el-GR" sz="3600" dirty="0"/>
              <a:t>θ</a:t>
            </a:r>
            <a:r>
              <a:rPr lang="en-US" sz="3600" baseline="-25000" dirty="0"/>
              <a:t>G</a:t>
            </a:r>
            <a:r>
              <a:rPr lang="en-US" sz="3600" dirty="0"/>
              <a:t> ~ H.</a:t>
            </a:r>
          </a:p>
          <a:p>
            <a:pPr marL="796925" lvl="1" indent="-339725"/>
            <a:r>
              <a:rPr lang="en-US" sz="3600" dirty="0"/>
              <a:t>The structure of H is key to the borrowing behavior of the model, can range from no borrowing to complete pooling.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1C8-93C1-EC40-A879-72A0D5B9B6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Common choices for H</a:t>
            </a:r>
            <a:r>
              <a:rPr lang="en-US" dirty="0"/>
              <a:t>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have </a:t>
            </a:r>
            <a:r>
              <a:rPr lang="el-GR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,…,</a:t>
            </a:r>
            <a:r>
              <a:rPr lang="el-GR" sz="3200" dirty="0"/>
              <a:t>θ</a:t>
            </a:r>
            <a:r>
              <a:rPr lang="en-US" sz="3200" baseline="-25000" dirty="0"/>
              <a:t>G</a:t>
            </a:r>
            <a:r>
              <a:rPr lang="en-US" sz="3200" dirty="0"/>
              <a:t> ~ H</a:t>
            </a:r>
          </a:p>
          <a:p>
            <a:pPr lvl="1"/>
            <a:r>
              <a:rPr lang="en-US" sz="3200" dirty="0"/>
              <a:t>If H specifies independent draws from a fixed distribution, we have no borrowing, all subtypes are treated separately.</a:t>
            </a:r>
          </a:p>
          <a:p>
            <a:pPr lvl="1"/>
            <a:r>
              <a:rPr lang="en-US" sz="3200" dirty="0"/>
              <a:t>if H specifies </a:t>
            </a:r>
            <a:r>
              <a:rPr lang="el-GR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=…=</a:t>
            </a:r>
            <a:r>
              <a:rPr lang="el-GR" sz="3200" dirty="0"/>
              <a:t>θ</a:t>
            </a:r>
            <a:r>
              <a:rPr lang="en-US" sz="3200" baseline="-25000" dirty="0"/>
              <a:t>G</a:t>
            </a:r>
            <a:r>
              <a:rPr lang="en-US" sz="3200" dirty="0"/>
              <a:t>=</a:t>
            </a:r>
            <a:r>
              <a:rPr lang="el-GR" sz="3200" dirty="0"/>
              <a:t>θ</a:t>
            </a:r>
            <a:r>
              <a:rPr lang="en-US" sz="3200" dirty="0"/>
              <a:t> (common </a:t>
            </a:r>
            <a:r>
              <a:rPr lang="el-GR" sz="3200" dirty="0"/>
              <a:t>θ</a:t>
            </a:r>
            <a:r>
              <a:rPr lang="en-US" sz="3200" dirty="0"/>
              <a:t> typically with a fixed prior distribution), then all subtypes are pooled.</a:t>
            </a:r>
          </a:p>
          <a:p>
            <a:pPr lvl="1"/>
            <a:r>
              <a:rPr lang="en-US" sz="3200" dirty="0"/>
              <a:t>if H~N(</a:t>
            </a:r>
            <a:r>
              <a:rPr lang="el-GR" sz="3200" dirty="0"/>
              <a:t>μ</a:t>
            </a:r>
            <a:r>
              <a:rPr lang="en-US" sz="3200" dirty="0"/>
              <a:t>,</a:t>
            </a:r>
            <a:r>
              <a:rPr lang="el-GR" sz="3200" dirty="0"/>
              <a:t>τ</a:t>
            </a:r>
            <a:r>
              <a:rPr lang="en-US" sz="3200" dirty="0"/>
              <a:t>) with </a:t>
            </a:r>
            <a:r>
              <a:rPr lang="en-US" sz="3200" dirty="0" err="1"/>
              <a:t>nondegenerate</a:t>
            </a:r>
            <a:r>
              <a:rPr lang="en-US" sz="3200" dirty="0"/>
              <a:t> priors on </a:t>
            </a:r>
            <a:r>
              <a:rPr lang="el-GR" sz="3200" dirty="0"/>
              <a:t>μ</a:t>
            </a:r>
            <a:r>
              <a:rPr lang="en-US" sz="3200" dirty="0"/>
              <a:t> and </a:t>
            </a:r>
            <a:r>
              <a:rPr lang="el-GR" sz="3200" dirty="0"/>
              <a:t>τ</a:t>
            </a:r>
            <a:r>
              <a:rPr lang="en-US" sz="3200" dirty="0"/>
              <a:t>, we acquire the model used in agnostic (degenerate priors revert a fixed distribution and separate analysis). Here </a:t>
            </a:r>
            <a:r>
              <a:rPr lang="el-GR" sz="3200" dirty="0"/>
              <a:t>τ</a:t>
            </a:r>
            <a:r>
              <a:rPr lang="en-US" sz="3200" dirty="0"/>
              <a:t> is the key parameter for borrowing.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1C8-93C1-EC40-A879-72A0D5B9B69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Pros/Cons of Agnostic</a:t>
            </a:r>
            <a:r>
              <a:rPr lang="en-US" dirty="0"/>
              <a:t>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38200" y="1244009"/>
            <a:ext cx="10515600" cy="5477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l-GR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,…,</a:t>
            </a:r>
            <a:r>
              <a:rPr lang="el-GR" sz="3200" dirty="0"/>
              <a:t>θ</a:t>
            </a:r>
            <a:r>
              <a:rPr lang="en-US" sz="3200" baseline="-25000" dirty="0"/>
              <a:t>G</a:t>
            </a:r>
            <a:r>
              <a:rPr lang="en-US" sz="3200" dirty="0"/>
              <a:t> ~ N(</a:t>
            </a:r>
            <a:r>
              <a:rPr lang="el-GR" sz="3200" dirty="0"/>
              <a:t>μ</a:t>
            </a:r>
            <a:r>
              <a:rPr lang="en-US" sz="3200" dirty="0"/>
              <a:t>,</a:t>
            </a:r>
            <a:r>
              <a:rPr lang="el-GR" sz="3200" dirty="0"/>
              <a:t>τ</a:t>
            </a:r>
            <a:r>
              <a:rPr lang="en-US" sz="3200" dirty="0"/>
              <a:t>) with priors on </a:t>
            </a:r>
            <a:r>
              <a:rPr lang="el-GR" sz="3200" dirty="0"/>
              <a:t>μ</a:t>
            </a:r>
            <a:r>
              <a:rPr lang="en-US" sz="3200" dirty="0"/>
              <a:t> and </a:t>
            </a:r>
            <a:r>
              <a:rPr lang="el-GR" sz="3200" dirty="0"/>
              <a:t>τ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Advantages</a:t>
            </a:r>
          </a:p>
          <a:p>
            <a:pPr lvl="2"/>
            <a:r>
              <a:rPr lang="en-US" sz="3200" dirty="0"/>
              <a:t>allows dynamic borrowing between subgroups based on estimation of the hyper-parameters, particularly </a:t>
            </a:r>
            <a:r>
              <a:rPr lang="el-GR" sz="3200" dirty="0"/>
              <a:t>τ</a:t>
            </a:r>
            <a:r>
              <a:rPr lang="en-US" sz="3200" dirty="0"/>
              <a:t>.</a:t>
            </a:r>
          </a:p>
          <a:p>
            <a:pPr lvl="2"/>
            <a:r>
              <a:rPr lang="en-US" sz="3200" dirty="0"/>
              <a:t>less type I error in certain cases, more power, smaller sample sizes, etc. compared to separate trials.</a:t>
            </a:r>
          </a:p>
          <a:p>
            <a:pPr lvl="1"/>
            <a:r>
              <a:rPr lang="en-US" sz="3200" dirty="0"/>
              <a:t>Disadvantages</a:t>
            </a:r>
          </a:p>
          <a:p>
            <a:pPr lvl="2"/>
            <a:r>
              <a:rPr lang="en-US" sz="3200" dirty="0"/>
              <a:t>Like all models, it could be wrong. </a:t>
            </a:r>
            <a:r>
              <a:rPr lang="el-GR" sz="3200" dirty="0"/>
              <a:t>θ</a:t>
            </a:r>
            <a:r>
              <a:rPr lang="en-US" sz="3200" baseline="-25000" dirty="0"/>
              <a:t>1</a:t>
            </a:r>
            <a:r>
              <a:rPr lang="en-US" sz="3200" dirty="0"/>
              <a:t>,…,</a:t>
            </a:r>
            <a:r>
              <a:rPr lang="el-GR" sz="3200" dirty="0"/>
              <a:t>θ</a:t>
            </a:r>
            <a:r>
              <a:rPr lang="en-US" sz="3200" baseline="-25000" dirty="0"/>
              <a:t>G</a:t>
            </a:r>
            <a:r>
              <a:rPr lang="en-US" sz="3200" dirty="0"/>
              <a:t> ~ N(</a:t>
            </a:r>
            <a:r>
              <a:rPr lang="el-GR" sz="3200" dirty="0"/>
              <a:t>μ</a:t>
            </a:r>
            <a:r>
              <a:rPr lang="en-US" sz="3200" dirty="0"/>
              <a:t>,</a:t>
            </a:r>
            <a:r>
              <a:rPr lang="el-GR" sz="3200" dirty="0"/>
              <a:t>τ</a:t>
            </a:r>
            <a:r>
              <a:rPr lang="en-US" sz="3200" dirty="0"/>
              <a:t>) does not allow for outlying subtypes or clusters.</a:t>
            </a:r>
          </a:p>
          <a:p>
            <a:pPr lvl="2"/>
            <a:r>
              <a:rPr lang="en-US" sz="3200" dirty="0"/>
              <a:t>can increase misclassification error (compared to separate trials) in certain cases.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1C8-93C1-EC40-A879-72A0D5B9B69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+mn-lt"/>
              </a:rPr>
              <a:t>Clustering Models</a:t>
            </a:r>
            <a:r>
              <a:rPr lang="en-US" dirty="0"/>
              <a:t>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Typical situations where we see increased misclassification errors in Agnostic are “cluster” situations</a:t>
            </a:r>
          </a:p>
          <a:p>
            <a:pPr lvl="1"/>
            <a:r>
              <a:rPr lang="en-US" sz="3600" dirty="0"/>
              <a:t>drug works well in some subtypes, AND</a:t>
            </a:r>
          </a:p>
          <a:p>
            <a:pPr lvl="1"/>
            <a:r>
              <a:rPr lang="en-US" sz="3600" dirty="0"/>
              <a:t>drug doesn’t work at all in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Note this is a HARD problem, pooling does far worse than Agnostic in this setting.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Dirichlet Process Mixture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1C8-93C1-EC40-A879-72A0D5B9B69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315799"/>
            <a:ext cx="10859678" cy="67302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Two Level Models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fontScale="85000" lnSpcReduction="1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4400" dirty="0"/>
              <a:t>Top level clusters histology (could be one cluster, two, or many)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4400" dirty="0"/>
              <a:t>Conditional on clustering, model borrows information within a cluster, but not across clusters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4400" dirty="0"/>
              <a:t>Goal of model is to recognize which histology are similar and borrow between similar histology more than between dissimilar histology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4400" dirty="0"/>
              <a:t>If the data for the histology within a cluster are quite similar, borrow extensively within the cluster. Otherwise adjust and borrow minimally.</a:t>
            </a: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499D-7F8F-42F5-AC1D-A0AF07E6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7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6928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Bayesian Hierarchical Analysis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fontScale="850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400" dirty="0"/>
              <a:t>Allows for the possibility that the response profile for the populations of histology may be heterogeneous or homogeneous. There may be a ‘cluster’ of histology in which the combination is effective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400" dirty="0"/>
              <a:t>Borrows information in a limited sense, especially from histology that demonstrate similar response rates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400" dirty="0"/>
              <a:t>Design is data-driven; the number of clusters used is based on the observed number of responses (and pre-specified model)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400" dirty="0"/>
              <a:t>Study is ongoing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0BAE3-650E-40F0-A1E7-A639E76C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12652"/>
            <a:ext cx="10859678" cy="680484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ATC Cohort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B7621-2FC3-4C55-BEE6-909270B1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467293"/>
            <a:ext cx="11440160" cy="47421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4DAF8-B2CA-4155-B6BA-790B9763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315798"/>
            <a:ext cx="10859678" cy="707321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 2 Trial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algn="l"/>
            <a:r>
              <a:rPr lang="en-US" altLang="en-US" sz="4000" b="1" dirty="0"/>
              <a:t>I</a:t>
            </a:r>
            <a:r>
              <a:rPr lang="en-US" altLang="en-US" sz="4000" dirty="0"/>
              <a:t>nvestigation of </a:t>
            </a:r>
            <a:r>
              <a:rPr lang="en-US" altLang="en-US" sz="4000" b="1" dirty="0"/>
              <a:t>S</a:t>
            </a:r>
            <a:r>
              <a:rPr lang="en-US" altLang="en-US" sz="4000" dirty="0"/>
              <a:t>erial Studies to </a:t>
            </a:r>
            <a:r>
              <a:rPr lang="en-US" altLang="en-US" sz="4000" b="1" dirty="0"/>
              <a:t>P</a:t>
            </a:r>
            <a:r>
              <a:rPr lang="en-US" altLang="en-US" sz="4000" dirty="0"/>
              <a:t>redict </a:t>
            </a:r>
            <a:r>
              <a:rPr lang="en-US" altLang="en-US" sz="4000" b="1" dirty="0"/>
              <a:t>Y</a:t>
            </a:r>
            <a:r>
              <a:rPr lang="en-US" altLang="en-US" sz="4000" dirty="0"/>
              <a:t>our </a:t>
            </a:r>
            <a:r>
              <a:rPr lang="en-US" altLang="en-US" sz="4000" b="1" dirty="0"/>
              <a:t>T</a:t>
            </a:r>
            <a:r>
              <a:rPr lang="en-US" altLang="en-US" sz="4000" dirty="0"/>
              <a:t>herapeutic </a:t>
            </a:r>
            <a:r>
              <a:rPr lang="en-US" altLang="en-US" sz="4000" b="1" dirty="0"/>
              <a:t>R</a:t>
            </a:r>
            <a:r>
              <a:rPr lang="en-US" altLang="en-US" sz="4000" dirty="0"/>
              <a:t>esponse with </a:t>
            </a:r>
            <a:r>
              <a:rPr lang="en-US" altLang="en-US" sz="4000" b="1" dirty="0"/>
              <a:t>I</a:t>
            </a:r>
            <a:r>
              <a:rPr lang="en-US" altLang="en-US" sz="4000" dirty="0"/>
              <a:t>maging </a:t>
            </a:r>
            <a:r>
              <a:rPr lang="en-US" altLang="en-US" sz="4000" b="1" dirty="0"/>
              <a:t>A</a:t>
            </a:r>
            <a:r>
              <a:rPr lang="en-US" altLang="en-US" sz="4000" dirty="0"/>
              <a:t>nd </a:t>
            </a:r>
            <a:r>
              <a:rPr lang="en-US" altLang="en-US" sz="4000" dirty="0" err="1"/>
              <a:t>mo</a:t>
            </a:r>
            <a:r>
              <a:rPr lang="en-US" altLang="en-US" sz="4000" b="1" dirty="0" err="1"/>
              <a:t>L</a:t>
            </a:r>
            <a:r>
              <a:rPr lang="en-US" altLang="en-US" sz="4000" dirty="0" err="1"/>
              <a:t>ecular</a:t>
            </a:r>
            <a:r>
              <a:rPr lang="en-US" altLang="en-US" sz="4000" dirty="0"/>
              <a:t> Analysis 2</a:t>
            </a:r>
          </a:p>
          <a:p>
            <a:pPr algn="l"/>
            <a:endParaRPr lang="en-US" sz="4800" dirty="0"/>
          </a:p>
          <a:p>
            <a:pPr algn="l"/>
            <a:endParaRPr lang="en-US" sz="4800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8AB1DC44-6B1F-4862-BEBE-12209AB18AA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168503"/>
            <a:ext cx="8968563" cy="3187847"/>
            <a:chOff x="558800" y="2425700"/>
            <a:chExt cx="8113713" cy="3530600"/>
          </a:xfrm>
        </p:grpSpPr>
        <p:pic>
          <p:nvPicPr>
            <p:cNvPr id="5" name="Picture 4" descr="FDA logo">
              <a:extLst>
                <a:ext uri="{FF2B5EF4-FFF2-40B4-BE49-F238E27FC236}">
                  <a16:creationId xmlns:a16="http://schemas.microsoft.com/office/drawing/2014/main" id="{AB858CED-7407-4461-AC79-05245286C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800" y="4129088"/>
              <a:ext cx="18383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CMS2">
              <a:extLst>
                <a:ext uri="{FF2B5EF4-FFF2-40B4-BE49-F238E27FC236}">
                  <a16:creationId xmlns:a16="http://schemas.microsoft.com/office/drawing/2014/main" id="{618F0DA5-6A32-4911-B58A-805051AC3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775" y="5113338"/>
              <a:ext cx="1676400" cy="75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797630-8ECC-489B-B078-76B3E9712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3" y="3984625"/>
              <a:ext cx="21336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6C3A0B-1E01-4985-BF65-CDF40B778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038" y="3902075"/>
              <a:ext cx="1065212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21B552-F33B-4158-B0DC-5C520E1D9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0" y="4914900"/>
              <a:ext cx="13462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EBBB82-034A-4A81-88C2-E2613EFF7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113" y="4073525"/>
              <a:ext cx="2057400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3BF900-D2AC-4680-A6A4-052C23F57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375" y="2425700"/>
              <a:ext cx="3962400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 descr="banner_nci_logo_1.gif">
              <a:extLst>
                <a:ext uri="{FF2B5EF4-FFF2-40B4-BE49-F238E27FC236}">
                  <a16:creationId xmlns:a16="http://schemas.microsoft.com/office/drawing/2014/main" id="{C0E5DA06-B29B-4551-A71A-5C33C8CC6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88" y="2778125"/>
              <a:ext cx="157162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50211612-52F7-4782-849B-C0718DD7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51613" y="2641600"/>
              <a:ext cx="2120900" cy="1076325"/>
              <a:chOff x="4562474" y="2886074"/>
              <a:chExt cx="2121408" cy="1076326"/>
            </a:xfrm>
          </p:grpSpPr>
          <p:pic>
            <p:nvPicPr>
              <p:cNvPr id="14" name="Picture 5" descr="NCICB.jpg">
                <a:extLst>
                  <a:ext uri="{FF2B5EF4-FFF2-40B4-BE49-F238E27FC236}">
                    <a16:creationId xmlns:a16="http://schemas.microsoft.com/office/drawing/2014/main" id="{ADAC87D4-A7DD-426E-A3C7-623FA3C47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2474" y="3048000"/>
                <a:ext cx="2119086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6695213-C82B-49AC-A8EB-6D59406E78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2474" y="2886074"/>
                <a:ext cx="2121408" cy="24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74A1A6-5E66-4C8F-9E12-AA96A461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73534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Background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lnSpcReduction="10000"/>
          </a:bodyPr>
          <a:lstStyle/>
          <a:p>
            <a:pPr marL="461963" lvl="0" indent="-461963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Breast cancer (BC) diagnosed in ~200,000 women annually in U.S.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45,000 women die annually of BC 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10-20% of newly diagnosed BC present as locally advanced BC (LABC)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solidFill>
                  <a:srgbClr val="000000"/>
                </a:solidFill>
              </a:rPr>
              <a:t>At high risk of recurrence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Standard of care for women with LABC increasingly includes neoadjuvant therapy prior to surgical resection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072E0-ACC5-47BC-AF7D-2B6D579F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76447"/>
            <a:ext cx="10859678" cy="68187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I-SPY1 Trial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4788287"/>
          </a:xfrm>
        </p:spPr>
        <p:txBody>
          <a:bodyPr>
            <a:normAutofit/>
          </a:bodyPr>
          <a:lstStyle/>
          <a:p>
            <a:pPr marL="571500" lvl="0" indent="-5715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>
                <a:solidFill>
                  <a:srgbClr val="000000"/>
                </a:solidFill>
              </a:rPr>
              <a:t>Inter-SPORE collaboration (NCI Specialized Programs of Research Excellence):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</a:rPr>
              <a:t>American College of Radiology Imaging Network (ACRIN)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</a:rPr>
              <a:t>Cancer and Leukemia Group B (CALGB)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000000"/>
                </a:solidFill>
              </a:rPr>
              <a:t>NCI Center for Biomedical Informatics and Information Technology (CBIIT)</a:t>
            </a: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493EF-54D8-480B-82A2-47885D60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F4A63-1C7A-4130-89CA-8954915471E7}"/>
              </a:ext>
            </a:extLst>
          </p:cNvPr>
          <p:cNvSpPr txBox="1"/>
          <p:nvPr/>
        </p:nvSpPr>
        <p:spPr>
          <a:xfrm>
            <a:off x="818707" y="6134986"/>
            <a:ext cx="541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Esserman et al JCO 2012</a:t>
            </a:r>
          </a:p>
        </p:txBody>
      </p:sp>
    </p:spTree>
    <p:extLst>
      <p:ext uri="{BB962C8B-B14F-4D97-AF65-F5344CB8AC3E}">
        <p14:creationId xmlns:p14="http://schemas.microsoft.com/office/powerpoint/2010/main" val="42361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3"/>
          <p:cNvSpPr txBox="1"/>
          <p:nvPr/>
        </p:nvSpPr>
        <p:spPr>
          <a:xfrm>
            <a:off x="2137145" y="1412777"/>
            <a:ext cx="9318540" cy="487500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32500" lnSpcReduction="20000"/>
          </a:bodyPr>
          <a:lstStyle/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3600" dirty="0">
              <a:solidFill>
                <a:prstClr val="black"/>
              </a:solidFill>
              <a:latin typeface="方正隶变简体" pitchFamily="65" charset="-122"/>
              <a:ea typeface="方正隶变简体" pitchFamily="65" charset="-122"/>
              <a:cs typeface="+mj-cs"/>
            </a:endParaRPr>
          </a:p>
          <a:p>
            <a:pPr marL="857250" indent="-857250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0000" b="1" dirty="0">
                <a:solidFill>
                  <a:prstClr val="black"/>
                </a:solidFill>
                <a:ea typeface="方正隶变简体" pitchFamily="65" charset="-122"/>
                <a:cs typeface="+mj-cs"/>
              </a:rPr>
              <a:t>Bayesian versus Frequentist </a:t>
            </a:r>
          </a:p>
          <a:p>
            <a:pPr marL="857250" indent="-857250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0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Trial</a:t>
            </a:r>
          </a:p>
          <a:p>
            <a:pPr marL="857250" indent="-857250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0000" b="1" dirty="0">
                <a:solidFill>
                  <a:prstClr val="black"/>
                </a:solidFill>
                <a:latin typeface="Calibri" panose="020F0502020204030204" pitchFamily="34" charset="0"/>
                <a:ea typeface="方正隶变简体" pitchFamily="65" charset="-122"/>
                <a:cs typeface="Calibri" panose="020F0502020204030204" pitchFamily="34" charset="0"/>
              </a:rPr>
              <a:t>I-SPY 2</a:t>
            </a:r>
          </a:p>
          <a:p>
            <a:pPr marL="857250" indent="-857250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0000" b="1" dirty="0">
                <a:solidFill>
                  <a:prstClr val="black"/>
                </a:solidFill>
                <a:latin typeface="Calibri" panose="020F0502020204030204" pitchFamily="34" charset="0"/>
                <a:ea typeface="方正隶变简体" pitchFamily="65" charset="-122"/>
                <a:cs typeface="Calibri" panose="020F0502020204030204" pitchFamily="34" charset="0"/>
              </a:rPr>
              <a:t>GBM AGILE</a:t>
            </a:r>
          </a:p>
          <a:p>
            <a:pPr marL="857250" indent="-857250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9600" dirty="0">
              <a:solidFill>
                <a:prstClr val="black"/>
              </a:solidFill>
              <a:latin typeface="方正隶变简体" pitchFamily="65" charset="-122"/>
              <a:ea typeface="方正隶变简体" pitchFamily="65" charset="-122"/>
              <a:cs typeface="+mj-cs"/>
            </a:endParaRP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3600" dirty="0">
              <a:solidFill>
                <a:prstClr val="black"/>
              </a:solidFill>
              <a:latin typeface="方正隶变简体" pitchFamily="65" charset="-122"/>
              <a:ea typeface="方正隶变简体" pitchFamily="65" charset="-122"/>
              <a:cs typeface="+mj-cs"/>
            </a:endParaRPr>
          </a:p>
          <a:p>
            <a:pPr marL="571500" indent="-5715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3600" dirty="0">
              <a:solidFill>
                <a:prstClr val="black"/>
              </a:solidFill>
              <a:latin typeface="方正隶变简体" pitchFamily="65" charset="-122"/>
              <a:ea typeface="方正隶变简体" pitchFamily="65" charset="-122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3600" dirty="0">
                <a:solidFill>
                  <a:prstClr val="black"/>
                </a:solidFill>
                <a:latin typeface="方正隶变简体" pitchFamily="65" charset="-122"/>
                <a:ea typeface="方正隶变简体" pitchFamily="65" charset="-122"/>
                <a:cs typeface="+mj-cs"/>
              </a:rPr>
              <a:t> </a:t>
            </a:r>
            <a:endParaRPr lang="en-US" altLang="zh-CN" sz="216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16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lang="en-US" altLang="zh-CN" sz="2160" dirty="0">
              <a:solidFill>
                <a:prstClr val="black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19651-678F-429F-88C9-AF589D4D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69281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I-SPY1 Goal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571500" lvl="0" indent="-5715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Intent was to evaluate and identify biomarkers of early response to standard chemotherapy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All patients received neoadjuvant chemotherapy to test a comprehensive set of biomarkers for their ability to predict tumor response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Predictors of 3-year survival: </a:t>
            </a:r>
          </a:p>
          <a:p>
            <a:pPr marL="914400" lvl="1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Early endpoints: MRI changes; changes in gene expression</a:t>
            </a:r>
          </a:p>
          <a:p>
            <a:pPr marL="914400" lvl="1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Intermediate endpoint: </a:t>
            </a:r>
            <a:r>
              <a:rPr lang="en-US" altLang="en-US" sz="3200" dirty="0" err="1">
                <a:solidFill>
                  <a:srgbClr val="000000"/>
                </a:solidFill>
              </a:rPr>
              <a:t>pCR</a:t>
            </a:r>
            <a:r>
              <a:rPr lang="en-US" altLang="en-US" sz="3200" dirty="0">
                <a:solidFill>
                  <a:srgbClr val="000000"/>
                </a:solidFill>
              </a:rPr>
              <a:t> rate</a:t>
            </a:r>
          </a:p>
          <a:p>
            <a:pPr marL="914400" lvl="1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Longer term endpoint: 3-year RFS (relapse-free survival)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B8C5-FAD1-47A9-B3A0-FB42C44C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61992"/>
            <a:ext cx="10859678" cy="514186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I-SPY1 Backbone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58CFD-7494-4487-A648-9855A30CC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5" y="1058238"/>
            <a:ext cx="11342669" cy="55377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C0DCB-D65C-4AB6-A2BC-8E7E8973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1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12651"/>
            <a:ext cx="10859678" cy="586107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I-SPY1 Patient Population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52AB1-7504-4D80-A081-774D0E4E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3" y="1181528"/>
            <a:ext cx="10304978" cy="53733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CFBCE-EF94-403F-B8F5-C788647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480767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I-SPY1 Results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000000"/>
                </a:solidFill>
              </a:rPr>
              <a:t>215 / 237 (91%) patients had pathologic assessment available for analysis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Mean tumor size = 6.0 cm; minimum = 3.0 cm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 err="1">
                <a:solidFill>
                  <a:srgbClr val="000000"/>
                </a:solidFill>
              </a:rPr>
              <a:t>pCR</a:t>
            </a:r>
            <a:r>
              <a:rPr lang="en-US" altLang="en-US" sz="3200" dirty="0">
                <a:solidFill>
                  <a:srgbClr val="000000"/>
                </a:solidFill>
              </a:rPr>
              <a:t> rate = 27%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36% had RCB (residual cancer burden) 0 or 1</a:t>
            </a:r>
          </a:p>
          <a:p>
            <a:pPr marL="914400" lvl="1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RCB is a more complex and detailed pathologic evaluation; formula includes 6 variables</a:t>
            </a:r>
          </a:p>
          <a:p>
            <a:pPr marL="457200" lvl="0" indent="-457200" algn="l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 err="1">
                <a:solidFill>
                  <a:srgbClr val="000000"/>
                </a:solidFill>
              </a:rPr>
              <a:t>pCR</a:t>
            </a:r>
            <a:r>
              <a:rPr lang="en-US" altLang="en-US" sz="3200" dirty="0">
                <a:solidFill>
                  <a:srgbClr val="000000"/>
                </a:solidFill>
              </a:rPr>
              <a:t> and RCB were predictive of 3-year RFS with 3.9 years mean follow-up (p=0.04 and 0.01, respectively)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1525-4F5F-4D38-B154-8DF6FD4B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65028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I-SPY1 Conclusions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lnSpcReduction="10000"/>
          </a:bodyPr>
          <a:lstStyle/>
          <a:p>
            <a:pPr marL="571500" lvl="0" indent="-5715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Improvement on </a:t>
            </a:r>
            <a:r>
              <a:rPr lang="en-US" altLang="en-US" sz="4000" dirty="0" err="1">
                <a:solidFill>
                  <a:srgbClr val="000000"/>
                </a:solidFill>
              </a:rPr>
              <a:t>pCR</a:t>
            </a:r>
            <a:r>
              <a:rPr lang="en-US" altLang="en-US" sz="4000" dirty="0">
                <a:solidFill>
                  <a:srgbClr val="000000"/>
                </a:solidFill>
              </a:rPr>
              <a:t> or RCB may be a rapid way to screen for effectiveness of new targeting agents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Most informative way to interpret results will be by combining </a:t>
            </a:r>
            <a:r>
              <a:rPr lang="en-US" altLang="en-US" sz="4000" dirty="0" err="1">
                <a:solidFill>
                  <a:srgbClr val="000000"/>
                </a:solidFill>
              </a:rPr>
              <a:t>pCR</a:t>
            </a:r>
            <a:r>
              <a:rPr lang="en-US" altLang="en-US" sz="4000" dirty="0">
                <a:solidFill>
                  <a:srgbClr val="000000"/>
                </a:solidFill>
              </a:rPr>
              <a:t> and RCB evaluations with molecular subgroup analysis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MRI volume change is strong predictor of </a:t>
            </a:r>
            <a:r>
              <a:rPr lang="en-US" altLang="en-US" sz="4000" dirty="0" err="1">
                <a:solidFill>
                  <a:srgbClr val="000000"/>
                </a:solidFill>
              </a:rPr>
              <a:t>pCR</a:t>
            </a:r>
            <a:endParaRPr lang="en-US" altLang="en-US" sz="4000" dirty="0">
              <a:solidFill>
                <a:srgbClr val="000000"/>
              </a:solidFill>
            </a:endParaRPr>
          </a:p>
          <a:p>
            <a:pPr marL="1028700" lvl="1" indent="-5715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solidFill>
                  <a:srgbClr val="000000"/>
                </a:solidFill>
              </a:rPr>
              <a:t>Hypothesize that MRI volume change can non-invasively determine response to new agents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94C0A-823C-4CD6-BA40-9DB5B0D9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51266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Goal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Use adaptive design in neoadjuvant setting</a:t>
            </a:r>
          </a:p>
          <a:p>
            <a:pPr marL="976313" indent="-349250" algn="l">
              <a:buFont typeface="Arial" panose="020B0604020202020204" pitchFamily="34" charset="0"/>
              <a:buChar char="•"/>
            </a:pPr>
            <a:r>
              <a:rPr lang="en-US" sz="3900" dirty="0"/>
              <a:t>Less patients for each signature</a:t>
            </a:r>
          </a:p>
          <a:p>
            <a:pPr marL="976313" indent="-349250" algn="l">
              <a:buFont typeface="Arial" panose="020B0604020202020204" pitchFamily="34" charset="0"/>
              <a:buChar char="•"/>
            </a:pPr>
            <a:r>
              <a:rPr lang="en-US" sz="3900" dirty="0"/>
              <a:t>Faster throughput of agents by eliminating the need for new protocol each time an agent is added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Biomarkers, imaging and pathology endpoints driven trial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Validate, test and qualify biomarkers as new agents are tested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dirty="0"/>
              <a:t>Provides evidence for tailoring therapy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ECA2-40DC-49AC-8174-48DCFB90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8C863-60C9-410B-935D-7C0B5A181CFE}"/>
              </a:ext>
            </a:extLst>
          </p:cNvPr>
          <p:cNvSpPr txBox="1"/>
          <p:nvPr/>
        </p:nvSpPr>
        <p:spPr>
          <a:xfrm>
            <a:off x="988828" y="6356350"/>
            <a:ext cx="999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Barker et al CPT 2009</a:t>
            </a:r>
          </a:p>
        </p:txBody>
      </p:sp>
    </p:spTree>
    <p:extLst>
      <p:ext uri="{BB962C8B-B14F-4D97-AF65-F5344CB8AC3E}">
        <p14:creationId xmlns:p14="http://schemas.microsoft.com/office/powerpoint/2010/main" val="222974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470134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Inclusion Criteria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fontScale="85000" lnSpcReduction="20000"/>
          </a:bodyPr>
          <a:lstStyle/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Screening phase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Histologically confirmed invasive BC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Clinically or radiologically measurable disease 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No prior cytotoxic regimens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Age 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≥ 18 years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ECOG PS 0-1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No ferromagnetic prostheses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Treatment phase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Eligible tumors: stage II/III; T4, any N, M0; regional stage IV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Normal organ and marrow function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No uncontrolled/severe cardiac disease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No evidence of distant metastases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Specific tumor assay profile</a:t>
            </a: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0188-AFDE-4C4B-95A0-A4DFA96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703447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Patient Stratification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endParaRPr lang="en-US" sz="4400" dirty="0">
              <a:latin typeface="Times New Roman" panose="02020603050405020304" pitchFamily="18" charset="0"/>
            </a:endParaRPr>
          </a:p>
          <a:p>
            <a:endParaRPr lang="en-US" sz="4400" dirty="0">
              <a:latin typeface="Times New Roman" panose="02020603050405020304" pitchFamily="18" charset="0"/>
            </a:endParaRPr>
          </a:p>
          <a:p>
            <a:pPr algn="l"/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D4618-6E2F-4CF1-9909-210A1C5B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6" y="1263192"/>
            <a:ext cx="10859678" cy="5279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FDB15-AA2B-4D98-ACF9-42D5C5759F77}"/>
              </a:ext>
            </a:extLst>
          </p:cNvPr>
          <p:cNvSpPr txBox="1"/>
          <p:nvPr/>
        </p:nvSpPr>
        <p:spPr>
          <a:xfrm>
            <a:off x="6830225" y="1263192"/>
            <a:ext cx="498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ER=estrogen receptor</a:t>
            </a:r>
          </a:p>
          <a:p>
            <a:r>
              <a:rPr lang="en-US" dirty="0"/>
              <a:t>PR=progesterone receptor</a:t>
            </a:r>
          </a:p>
          <a:p>
            <a:r>
              <a:rPr lang="en-US" dirty="0"/>
              <a:t>HER2=human epidermal growth factor receptor 2</a:t>
            </a:r>
          </a:p>
          <a:p>
            <a:r>
              <a:rPr lang="en-US" dirty="0"/>
              <a:t>MammaPrint score</a:t>
            </a:r>
          </a:p>
          <a:p>
            <a:r>
              <a:rPr lang="en-US" dirty="0"/>
              <a:t>FISH=fluorescence in situ hybridization</a:t>
            </a:r>
          </a:p>
          <a:p>
            <a:r>
              <a:rPr lang="en-US" dirty="0"/>
              <a:t>IHC=immunohistochemistry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675F9-11CC-4EDF-9214-DC0C27C7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46581"/>
            <a:ext cx="10859678" cy="625289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Signatures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019BF-888D-47DC-8B58-E5FBA261E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99685"/>
              </p:ext>
            </p:extLst>
          </p:nvPr>
        </p:nvGraphicFramePr>
        <p:xfrm>
          <a:off x="359702" y="1345916"/>
          <a:ext cx="11229786" cy="4424282"/>
        </p:xfrm>
        <a:graphic>
          <a:graphicData uri="http://schemas.openxmlformats.org/drawingml/2006/table">
            <a:tbl>
              <a:tblPr firstRow="1" firstCol="1" bandRow="1"/>
              <a:tblGrid>
                <a:gridCol w="2181479">
                  <a:extLst>
                    <a:ext uri="{9D8B030D-6E8A-4147-A177-3AD203B41FA5}">
                      <a16:colId xmlns:a16="http://schemas.microsoft.com/office/drawing/2014/main" val="3659128672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2648297891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4100603939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1401721638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418432344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1097972892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1050045701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540019958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1749583890"/>
                    </a:ext>
                  </a:extLst>
                </a:gridCol>
              </a:tblGrid>
              <a:tr h="39912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Biomarker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signature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Types (Hormone Receptor, HER2, MP)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94458"/>
                  </a:ext>
                </a:extLst>
              </a:tr>
              <a:tr h="417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++-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+-+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-++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-+-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--+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342815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(All)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34179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(HR+)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006190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(HR-)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594011"/>
                  </a:ext>
                </a:extLst>
              </a:tr>
              <a:tr h="414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(HER2+)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80368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(HER2-)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396508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(MammaPrint+)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321517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(--)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407193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(-+)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43261"/>
                  </a:ext>
                </a:extLst>
              </a:tr>
              <a:tr h="399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(+-)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27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06E125-59DD-4AB8-A46B-F9A9267AA408}"/>
              </a:ext>
            </a:extLst>
          </p:cNvPr>
          <p:cNvSpPr txBox="1"/>
          <p:nvPr/>
        </p:nvSpPr>
        <p:spPr>
          <a:xfrm>
            <a:off x="359702" y="5887092"/>
            <a:ext cx="1113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HR (either ER+ or </a:t>
            </a:r>
            <a:r>
              <a:rPr lang="en-US" b="1" dirty="0" err="1"/>
              <a:t>PgR</a:t>
            </a:r>
            <a:r>
              <a:rPr lang="en-US" b="1" dirty="0"/>
              <a:t>+; both ER- and </a:t>
            </a:r>
            <a:r>
              <a:rPr lang="en-US" b="1" dirty="0" err="1"/>
              <a:t>PgR</a:t>
            </a:r>
            <a:r>
              <a:rPr lang="en-US" b="1" dirty="0"/>
              <a:t>-); HER2 (positive (+); normal (-)); MammaPrint status (High2 (+), High1 (-))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EE0E-26C9-4C70-BFEA-C9130D46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565827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Basic Schema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F87E0-B4E6-4724-992A-8D8AC3AE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3" y="1263192"/>
            <a:ext cx="11278418" cy="53430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0FD0-A353-4C23-9684-46F50C09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54395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Bayesian versus Frequentist Approaches in Clinical Trials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12435-AE7D-470C-A067-9224E174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5" y="680485"/>
            <a:ext cx="11815282" cy="6040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88F5-EDC7-4774-94DD-73BFCC5D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45950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Adaptive Design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New agents are assigned to all signatures for which they may be effective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Control arm applies to all signatures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Randomization probabilities determined based on accumulating data (0.2 for control; min of 0.1 for exp. arms)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Regimens that are performing better for patient’s biomarker type will have greater assignment probability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Continuously, throughout the trial, each agent’s probability of success in phase 3 will be calculated for each signature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Decisions: graduate, drop, or continue?</a:t>
            </a: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7A77A-5A0C-439F-8C6C-3056D772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3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95209"/>
            <a:ext cx="10859678" cy="52780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Adaptive Design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2E46F-1968-40DF-BCC4-1EEB2A16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832208"/>
            <a:ext cx="11235056" cy="57021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B212-D7FE-45E4-BC39-1D0BA45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88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438237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Endpoints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</a:rPr>
              <a:t>Primary – </a:t>
            </a:r>
            <a:r>
              <a:rPr lang="en-US" altLang="en-US" sz="2800" dirty="0" err="1">
                <a:solidFill>
                  <a:srgbClr val="000000"/>
                </a:solidFill>
              </a:rPr>
              <a:t>pCR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Defined as no residual cancer in the breast (at time of definitive surgical resection) or in lymph nodes (no invasive tumor by H&amp;E)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</a:rPr>
              <a:t>Secondary – change in MRI volume from baseline to completion of paclitaxel base therapy; RCB at time of pathologic assessment of residual disease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</a:rPr>
              <a:t>Others – 3 and 5 year RFS and OS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RFS: local/regional invasive recurrence, invasive ipsilateral breast tumor recurrence, distant recurrence, inoperable due to progression and/or death from BC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OS: death from BC, non-BC or unknown causes</a:t>
            </a:r>
          </a:p>
          <a:p>
            <a:pPr algn="l"/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39746-164A-4105-806C-2E132E85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480767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Trial Decisions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fontScale="92500"/>
          </a:bodyPr>
          <a:lstStyle/>
          <a:p>
            <a:pPr marL="571500" lvl="0" indent="-5715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Regimen will be dropped for futility if its predictive probability (PP) drops sufficiently low for all biomarker signatures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Minimum of 20 pts enrolled before dropping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Once dropped, patients will revert to control regimen; however, their outcomes will remain with originally assigned arm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Regimen will graduate to phase III if 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PP(s) for ≥1 biomarker signatures reaches sufficiently high level</a:t>
            </a:r>
          </a:p>
          <a:p>
            <a:pPr marL="914400" lvl="1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Minimum of 60 pts enrolled before graduating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If maximum sample size of 120 patients/regimen (over all biomarker types) reached, no more assignment to that regimen</a:t>
            </a:r>
          </a:p>
          <a:p>
            <a:pPr marL="457200" lvl="0" indent="-457200" algn="l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All patients expected to have surgery to assess </a:t>
            </a:r>
            <a:r>
              <a:rPr lang="en-US" altLang="en-US" sz="3200" dirty="0" err="1">
                <a:solidFill>
                  <a:srgbClr val="000000"/>
                </a:solidFill>
                <a:cs typeface="Arial" panose="020B0604020202020204" pitchFamily="34" charset="0"/>
              </a:rPr>
              <a:t>pCR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 after regimen graduates or max N reached</a:t>
            </a: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D0B-07F3-4206-8656-D981E53F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4914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Prediction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317249" cy="5279010"/>
          </a:xfrm>
        </p:spPr>
        <p:txBody>
          <a:bodyPr>
            <a:normAutofit fontScale="92500" lnSpcReduction="10000"/>
          </a:bodyPr>
          <a:lstStyle/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Predicted probability of experimental treatment being successful in Phase 3 compared to control is calculated for: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Every biomarker signature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Every experimental treatment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Updated weekly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solidFill>
                  <a:srgbClr val="000000"/>
                </a:solidFill>
              </a:rPr>
              <a:t>Assume Phase 3 will equally randomize 300 patients between experimental and control arms</a:t>
            </a:r>
          </a:p>
          <a:p>
            <a:pPr marL="914400" lvl="1" indent="-457200" algn="l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</a:rPr>
              <a:t>Trial will conclude in favor of experimental arm if:</a:t>
            </a:r>
          </a:p>
          <a:p>
            <a:pPr marL="1371600" lvl="2" indent="-457200" algn="l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3200" dirty="0" err="1">
                <a:solidFill>
                  <a:srgbClr val="000000"/>
                </a:solidFill>
              </a:rPr>
              <a:t>Pr</a:t>
            </a:r>
            <a:r>
              <a:rPr lang="en-US" altLang="en-US" sz="3200" dirty="0">
                <a:solidFill>
                  <a:srgbClr val="000000"/>
                </a:solidFill>
              </a:rPr>
              <a:t> [ </a:t>
            </a:r>
            <a:r>
              <a:rPr lang="el-GR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,T=1) &gt; </a:t>
            </a:r>
            <a:r>
              <a:rPr lang="el-GR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,T=0) | Y</a:t>
            </a:r>
            <a:r>
              <a:rPr lang="en-US" altLang="en-US" sz="32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F,0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 Y</a:t>
            </a:r>
            <a:r>
              <a:rPr lang="en-US" altLang="en-US" sz="32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F,1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] &gt; 0.85</a:t>
            </a:r>
          </a:p>
          <a:p>
            <a:pPr marL="1600200" lvl="3" indent="-22860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l-GR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π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,T=t) = probability of </a:t>
            </a:r>
            <a:r>
              <a:rPr lang="en-US" altLang="en-US" sz="3200" dirty="0" err="1">
                <a:solidFill>
                  <a:srgbClr val="000000"/>
                </a:solidFill>
                <a:cs typeface="Arial" panose="020B0604020202020204" pitchFamily="34" charset="0"/>
              </a:rPr>
              <a:t>pCR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 for signature </a:t>
            </a: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 and treatment T</a:t>
            </a:r>
          </a:p>
          <a:p>
            <a:pPr marL="1600200" lvl="3" indent="-228600" algn="l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32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F,0 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and Y</a:t>
            </a:r>
            <a:r>
              <a:rPr lang="en-US" altLang="en-US" sz="32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F,1 </a:t>
            </a:r>
            <a:r>
              <a:rPr lang="en-US" altLang="en-US" sz="3200" dirty="0">
                <a:solidFill>
                  <a:srgbClr val="000000"/>
                </a:solidFill>
                <a:cs typeface="Arial" panose="020B0604020202020204" pitchFamily="34" charset="0"/>
              </a:rPr>
              <a:t>= future # of responses for T=0 and T=1</a:t>
            </a:r>
            <a:endParaRPr lang="el-GR" altLang="en-US" sz="3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6AE5-4220-4208-B1D9-342C0EC0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300014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Calibri" panose="020F0502020204030204" pitchFamily="34" charset="0"/>
                <a:cs typeface="Calibri" panose="020F0502020204030204" pitchFamily="34" charset="0"/>
              </a:rPr>
              <a:t>I-SPY2 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76AE5-4220-4208-B1D9-342C0EC0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B9377-08FF-4E79-95DF-AE7F420A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0883"/>
            <a:ext cx="10653073" cy="54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86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581326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Veliparib-Carboplatin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972D1-39A2-4647-A20F-95CDC656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1150706"/>
            <a:ext cx="11794733" cy="54258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5EFD0-1FB5-4F1D-969A-D656B244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9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464368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Veliparib-Carboplatin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A95B8-3C09-4B41-9786-A9BA361D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82" y="835667"/>
            <a:ext cx="11763910" cy="56302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D4B0E-439A-4A7A-97FB-043F70D4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B00A9-F2D2-4350-B5B6-E4FDC1BD5CB0}"/>
              </a:ext>
            </a:extLst>
          </p:cNvPr>
          <p:cNvSpPr txBox="1"/>
          <p:nvPr/>
        </p:nvSpPr>
        <p:spPr>
          <a:xfrm>
            <a:off x="510363" y="6356350"/>
            <a:ext cx="459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Rugo</a:t>
            </a:r>
            <a:r>
              <a:rPr lang="en-US" dirty="0"/>
              <a:t> et al NEJM 2016</a:t>
            </a:r>
          </a:p>
        </p:txBody>
      </p:sp>
    </p:spTree>
    <p:extLst>
      <p:ext uri="{BB962C8B-B14F-4D97-AF65-F5344CB8AC3E}">
        <p14:creationId xmlns:p14="http://schemas.microsoft.com/office/powerpoint/2010/main" val="1650489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464368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Veliparib-Carboplatin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D4B0E-439A-4A7A-97FB-043F70D4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B00A9-F2D2-4350-B5B6-E4FDC1BD5CB0}"/>
              </a:ext>
            </a:extLst>
          </p:cNvPr>
          <p:cNvSpPr txBox="1"/>
          <p:nvPr/>
        </p:nvSpPr>
        <p:spPr>
          <a:xfrm>
            <a:off x="510363" y="6356350"/>
            <a:ext cx="459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Rugo</a:t>
            </a:r>
            <a:r>
              <a:rPr lang="en-US" dirty="0"/>
              <a:t> et al NEJM 2016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29485-C1BB-400C-A5F2-48F29D0C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7" y="613416"/>
            <a:ext cx="11350126" cy="56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6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538796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Neratinib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A2A59-8EE9-4564-82AC-93778640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2" y="945221"/>
            <a:ext cx="11989943" cy="56533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969B7-B5B7-4ECC-A143-418B9ACF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308225"/>
            <a:ext cx="10859678" cy="70891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Bayesian versus Frequentist Approaches in Clinical Trials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04494-2668-4FAA-8B39-73C73B03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" y="1921267"/>
            <a:ext cx="11722815" cy="36473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F51F-CFB0-41A6-80E2-6B1F837E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AE2D7-E8EC-4B41-8530-FC771A33BB78}"/>
              </a:ext>
            </a:extLst>
          </p:cNvPr>
          <p:cNvSpPr txBox="1"/>
          <p:nvPr/>
        </p:nvSpPr>
        <p:spPr>
          <a:xfrm>
            <a:off x="205482" y="6049926"/>
            <a:ext cx="106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Harrington et al, NEJM, 2016</a:t>
            </a:r>
          </a:p>
        </p:txBody>
      </p:sp>
    </p:spTree>
    <p:extLst>
      <p:ext uri="{BB962C8B-B14F-4D97-AF65-F5344CB8AC3E}">
        <p14:creationId xmlns:p14="http://schemas.microsoft.com/office/powerpoint/2010/main" val="321902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533008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Neratinib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1823B-B67B-4A8A-9B9D-F000A7F1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4" y="648587"/>
            <a:ext cx="11815281" cy="58585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86F9F-0176-496B-84A9-F97004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4E413-C5F8-4510-A12E-1FDACB4B529B}"/>
              </a:ext>
            </a:extLst>
          </p:cNvPr>
          <p:cNvSpPr txBox="1"/>
          <p:nvPr/>
        </p:nvSpPr>
        <p:spPr>
          <a:xfrm>
            <a:off x="510363" y="6507126"/>
            <a:ext cx="45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 et al NEJM 2016</a:t>
            </a:r>
          </a:p>
        </p:txBody>
      </p:sp>
    </p:spTree>
    <p:extLst>
      <p:ext uri="{BB962C8B-B14F-4D97-AF65-F5344CB8AC3E}">
        <p14:creationId xmlns:p14="http://schemas.microsoft.com/office/powerpoint/2010/main" val="4151460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533008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Neratinib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1823B-B67B-4A8A-9B9D-F000A7F1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4" y="648587"/>
            <a:ext cx="11815281" cy="58585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86F9F-0176-496B-84A9-F97004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4E413-C5F8-4510-A12E-1FDACB4B529B}"/>
              </a:ext>
            </a:extLst>
          </p:cNvPr>
          <p:cNvSpPr txBox="1"/>
          <p:nvPr/>
        </p:nvSpPr>
        <p:spPr>
          <a:xfrm>
            <a:off x="510363" y="6507126"/>
            <a:ext cx="45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 et al NEJM 2016</a:t>
            </a:r>
          </a:p>
        </p:txBody>
      </p:sp>
    </p:spTree>
    <p:extLst>
      <p:ext uri="{BB962C8B-B14F-4D97-AF65-F5344CB8AC3E}">
        <p14:creationId xmlns:p14="http://schemas.microsoft.com/office/powerpoint/2010/main" val="2519230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05484"/>
            <a:ext cx="10859678" cy="533008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I-SPY2 Neratinib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86F9F-0176-496B-84A9-F97004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4E413-C5F8-4510-A12E-1FDACB4B529B}"/>
              </a:ext>
            </a:extLst>
          </p:cNvPr>
          <p:cNvSpPr txBox="1"/>
          <p:nvPr/>
        </p:nvSpPr>
        <p:spPr>
          <a:xfrm>
            <a:off x="510363" y="6507126"/>
            <a:ext cx="45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 et al NEJM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103C4-3C64-442D-8FE0-9B6BDCA0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4" y="787833"/>
            <a:ext cx="11230651" cy="52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1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5BDF4-4B4E-406A-BDA5-FBA1AA83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" y="297951"/>
            <a:ext cx="11897475" cy="619531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37D9A-8CBF-4340-9A21-98C2383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0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D57C45-23F0-480A-A31A-074E74A1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1366464"/>
            <a:ext cx="11743362" cy="47363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23DB-2BB2-431C-AFB8-E87F2E83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1CB9C-80C9-4E35-BC83-B379EB4F66E0}"/>
              </a:ext>
            </a:extLst>
          </p:cNvPr>
          <p:cNvSpPr txBox="1"/>
          <p:nvPr/>
        </p:nvSpPr>
        <p:spPr>
          <a:xfrm>
            <a:off x="277402" y="6230679"/>
            <a:ext cx="598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Harrington et al NEJM 2016</a:t>
            </a:r>
          </a:p>
        </p:txBody>
      </p:sp>
    </p:spTree>
    <p:extLst>
      <p:ext uri="{BB962C8B-B14F-4D97-AF65-F5344CB8AC3E}">
        <p14:creationId xmlns:p14="http://schemas.microsoft.com/office/powerpoint/2010/main" val="134452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23DB-2BB2-431C-AFB8-E87F2E83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474C8-4CF0-49DC-B0BD-685F4F83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136525"/>
            <a:ext cx="11100390" cy="6257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BC464-8E62-470C-871C-DAB464569F33}"/>
              </a:ext>
            </a:extLst>
          </p:cNvPr>
          <p:cNvSpPr txBox="1"/>
          <p:nvPr/>
        </p:nvSpPr>
        <p:spPr>
          <a:xfrm>
            <a:off x="627321" y="6394083"/>
            <a:ext cx="108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Berry et al CCR 2012</a:t>
            </a:r>
          </a:p>
        </p:txBody>
      </p:sp>
    </p:spTree>
    <p:extLst>
      <p:ext uri="{BB962C8B-B14F-4D97-AF65-F5344CB8AC3E}">
        <p14:creationId xmlns:p14="http://schemas.microsoft.com/office/powerpoint/2010/main" val="3018270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82955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algn="l"/>
            <a:endParaRPr lang="en-US" altLang="zh-C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Adaptive Global Innovative Learning </a:t>
            </a:r>
          </a:p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Environment for Glioblastoma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5333-052C-4833-B6AF-9A2DD380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1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51266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Background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690576"/>
            <a:ext cx="11095347" cy="4851625"/>
          </a:xfrm>
        </p:spPr>
        <p:txBody>
          <a:bodyPr>
            <a:normAutofit fontScale="92500"/>
          </a:bodyPr>
          <a:lstStyle/>
          <a:p>
            <a:pPr marL="461963" lvl="0" indent="-461963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Brain tumor diagnosed in ~23,000 annually in U.S.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Glioblastoma (GBM) is the most common type, accounts for 45% 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Prognosis is poor, with 1- and 5-year survival rates of only 35% and 4.7%.</a:t>
            </a:r>
          </a:p>
          <a:p>
            <a:pPr marL="457200" lvl="0" indent="-457200" algn="l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dirty="0">
                <a:solidFill>
                  <a:srgbClr val="000000"/>
                </a:solidFill>
              </a:rPr>
              <a:t>Standard of care for newly diagnosed is temozolomide and radiation, and not clear for recurrent as no therapies showing survival vs. </a:t>
            </a:r>
            <a:r>
              <a:rPr lang="en-US" altLang="en-US" sz="4000" dirty="0" err="1">
                <a:solidFill>
                  <a:srgbClr val="000000"/>
                </a:solidFill>
              </a:rPr>
              <a:t>lomustine</a:t>
            </a:r>
            <a:endParaRPr lang="en-US" altLang="en-US" sz="4000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655C-8952-4FA8-B864-2575FC97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69E57-0C3E-464B-A7B9-1283B067D215}"/>
              </a:ext>
            </a:extLst>
          </p:cNvPr>
          <p:cNvSpPr txBox="1"/>
          <p:nvPr/>
        </p:nvSpPr>
        <p:spPr>
          <a:xfrm>
            <a:off x="818707" y="6356350"/>
            <a:ext cx="74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Alexander et al CCR 2017</a:t>
            </a:r>
          </a:p>
        </p:txBody>
      </p:sp>
    </p:spTree>
    <p:extLst>
      <p:ext uri="{BB962C8B-B14F-4D97-AF65-F5344CB8AC3E}">
        <p14:creationId xmlns:p14="http://schemas.microsoft.com/office/powerpoint/2010/main" val="2468784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82955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Stratification Factors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r>
              <a:rPr lang="en-US" sz="4400" dirty="0"/>
              <a:t>Line of Rx: </a:t>
            </a:r>
          </a:p>
          <a:p>
            <a:pPr algn="l"/>
            <a:r>
              <a:rPr lang="en-US" sz="4400" dirty="0"/>
              <a:t>     newly diagnosed vs recurrent</a:t>
            </a:r>
          </a:p>
          <a:p>
            <a:pPr algn="l"/>
            <a:r>
              <a:rPr lang="en-US" sz="4400" dirty="0"/>
              <a:t>In newly diagnosed: </a:t>
            </a:r>
          </a:p>
          <a:p>
            <a:pPr algn="l"/>
            <a:r>
              <a:rPr lang="en-US" sz="4400" dirty="0"/>
              <a:t>     Methylation (M) vs unmethylated (N)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670C5-4477-4D75-8DA9-016CE41C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8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829559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Therapy w/ Enrichment Biomarker A</a:t>
            </a:r>
            <a:endParaRPr 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520575"/>
            <a:ext cx="11095347" cy="4345970"/>
          </a:xfrm>
        </p:spPr>
        <p:txBody>
          <a:bodyPr>
            <a:normAutofit/>
          </a:bodyPr>
          <a:lstStyle/>
          <a:p>
            <a:r>
              <a:rPr lang="en-US" sz="4400" dirty="0"/>
              <a:t>Doubles # of signatures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algn="l"/>
            <a:endParaRPr lang="en-US" sz="4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27BAC0-C616-4F98-9EE7-838C741E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" y="2270589"/>
            <a:ext cx="10438543" cy="41537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EEE9F-532B-4207-83F5-41E3ABE6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315798"/>
            <a:ext cx="10859678" cy="66239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Bayesian Method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 fontScale="92500" lnSpcReduction="1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200" dirty="0"/>
              <a:t>2004 CDER Bayes Conference at NIH; Special issue of Clinical Trials (2005)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200" dirty="0"/>
              <a:t>CDER is committed to exploring the use of Bayes and other novel approaches for trial designs under PDUFA VI and 21</a:t>
            </a:r>
            <a:r>
              <a:rPr lang="en-US" sz="3200" baseline="30000" dirty="0"/>
              <a:t>st</a:t>
            </a:r>
            <a:r>
              <a:rPr lang="en-US" sz="3200" dirty="0"/>
              <a:t> Century Cures </a:t>
            </a:r>
            <a:r>
              <a:rPr lang="en-US" sz="3200" dirty="0">
                <a:sym typeface="Wingdings" panose="05000000000000000000" pitchFamily="2" charset="2"/>
              </a:rPr>
              <a:t> pilot program</a:t>
            </a:r>
            <a:r>
              <a:rPr lang="en-US" sz="3200" dirty="0"/>
              <a:t> 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200" dirty="0"/>
              <a:t>Bayesian methods have been accepted in Oncology for</a:t>
            </a:r>
          </a:p>
          <a:p>
            <a:pPr marL="457200" indent="-117475" algn="l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     Phase I dose finding </a:t>
            </a:r>
          </a:p>
          <a:p>
            <a:pPr marL="457200" indent="-117475" algn="l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     Phase II hypothesis generati</a:t>
            </a:r>
            <a:r>
              <a:rPr lang="en-US" altLang="zh-CN" sz="3200" dirty="0"/>
              <a:t>ng</a:t>
            </a:r>
            <a:endParaRPr lang="en-US" sz="3200" dirty="0"/>
          </a:p>
          <a:p>
            <a:pPr marL="457200" indent="-117475" algn="l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     Phase III futility or exploratory analyses</a:t>
            </a:r>
          </a:p>
          <a:p>
            <a:pPr marL="457200" indent="-117475" algn="l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     Pediatric trials</a:t>
            </a:r>
          </a:p>
          <a:p>
            <a:pPr marL="457200" indent="-117475" algn="l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      Master Protocols</a:t>
            </a:r>
          </a:p>
          <a:p>
            <a:pPr algn="l">
              <a:defRPr/>
            </a:pPr>
            <a:endParaRPr lang="en-US" sz="3600" dirty="0"/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A2022-8B98-41FF-A4EC-65E34012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8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33916"/>
            <a:ext cx="10840934" cy="70701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Signatures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algn="l"/>
            <a:r>
              <a:rPr lang="en-US" altLang="en-US" sz="4400" dirty="0"/>
              <a:t> 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DC20-FD1C-4ACD-B9B1-E7981D7D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3BB8F-6E3B-436A-B9E1-11C2C87A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31" y="1120208"/>
            <a:ext cx="9548036" cy="5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32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65028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Goal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dirty="0"/>
              <a:t>Multi-arm randomized platform trials enable solid links for bridging time periods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dirty="0"/>
              <a:t>Primary endpoint: OS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dirty="0"/>
              <a:t>Inform OS using longitudinal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D60F-9C21-4011-9B6F-D3A7502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20895"/>
            <a:ext cx="10859678" cy="544649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Schema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3FA0A-3C6F-400D-9E9D-1CF7920F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8" y="986319"/>
            <a:ext cx="10730985" cy="56507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346CF-BB78-4BDE-A7A6-FF29E934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256855"/>
            <a:ext cx="10859678" cy="551219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Schema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DB012-F40C-48F2-AE08-A09AF4AB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8" y="1099335"/>
            <a:ext cx="10602931" cy="55018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6425-8CDA-423E-A095-E80AE0EC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A1194-D617-44F9-AED9-87F280D799B7}"/>
              </a:ext>
            </a:extLst>
          </p:cNvPr>
          <p:cNvCxnSpPr/>
          <p:nvPr/>
        </p:nvCxnSpPr>
        <p:spPr>
          <a:xfrm>
            <a:off x="2133601" y="5468938"/>
            <a:ext cx="8137525" cy="127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78D08E-500E-4E8E-84EF-6EB4D15F04CB}"/>
              </a:ext>
            </a:extLst>
          </p:cNvPr>
          <p:cNvCxnSpPr/>
          <p:nvPr/>
        </p:nvCxnSpPr>
        <p:spPr>
          <a:xfrm flipH="1" flipV="1">
            <a:off x="2133601" y="1487489"/>
            <a:ext cx="9525" cy="39909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E8DBDB88-F56A-4335-A9E4-7F3A17ED2181}"/>
              </a:ext>
            </a:extLst>
          </p:cNvPr>
          <p:cNvSpPr/>
          <p:nvPr/>
        </p:nvSpPr>
        <p:spPr>
          <a:xfrm>
            <a:off x="2133600" y="3884613"/>
            <a:ext cx="8007350" cy="855662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731D61-12DC-460E-8050-9BC58A5E0BF9}"/>
              </a:ext>
            </a:extLst>
          </p:cNvPr>
          <p:cNvSpPr/>
          <p:nvPr/>
        </p:nvSpPr>
        <p:spPr>
          <a:xfrm>
            <a:off x="4322764" y="3625851"/>
            <a:ext cx="6345237" cy="854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8511701-2535-41A8-B877-B746DF2C0C04}"/>
              </a:ext>
            </a:extLst>
          </p:cNvPr>
          <p:cNvSpPr/>
          <p:nvPr/>
        </p:nvSpPr>
        <p:spPr>
          <a:xfrm>
            <a:off x="2143125" y="4198939"/>
            <a:ext cx="8007350" cy="854075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ln w="762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7FF34-2AA9-4BFA-9AA3-F8A1D4A488E5}"/>
              </a:ext>
            </a:extLst>
          </p:cNvPr>
          <p:cNvSpPr/>
          <p:nvPr/>
        </p:nvSpPr>
        <p:spPr>
          <a:xfrm>
            <a:off x="7148514" y="2820988"/>
            <a:ext cx="3132137" cy="5572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C40756B-FC85-4CF5-8DAE-8FF210CB2E8E}"/>
              </a:ext>
            </a:extLst>
          </p:cNvPr>
          <p:cNvSpPr/>
          <p:nvPr/>
        </p:nvSpPr>
        <p:spPr>
          <a:xfrm>
            <a:off x="2143125" y="3197226"/>
            <a:ext cx="8007350" cy="855663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solidFill>
            <a:srgbClr val="FFFFFF"/>
          </a:solidFill>
          <a:ln w="762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717BBF-6C8D-442E-9A6C-114F897C9D8C}"/>
              </a:ext>
            </a:extLst>
          </p:cNvPr>
          <p:cNvSpPr/>
          <p:nvPr/>
        </p:nvSpPr>
        <p:spPr>
          <a:xfrm>
            <a:off x="2159000" y="3378201"/>
            <a:ext cx="4560888" cy="85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F3DAD48-B7A9-40E0-9D17-A92BE97E7A79}"/>
              </a:ext>
            </a:extLst>
          </p:cNvPr>
          <p:cNvSpPr/>
          <p:nvPr/>
        </p:nvSpPr>
        <p:spPr>
          <a:xfrm>
            <a:off x="2133600" y="2951163"/>
            <a:ext cx="8007350" cy="855662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8709FA-E551-40AA-9FAA-C7DC2E02A5EE}"/>
              </a:ext>
            </a:extLst>
          </p:cNvPr>
          <p:cNvSpPr/>
          <p:nvPr/>
        </p:nvSpPr>
        <p:spPr>
          <a:xfrm>
            <a:off x="2159000" y="3275013"/>
            <a:ext cx="2565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57603682-90C0-4D2E-9208-CD10613B66AF}"/>
              </a:ext>
            </a:extLst>
          </p:cNvPr>
          <p:cNvSpPr/>
          <p:nvPr/>
        </p:nvSpPr>
        <p:spPr>
          <a:xfrm>
            <a:off x="2143125" y="2341563"/>
            <a:ext cx="8007350" cy="855662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noFill/>
          <a:ln w="76200" cmpd="sng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DC29D5-DB66-42E7-946F-1326C9D59B23}"/>
              </a:ext>
            </a:extLst>
          </p:cNvPr>
          <p:cNvSpPr/>
          <p:nvPr/>
        </p:nvSpPr>
        <p:spPr>
          <a:xfrm>
            <a:off x="2159000" y="2608263"/>
            <a:ext cx="3848100" cy="666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A71E0D1-0948-435F-A26D-10FFA6CEB9E6}"/>
              </a:ext>
            </a:extLst>
          </p:cNvPr>
          <p:cNvSpPr/>
          <p:nvPr/>
        </p:nvSpPr>
        <p:spPr>
          <a:xfrm>
            <a:off x="2143125" y="1798639"/>
            <a:ext cx="8007350" cy="854075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ln w="7620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D0C9D4-CA35-41DE-82F8-D160096CD04E}"/>
              </a:ext>
            </a:extLst>
          </p:cNvPr>
          <p:cNvSpPr/>
          <p:nvPr/>
        </p:nvSpPr>
        <p:spPr>
          <a:xfrm>
            <a:off x="6159501" y="1701800"/>
            <a:ext cx="4111625" cy="57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E421763-7F75-4F0C-AB8F-99246457CC17}"/>
              </a:ext>
            </a:extLst>
          </p:cNvPr>
          <p:cNvSpPr/>
          <p:nvPr/>
        </p:nvSpPr>
        <p:spPr>
          <a:xfrm>
            <a:off x="2133600" y="1487489"/>
            <a:ext cx="8007350" cy="854075"/>
          </a:xfrm>
          <a:custGeom>
            <a:avLst/>
            <a:gdLst>
              <a:gd name="connsiteX0" fmla="*/ 0 w 7486302"/>
              <a:gd name="connsiteY0" fmla="*/ 2520509 h 2520509"/>
              <a:gd name="connsiteX1" fmla="*/ 1917891 w 7486302"/>
              <a:gd name="connsiteY1" fmla="*/ 1600494 h 2520509"/>
              <a:gd name="connsiteX2" fmla="*/ 3615484 w 7486302"/>
              <a:gd name="connsiteY2" fmla="*/ 1276545 h 2520509"/>
              <a:gd name="connsiteX3" fmla="*/ 5338994 w 7486302"/>
              <a:gd name="connsiteY3" fmla="*/ 926680 h 2520509"/>
              <a:gd name="connsiteX4" fmla="*/ 6414568 w 7486302"/>
              <a:gd name="connsiteY4" fmla="*/ 213993 h 2520509"/>
              <a:gd name="connsiteX5" fmla="*/ 7412390 w 7486302"/>
              <a:gd name="connsiteY5" fmla="*/ 19623 h 2520509"/>
              <a:gd name="connsiteX6" fmla="*/ 7412390 w 7486302"/>
              <a:gd name="connsiteY6" fmla="*/ 6665 h 252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6302" h="2520509">
                <a:moveTo>
                  <a:pt x="0" y="2520509"/>
                </a:moveTo>
                <a:cubicBezTo>
                  <a:pt x="657655" y="2164165"/>
                  <a:pt x="1315310" y="1807821"/>
                  <a:pt x="1917891" y="1600494"/>
                </a:cubicBezTo>
                <a:cubicBezTo>
                  <a:pt x="2520472" y="1393167"/>
                  <a:pt x="3615484" y="1276545"/>
                  <a:pt x="3615484" y="1276545"/>
                </a:cubicBezTo>
                <a:cubicBezTo>
                  <a:pt x="4185668" y="1164243"/>
                  <a:pt x="4872480" y="1103772"/>
                  <a:pt x="5338994" y="926680"/>
                </a:cubicBezTo>
                <a:cubicBezTo>
                  <a:pt x="5805508" y="749588"/>
                  <a:pt x="6069002" y="365169"/>
                  <a:pt x="6414568" y="213993"/>
                </a:cubicBezTo>
                <a:cubicBezTo>
                  <a:pt x="6760134" y="62817"/>
                  <a:pt x="7246086" y="54178"/>
                  <a:pt x="7412390" y="19623"/>
                </a:cubicBezTo>
                <a:cubicBezTo>
                  <a:pt x="7578694" y="-14932"/>
                  <a:pt x="7412390" y="6665"/>
                  <a:pt x="7412390" y="6665"/>
                </a:cubicBezTo>
              </a:path>
            </a:pathLst>
          </a:custGeom>
          <a:ln w="762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79F400-DE3E-4AC8-9B9D-13751BAE8812}"/>
              </a:ext>
            </a:extLst>
          </p:cNvPr>
          <p:cNvSpPr/>
          <p:nvPr/>
        </p:nvSpPr>
        <p:spPr>
          <a:xfrm>
            <a:off x="7848601" y="1208088"/>
            <a:ext cx="2422525" cy="696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C2443-24F2-44F6-A480-C550CAD9C886}"/>
              </a:ext>
            </a:extLst>
          </p:cNvPr>
          <p:cNvSpPr/>
          <p:nvPr/>
        </p:nvSpPr>
        <p:spPr>
          <a:xfrm>
            <a:off x="2159000" y="1905000"/>
            <a:ext cx="2008188" cy="37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D89EFC-1C92-4F5D-B86D-09F841203BB5}"/>
              </a:ext>
            </a:extLst>
          </p:cNvPr>
          <p:cNvSpPr/>
          <p:nvPr/>
        </p:nvSpPr>
        <p:spPr>
          <a:xfrm>
            <a:off x="2159001" y="1792288"/>
            <a:ext cx="1230313" cy="603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5323E82-92A8-4E2E-AB79-3C87660EF90A}"/>
              </a:ext>
            </a:extLst>
          </p:cNvPr>
          <p:cNvSpPr txBox="1"/>
          <p:nvPr/>
        </p:nvSpPr>
        <p:spPr>
          <a:xfrm>
            <a:off x="4038600" y="4721226"/>
            <a:ext cx="17160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Control arm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FE72D3-7C51-448D-B626-C1545C871A8D}"/>
              </a:ext>
            </a:extLst>
          </p:cNvPr>
          <p:cNvSpPr txBox="1"/>
          <p:nvPr/>
        </p:nvSpPr>
        <p:spPr>
          <a:xfrm>
            <a:off x="5626101" y="5495926"/>
            <a:ext cx="8175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Time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974" name="Title 1">
            <a:extLst>
              <a:ext uri="{FF2B5EF4-FFF2-40B4-BE49-F238E27FC236}">
                <a16:creationId xmlns:a16="http://schemas.microsoft.com/office/drawing/2014/main" id="{B6C002DC-2EF1-4EC9-94E4-C5024BD5FDE6}"/>
              </a:ext>
            </a:extLst>
          </p:cNvPr>
          <p:cNvSpPr txBox="1">
            <a:spLocks/>
          </p:cNvSpPr>
          <p:nvPr/>
        </p:nvSpPr>
        <p:spPr bwMode="auto">
          <a:xfrm>
            <a:off x="936109" y="204431"/>
            <a:ext cx="10522983" cy="101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q"/>
              <a:defRPr sz="36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8000"/>
              </a:buClr>
              <a:buSzPct val="75000"/>
              <a:buFont typeface="Wingdings" panose="05000000000000000000" pitchFamily="2" charset="2"/>
              <a:buChar char="q"/>
              <a:defRPr sz="32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00"/>
              </a:buClr>
              <a:buSzPct val="75000"/>
              <a:buFont typeface="Wingdings" panose="05000000000000000000" pitchFamily="2" charset="2"/>
              <a:buChar char="q"/>
              <a:defRPr sz="28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 sz="24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 sz="24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 sz="24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 sz="24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 sz="24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q"/>
              <a:defRPr sz="2400" b="1">
                <a:solidFill>
                  <a:srgbClr val="00009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dirty="0">
                <a:solidFill>
                  <a:prstClr val="black"/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GBM AGILE </a:t>
            </a:r>
            <a:r>
              <a:rPr lang="en-US" alt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The Time Machine in Platform Trials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D7D37D-D96D-4737-8B10-9393C904D6AE}"/>
              </a:ext>
            </a:extLst>
          </p:cNvPr>
          <p:cNvSpPr txBox="1"/>
          <p:nvPr/>
        </p:nvSpPr>
        <p:spPr>
          <a:xfrm rot="16200000">
            <a:off x="377826" y="3219451"/>
            <a:ext cx="29352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Increasing efficacy </a:t>
            </a:r>
            <a:r>
              <a:rPr lang="en-US" sz="2400" b="1" dirty="0">
                <a:solidFill>
                  <a:prstClr val="black"/>
                </a:solidFill>
                <a:latin typeface="Calibri"/>
                <a:sym typeface="Wingdings"/>
              </a:rPr>
              <a:t>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F7F90E-096E-4DFF-B196-B7BD09C7F91B}"/>
              </a:ext>
            </a:extLst>
          </p:cNvPr>
          <p:cNvSpPr txBox="1"/>
          <p:nvPr/>
        </p:nvSpPr>
        <p:spPr>
          <a:xfrm>
            <a:off x="2492376" y="4057651"/>
            <a:ext cx="9556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alibri"/>
              </a:rPr>
              <a:t>Arm 1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DF22D-5FFE-4D25-8C22-F71FFFCD130C}"/>
              </a:ext>
            </a:extLst>
          </p:cNvPr>
          <p:cNvSpPr txBox="1"/>
          <p:nvPr/>
        </p:nvSpPr>
        <p:spPr>
          <a:xfrm>
            <a:off x="3230563" y="2365376"/>
            <a:ext cx="9572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Arm 2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9063B6-15C3-4C89-B559-FD366CB165B7}"/>
              </a:ext>
            </a:extLst>
          </p:cNvPr>
          <p:cNvSpPr txBox="1"/>
          <p:nvPr/>
        </p:nvSpPr>
        <p:spPr>
          <a:xfrm>
            <a:off x="6197601" y="1392238"/>
            <a:ext cx="9556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8000"/>
                </a:solidFill>
                <a:latin typeface="Calibri"/>
              </a:rPr>
              <a:t>Arm 3</a:t>
            </a:r>
            <a:endParaRPr lang="en-US" sz="2400" dirty="0">
              <a:solidFill>
                <a:srgbClr val="008000"/>
              </a:solidFill>
              <a:latin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D8258E-C9F1-4735-B2FB-C7BE3C5F7033}"/>
              </a:ext>
            </a:extLst>
          </p:cNvPr>
          <p:cNvSpPr txBox="1"/>
          <p:nvPr/>
        </p:nvSpPr>
        <p:spPr>
          <a:xfrm>
            <a:off x="5051426" y="2951163"/>
            <a:ext cx="9556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4F81BD"/>
                </a:solidFill>
                <a:latin typeface="Calibri"/>
              </a:rPr>
              <a:t>Arm 4</a:t>
            </a:r>
            <a:endParaRPr lang="en-US" sz="2400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E59C9C-51E1-4F1A-A1D0-2B9017CE2CC3}"/>
              </a:ext>
            </a:extLst>
          </p:cNvPr>
          <p:cNvSpPr txBox="1"/>
          <p:nvPr/>
        </p:nvSpPr>
        <p:spPr>
          <a:xfrm>
            <a:off x="7153276" y="2190751"/>
            <a:ext cx="957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FF"/>
                </a:solidFill>
                <a:latin typeface="Calibri"/>
              </a:rPr>
              <a:t>Arm 5</a:t>
            </a:r>
            <a:endParaRPr lang="en-US" sz="24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6B42A5-D868-4A1C-A1AC-D3800ED471D0}"/>
              </a:ext>
            </a:extLst>
          </p:cNvPr>
          <p:cNvSpPr txBox="1"/>
          <p:nvPr/>
        </p:nvSpPr>
        <p:spPr>
          <a:xfrm>
            <a:off x="9067801" y="3197226"/>
            <a:ext cx="9556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79646"/>
                </a:solidFill>
                <a:latin typeface="Calibri"/>
              </a:rPr>
              <a:t>Arm 6</a:t>
            </a:r>
            <a:endParaRPr lang="en-US" sz="2400" dirty="0">
              <a:solidFill>
                <a:srgbClr val="F79646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A2A83-38DC-4FFE-BD7B-AE7F412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555195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Modeling Time Aspects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000" dirty="0"/>
              <a:t>Drives adaptive randomization, graduation, futility, final primary analysis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/>
              <a:t>Allows simultaneous estimation time effects and treatment arm effects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/>
              <a:t>Concurrent data critical for relative effects of any two arms, but estimates of treatment effects and their precision is enhanced using all available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1EFA2-AA92-46F7-8BE1-F1215083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05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78850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Traditional Two-armed Trials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70" y="1263192"/>
            <a:ext cx="11548152" cy="5279010"/>
          </a:xfrm>
        </p:spPr>
        <p:txBody>
          <a:bodyPr>
            <a:normAutofit fontScale="92500" lnSpcReduction="2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altLang="en-US" sz="4300" dirty="0"/>
              <a:t>Fixed randomization (1:1, 2:1, etc.) (Adaptive randomization may introduce bias; may not compensate for slight improvement in efficiency and ethics)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300" dirty="0"/>
              <a:t>Absolute requirement for concurrently randomized controls </a:t>
            </a: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en-US" sz="4300" dirty="0"/>
              <a:t>One critical consequence: trial ends if control arm ends</a:t>
            </a: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en-US" sz="4300" dirty="0">
                <a:solidFill>
                  <a:prstClr val="black"/>
                </a:solidFill>
              </a:rPr>
              <a:t>Traditional Principles Do Not Apply in Multi-armed Platform Trials!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1F5DF-A1B5-4AB3-B2EC-8761D07D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2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82955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GBM AGILE 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B497-DBE8-48B8-9402-14D8DD14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40" y="1537973"/>
            <a:ext cx="4619701" cy="46245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B696-F044-4374-8294-047C470D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7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BC94-2CB9-44BB-88AC-A15835FC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06"/>
            <a:ext cx="10515600" cy="504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Reference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35D5-F188-4366-89C4-8A40CF58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862642"/>
            <a:ext cx="10737351" cy="574955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Alexander BM, Ba S, Berger M et al (2017) Adaptive Global Innovative Learning Environment for Glioblastoma: GBM AGILE, CCR,  </a:t>
            </a:r>
            <a:r>
              <a:rPr lang="en-US" sz="1800" dirty="0"/>
              <a:t>DOI: 10.1158/1078-0432.CCR-17-0764</a:t>
            </a:r>
            <a:endParaRPr lang="en-US" altLang="en-US" sz="1800" dirty="0">
              <a:solidFill>
                <a:prstClr val="black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Barker AD, </a:t>
            </a:r>
            <a:r>
              <a:rPr lang="en-US" altLang="en-US" sz="1800" dirty="0" err="1">
                <a:solidFill>
                  <a:prstClr val="black"/>
                </a:solidFill>
              </a:rPr>
              <a:t>Sigman</a:t>
            </a:r>
            <a:r>
              <a:rPr lang="en-US" altLang="en-US" sz="1800" dirty="0">
                <a:solidFill>
                  <a:prstClr val="black"/>
                </a:solidFill>
              </a:rPr>
              <a:t> CC, </a:t>
            </a:r>
            <a:r>
              <a:rPr lang="en-US" altLang="en-US" sz="1800" dirty="0" err="1">
                <a:solidFill>
                  <a:prstClr val="black"/>
                </a:solidFill>
              </a:rPr>
              <a:t>Kelloff</a:t>
            </a:r>
            <a:r>
              <a:rPr lang="en-US" altLang="en-US" sz="1800" dirty="0">
                <a:solidFill>
                  <a:prstClr val="black"/>
                </a:solidFill>
              </a:rPr>
              <a:t> GJ, et al (2009) I-SPY 2: An Adaptive Breast Cancer Trial Design in the Setting of Neoadjuvant Chemotherapy, Clinical Pharmacology &amp; Therapeutics 86 (1): 96-100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Berry DA (2015) The Brave New World of clinical cancer research: adaptive biomarker-driven trials integrating clinical practice with clinical research, Molecular Oncol 9:951-959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Berry S, </a:t>
            </a:r>
            <a:r>
              <a:rPr lang="en-US" altLang="en-US" sz="1800" dirty="0" err="1">
                <a:solidFill>
                  <a:prstClr val="black"/>
                </a:solidFill>
              </a:rPr>
              <a:t>Broglio</a:t>
            </a:r>
            <a:r>
              <a:rPr lang="en-US" altLang="en-US" sz="1800" dirty="0">
                <a:solidFill>
                  <a:prstClr val="black"/>
                </a:solidFill>
              </a:rPr>
              <a:t> K, </a:t>
            </a:r>
            <a:r>
              <a:rPr lang="en-US" altLang="en-US" sz="1800" dirty="0" err="1">
                <a:solidFill>
                  <a:prstClr val="black"/>
                </a:solidFill>
              </a:rPr>
              <a:t>Groshen</a:t>
            </a:r>
            <a:r>
              <a:rPr lang="en-US" altLang="en-US" sz="1800" dirty="0">
                <a:solidFill>
                  <a:prstClr val="black"/>
                </a:solidFill>
              </a:rPr>
              <a:t> S, Berry DA (2013) Bayesian hierarchical modeling of patient subpopulations: efficient designs of Phase II oncology clinical trials, Clinical Trials 10:720-734</a:t>
            </a:r>
          </a:p>
          <a:p>
            <a:pPr marL="514350" lvl="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Esserman LJ, Berry DA, </a:t>
            </a:r>
            <a:r>
              <a:rPr lang="en-US" altLang="en-US" sz="1800" dirty="0" err="1">
                <a:solidFill>
                  <a:prstClr val="black"/>
                </a:solidFill>
              </a:rPr>
              <a:t>DeMichele</a:t>
            </a:r>
            <a:r>
              <a:rPr lang="en-US" altLang="en-US" sz="1800" dirty="0">
                <a:solidFill>
                  <a:prstClr val="black"/>
                </a:solidFill>
              </a:rPr>
              <a:t> A et al (2012) Pathologic Complete Response Predicts Recurrence-Fee Survival More Effectively by Cancer Subset: Results From the I-SPY 1 TRIAL-CALGB 150007/150012, ACRIN 6657, J Clin Oncol 30:3242-3249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Harrington D, </a:t>
            </a:r>
            <a:r>
              <a:rPr lang="en-US" altLang="en-US" sz="1800" dirty="0" err="1">
                <a:solidFill>
                  <a:prstClr val="black"/>
                </a:solidFill>
              </a:rPr>
              <a:t>Parmigiani</a:t>
            </a:r>
            <a:r>
              <a:rPr lang="en-US" altLang="en-US" sz="1800" dirty="0">
                <a:solidFill>
                  <a:prstClr val="black"/>
                </a:solidFill>
              </a:rPr>
              <a:t> G (2016) I-SPY 2 – A Glimpse of the Future of Phase 2 Drug Development? NEJM 375(1): 7-9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Olshen A, Wolf D, Jones EF et al (2018) Features of MRI stromal enhancement with neoadjuvant chemotherapy: a subgroup analysis of the ACRIN 6657/I-SPY TRIAL, J Medical Imaging, 5(1)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prstClr val="black"/>
                </a:solidFill>
              </a:rPr>
              <a:t>Park JW, Liu MC, Yee D et al (2016) Adaptive Randomization of Neratinib in Early </a:t>
            </a:r>
            <a:r>
              <a:rPr lang="en-US" altLang="en-US" sz="1800" dirty="0" err="1">
                <a:solidFill>
                  <a:prstClr val="black"/>
                </a:solidFill>
              </a:rPr>
              <a:t>Breat</a:t>
            </a:r>
            <a:r>
              <a:rPr lang="en-US" altLang="en-US" sz="1800" dirty="0">
                <a:solidFill>
                  <a:prstClr val="black"/>
                </a:solidFill>
              </a:rPr>
              <a:t> Cancer, NEJM 375(1): 11-22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en-US" sz="1800" dirty="0" err="1">
                <a:solidFill>
                  <a:prstClr val="black"/>
                </a:solidFill>
              </a:rPr>
              <a:t>Rugo</a:t>
            </a:r>
            <a:r>
              <a:rPr lang="en-US" altLang="en-US" sz="1800" dirty="0">
                <a:solidFill>
                  <a:prstClr val="black"/>
                </a:solidFill>
              </a:rPr>
              <a:t> HS, </a:t>
            </a:r>
            <a:r>
              <a:rPr lang="en-US" altLang="en-US" sz="1800" dirty="0" err="1">
                <a:solidFill>
                  <a:prstClr val="black"/>
                </a:solidFill>
              </a:rPr>
              <a:t>Olopade</a:t>
            </a:r>
            <a:r>
              <a:rPr lang="en-US" altLang="en-US" sz="1800" dirty="0">
                <a:solidFill>
                  <a:prstClr val="black"/>
                </a:solidFill>
              </a:rPr>
              <a:t> OI, </a:t>
            </a:r>
            <a:r>
              <a:rPr lang="en-US" altLang="en-US" sz="1800" dirty="0" err="1">
                <a:solidFill>
                  <a:prstClr val="black"/>
                </a:solidFill>
              </a:rPr>
              <a:t>DeMichele</a:t>
            </a:r>
            <a:r>
              <a:rPr lang="en-US" altLang="en-US" sz="1800" dirty="0">
                <a:solidFill>
                  <a:prstClr val="black"/>
                </a:solidFill>
              </a:rPr>
              <a:t> A (2016) Adaptive Randomization of Veliparib-Carboplatin Treatment in Breast Cancer, NEJM 375(1): 23-34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5023-56D6-4BB7-BF6C-A6C0D94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78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D514-A5BB-48E9-9DD6-863F90E0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457"/>
            <a:ext cx="10515600" cy="3934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D08A3-87AF-4043-9A38-D84A84A1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4"/>
            <a:ext cx="10859678" cy="573233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– Dabrafenib + Trametinib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087641-CDAB-496F-877F-CB78706F9A29}"/>
              </a:ext>
            </a:extLst>
          </p:cNvPr>
          <p:cNvGraphicFramePr>
            <a:graphicFrameLocks noGrp="1"/>
          </p:cNvGraphicFramePr>
          <p:nvPr/>
        </p:nvGraphicFramePr>
        <p:xfrm>
          <a:off x="1284424" y="1479480"/>
          <a:ext cx="9623152" cy="5126799"/>
        </p:xfrm>
        <a:graphic>
          <a:graphicData uri="http://schemas.openxmlformats.org/drawingml/2006/table">
            <a:tbl>
              <a:tblPr/>
              <a:tblGrid>
                <a:gridCol w="4811576">
                  <a:extLst>
                    <a:ext uri="{9D8B030D-6E8A-4147-A177-3AD203B41FA5}">
                      <a16:colId xmlns:a16="http://schemas.microsoft.com/office/drawing/2014/main" val="1816881667"/>
                    </a:ext>
                  </a:extLst>
                </a:gridCol>
                <a:gridCol w="4811576">
                  <a:extLst>
                    <a:ext uri="{9D8B030D-6E8A-4147-A177-3AD203B41FA5}">
                      <a16:colId xmlns:a16="http://schemas.microsoft.com/office/drawing/2014/main" val="711220337"/>
                    </a:ext>
                  </a:extLst>
                </a:gridCol>
              </a:tblGrid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solidFill>
                            <a:srgbClr val="112E51"/>
                          </a:solidFill>
                          <a:effectLst/>
                          <a:latin typeface="Source Sans Pro" panose="020B0503030403020204" pitchFamily="34" charset="0"/>
                        </a:rPr>
                        <a:t>Study Type </a:t>
                      </a:r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 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Interventional  (Clinical Trial)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07038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Actual </a:t>
                      </a:r>
                      <a:r>
                        <a:rPr lang="en-US" sz="1600" b="1">
                          <a:solidFill>
                            <a:srgbClr val="112E51"/>
                          </a:solidFill>
                          <a:effectLst/>
                          <a:latin typeface="Source Sans Pro" panose="020B0503030403020204" pitchFamily="34" charset="0"/>
                        </a:rPr>
                        <a:t>Enrollment </a:t>
                      </a:r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 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206 participants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04833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Intervention Model: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Parallel Assignment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09178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Intervention Model Description: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9 indications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401404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Masking: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None (Open Label)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16165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Primary Purpose: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Treatment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848082"/>
                  </a:ext>
                </a:extLst>
              </a:tr>
              <a:tr h="1577478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Official Title: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A Phase II, Open-label, Study in Subjects With BRAF V600E-Mutated Rare Cancers With Several </a:t>
                      </a:r>
                      <a:r>
                        <a:rPr lang="en-US" sz="1600" b="1" dirty="0" err="1">
                          <a:effectLst/>
                          <a:latin typeface="Source Sans Pro" panose="020B0503030403020204" pitchFamily="34" charset="0"/>
                        </a:rPr>
                        <a:t>Histologies</a:t>
                      </a:r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 to Investigate the Clinical Efficacy and Safety of the Combination Therapy of Dabrafenib and Trametinib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96744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Actual </a:t>
                      </a:r>
                      <a:r>
                        <a:rPr lang="en-US" sz="1600" b="1">
                          <a:solidFill>
                            <a:srgbClr val="112E51"/>
                          </a:solidFill>
                          <a:effectLst/>
                          <a:latin typeface="Source Sans Pro" panose="020B0503030403020204" pitchFamily="34" charset="0"/>
                        </a:rPr>
                        <a:t>Study Start Date </a:t>
                      </a:r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 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March 12, 2014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05425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Estimated </a:t>
                      </a:r>
                      <a:r>
                        <a:rPr lang="en-US" sz="1600" b="1">
                          <a:solidFill>
                            <a:srgbClr val="112E51"/>
                          </a:solidFill>
                          <a:effectLst/>
                          <a:latin typeface="Source Sans Pro" panose="020B0503030403020204" pitchFamily="34" charset="0"/>
                        </a:rPr>
                        <a:t>Primary Completion Date </a:t>
                      </a:r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 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Source Sans Pro" panose="020B0503030403020204" pitchFamily="34" charset="0"/>
                        </a:rPr>
                        <a:t>June 29, 2020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588168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Estimated </a:t>
                      </a:r>
                      <a:r>
                        <a:rPr lang="en-US" sz="1600" b="1" dirty="0">
                          <a:solidFill>
                            <a:srgbClr val="112E51"/>
                          </a:solidFill>
                          <a:effectLst/>
                          <a:latin typeface="Source Sans Pro" panose="020B0503030403020204" pitchFamily="34" charset="0"/>
                        </a:rPr>
                        <a:t>Study Completion Date </a:t>
                      </a:r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 :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Source Sans Pro" panose="020B0503030403020204" pitchFamily="34" charset="0"/>
                        </a:rPr>
                        <a:t>June 29, 2020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768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9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433633"/>
            <a:ext cx="10859678" cy="82955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Incidence Rates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B8CFC-4F42-4340-8E56-1F64A199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8" y="1366463"/>
            <a:ext cx="11322122" cy="53220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AF3BB-5E6F-425D-865A-1DC6284D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315798"/>
            <a:ext cx="10859678" cy="66239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Design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Treatment: dabrafenib + </a:t>
            </a:r>
            <a:r>
              <a:rPr lang="en-US" sz="3600" dirty="0" err="1"/>
              <a:t>tramentinib</a:t>
            </a:r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Single arm with 9 histology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Primary endpoint: ORR</a:t>
            </a:r>
          </a:p>
          <a:p>
            <a:pPr marL="571500" indent="-571500" algn="l"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Statistical method: Bayesian hierarchical modeling</a:t>
            </a:r>
          </a:p>
          <a:p>
            <a:pPr algn="l"/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A2022-8B98-41FF-A4EC-65E34012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DAE9-C2A1-4A54-A91A-E005DAAF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96" y="136525"/>
            <a:ext cx="10859678" cy="77787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NCT02034110 Bayesian Hierarchical Model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231AF-8951-44F1-BEC8-DCA2E1E97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6" y="1263192"/>
            <a:ext cx="11095347" cy="5279010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C4C3B15-2569-4630-BC39-4BA2F229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3" y="1181310"/>
            <a:ext cx="10906354" cy="536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5C2C-8BC5-44DF-81D1-8A63B9A3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64F7A-EBF9-44AD-988B-63AE52F287C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690EA-7578-440F-ACAC-559677D03E11}"/>
              </a:ext>
            </a:extLst>
          </p:cNvPr>
          <p:cNvSpPr txBox="1"/>
          <p:nvPr/>
        </p:nvSpPr>
        <p:spPr>
          <a:xfrm>
            <a:off x="838200" y="6458274"/>
            <a:ext cx="1028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Berry et al CT 2013</a:t>
            </a:r>
          </a:p>
        </p:txBody>
      </p:sp>
    </p:spTree>
    <p:extLst>
      <p:ext uri="{BB962C8B-B14F-4D97-AF65-F5344CB8AC3E}">
        <p14:creationId xmlns:p14="http://schemas.microsoft.com/office/powerpoint/2010/main" val="346620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2449</Words>
  <Application>Microsoft Office PowerPoint</Application>
  <PresentationFormat>Widescreen</PresentationFormat>
  <Paragraphs>416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华文行楷</vt:lpstr>
      <vt:lpstr>方正隶变简体</vt:lpstr>
      <vt:lpstr>Arial</vt:lpstr>
      <vt:lpstr>Arial Black</vt:lpstr>
      <vt:lpstr>Calibri</vt:lpstr>
      <vt:lpstr>Calibri Light</vt:lpstr>
      <vt:lpstr>Courier New</vt:lpstr>
      <vt:lpstr>Source Sans Pro</vt:lpstr>
      <vt:lpstr>Times New Roman</vt:lpstr>
      <vt:lpstr>Wingdings</vt:lpstr>
      <vt:lpstr>Office Theme</vt:lpstr>
      <vt:lpstr>Custom Design</vt:lpstr>
      <vt:lpstr>Bayesian Design in Master Protocols</vt:lpstr>
      <vt:lpstr>PowerPoint Presentation</vt:lpstr>
      <vt:lpstr>Bayesian versus Frequentist Approaches in Clinical Trials</vt:lpstr>
      <vt:lpstr>Bayesian versus Frequentist Approaches in Clinical Trials</vt:lpstr>
      <vt:lpstr>Bayesian Method</vt:lpstr>
      <vt:lpstr>NCT02034110 – Dabrafenib + Trametinib</vt:lpstr>
      <vt:lpstr>NCT02034110 Incidence Rates</vt:lpstr>
      <vt:lpstr>NCT02034110 Design</vt:lpstr>
      <vt:lpstr>NCT02034110 Bayesian Hierarchical Model</vt:lpstr>
      <vt:lpstr>Indication Finder (Tumor Agnostic) </vt:lpstr>
      <vt:lpstr>Common choices for H </vt:lpstr>
      <vt:lpstr>Pros/Cons of Agnostic </vt:lpstr>
      <vt:lpstr>Clustering Models </vt:lpstr>
      <vt:lpstr>NCT02034110 Two Level Models</vt:lpstr>
      <vt:lpstr>NCT02034110 Bayesian Hierarchical Analysis</vt:lpstr>
      <vt:lpstr>NCT02034110 ATC Cohort</vt:lpstr>
      <vt:lpstr>I-SPY 2 Trial</vt:lpstr>
      <vt:lpstr>I-SPY2 Background</vt:lpstr>
      <vt:lpstr>I-SPY1 Trial</vt:lpstr>
      <vt:lpstr>I-SPY1 Goal</vt:lpstr>
      <vt:lpstr>I-SPY1 Backbone</vt:lpstr>
      <vt:lpstr>I-SPY1 Patient Population</vt:lpstr>
      <vt:lpstr>I-SPY1 Results</vt:lpstr>
      <vt:lpstr>I-SPY1 Conclusions</vt:lpstr>
      <vt:lpstr>I-SPY2 Goal</vt:lpstr>
      <vt:lpstr>I-SPY2 Inclusion Criteria </vt:lpstr>
      <vt:lpstr>I-SPY2 Patient Stratification</vt:lpstr>
      <vt:lpstr>I-SPY2 Signatures</vt:lpstr>
      <vt:lpstr>I-SPY2 Basic Schema </vt:lpstr>
      <vt:lpstr>I-SPY2 Adaptive Design</vt:lpstr>
      <vt:lpstr>I-SPY2 Adaptive Design </vt:lpstr>
      <vt:lpstr>I-SPY2 Endpoints </vt:lpstr>
      <vt:lpstr>I-SPY2 Trial Decisions</vt:lpstr>
      <vt:lpstr>I-SPY2 Prediction</vt:lpstr>
      <vt:lpstr>I-SPY2 </vt:lpstr>
      <vt:lpstr>I-SPY2 Veliparib-Carboplatin</vt:lpstr>
      <vt:lpstr>I-SPY2 Veliparib-Carboplatin</vt:lpstr>
      <vt:lpstr>I-SPY2 Veliparib-Carboplatin</vt:lpstr>
      <vt:lpstr>I-SPY2 Neratinib</vt:lpstr>
      <vt:lpstr>I-SPY2 Neratinib</vt:lpstr>
      <vt:lpstr>I-SPY2 Neratinib</vt:lpstr>
      <vt:lpstr>I-SPY2 Neratinib</vt:lpstr>
      <vt:lpstr>PowerPoint Presentation</vt:lpstr>
      <vt:lpstr>PowerPoint Presentation</vt:lpstr>
      <vt:lpstr>PowerPoint Presentation</vt:lpstr>
      <vt:lpstr>GBM AGILE </vt:lpstr>
      <vt:lpstr>GBM AGILE Background</vt:lpstr>
      <vt:lpstr>GBM AGILE Stratification Factors</vt:lpstr>
      <vt:lpstr>GBM AGILE Therapy w/ Enrichment Biomarker A</vt:lpstr>
      <vt:lpstr>GBM AGILE Signatures </vt:lpstr>
      <vt:lpstr>GBM AGILE Goal</vt:lpstr>
      <vt:lpstr>GBM AGILE Schema</vt:lpstr>
      <vt:lpstr>GBM AGILE Schema</vt:lpstr>
      <vt:lpstr>PowerPoint Presentation</vt:lpstr>
      <vt:lpstr>GBM AGILE Modeling Time Aspects </vt:lpstr>
      <vt:lpstr>GBM AGILE Traditional Two-armed Trials </vt:lpstr>
      <vt:lpstr>GBM AGILE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2018-12-27T22:10:52Z</dcterms:created>
  <dcterms:modified xsi:type="dcterms:W3CDTF">2019-10-11T14:12:39Z</dcterms:modified>
</cp:coreProperties>
</file>