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940" r:id="rId5"/>
  </p:sldMasterIdLst>
  <p:notesMasterIdLst>
    <p:notesMasterId r:id="rId35"/>
  </p:notesMasterIdLst>
  <p:handoutMasterIdLst>
    <p:handoutMasterId r:id="rId36"/>
  </p:handoutMasterIdLst>
  <p:sldIdLst>
    <p:sldId id="257" r:id="rId6"/>
    <p:sldId id="423" r:id="rId7"/>
    <p:sldId id="490" r:id="rId8"/>
    <p:sldId id="502" r:id="rId9"/>
    <p:sldId id="521" r:id="rId10"/>
    <p:sldId id="434" r:id="rId11"/>
    <p:sldId id="477" r:id="rId12"/>
    <p:sldId id="825" r:id="rId13"/>
    <p:sldId id="438" r:id="rId14"/>
    <p:sldId id="826" r:id="rId15"/>
    <p:sldId id="833" r:id="rId16"/>
    <p:sldId id="489" r:id="rId17"/>
    <p:sldId id="830" r:id="rId18"/>
    <p:sldId id="829" r:id="rId19"/>
    <p:sldId id="828" r:id="rId20"/>
    <p:sldId id="831" r:id="rId21"/>
    <p:sldId id="832" r:id="rId22"/>
    <p:sldId id="431" r:id="rId23"/>
    <p:sldId id="442" r:id="rId24"/>
    <p:sldId id="834" r:id="rId25"/>
    <p:sldId id="842" r:id="rId26"/>
    <p:sldId id="838" r:id="rId27"/>
    <p:sldId id="845" r:id="rId28"/>
    <p:sldId id="839" r:id="rId29"/>
    <p:sldId id="840" r:id="rId30"/>
    <p:sldId id="841" r:id="rId31"/>
    <p:sldId id="836" r:id="rId32"/>
    <p:sldId id="844" r:id="rId33"/>
    <p:sldId id="529" r:id="rId34"/>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hacoburnad" initials="v" lastIdx="10" clrIdx="0"/>
  <p:cmAuthor id="1" name="vhacohuangg" initials="v"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00"/>
    <a:srgbClr val="CC00CC"/>
    <a:srgbClr val="6600CC"/>
    <a:srgbClr val="000066"/>
    <a:srgbClr val="EAEAEA"/>
    <a:srgbClr val="FF0000"/>
    <a:srgbClr val="FFFFFF"/>
    <a:srgbClr val="0000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70" autoAdjust="0"/>
    <p:restoredTop sz="89452" autoAdjust="0"/>
  </p:normalViewPr>
  <p:slideViewPr>
    <p:cSldViewPr>
      <p:cViewPr varScale="1">
        <p:scale>
          <a:sx n="92" d="100"/>
          <a:sy n="92" d="100"/>
        </p:scale>
        <p:origin x="72"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0" d="100"/>
          <a:sy n="80" d="100"/>
        </p:scale>
        <p:origin x="99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4FE87C-6C50-4DCF-B23D-95D0A6E76D54}"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5F082CD8-951C-4126-B8D8-7A88990584B8}">
      <dgm:prSet phldrT="[Text]"/>
      <dgm:spPr>
        <a:solidFill>
          <a:schemeClr val="accent1"/>
        </a:solidFill>
      </dgm:spPr>
      <dgm:t>
        <a:bodyPr/>
        <a:lstStyle/>
        <a:p>
          <a:r>
            <a:rPr lang="en-US" dirty="0"/>
            <a:t>CSP</a:t>
          </a:r>
        </a:p>
      </dgm:t>
    </dgm:pt>
    <dgm:pt modelId="{8A8897FF-373C-4300-98F7-FC89012017FB}" type="parTrans" cxnId="{57974FB9-93CA-4C9E-8252-183742F40A4B}">
      <dgm:prSet/>
      <dgm:spPr/>
      <dgm:t>
        <a:bodyPr/>
        <a:lstStyle/>
        <a:p>
          <a:endParaRPr lang="en-US"/>
        </a:p>
      </dgm:t>
    </dgm:pt>
    <dgm:pt modelId="{57B33D3D-6322-487E-AD41-1CBAC3B82113}" type="sibTrans" cxnId="{57974FB9-93CA-4C9E-8252-183742F40A4B}">
      <dgm:prSet/>
      <dgm:spPr/>
      <dgm:t>
        <a:bodyPr/>
        <a:lstStyle/>
        <a:p>
          <a:endParaRPr lang="en-US"/>
        </a:p>
      </dgm:t>
    </dgm:pt>
    <dgm:pt modelId="{7C87179E-1C86-41D6-96E2-85E47B860FD2}">
      <dgm:prSet phldrT="[Text]" custT="1"/>
      <dgm:spPr>
        <a:solidFill>
          <a:schemeClr val="accent2"/>
        </a:solidFill>
      </dgm:spPr>
      <dgm:t>
        <a:bodyPr/>
        <a:lstStyle/>
        <a:p>
          <a:r>
            <a:rPr lang="en-US" sz="2000" dirty="0"/>
            <a:t>Coordinating Centers (5)</a:t>
          </a:r>
        </a:p>
      </dgm:t>
    </dgm:pt>
    <dgm:pt modelId="{52318A1E-FA47-4E50-8216-249BD058BFF0}" type="parTrans" cxnId="{24B11D78-FCFB-4450-9E60-BD8E3F82C5AA}">
      <dgm:prSet/>
      <dgm:spPr/>
      <dgm:t>
        <a:bodyPr/>
        <a:lstStyle/>
        <a:p>
          <a:endParaRPr lang="en-US" dirty="0"/>
        </a:p>
      </dgm:t>
    </dgm:pt>
    <dgm:pt modelId="{08A82E35-755B-43F0-B560-7619B26A857C}" type="sibTrans" cxnId="{24B11D78-FCFB-4450-9E60-BD8E3F82C5AA}">
      <dgm:prSet/>
      <dgm:spPr/>
      <dgm:t>
        <a:bodyPr/>
        <a:lstStyle/>
        <a:p>
          <a:endParaRPr lang="en-US"/>
        </a:p>
      </dgm:t>
    </dgm:pt>
    <dgm:pt modelId="{C3BF8125-A9E4-47C5-86A7-88501C16797B}">
      <dgm:prSet phldrT="[Text]" custT="1"/>
      <dgm:spPr>
        <a:solidFill>
          <a:schemeClr val="accent4"/>
        </a:solidFill>
      </dgm:spPr>
      <dgm:t>
        <a:bodyPr/>
        <a:lstStyle/>
        <a:p>
          <a:r>
            <a:rPr lang="en-US" sz="2000" dirty="0"/>
            <a:t>Pharmacy Coordinating Center</a:t>
          </a:r>
        </a:p>
      </dgm:t>
    </dgm:pt>
    <dgm:pt modelId="{EE9C881E-DD19-41A4-A5CD-196408B00D36}" type="parTrans" cxnId="{12BEC57C-4685-4EAD-9F57-41B52B6C234E}">
      <dgm:prSet/>
      <dgm:spPr/>
      <dgm:t>
        <a:bodyPr/>
        <a:lstStyle/>
        <a:p>
          <a:endParaRPr lang="en-US" dirty="0"/>
        </a:p>
      </dgm:t>
    </dgm:pt>
    <dgm:pt modelId="{A55BFD61-3A9D-4AE3-AFBE-FA0A6BA30128}" type="sibTrans" cxnId="{12BEC57C-4685-4EAD-9F57-41B52B6C234E}">
      <dgm:prSet/>
      <dgm:spPr/>
      <dgm:t>
        <a:bodyPr/>
        <a:lstStyle/>
        <a:p>
          <a:endParaRPr lang="en-US"/>
        </a:p>
      </dgm:t>
    </dgm:pt>
    <dgm:pt modelId="{C7775D2C-69D5-4E66-B37F-403AE7C73BB7}">
      <dgm:prSet phldrT="[Text]" custT="1"/>
      <dgm:spPr>
        <a:solidFill>
          <a:schemeClr val="accent4"/>
        </a:solidFill>
      </dgm:spPr>
      <dgm:t>
        <a:bodyPr/>
        <a:lstStyle/>
        <a:p>
          <a:r>
            <a:rPr lang="en-US" sz="1800" b="0" dirty="0"/>
            <a:t>Network of Dedicated Enrollment Sites (NODES) (9)</a:t>
          </a:r>
        </a:p>
      </dgm:t>
    </dgm:pt>
    <dgm:pt modelId="{1CC88DBA-C88C-402D-8E9A-39BB3682DA3D}" type="parTrans" cxnId="{B71E7587-C2BB-4224-89E0-D599AB1708E4}">
      <dgm:prSet/>
      <dgm:spPr/>
      <dgm:t>
        <a:bodyPr/>
        <a:lstStyle/>
        <a:p>
          <a:endParaRPr lang="en-US" dirty="0"/>
        </a:p>
      </dgm:t>
    </dgm:pt>
    <dgm:pt modelId="{A510A266-D725-4753-A178-745AB561B8B8}" type="sibTrans" cxnId="{B71E7587-C2BB-4224-89E0-D599AB1708E4}">
      <dgm:prSet/>
      <dgm:spPr/>
      <dgm:t>
        <a:bodyPr/>
        <a:lstStyle/>
        <a:p>
          <a:endParaRPr lang="en-US"/>
        </a:p>
      </dgm:t>
    </dgm:pt>
    <dgm:pt modelId="{2B148B1E-4CBD-4936-8DE4-79EB6EF9ACDC}">
      <dgm:prSet phldrT="[Text]"/>
      <dgm:spPr>
        <a:solidFill>
          <a:schemeClr val="accent2"/>
        </a:solidFill>
      </dgm:spPr>
      <dgm:t>
        <a:bodyPr/>
        <a:lstStyle/>
        <a:p>
          <a:r>
            <a:rPr lang="en-US" b="0" dirty="0"/>
            <a:t>Genomics Infrastructure (DNA Bank, Biospecimen Repository, Pharmacogenomics Analysis Laboratory) </a:t>
          </a:r>
        </a:p>
      </dgm:t>
    </dgm:pt>
    <dgm:pt modelId="{CAF04A0D-3AD8-4A05-84A4-C6A30B76BDA8}" type="parTrans" cxnId="{80C0A607-8D1E-4FEF-A310-5CBD0B2F294A}">
      <dgm:prSet/>
      <dgm:spPr/>
      <dgm:t>
        <a:bodyPr/>
        <a:lstStyle/>
        <a:p>
          <a:endParaRPr lang="en-US" dirty="0"/>
        </a:p>
      </dgm:t>
    </dgm:pt>
    <dgm:pt modelId="{29736E5B-0C07-4D51-9A80-6817F431FC54}" type="sibTrans" cxnId="{80C0A607-8D1E-4FEF-A310-5CBD0B2F294A}">
      <dgm:prSet/>
      <dgm:spPr/>
      <dgm:t>
        <a:bodyPr/>
        <a:lstStyle/>
        <a:p>
          <a:endParaRPr lang="en-US"/>
        </a:p>
      </dgm:t>
    </dgm:pt>
    <dgm:pt modelId="{6D1474D0-4885-4EA2-AC5F-1743F0697308}">
      <dgm:prSet phldrT="[Text]" custT="1"/>
      <dgm:spPr>
        <a:solidFill>
          <a:schemeClr val="accent2"/>
        </a:solidFill>
      </dgm:spPr>
      <dgm:t>
        <a:bodyPr/>
        <a:lstStyle/>
        <a:p>
          <a:r>
            <a:rPr lang="en-US" sz="2000" b="0" dirty="0"/>
            <a:t>Epidemiology Centers (5)</a:t>
          </a:r>
        </a:p>
      </dgm:t>
    </dgm:pt>
    <dgm:pt modelId="{CE6E321E-1149-42FB-9DB2-6B3B3FC17CAD}" type="sibTrans" cxnId="{14255E56-4E96-453C-978F-833F3A7880CF}">
      <dgm:prSet/>
      <dgm:spPr/>
      <dgm:t>
        <a:bodyPr/>
        <a:lstStyle/>
        <a:p>
          <a:endParaRPr lang="en-US"/>
        </a:p>
      </dgm:t>
    </dgm:pt>
    <dgm:pt modelId="{6657326B-FC11-41A4-A7A0-B7A24C2D6F2A}" type="parTrans" cxnId="{14255E56-4E96-453C-978F-833F3A7880CF}">
      <dgm:prSet/>
      <dgm:spPr/>
      <dgm:t>
        <a:bodyPr/>
        <a:lstStyle/>
        <a:p>
          <a:endParaRPr lang="en-US" dirty="0"/>
        </a:p>
      </dgm:t>
    </dgm:pt>
    <dgm:pt modelId="{E2BEC7CB-425A-4D05-902B-E2E237D73100}" type="pres">
      <dgm:prSet presAssocID="{654FE87C-6C50-4DCF-B23D-95D0A6E76D54}" presName="Name0" presStyleCnt="0">
        <dgm:presLayoutVars>
          <dgm:chPref val="1"/>
          <dgm:dir/>
          <dgm:animOne val="branch"/>
          <dgm:animLvl val="lvl"/>
          <dgm:resizeHandles val="exact"/>
        </dgm:presLayoutVars>
      </dgm:prSet>
      <dgm:spPr/>
    </dgm:pt>
    <dgm:pt modelId="{AEFF0051-324C-4707-A976-C6FF285DF0BD}" type="pres">
      <dgm:prSet presAssocID="{5F082CD8-951C-4126-B8D8-7A88990584B8}" presName="root1" presStyleCnt="0"/>
      <dgm:spPr/>
    </dgm:pt>
    <dgm:pt modelId="{A080F56E-FB94-47D4-9835-51D3C63A26C6}" type="pres">
      <dgm:prSet presAssocID="{5F082CD8-951C-4126-B8D8-7A88990584B8}" presName="LevelOneTextNode" presStyleLbl="node0" presStyleIdx="0" presStyleCnt="1">
        <dgm:presLayoutVars>
          <dgm:chPref val="3"/>
        </dgm:presLayoutVars>
      </dgm:prSet>
      <dgm:spPr/>
    </dgm:pt>
    <dgm:pt modelId="{755A2021-892A-431B-81CB-C15630F0CEEE}" type="pres">
      <dgm:prSet presAssocID="{5F082CD8-951C-4126-B8D8-7A88990584B8}" presName="level2hierChild" presStyleCnt="0"/>
      <dgm:spPr/>
    </dgm:pt>
    <dgm:pt modelId="{99BACD32-7E14-4962-BAD3-499A380E99A3}" type="pres">
      <dgm:prSet presAssocID="{52318A1E-FA47-4E50-8216-249BD058BFF0}" presName="conn2-1" presStyleLbl="parChTrans1D2" presStyleIdx="0" presStyleCnt="5"/>
      <dgm:spPr/>
    </dgm:pt>
    <dgm:pt modelId="{778936FE-E0A7-45D5-AB24-ED7A9BC95CBA}" type="pres">
      <dgm:prSet presAssocID="{52318A1E-FA47-4E50-8216-249BD058BFF0}" presName="connTx" presStyleLbl="parChTrans1D2" presStyleIdx="0" presStyleCnt="5"/>
      <dgm:spPr/>
    </dgm:pt>
    <dgm:pt modelId="{B23C7718-5643-4B73-B604-0ED2B6ECEF14}" type="pres">
      <dgm:prSet presAssocID="{7C87179E-1C86-41D6-96E2-85E47B860FD2}" presName="root2" presStyleCnt="0"/>
      <dgm:spPr/>
    </dgm:pt>
    <dgm:pt modelId="{DA71DD9A-077B-451E-8EC1-838B3F892F30}" type="pres">
      <dgm:prSet presAssocID="{7C87179E-1C86-41D6-96E2-85E47B860FD2}" presName="LevelTwoTextNode" presStyleLbl="node2" presStyleIdx="0" presStyleCnt="5" custScaleX="223095">
        <dgm:presLayoutVars>
          <dgm:chPref val="3"/>
        </dgm:presLayoutVars>
      </dgm:prSet>
      <dgm:spPr/>
    </dgm:pt>
    <dgm:pt modelId="{97F5D10D-5C90-4C19-A6BD-FC9B560E9721}" type="pres">
      <dgm:prSet presAssocID="{7C87179E-1C86-41D6-96E2-85E47B860FD2}" presName="level3hierChild" presStyleCnt="0"/>
      <dgm:spPr/>
    </dgm:pt>
    <dgm:pt modelId="{CE91D767-B05E-4E51-8F55-9DE7EC5F536D}" type="pres">
      <dgm:prSet presAssocID="{EE9C881E-DD19-41A4-A5CD-196408B00D36}" presName="conn2-1" presStyleLbl="parChTrans1D2" presStyleIdx="1" presStyleCnt="5"/>
      <dgm:spPr/>
    </dgm:pt>
    <dgm:pt modelId="{7F250A60-8510-406F-B92B-0EEDBFE97B27}" type="pres">
      <dgm:prSet presAssocID="{EE9C881E-DD19-41A4-A5CD-196408B00D36}" presName="connTx" presStyleLbl="parChTrans1D2" presStyleIdx="1" presStyleCnt="5"/>
      <dgm:spPr/>
    </dgm:pt>
    <dgm:pt modelId="{099B4A04-C63B-469A-B529-99891C0473C8}" type="pres">
      <dgm:prSet presAssocID="{C3BF8125-A9E4-47C5-86A7-88501C16797B}" presName="root2" presStyleCnt="0"/>
      <dgm:spPr/>
    </dgm:pt>
    <dgm:pt modelId="{171B0011-7FB8-49A0-BC35-82C9DE54F2ED}" type="pres">
      <dgm:prSet presAssocID="{C3BF8125-A9E4-47C5-86A7-88501C16797B}" presName="LevelTwoTextNode" presStyleLbl="node2" presStyleIdx="1" presStyleCnt="5" custScaleX="224414">
        <dgm:presLayoutVars>
          <dgm:chPref val="3"/>
        </dgm:presLayoutVars>
      </dgm:prSet>
      <dgm:spPr/>
    </dgm:pt>
    <dgm:pt modelId="{76D0E768-9A54-49F3-8700-A045C1A9A33E}" type="pres">
      <dgm:prSet presAssocID="{C3BF8125-A9E4-47C5-86A7-88501C16797B}" presName="level3hierChild" presStyleCnt="0"/>
      <dgm:spPr/>
    </dgm:pt>
    <dgm:pt modelId="{56CE4533-8D26-4DDE-B8C1-41E94770E011}" type="pres">
      <dgm:prSet presAssocID="{6657326B-FC11-41A4-A7A0-B7A24C2D6F2A}" presName="conn2-1" presStyleLbl="parChTrans1D2" presStyleIdx="2" presStyleCnt="5"/>
      <dgm:spPr/>
    </dgm:pt>
    <dgm:pt modelId="{621A6869-7CED-447D-8AE2-F1CDCCCC57A9}" type="pres">
      <dgm:prSet presAssocID="{6657326B-FC11-41A4-A7A0-B7A24C2D6F2A}" presName="connTx" presStyleLbl="parChTrans1D2" presStyleIdx="2" presStyleCnt="5"/>
      <dgm:spPr/>
    </dgm:pt>
    <dgm:pt modelId="{FBC8E5C6-4CDC-4C09-AB0A-6FCFC99A4547}" type="pres">
      <dgm:prSet presAssocID="{6D1474D0-4885-4EA2-AC5F-1743F0697308}" presName="root2" presStyleCnt="0"/>
      <dgm:spPr/>
    </dgm:pt>
    <dgm:pt modelId="{FB46652C-AB70-4EDA-9B89-5FED4A40595E}" type="pres">
      <dgm:prSet presAssocID="{6D1474D0-4885-4EA2-AC5F-1743F0697308}" presName="LevelTwoTextNode" presStyleLbl="node2" presStyleIdx="2" presStyleCnt="5" custScaleX="224413">
        <dgm:presLayoutVars>
          <dgm:chPref val="3"/>
        </dgm:presLayoutVars>
      </dgm:prSet>
      <dgm:spPr/>
    </dgm:pt>
    <dgm:pt modelId="{599E5F75-FB4C-4D4C-9171-E933D32D6319}" type="pres">
      <dgm:prSet presAssocID="{6D1474D0-4885-4EA2-AC5F-1743F0697308}" presName="level3hierChild" presStyleCnt="0"/>
      <dgm:spPr/>
    </dgm:pt>
    <dgm:pt modelId="{2629CC81-40F2-4E4F-8E05-0983AFAFBF09}" type="pres">
      <dgm:prSet presAssocID="{1CC88DBA-C88C-402D-8E9A-39BB3682DA3D}" presName="conn2-1" presStyleLbl="parChTrans1D2" presStyleIdx="3" presStyleCnt="5"/>
      <dgm:spPr/>
    </dgm:pt>
    <dgm:pt modelId="{B1181CCD-EF34-4408-9985-6AF921EFF619}" type="pres">
      <dgm:prSet presAssocID="{1CC88DBA-C88C-402D-8E9A-39BB3682DA3D}" presName="connTx" presStyleLbl="parChTrans1D2" presStyleIdx="3" presStyleCnt="5"/>
      <dgm:spPr/>
    </dgm:pt>
    <dgm:pt modelId="{5597FD17-0F6D-41BE-A61A-21BEC288512C}" type="pres">
      <dgm:prSet presAssocID="{C7775D2C-69D5-4E66-B37F-403AE7C73BB7}" presName="root2" presStyleCnt="0"/>
      <dgm:spPr/>
    </dgm:pt>
    <dgm:pt modelId="{9867A785-8070-4D36-B01F-71ED166EABBC}" type="pres">
      <dgm:prSet presAssocID="{C7775D2C-69D5-4E66-B37F-403AE7C73BB7}" presName="LevelTwoTextNode" presStyleLbl="node2" presStyleIdx="3" presStyleCnt="5" custScaleX="224413">
        <dgm:presLayoutVars>
          <dgm:chPref val="3"/>
        </dgm:presLayoutVars>
      </dgm:prSet>
      <dgm:spPr/>
    </dgm:pt>
    <dgm:pt modelId="{D3FBA196-BC89-418B-9304-2B1365FEA1D6}" type="pres">
      <dgm:prSet presAssocID="{C7775D2C-69D5-4E66-B37F-403AE7C73BB7}" presName="level3hierChild" presStyleCnt="0"/>
      <dgm:spPr/>
    </dgm:pt>
    <dgm:pt modelId="{D038C6CD-5472-4F01-9568-C43B9BCFB420}" type="pres">
      <dgm:prSet presAssocID="{CAF04A0D-3AD8-4A05-84A4-C6A30B76BDA8}" presName="conn2-1" presStyleLbl="parChTrans1D2" presStyleIdx="4" presStyleCnt="5"/>
      <dgm:spPr/>
    </dgm:pt>
    <dgm:pt modelId="{1743F5E5-D2C8-4A99-8E6E-BF9AEFE39F6A}" type="pres">
      <dgm:prSet presAssocID="{CAF04A0D-3AD8-4A05-84A4-C6A30B76BDA8}" presName="connTx" presStyleLbl="parChTrans1D2" presStyleIdx="4" presStyleCnt="5"/>
      <dgm:spPr/>
    </dgm:pt>
    <dgm:pt modelId="{31F35029-D86C-46E1-9763-FC849663BF4A}" type="pres">
      <dgm:prSet presAssocID="{2B148B1E-4CBD-4936-8DE4-79EB6EF9ACDC}" presName="root2" presStyleCnt="0"/>
      <dgm:spPr/>
    </dgm:pt>
    <dgm:pt modelId="{2730B30F-AAED-4760-83EC-05D536EEB11D}" type="pres">
      <dgm:prSet presAssocID="{2B148B1E-4CBD-4936-8DE4-79EB6EF9ACDC}" presName="LevelTwoTextNode" presStyleLbl="node2" presStyleIdx="4" presStyleCnt="5" custScaleX="224414">
        <dgm:presLayoutVars>
          <dgm:chPref val="3"/>
        </dgm:presLayoutVars>
      </dgm:prSet>
      <dgm:spPr/>
    </dgm:pt>
    <dgm:pt modelId="{AC5381CE-D1EE-4F64-9D40-314A682AFB97}" type="pres">
      <dgm:prSet presAssocID="{2B148B1E-4CBD-4936-8DE4-79EB6EF9ACDC}" presName="level3hierChild" presStyleCnt="0"/>
      <dgm:spPr/>
    </dgm:pt>
  </dgm:ptLst>
  <dgm:cxnLst>
    <dgm:cxn modelId="{80C0A607-8D1E-4FEF-A310-5CBD0B2F294A}" srcId="{5F082CD8-951C-4126-B8D8-7A88990584B8}" destId="{2B148B1E-4CBD-4936-8DE4-79EB6EF9ACDC}" srcOrd="4" destOrd="0" parTransId="{CAF04A0D-3AD8-4A05-84A4-C6A30B76BDA8}" sibTransId="{29736E5B-0C07-4D51-9A80-6817F431FC54}"/>
    <dgm:cxn modelId="{9EEE8B2F-ACA3-4849-A7E6-FD0E2EB055A3}" type="presOf" srcId="{5F082CD8-951C-4126-B8D8-7A88990584B8}" destId="{A080F56E-FB94-47D4-9835-51D3C63A26C6}" srcOrd="0" destOrd="0" presId="urn:microsoft.com/office/officeart/2008/layout/HorizontalMultiLevelHierarchy"/>
    <dgm:cxn modelId="{4CBF1D31-F953-40C7-B83F-2354FFFD0F03}" type="presOf" srcId="{654FE87C-6C50-4DCF-B23D-95D0A6E76D54}" destId="{E2BEC7CB-425A-4D05-902B-E2E237D73100}" srcOrd="0" destOrd="0" presId="urn:microsoft.com/office/officeart/2008/layout/HorizontalMultiLevelHierarchy"/>
    <dgm:cxn modelId="{210EE864-1231-4072-9590-262252D74343}" type="presOf" srcId="{6657326B-FC11-41A4-A7A0-B7A24C2D6F2A}" destId="{56CE4533-8D26-4DDE-B8C1-41E94770E011}" srcOrd="0" destOrd="0" presId="urn:microsoft.com/office/officeart/2008/layout/HorizontalMultiLevelHierarchy"/>
    <dgm:cxn modelId="{FA5B684F-5192-42B5-8D4E-83F335A0562B}" type="presOf" srcId="{CAF04A0D-3AD8-4A05-84A4-C6A30B76BDA8}" destId="{D038C6CD-5472-4F01-9568-C43B9BCFB420}" srcOrd="0" destOrd="0" presId="urn:microsoft.com/office/officeart/2008/layout/HorizontalMultiLevelHierarchy"/>
    <dgm:cxn modelId="{554EAC54-95F4-4C70-805B-F08CB6F1B7CD}" type="presOf" srcId="{52318A1E-FA47-4E50-8216-249BD058BFF0}" destId="{99BACD32-7E14-4962-BAD3-499A380E99A3}" srcOrd="0" destOrd="0" presId="urn:microsoft.com/office/officeart/2008/layout/HorizontalMultiLevelHierarchy"/>
    <dgm:cxn modelId="{263E0875-FFB1-4F92-AAAF-DAAEF5796FA2}" type="presOf" srcId="{C3BF8125-A9E4-47C5-86A7-88501C16797B}" destId="{171B0011-7FB8-49A0-BC35-82C9DE54F2ED}" srcOrd="0" destOrd="0" presId="urn:microsoft.com/office/officeart/2008/layout/HorizontalMultiLevelHierarchy"/>
    <dgm:cxn modelId="{14255E56-4E96-453C-978F-833F3A7880CF}" srcId="{5F082CD8-951C-4126-B8D8-7A88990584B8}" destId="{6D1474D0-4885-4EA2-AC5F-1743F0697308}" srcOrd="2" destOrd="0" parTransId="{6657326B-FC11-41A4-A7A0-B7A24C2D6F2A}" sibTransId="{CE6E321E-1149-42FB-9DB2-6B3B3FC17CAD}"/>
    <dgm:cxn modelId="{812BDC76-3FE4-443B-9B9F-C87089A1D780}" type="presOf" srcId="{1CC88DBA-C88C-402D-8E9A-39BB3682DA3D}" destId="{2629CC81-40F2-4E4F-8E05-0983AFAFBF09}" srcOrd="0" destOrd="0" presId="urn:microsoft.com/office/officeart/2008/layout/HorizontalMultiLevelHierarchy"/>
    <dgm:cxn modelId="{24B11D78-FCFB-4450-9E60-BD8E3F82C5AA}" srcId="{5F082CD8-951C-4126-B8D8-7A88990584B8}" destId="{7C87179E-1C86-41D6-96E2-85E47B860FD2}" srcOrd="0" destOrd="0" parTransId="{52318A1E-FA47-4E50-8216-249BD058BFF0}" sibTransId="{08A82E35-755B-43F0-B560-7619B26A857C}"/>
    <dgm:cxn modelId="{12BEC57C-4685-4EAD-9F57-41B52B6C234E}" srcId="{5F082CD8-951C-4126-B8D8-7A88990584B8}" destId="{C3BF8125-A9E4-47C5-86A7-88501C16797B}" srcOrd="1" destOrd="0" parTransId="{EE9C881E-DD19-41A4-A5CD-196408B00D36}" sibTransId="{A55BFD61-3A9D-4AE3-AFBE-FA0A6BA30128}"/>
    <dgm:cxn modelId="{24A6E982-0D28-4A3C-9E8D-00ED6EF31CBF}" type="presOf" srcId="{CAF04A0D-3AD8-4A05-84A4-C6A30B76BDA8}" destId="{1743F5E5-D2C8-4A99-8E6E-BF9AEFE39F6A}" srcOrd="1" destOrd="0" presId="urn:microsoft.com/office/officeart/2008/layout/HorizontalMultiLevelHierarchy"/>
    <dgm:cxn modelId="{B71E7587-C2BB-4224-89E0-D599AB1708E4}" srcId="{5F082CD8-951C-4126-B8D8-7A88990584B8}" destId="{C7775D2C-69D5-4E66-B37F-403AE7C73BB7}" srcOrd="3" destOrd="0" parTransId="{1CC88DBA-C88C-402D-8E9A-39BB3682DA3D}" sibTransId="{A510A266-D725-4753-A178-745AB561B8B8}"/>
    <dgm:cxn modelId="{829B1090-DD82-48DB-ADD0-F3F06C218A92}" type="presOf" srcId="{C7775D2C-69D5-4E66-B37F-403AE7C73BB7}" destId="{9867A785-8070-4D36-B01F-71ED166EABBC}" srcOrd="0" destOrd="0" presId="urn:microsoft.com/office/officeart/2008/layout/HorizontalMultiLevelHierarchy"/>
    <dgm:cxn modelId="{DC1CD194-3959-4D80-BAE8-7D963D101A03}" type="presOf" srcId="{7C87179E-1C86-41D6-96E2-85E47B860FD2}" destId="{DA71DD9A-077B-451E-8EC1-838B3F892F30}" srcOrd="0" destOrd="0" presId="urn:microsoft.com/office/officeart/2008/layout/HorizontalMultiLevelHierarchy"/>
    <dgm:cxn modelId="{CF5B8AAA-CB58-4C85-8283-AAE632EE4863}" type="presOf" srcId="{6657326B-FC11-41A4-A7A0-B7A24C2D6F2A}" destId="{621A6869-7CED-447D-8AE2-F1CDCCCC57A9}" srcOrd="1" destOrd="0" presId="urn:microsoft.com/office/officeart/2008/layout/HorizontalMultiLevelHierarchy"/>
    <dgm:cxn modelId="{57974FB9-93CA-4C9E-8252-183742F40A4B}" srcId="{654FE87C-6C50-4DCF-B23D-95D0A6E76D54}" destId="{5F082CD8-951C-4126-B8D8-7A88990584B8}" srcOrd="0" destOrd="0" parTransId="{8A8897FF-373C-4300-98F7-FC89012017FB}" sibTransId="{57B33D3D-6322-487E-AD41-1CBAC3B82113}"/>
    <dgm:cxn modelId="{D9DCBDCF-4457-418C-B701-72B5316E8DF3}" type="presOf" srcId="{52318A1E-FA47-4E50-8216-249BD058BFF0}" destId="{778936FE-E0A7-45D5-AB24-ED7A9BC95CBA}" srcOrd="1" destOrd="0" presId="urn:microsoft.com/office/officeart/2008/layout/HorizontalMultiLevelHierarchy"/>
    <dgm:cxn modelId="{53BDE0D2-E0B1-4C87-8689-1F125EB4467C}" type="presOf" srcId="{1CC88DBA-C88C-402D-8E9A-39BB3682DA3D}" destId="{B1181CCD-EF34-4408-9985-6AF921EFF619}" srcOrd="1" destOrd="0" presId="urn:microsoft.com/office/officeart/2008/layout/HorizontalMultiLevelHierarchy"/>
    <dgm:cxn modelId="{14255DDE-9D69-4343-B01D-30291E1EEA73}" type="presOf" srcId="{EE9C881E-DD19-41A4-A5CD-196408B00D36}" destId="{7F250A60-8510-406F-B92B-0EEDBFE97B27}" srcOrd="1" destOrd="0" presId="urn:microsoft.com/office/officeart/2008/layout/HorizontalMultiLevelHierarchy"/>
    <dgm:cxn modelId="{84DBC9E6-9891-473A-81E2-6EB3293B453E}" type="presOf" srcId="{2B148B1E-4CBD-4936-8DE4-79EB6EF9ACDC}" destId="{2730B30F-AAED-4760-83EC-05D536EEB11D}" srcOrd="0" destOrd="0" presId="urn:microsoft.com/office/officeart/2008/layout/HorizontalMultiLevelHierarchy"/>
    <dgm:cxn modelId="{C32501F7-6C2E-4846-A178-6A1956089F25}" type="presOf" srcId="{6D1474D0-4885-4EA2-AC5F-1743F0697308}" destId="{FB46652C-AB70-4EDA-9B89-5FED4A40595E}" srcOrd="0" destOrd="0" presId="urn:microsoft.com/office/officeart/2008/layout/HorizontalMultiLevelHierarchy"/>
    <dgm:cxn modelId="{F1CB74FC-B7DA-41B4-840E-ED507CBD28C5}" type="presOf" srcId="{EE9C881E-DD19-41A4-A5CD-196408B00D36}" destId="{CE91D767-B05E-4E51-8F55-9DE7EC5F536D}" srcOrd="0" destOrd="0" presId="urn:microsoft.com/office/officeart/2008/layout/HorizontalMultiLevelHierarchy"/>
    <dgm:cxn modelId="{13F0B612-1487-4817-9923-47380E69EC37}" type="presParOf" srcId="{E2BEC7CB-425A-4D05-902B-E2E237D73100}" destId="{AEFF0051-324C-4707-A976-C6FF285DF0BD}" srcOrd="0" destOrd="0" presId="urn:microsoft.com/office/officeart/2008/layout/HorizontalMultiLevelHierarchy"/>
    <dgm:cxn modelId="{5077A14A-03BB-4F48-9F2C-CF1BFC1DCBF4}" type="presParOf" srcId="{AEFF0051-324C-4707-A976-C6FF285DF0BD}" destId="{A080F56E-FB94-47D4-9835-51D3C63A26C6}" srcOrd="0" destOrd="0" presId="urn:microsoft.com/office/officeart/2008/layout/HorizontalMultiLevelHierarchy"/>
    <dgm:cxn modelId="{DBB22008-5BC2-4C6C-9A93-37F5BF38A55C}" type="presParOf" srcId="{AEFF0051-324C-4707-A976-C6FF285DF0BD}" destId="{755A2021-892A-431B-81CB-C15630F0CEEE}" srcOrd="1" destOrd="0" presId="urn:microsoft.com/office/officeart/2008/layout/HorizontalMultiLevelHierarchy"/>
    <dgm:cxn modelId="{F509ABA7-95BE-4F33-97E0-97172759177E}" type="presParOf" srcId="{755A2021-892A-431B-81CB-C15630F0CEEE}" destId="{99BACD32-7E14-4962-BAD3-499A380E99A3}" srcOrd="0" destOrd="0" presId="urn:microsoft.com/office/officeart/2008/layout/HorizontalMultiLevelHierarchy"/>
    <dgm:cxn modelId="{6B97AC52-1806-47BF-A10A-A794260A072B}" type="presParOf" srcId="{99BACD32-7E14-4962-BAD3-499A380E99A3}" destId="{778936FE-E0A7-45D5-AB24-ED7A9BC95CBA}" srcOrd="0" destOrd="0" presId="urn:microsoft.com/office/officeart/2008/layout/HorizontalMultiLevelHierarchy"/>
    <dgm:cxn modelId="{3F10EA49-2FFE-4853-BAF4-BF33531F4955}" type="presParOf" srcId="{755A2021-892A-431B-81CB-C15630F0CEEE}" destId="{B23C7718-5643-4B73-B604-0ED2B6ECEF14}" srcOrd="1" destOrd="0" presId="urn:microsoft.com/office/officeart/2008/layout/HorizontalMultiLevelHierarchy"/>
    <dgm:cxn modelId="{9CF34F76-0CB6-404D-B988-2AECF0E0CFAF}" type="presParOf" srcId="{B23C7718-5643-4B73-B604-0ED2B6ECEF14}" destId="{DA71DD9A-077B-451E-8EC1-838B3F892F30}" srcOrd="0" destOrd="0" presId="urn:microsoft.com/office/officeart/2008/layout/HorizontalMultiLevelHierarchy"/>
    <dgm:cxn modelId="{20F0386D-B23B-4680-AFB4-279240997EC9}" type="presParOf" srcId="{B23C7718-5643-4B73-B604-0ED2B6ECEF14}" destId="{97F5D10D-5C90-4C19-A6BD-FC9B560E9721}" srcOrd="1" destOrd="0" presId="urn:microsoft.com/office/officeart/2008/layout/HorizontalMultiLevelHierarchy"/>
    <dgm:cxn modelId="{4E8874FA-8274-4783-9A51-C0450C633094}" type="presParOf" srcId="{755A2021-892A-431B-81CB-C15630F0CEEE}" destId="{CE91D767-B05E-4E51-8F55-9DE7EC5F536D}" srcOrd="2" destOrd="0" presId="urn:microsoft.com/office/officeart/2008/layout/HorizontalMultiLevelHierarchy"/>
    <dgm:cxn modelId="{41DE125F-ED8E-477A-94D1-0AB8935F27B5}" type="presParOf" srcId="{CE91D767-B05E-4E51-8F55-9DE7EC5F536D}" destId="{7F250A60-8510-406F-B92B-0EEDBFE97B27}" srcOrd="0" destOrd="0" presId="urn:microsoft.com/office/officeart/2008/layout/HorizontalMultiLevelHierarchy"/>
    <dgm:cxn modelId="{9DDA40C8-4C5A-4C6D-A1C5-D08E542B6486}" type="presParOf" srcId="{755A2021-892A-431B-81CB-C15630F0CEEE}" destId="{099B4A04-C63B-469A-B529-99891C0473C8}" srcOrd="3" destOrd="0" presId="urn:microsoft.com/office/officeart/2008/layout/HorizontalMultiLevelHierarchy"/>
    <dgm:cxn modelId="{BE36D957-CAA4-4FF1-BD46-AB603397EF0D}" type="presParOf" srcId="{099B4A04-C63B-469A-B529-99891C0473C8}" destId="{171B0011-7FB8-49A0-BC35-82C9DE54F2ED}" srcOrd="0" destOrd="0" presId="urn:microsoft.com/office/officeart/2008/layout/HorizontalMultiLevelHierarchy"/>
    <dgm:cxn modelId="{384DC861-567B-4B69-8A51-E7FB734E2698}" type="presParOf" srcId="{099B4A04-C63B-469A-B529-99891C0473C8}" destId="{76D0E768-9A54-49F3-8700-A045C1A9A33E}" srcOrd="1" destOrd="0" presId="urn:microsoft.com/office/officeart/2008/layout/HorizontalMultiLevelHierarchy"/>
    <dgm:cxn modelId="{3CC5BE58-10C5-4312-AFD0-DB813F5EAF9B}" type="presParOf" srcId="{755A2021-892A-431B-81CB-C15630F0CEEE}" destId="{56CE4533-8D26-4DDE-B8C1-41E94770E011}" srcOrd="4" destOrd="0" presId="urn:microsoft.com/office/officeart/2008/layout/HorizontalMultiLevelHierarchy"/>
    <dgm:cxn modelId="{174E8C8A-20D6-4C28-9D93-15E5A593E2DA}" type="presParOf" srcId="{56CE4533-8D26-4DDE-B8C1-41E94770E011}" destId="{621A6869-7CED-447D-8AE2-F1CDCCCC57A9}" srcOrd="0" destOrd="0" presId="urn:microsoft.com/office/officeart/2008/layout/HorizontalMultiLevelHierarchy"/>
    <dgm:cxn modelId="{AE5C40B5-8093-459A-8566-244AF7B82C21}" type="presParOf" srcId="{755A2021-892A-431B-81CB-C15630F0CEEE}" destId="{FBC8E5C6-4CDC-4C09-AB0A-6FCFC99A4547}" srcOrd="5" destOrd="0" presId="urn:microsoft.com/office/officeart/2008/layout/HorizontalMultiLevelHierarchy"/>
    <dgm:cxn modelId="{FB7A52C0-9F90-4E91-96B9-D727EDF58224}" type="presParOf" srcId="{FBC8E5C6-4CDC-4C09-AB0A-6FCFC99A4547}" destId="{FB46652C-AB70-4EDA-9B89-5FED4A40595E}" srcOrd="0" destOrd="0" presId="urn:microsoft.com/office/officeart/2008/layout/HorizontalMultiLevelHierarchy"/>
    <dgm:cxn modelId="{B01CA968-BA4D-44F3-B0C9-747DBC78B22B}" type="presParOf" srcId="{FBC8E5C6-4CDC-4C09-AB0A-6FCFC99A4547}" destId="{599E5F75-FB4C-4D4C-9171-E933D32D6319}" srcOrd="1" destOrd="0" presId="urn:microsoft.com/office/officeart/2008/layout/HorizontalMultiLevelHierarchy"/>
    <dgm:cxn modelId="{2B3DFC41-18C7-482B-90A8-00FADFB61561}" type="presParOf" srcId="{755A2021-892A-431B-81CB-C15630F0CEEE}" destId="{2629CC81-40F2-4E4F-8E05-0983AFAFBF09}" srcOrd="6" destOrd="0" presId="urn:microsoft.com/office/officeart/2008/layout/HorizontalMultiLevelHierarchy"/>
    <dgm:cxn modelId="{1A7CFB58-478B-4A7B-8662-7CED767A60A9}" type="presParOf" srcId="{2629CC81-40F2-4E4F-8E05-0983AFAFBF09}" destId="{B1181CCD-EF34-4408-9985-6AF921EFF619}" srcOrd="0" destOrd="0" presId="urn:microsoft.com/office/officeart/2008/layout/HorizontalMultiLevelHierarchy"/>
    <dgm:cxn modelId="{360AD20F-76F0-4F5E-AC98-BB377CEF6C32}" type="presParOf" srcId="{755A2021-892A-431B-81CB-C15630F0CEEE}" destId="{5597FD17-0F6D-41BE-A61A-21BEC288512C}" srcOrd="7" destOrd="0" presId="urn:microsoft.com/office/officeart/2008/layout/HorizontalMultiLevelHierarchy"/>
    <dgm:cxn modelId="{A6F7EA07-6485-4F1A-8835-B6057DEADEA9}" type="presParOf" srcId="{5597FD17-0F6D-41BE-A61A-21BEC288512C}" destId="{9867A785-8070-4D36-B01F-71ED166EABBC}" srcOrd="0" destOrd="0" presId="urn:microsoft.com/office/officeart/2008/layout/HorizontalMultiLevelHierarchy"/>
    <dgm:cxn modelId="{3F107ABE-9C6A-431F-9269-5CAC59B55A15}" type="presParOf" srcId="{5597FD17-0F6D-41BE-A61A-21BEC288512C}" destId="{D3FBA196-BC89-418B-9304-2B1365FEA1D6}" srcOrd="1" destOrd="0" presId="urn:microsoft.com/office/officeart/2008/layout/HorizontalMultiLevelHierarchy"/>
    <dgm:cxn modelId="{81E9017B-1149-4A0B-BD5C-1E3635F05487}" type="presParOf" srcId="{755A2021-892A-431B-81CB-C15630F0CEEE}" destId="{D038C6CD-5472-4F01-9568-C43B9BCFB420}" srcOrd="8" destOrd="0" presId="urn:microsoft.com/office/officeart/2008/layout/HorizontalMultiLevelHierarchy"/>
    <dgm:cxn modelId="{AAD40DB4-0CEE-4D7A-B2A6-C06B733FC2C4}" type="presParOf" srcId="{D038C6CD-5472-4F01-9568-C43B9BCFB420}" destId="{1743F5E5-D2C8-4A99-8E6E-BF9AEFE39F6A}" srcOrd="0" destOrd="0" presId="urn:microsoft.com/office/officeart/2008/layout/HorizontalMultiLevelHierarchy"/>
    <dgm:cxn modelId="{9AB2AEA3-23D4-490D-8D8A-5E809A79A464}" type="presParOf" srcId="{755A2021-892A-431B-81CB-C15630F0CEEE}" destId="{31F35029-D86C-46E1-9763-FC849663BF4A}" srcOrd="9" destOrd="0" presId="urn:microsoft.com/office/officeart/2008/layout/HorizontalMultiLevelHierarchy"/>
    <dgm:cxn modelId="{A1DD2B31-2B69-4AF2-979F-90DF5A013564}" type="presParOf" srcId="{31F35029-D86C-46E1-9763-FC849663BF4A}" destId="{2730B30F-AAED-4760-83EC-05D536EEB11D}" srcOrd="0" destOrd="0" presId="urn:microsoft.com/office/officeart/2008/layout/HorizontalMultiLevelHierarchy"/>
    <dgm:cxn modelId="{82115EA9-D4A6-44A2-9F64-47655DDA3872}" type="presParOf" srcId="{31F35029-D86C-46E1-9763-FC849663BF4A}" destId="{AC5381CE-D1EE-4F64-9D40-314A682AFB9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8C6CD-5472-4F01-9568-C43B9BCFB420}">
      <dsp:nvSpPr>
        <dsp:cNvPr id="0" name=""/>
        <dsp:cNvSpPr/>
      </dsp:nvSpPr>
      <dsp:spPr>
        <a:xfrm>
          <a:off x="1318266" y="2387377"/>
          <a:ext cx="521897" cy="1988936"/>
        </a:xfrm>
        <a:custGeom>
          <a:avLst/>
          <a:gdLst/>
          <a:ahLst/>
          <a:cxnLst/>
          <a:rect l="0" t="0" r="0" b="0"/>
          <a:pathLst>
            <a:path>
              <a:moveTo>
                <a:pt x="0" y="0"/>
              </a:moveTo>
              <a:lnTo>
                <a:pt x="260948" y="0"/>
              </a:lnTo>
              <a:lnTo>
                <a:pt x="260948" y="1988936"/>
              </a:lnTo>
              <a:lnTo>
                <a:pt x="521897" y="198893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527808" y="3330438"/>
        <a:ext cx="102813" cy="102813"/>
      </dsp:txXfrm>
    </dsp:sp>
    <dsp:sp modelId="{2629CC81-40F2-4E4F-8E05-0983AFAFBF09}">
      <dsp:nvSpPr>
        <dsp:cNvPr id="0" name=""/>
        <dsp:cNvSpPr/>
      </dsp:nvSpPr>
      <dsp:spPr>
        <a:xfrm>
          <a:off x="1318266" y="2387377"/>
          <a:ext cx="521897" cy="994468"/>
        </a:xfrm>
        <a:custGeom>
          <a:avLst/>
          <a:gdLst/>
          <a:ahLst/>
          <a:cxnLst/>
          <a:rect l="0" t="0" r="0" b="0"/>
          <a:pathLst>
            <a:path>
              <a:moveTo>
                <a:pt x="0" y="0"/>
              </a:moveTo>
              <a:lnTo>
                <a:pt x="260948" y="0"/>
              </a:lnTo>
              <a:lnTo>
                <a:pt x="260948" y="994468"/>
              </a:lnTo>
              <a:lnTo>
                <a:pt x="521897" y="994468"/>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51137" y="2856533"/>
        <a:ext cx="56154" cy="56154"/>
      </dsp:txXfrm>
    </dsp:sp>
    <dsp:sp modelId="{56CE4533-8D26-4DDE-B8C1-41E94770E011}">
      <dsp:nvSpPr>
        <dsp:cNvPr id="0" name=""/>
        <dsp:cNvSpPr/>
      </dsp:nvSpPr>
      <dsp:spPr>
        <a:xfrm>
          <a:off x="1318266" y="2341657"/>
          <a:ext cx="521897" cy="91440"/>
        </a:xfrm>
        <a:custGeom>
          <a:avLst/>
          <a:gdLst/>
          <a:ahLst/>
          <a:cxnLst/>
          <a:rect l="0" t="0" r="0" b="0"/>
          <a:pathLst>
            <a:path>
              <a:moveTo>
                <a:pt x="0" y="45720"/>
              </a:moveTo>
              <a:lnTo>
                <a:pt x="521897" y="4572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66167" y="2374329"/>
        <a:ext cx="26094" cy="26094"/>
      </dsp:txXfrm>
    </dsp:sp>
    <dsp:sp modelId="{CE91D767-B05E-4E51-8F55-9DE7EC5F536D}">
      <dsp:nvSpPr>
        <dsp:cNvPr id="0" name=""/>
        <dsp:cNvSpPr/>
      </dsp:nvSpPr>
      <dsp:spPr>
        <a:xfrm>
          <a:off x="1318266" y="1392908"/>
          <a:ext cx="521897" cy="994468"/>
        </a:xfrm>
        <a:custGeom>
          <a:avLst/>
          <a:gdLst/>
          <a:ahLst/>
          <a:cxnLst/>
          <a:rect l="0" t="0" r="0" b="0"/>
          <a:pathLst>
            <a:path>
              <a:moveTo>
                <a:pt x="0" y="994468"/>
              </a:moveTo>
              <a:lnTo>
                <a:pt x="260948" y="994468"/>
              </a:lnTo>
              <a:lnTo>
                <a:pt x="260948" y="0"/>
              </a:lnTo>
              <a:lnTo>
                <a:pt x="521897"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551137" y="1862065"/>
        <a:ext cx="56154" cy="56154"/>
      </dsp:txXfrm>
    </dsp:sp>
    <dsp:sp modelId="{99BACD32-7E14-4962-BAD3-499A380E99A3}">
      <dsp:nvSpPr>
        <dsp:cNvPr id="0" name=""/>
        <dsp:cNvSpPr/>
      </dsp:nvSpPr>
      <dsp:spPr>
        <a:xfrm>
          <a:off x="1318266" y="398440"/>
          <a:ext cx="521897" cy="1988936"/>
        </a:xfrm>
        <a:custGeom>
          <a:avLst/>
          <a:gdLst/>
          <a:ahLst/>
          <a:cxnLst/>
          <a:rect l="0" t="0" r="0" b="0"/>
          <a:pathLst>
            <a:path>
              <a:moveTo>
                <a:pt x="0" y="1988936"/>
              </a:moveTo>
              <a:lnTo>
                <a:pt x="260948" y="1988936"/>
              </a:lnTo>
              <a:lnTo>
                <a:pt x="260948" y="0"/>
              </a:lnTo>
              <a:lnTo>
                <a:pt x="521897"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dirty="0"/>
        </a:p>
      </dsp:txBody>
      <dsp:txXfrm>
        <a:off x="1527808" y="1341501"/>
        <a:ext cx="102813" cy="102813"/>
      </dsp:txXfrm>
    </dsp:sp>
    <dsp:sp modelId="{A080F56E-FB94-47D4-9835-51D3C63A26C6}">
      <dsp:nvSpPr>
        <dsp:cNvPr id="0" name=""/>
        <dsp:cNvSpPr/>
      </dsp:nvSpPr>
      <dsp:spPr>
        <a:xfrm rot="16200000">
          <a:off x="-1173138" y="1989589"/>
          <a:ext cx="4187235" cy="795574"/>
        </a:xfrm>
        <a:prstGeom prst="rect">
          <a:avLst/>
        </a:prstGeom>
        <a:solidFill>
          <a:schemeClr val="accent1"/>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lvl="0" indent="0" algn="ctr" defTabSz="2444750">
            <a:lnSpc>
              <a:spcPct val="90000"/>
            </a:lnSpc>
            <a:spcBef>
              <a:spcPct val="0"/>
            </a:spcBef>
            <a:spcAft>
              <a:spcPct val="35000"/>
            </a:spcAft>
            <a:buNone/>
          </a:pPr>
          <a:r>
            <a:rPr lang="en-US" sz="5500" kern="1200" dirty="0"/>
            <a:t>CSP</a:t>
          </a:r>
        </a:p>
      </dsp:txBody>
      <dsp:txXfrm>
        <a:off x="-1173138" y="1989589"/>
        <a:ext cx="4187235" cy="795574"/>
      </dsp:txXfrm>
    </dsp:sp>
    <dsp:sp modelId="{DA71DD9A-077B-451E-8EC1-838B3F892F30}">
      <dsp:nvSpPr>
        <dsp:cNvPr id="0" name=""/>
        <dsp:cNvSpPr/>
      </dsp:nvSpPr>
      <dsp:spPr>
        <a:xfrm>
          <a:off x="1840163" y="652"/>
          <a:ext cx="5821630" cy="795574"/>
        </a:xfrm>
        <a:prstGeom prst="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Coordinating Centers (5)</a:t>
          </a:r>
        </a:p>
      </dsp:txBody>
      <dsp:txXfrm>
        <a:off x="1840163" y="652"/>
        <a:ext cx="5821630" cy="795574"/>
      </dsp:txXfrm>
    </dsp:sp>
    <dsp:sp modelId="{171B0011-7FB8-49A0-BC35-82C9DE54F2ED}">
      <dsp:nvSpPr>
        <dsp:cNvPr id="0" name=""/>
        <dsp:cNvSpPr/>
      </dsp:nvSpPr>
      <dsp:spPr>
        <a:xfrm>
          <a:off x="1840163" y="995121"/>
          <a:ext cx="5856049" cy="795574"/>
        </a:xfrm>
        <a:prstGeom prst="rect">
          <a:avLst/>
        </a:prstGeom>
        <a:solidFill>
          <a:schemeClr val="accent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Pharmacy Coordinating Center</a:t>
          </a:r>
        </a:p>
      </dsp:txBody>
      <dsp:txXfrm>
        <a:off x="1840163" y="995121"/>
        <a:ext cx="5856049" cy="795574"/>
      </dsp:txXfrm>
    </dsp:sp>
    <dsp:sp modelId="{FB46652C-AB70-4EDA-9B89-5FED4A40595E}">
      <dsp:nvSpPr>
        <dsp:cNvPr id="0" name=""/>
        <dsp:cNvSpPr/>
      </dsp:nvSpPr>
      <dsp:spPr>
        <a:xfrm>
          <a:off x="1840163" y="1989589"/>
          <a:ext cx="5856023" cy="795574"/>
        </a:xfrm>
        <a:prstGeom prst="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dirty="0"/>
            <a:t>Epidemiology Centers (5)</a:t>
          </a:r>
        </a:p>
      </dsp:txBody>
      <dsp:txXfrm>
        <a:off x="1840163" y="1989589"/>
        <a:ext cx="5856023" cy="795574"/>
      </dsp:txXfrm>
    </dsp:sp>
    <dsp:sp modelId="{9867A785-8070-4D36-B01F-71ED166EABBC}">
      <dsp:nvSpPr>
        <dsp:cNvPr id="0" name=""/>
        <dsp:cNvSpPr/>
      </dsp:nvSpPr>
      <dsp:spPr>
        <a:xfrm>
          <a:off x="1840163" y="2984058"/>
          <a:ext cx="5856023" cy="795574"/>
        </a:xfrm>
        <a:prstGeom prst="rect">
          <a:avLst/>
        </a:prstGeom>
        <a:solidFill>
          <a:schemeClr val="accent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t>Network of Dedicated Enrollment Sites (NODES) (9)</a:t>
          </a:r>
        </a:p>
      </dsp:txBody>
      <dsp:txXfrm>
        <a:off x="1840163" y="2984058"/>
        <a:ext cx="5856023" cy="795574"/>
      </dsp:txXfrm>
    </dsp:sp>
    <dsp:sp modelId="{2730B30F-AAED-4760-83EC-05D536EEB11D}">
      <dsp:nvSpPr>
        <dsp:cNvPr id="0" name=""/>
        <dsp:cNvSpPr/>
      </dsp:nvSpPr>
      <dsp:spPr>
        <a:xfrm>
          <a:off x="1840163" y="3978526"/>
          <a:ext cx="5856049" cy="795574"/>
        </a:xfrm>
        <a:prstGeom prst="rect">
          <a:avLst/>
        </a:prstGeom>
        <a:solidFill>
          <a:schemeClr val="accent2"/>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kern="1200" dirty="0"/>
            <a:t>Genomics Infrastructure (DNA Bank, Biospecimen Repository, Pharmacogenomics Analysis Laboratory) </a:t>
          </a:r>
        </a:p>
      </dsp:txBody>
      <dsp:txXfrm>
        <a:off x="1840163" y="3978526"/>
        <a:ext cx="5856049" cy="79557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8" tIns="46584" rIns="93168" bIns="46584" rtlCol="0"/>
          <a:lstStyle>
            <a:lvl1pPr algn="l">
              <a:defRPr sz="1200"/>
            </a:lvl1pPr>
          </a:lstStyle>
          <a:p>
            <a:pPr>
              <a:defRPr/>
            </a:pPr>
            <a:endParaRPr lang="en-US" dirty="0"/>
          </a:p>
        </p:txBody>
      </p:sp>
      <p:sp>
        <p:nvSpPr>
          <p:cNvPr id="3" name="Date Placeholder 2"/>
          <p:cNvSpPr>
            <a:spLocks noGrp="1"/>
          </p:cNvSpPr>
          <p:nvPr>
            <p:ph type="dt" sz="quarter" idx="1"/>
          </p:nvPr>
        </p:nvSpPr>
        <p:spPr>
          <a:xfrm>
            <a:off x="3970339" y="0"/>
            <a:ext cx="3038475" cy="465138"/>
          </a:xfrm>
          <a:prstGeom prst="rect">
            <a:avLst/>
          </a:prstGeom>
        </p:spPr>
        <p:txBody>
          <a:bodyPr vert="horz" lIns="93168" tIns="46584" rIns="93168" bIns="46584" rtlCol="0"/>
          <a:lstStyle>
            <a:lvl1pPr algn="r">
              <a:defRPr sz="1200"/>
            </a:lvl1pPr>
          </a:lstStyle>
          <a:p>
            <a:pPr>
              <a:defRPr/>
            </a:pPr>
            <a:fld id="{D5C53C83-5C0F-4EE3-9BB4-624A6C432889}" type="datetimeFigureOut">
              <a:rPr lang="en-US"/>
              <a:pPr>
                <a:defRPr/>
              </a:pPr>
              <a:t>11/6/2019</a:t>
            </a:fld>
            <a:endParaRPr lang="en-US" dirty="0"/>
          </a:p>
        </p:txBody>
      </p:sp>
      <p:sp>
        <p:nvSpPr>
          <p:cNvPr id="4" name="Footer Placeholder 3"/>
          <p:cNvSpPr>
            <a:spLocks noGrp="1"/>
          </p:cNvSpPr>
          <p:nvPr>
            <p:ph type="ftr" sz="quarter" idx="2"/>
          </p:nvPr>
        </p:nvSpPr>
        <p:spPr>
          <a:xfrm>
            <a:off x="1" y="8829676"/>
            <a:ext cx="3038475" cy="465138"/>
          </a:xfrm>
          <a:prstGeom prst="rect">
            <a:avLst/>
          </a:prstGeom>
        </p:spPr>
        <p:txBody>
          <a:bodyPr vert="horz" lIns="93168" tIns="46584" rIns="93168" bIns="46584"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970339" y="8829676"/>
            <a:ext cx="3038475" cy="465138"/>
          </a:xfrm>
          <a:prstGeom prst="rect">
            <a:avLst/>
          </a:prstGeom>
        </p:spPr>
        <p:txBody>
          <a:bodyPr vert="horz" lIns="93168" tIns="46584" rIns="93168" bIns="46584" rtlCol="0" anchor="b"/>
          <a:lstStyle>
            <a:lvl1pPr algn="r">
              <a:defRPr sz="1200"/>
            </a:lvl1pPr>
          </a:lstStyle>
          <a:p>
            <a:pPr>
              <a:defRPr/>
            </a:pPr>
            <a:fld id="{A8DD40F3-4433-4809-AD8A-152928B3DD5C}" type="slidenum">
              <a:rPr lang="en-US"/>
              <a:pPr>
                <a:defRPr/>
              </a:pPr>
              <a:t>‹#›</a:t>
            </a:fld>
            <a:endParaRPr lang="en-US" dirty="0"/>
          </a:p>
        </p:txBody>
      </p:sp>
    </p:spTree>
    <p:extLst>
      <p:ext uri="{BB962C8B-B14F-4D97-AF65-F5344CB8AC3E}">
        <p14:creationId xmlns:p14="http://schemas.microsoft.com/office/powerpoint/2010/main" val="12623237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3168" tIns="46584" rIns="93168" bIns="46584"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339" y="0"/>
            <a:ext cx="3038475" cy="465138"/>
          </a:xfrm>
          <a:prstGeom prst="rect">
            <a:avLst/>
          </a:prstGeom>
        </p:spPr>
        <p:txBody>
          <a:bodyPr vert="horz" lIns="93168" tIns="46584" rIns="93168" bIns="46584" rtlCol="0"/>
          <a:lstStyle>
            <a:lvl1pPr algn="r" eaLnBrk="1" fontAlgn="auto" hangingPunct="1">
              <a:spcBef>
                <a:spcPts val="0"/>
              </a:spcBef>
              <a:spcAft>
                <a:spcPts val="0"/>
              </a:spcAft>
              <a:defRPr sz="1200">
                <a:latin typeface="+mn-lt"/>
              </a:defRPr>
            </a:lvl1pPr>
          </a:lstStyle>
          <a:p>
            <a:pPr>
              <a:defRPr/>
            </a:pPr>
            <a:fld id="{F3E5C663-6E56-428B-9D7D-9835A7E8B530}" type="datetimeFigureOut">
              <a:rPr lang="en-US"/>
              <a:pPr>
                <a:defRPr/>
              </a:pPr>
              <a:t>11/6/2019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68" tIns="46584" rIns="93168" bIns="46584" rtlCol="0" anchor="ctr"/>
          <a:lstStyle/>
          <a:p>
            <a:pPr lvl="0"/>
            <a:endParaRPr lang="en-US" noProof="0" dirty="0"/>
          </a:p>
        </p:txBody>
      </p:sp>
      <p:sp>
        <p:nvSpPr>
          <p:cNvPr id="5" name="Notes Placeholder 4"/>
          <p:cNvSpPr>
            <a:spLocks noGrp="1"/>
          </p:cNvSpPr>
          <p:nvPr>
            <p:ph type="body" sz="quarter" idx="3"/>
          </p:nvPr>
        </p:nvSpPr>
        <p:spPr>
          <a:xfrm>
            <a:off x="701675" y="4416426"/>
            <a:ext cx="5607050" cy="4183063"/>
          </a:xfrm>
          <a:prstGeom prst="rect">
            <a:avLst/>
          </a:prstGeom>
        </p:spPr>
        <p:txBody>
          <a:bodyPr vert="horz" lIns="93168" tIns="46584" rIns="93168" bIns="4658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6"/>
            <a:ext cx="3038475" cy="465138"/>
          </a:xfrm>
          <a:prstGeom prst="rect">
            <a:avLst/>
          </a:prstGeom>
        </p:spPr>
        <p:txBody>
          <a:bodyPr vert="horz" lIns="93168" tIns="46584" rIns="93168" bIns="46584"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339" y="8829676"/>
            <a:ext cx="3038475" cy="465138"/>
          </a:xfrm>
          <a:prstGeom prst="rect">
            <a:avLst/>
          </a:prstGeom>
        </p:spPr>
        <p:txBody>
          <a:bodyPr vert="horz" lIns="93168" tIns="46584" rIns="93168" bIns="46584" rtlCol="0" anchor="b"/>
          <a:lstStyle>
            <a:lvl1pPr algn="r" eaLnBrk="1" fontAlgn="auto" hangingPunct="1">
              <a:spcBef>
                <a:spcPts val="0"/>
              </a:spcBef>
              <a:spcAft>
                <a:spcPts val="0"/>
              </a:spcAft>
              <a:defRPr sz="1200">
                <a:latin typeface="+mn-lt"/>
              </a:defRPr>
            </a:lvl1pPr>
          </a:lstStyle>
          <a:p>
            <a:pPr>
              <a:defRPr/>
            </a:pPr>
            <a:fld id="{6179323A-389A-4739-A16B-DE7AE7D42EC1}" type="slidenum">
              <a:rPr lang="en-US"/>
              <a:pPr>
                <a:defRPr/>
              </a:pPr>
              <a:t>‹#›</a:t>
            </a:fld>
            <a:endParaRPr lang="en-US" dirty="0"/>
          </a:p>
        </p:txBody>
      </p:sp>
    </p:spTree>
    <p:extLst>
      <p:ext uri="{BB962C8B-B14F-4D97-AF65-F5344CB8AC3E}">
        <p14:creationId xmlns:p14="http://schemas.microsoft.com/office/powerpoint/2010/main" val="2145228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6</a:t>
            </a:fld>
            <a:endParaRPr lang="en-US" dirty="0"/>
          </a:p>
        </p:txBody>
      </p:sp>
    </p:spTree>
    <p:extLst>
      <p:ext uri="{BB962C8B-B14F-4D97-AF65-F5344CB8AC3E}">
        <p14:creationId xmlns:p14="http://schemas.microsoft.com/office/powerpoint/2010/main" val="415340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16</a:t>
            </a:fld>
            <a:endParaRPr lang="en-US" dirty="0"/>
          </a:p>
        </p:txBody>
      </p:sp>
    </p:spTree>
    <p:extLst>
      <p:ext uri="{BB962C8B-B14F-4D97-AF65-F5344CB8AC3E}">
        <p14:creationId xmlns:p14="http://schemas.microsoft.com/office/powerpoint/2010/main" val="3616926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17</a:t>
            </a:fld>
            <a:endParaRPr lang="en-US" dirty="0"/>
          </a:p>
        </p:txBody>
      </p:sp>
    </p:spTree>
    <p:extLst>
      <p:ext uri="{BB962C8B-B14F-4D97-AF65-F5344CB8AC3E}">
        <p14:creationId xmlns:p14="http://schemas.microsoft.com/office/powerpoint/2010/main" val="2944773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19</a:t>
            </a:fld>
            <a:endParaRPr lang="en-US" dirty="0"/>
          </a:p>
        </p:txBody>
      </p:sp>
    </p:spTree>
    <p:extLst>
      <p:ext uri="{BB962C8B-B14F-4D97-AF65-F5344CB8AC3E}">
        <p14:creationId xmlns:p14="http://schemas.microsoft.com/office/powerpoint/2010/main" val="3331116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127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6380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164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31555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6183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0497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51924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Kupersmith MOAA 11-16-12</a:t>
            </a:r>
          </a:p>
        </p:txBody>
      </p:sp>
      <p:sp>
        <p:nvSpPr>
          <p:cNvPr id="5" name="Slide Number Placeholder 4"/>
          <p:cNvSpPr>
            <a:spLocks noGrp="1"/>
          </p:cNvSpPr>
          <p:nvPr>
            <p:ph type="sldNum" sz="quarter" idx="11"/>
          </p:nvPr>
        </p:nvSpPr>
        <p:spPr/>
        <p:txBody>
          <a:bodyPr/>
          <a:lstStyle/>
          <a:p>
            <a:fld id="{DFD3E557-29CA-2942-B5B0-BBAE067F5736}" type="slidenum">
              <a:rPr lang="en-US" smtClean="0"/>
              <a:pPr/>
              <a:t>7</a:t>
            </a:fld>
            <a:endParaRPr lang="en-US" dirty="0"/>
          </a:p>
        </p:txBody>
      </p:sp>
    </p:spTree>
    <p:extLst>
      <p:ext uri="{BB962C8B-B14F-4D97-AF65-F5344CB8AC3E}">
        <p14:creationId xmlns:p14="http://schemas.microsoft.com/office/powerpoint/2010/main" val="1505815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2548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79323A-389A-4739-A16B-DE7AE7D42EC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114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9</a:t>
            </a:fld>
            <a:endParaRPr lang="en-US" dirty="0"/>
          </a:p>
        </p:txBody>
      </p:sp>
    </p:spTree>
    <p:extLst>
      <p:ext uri="{BB962C8B-B14F-4D97-AF65-F5344CB8AC3E}">
        <p14:creationId xmlns:p14="http://schemas.microsoft.com/office/powerpoint/2010/main" val="626667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10</a:t>
            </a:fld>
            <a:endParaRPr lang="en-US" dirty="0"/>
          </a:p>
        </p:txBody>
      </p:sp>
    </p:spTree>
    <p:extLst>
      <p:ext uri="{BB962C8B-B14F-4D97-AF65-F5344CB8AC3E}">
        <p14:creationId xmlns:p14="http://schemas.microsoft.com/office/powerpoint/2010/main" val="2933826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11</a:t>
            </a:fld>
            <a:endParaRPr lang="en-US" dirty="0"/>
          </a:p>
        </p:txBody>
      </p:sp>
    </p:spTree>
    <p:extLst>
      <p:ext uri="{BB962C8B-B14F-4D97-AF65-F5344CB8AC3E}">
        <p14:creationId xmlns:p14="http://schemas.microsoft.com/office/powerpoint/2010/main" val="2384019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87DF923-93CC-4DA8-80D1-8FD24A3078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1363" indent="-284163" defTabSz="931863">
              <a:spcBef>
                <a:spcPct val="30000"/>
              </a:spcBef>
              <a:defRPr sz="1200">
                <a:solidFill>
                  <a:schemeClr val="tx1"/>
                </a:solidFill>
                <a:latin typeface="Times New Roman" panose="02020603050405020304" pitchFamily="18" charset="0"/>
              </a:defRPr>
            </a:lvl2pPr>
            <a:lvl3pPr marL="1139825" indent="-227013" defTabSz="931863">
              <a:spcBef>
                <a:spcPct val="30000"/>
              </a:spcBef>
              <a:defRPr sz="1200">
                <a:solidFill>
                  <a:schemeClr val="tx1"/>
                </a:solidFill>
                <a:latin typeface="Times New Roman" panose="02020603050405020304" pitchFamily="18" charset="0"/>
              </a:defRPr>
            </a:lvl3pPr>
            <a:lvl4pPr marL="1597025" indent="-227013" defTabSz="931863">
              <a:spcBef>
                <a:spcPct val="30000"/>
              </a:spcBef>
              <a:defRPr sz="1200">
                <a:solidFill>
                  <a:schemeClr val="tx1"/>
                </a:solidFill>
                <a:latin typeface="Times New Roman" panose="02020603050405020304" pitchFamily="18" charset="0"/>
              </a:defRPr>
            </a:lvl4pPr>
            <a:lvl5pPr marL="2052638" indent="-227013" defTabSz="931863">
              <a:spcBef>
                <a:spcPct val="30000"/>
              </a:spcBef>
              <a:defRPr sz="1200">
                <a:solidFill>
                  <a:schemeClr val="tx1"/>
                </a:solidFill>
                <a:latin typeface="Times New Roman" panose="02020603050405020304" pitchFamily="18" charset="0"/>
              </a:defRPr>
            </a:lvl5pPr>
            <a:lvl6pPr marL="2509838" indent="-227013"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67038" indent="-227013"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4238" indent="-227013"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1438" indent="-227013"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6F466292-4B1B-4C5D-B98B-BAEC9F55234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6147" name="Rectangle 2">
            <a:extLst>
              <a:ext uri="{FF2B5EF4-FFF2-40B4-BE49-F238E27FC236}">
                <a16:creationId xmlns:a16="http://schemas.microsoft.com/office/drawing/2014/main" id="{E37E4594-6357-4D8A-9BD8-46C91CC04D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B7100897-E61A-4B91-9CA7-396FCE6AC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20623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13</a:t>
            </a:fld>
            <a:endParaRPr lang="en-US" dirty="0"/>
          </a:p>
        </p:txBody>
      </p:sp>
    </p:spTree>
    <p:extLst>
      <p:ext uri="{BB962C8B-B14F-4D97-AF65-F5344CB8AC3E}">
        <p14:creationId xmlns:p14="http://schemas.microsoft.com/office/powerpoint/2010/main" val="114519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14</a:t>
            </a:fld>
            <a:endParaRPr lang="en-US" dirty="0"/>
          </a:p>
        </p:txBody>
      </p:sp>
    </p:spTree>
    <p:extLst>
      <p:ext uri="{BB962C8B-B14F-4D97-AF65-F5344CB8AC3E}">
        <p14:creationId xmlns:p14="http://schemas.microsoft.com/office/powerpoint/2010/main" val="3358662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179323A-389A-4739-A16B-DE7AE7D42EC1}" type="slidenum">
              <a:rPr lang="en-US" smtClean="0"/>
              <a:pPr>
                <a:defRPr/>
              </a:pPr>
              <a:t>15</a:t>
            </a:fld>
            <a:endParaRPr lang="en-US" dirty="0"/>
          </a:p>
        </p:txBody>
      </p:sp>
    </p:spTree>
    <p:extLst>
      <p:ext uri="{BB962C8B-B14F-4D97-AF65-F5344CB8AC3E}">
        <p14:creationId xmlns:p14="http://schemas.microsoft.com/office/powerpoint/2010/main" val="92636498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oleObject" Target="../embeddings/oleObject2.bin"/><Relationship Id="rId9"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gi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
          <p:cNvPicPr>
            <a:picLocks noChangeAspect="1" noChangeArrowheads="1"/>
          </p:cNvPicPr>
          <p:nvPr userDrawn="1"/>
        </p:nvPicPr>
        <p:blipFill>
          <a:blip r:embed="rId3" cstate="print"/>
          <a:srcRect/>
          <a:stretch>
            <a:fillRect/>
          </a:stretch>
        </p:blipFill>
        <p:spPr bwMode="auto">
          <a:xfrm>
            <a:off x="0" y="1066800"/>
            <a:ext cx="9144000" cy="5791200"/>
          </a:xfrm>
          <a:prstGeom prst="rect">
            <a:avLst/>
          </a:prstGeom>
          <a:noFill/>
          <a:ln w="9525">
            <a:noFill/>
            <a:miter lim="800000"/>
            <a:headEnd/>
            <a:tailEnd/>
          </a:ln>
        </p:spPr>
      </p:pic>
      <p:graphicFrame>
        <p:nvGraphicFramePr>
          <p:cNvPr id="5" name="Object 10"/>
          <p:cNvGraphicFramePr>
            <a:graphicFrameLocks noChangeAspect="1"/>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35876" name="Image" r:id="rId4" imgW="12698413" imgH="1561905" progId="">
                  <p:embed/>
                </p:oleObj>
              </mc:Choice>
              <mc:Fallback>
                <p:oleObj name="Image" r:id="rId4" imgW="12698413" imgH="1561905" progId="">
                  <p:embed/>
                  <p:pic>
                    <p:nvPicPr>
                      <p:cNvPr id="0" name="Picture 4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1123950"/>
                      </a:xfrm>
                      <a:prstGeom prst="rect">
                        <a:avLst/>
                      </a:prstGeom>
                      <a:noFill/>
                      <a:ln>
                        <a:noFill/>
                      </a:ln>
                      <a:effectLst/>
                      <a:extLst>
                        <a:ext uri="{909E8E84-426E-40DD-AFC4-6F175D3DCCD1}">
                          <a14:hiddenFill xmlns:a14="http://schemas.microsoft.com/office/drawing/2010/main">
                            <a:solidFill>
                              <a:srgbClr val="0F6F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BF5F9"/>
                              </a:outerShdw>
                            </a:effectLst>
                          </a14:hiddenEffects>
                        </a:ext>
                      </a:extLst>
                    </p:spPr>
                  </p:pic>
                </p:oleObj>
              </mc:Fallback>
            </mc:AlternateContent>
          </a:graphicData>
        </a:graphic>
      </p:graphicFrame>
      <p:pic>
        <p:nvPicPr>
          <p:cNvPr id="6" name="Picture 4" descr="Offical_VA_Seal"/>
          <p:cNvPicPr>
            <a:picLocks noChangeAspect="1" noChangeArrowheads="1"/>
          </p:cNvPicPr>
          <p:nvPr userDrawn="1"/>
        </p:nvPicPr>
        <p:blipFill>
          <a:blip r:embed="rId6" cstate="print"/>
          <a:srcRect/>
          <a:stretch>
            <a:fillRect/>
          </a:stretch>
        </p:blipFill>
        <p:spPr bwMode="auto">
          <a:xfrm>
            <a:off x="6781800" y="228600"/>
            <a:ext cx="609600" cy="609600"/>
          </a:xfrm>
          <a:prstGeom prst="rect">
            <a:avLst/>
          </a:prstGeom>
          <a:noFill/>
          <a:ln w="9525">
            <a:noFill/>
            <a:miter lim="800000"/>
            <a:headEnd/>
            <a:tailEnd/>
          </a:ln>
        </p:spPr>
      </p:pic>
      <p:pic>
        <p:nvPicPr>
          <p:cNvPr id="7" name="Picture 9"/>
          <p:cNvPicPr>
            <a:picLocks noChangeAspect="1" noChangeArrowheads="1"/>
          </p:cNvPicPr>
          <p:nvPr userDrawn="1"/>
        </p:nvPicPr>
        <p:blipFill>
          <a:blip r:embed="rId3" cstate="print"/>
          <a:srcRect/>
          <a:stretch>
            <a:fillRect/>
          </a:stretch>
        </p:blipFill>
        <p:spPr bwMode="auto">
          <a:xfrm>
            <a:off x="0" y="1066800"/>
            <a:ext cx="9144000" cy="5791200"/>
          </a:xfrm>
          <a:prstGeom prst="rect">
            <a:avLst/>
          </a:prstGeom>
          <a:noFill/>
          <a:ln w="9525">
            <a:noFill/>
            <a:miter lim="800000"/>
            <a:headEnd/>
            <a:tailEnd/>
          </a:ln>
        </p:spPr>
      </p:pic>
      <p:pic>
        <p:nvPicPr>
          <p:cNvPr id="8" name="Picture 10" descr="swoosh"/>
          <p:cNvPicPr>
            <a:picLocks noChangeAspect="1" noChangeArrowheads="1"/>
          </p:cNvPicPr>
          <p:nvPr/>
        </p:nvPicPr>
        <p:blipFill>
          <a:blip r:embed="rId7" cstate="print"/>
          <a:srcRect/>
          <a:stretch>
            <a:fillRect/>
          </a:stretch>
        </p:blipFill>
        <p:spPr bwMode="auto">
          <a:xfrm>
            <a:off x="0" y="0"/>
            <a:ext cx="9144000" cy="1143000"/>
          </a:xfrm>
          <a:prstGeom prst="rect">
            <a:avLst/>
          </a:prstGeom>
          <a:noFill/>
          <a:ln w="9525">
            <a:noFill/>
            <a:miter lim="800000"/>
            <a:headEnd/>
            <a:tailEnd/>
          </a:ln>
        </p:spPr>
      </p:pic>
      <p:sp>
        <p:nvSpPr>
          <p:cNvPr id="9" name="Line 9"/>
          <p:cNvSpPr>
            <a:spLocks noChangeShapeType="1"/>
          </p:cNvSpPr>
          <p:nvPr/>
        </p:nvSpPr>
        <p:spPr bwMode="auto">
          <a:xfrm>
            <a:off x="0" y="1143000"/>
            <a:ext cx="9144000" cy="0"/>
          </a:xfrm>
          <a:prstGeom prst="line">
            <a:avLst/>
          </a:prstGeom>
          <a:noFill/>
          <a:ln w="76200">
            <a:solidFill>
              <a:srgbClr val="800000"/>
            </a:solidFill>
            <a:round/>
            <a:headEnd/>
            <a:tailEnd/>
          </a:ln>
        </p:spPr>
        <p:txBody>
          <a:bodyPr/>
          <a:lstStyle/>
          <a:p>
            <a:pPr>
              <a:defRPr/>
            </a:pPr>
            <a:endParaRPr lang="en-US" dirty="0"/>
          </a:p>
        </p:txBody>
      </p:sp>
      <p:graphicFrame>
        <p:nvGraphicFramePr>
          <p:cNvPr id="10" name="Object 2"/>
          <p:cNvGraphicFramePr>
            <a:graphicFrameLocks noChangeAspect="1"/>
          </p:cNvGraphicFramePr>
          <p:nvPr/>
        </p:nvGraphicFramePr>
        <p:xfrm>
          <a:off x="0" y="0"/>
          <a:ext cx="9144000" cy="1824038"/>
        </p:xfrm>
        <a:graphic>
          <a:graphicData uri="http://schemas.openxmlformats.org/presentationml/2006/ole">
            <mc:AlternateContent xmlns:mc="http://schemas.openxmlformats.org/markup-compatibility/2006">
              <mc:Choice xmlns:v="urn:schemas-microsoft-com:vml" Requires="v">
                <p:oleObj spid="_x0000_s35877" name="Image" r:id="rId8" imgW="12215873" imgH="2438095" progId="">
                  <p:embed/>
                </p:oleObj>
              </mc:Choice>
              <mc:Fallback>
                <p:oleObj name="Image" r:id="rId8" imgW="12215873" imgH="2438095" progId="">
                  <p:embed/>
                  <p:pic>
                    <p:nvPicPr>
                      <p:cNvPr id="0" name="Picture 4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75" name="Text Placeholder 29"/>
          <p:cNvSpPr>
            <a:spLocks noGrp="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131078" name="Title Placeholder 8"/>
          <p:cNvSpPr>
            <a:spLocks noGrp="1"/>
          </p:cNvSpPr>
          <p:nvPr>
            <p:ph type="ctrTitle"/>
          </p:nvPr>
        </p:nvSpPr>
        <p:spPr>
          <a:xfrm>
            <a:off x="685800" y="2130427"/>
            <a:ext cx="7772400" cy="1470025"/>
          </a:xfrm>
        </p:spPr>
        <p:txBody>
          <a:bodyPr/>
          <a:lstStyle>
            <a:lvl1pPr>
              <a:defRPr>
                <a:solidFill>
                  <a:schemeClr val="tx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228600"/>
            <a:ext cx="2114550" cy="5608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191250" cy="5608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0245" y="336892"/>
            <a:ext cx="7772400" cy="1030435"/>
          </a:xfrm>
        </p:spPr>
        <p:txBody>
          <a:bodyPr anchor="b" anchorCtr="0">
            <a:normAutofit/>
          </a:bodyPr>
          <a:lstStyle>
            <a:lvl1pPr algn="ctr">
              <a:defRPr sz="2800" b="1">
                <a:solidFill>
                  <a:schemeClr val="bg1"/>
                </a:solidFill>
                <a:latin typeface="Calibri"/>
                <a:cs typeface="Calibri"/>
              </a:defRPr>
            </a:lvl1pPr>
          </a:lstStyle>
          <a:p>
            <a:r>
              <a:rPr lang="en-US" dirty="0"/>
              <a:t>U.S. Department of Veterans Affairs (VA)</a:t>
            </a:r>
            <a:br>
              <a:rPr lang="en-US" dirty="0"/>
            </a:br>
            <a:r>
              <a:rPr lang="en-US" dirty="0"/>
              <a:t>Office of Research &amp; Development</a:t>
            </a:r>
          </a:p>
        </p:txBody>
      </p:sp>
      <p:pic>
        <p:nvPicPr>
          <p:cNvPr id="7" name="Picture 6" descr="DiscoveryInnovationAdvancement.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01710" y="6366424"/>
            <a:ext cx="3706492" cy="204223"/>
          </a:xfrm>
          <a:prstGeom prst="rect">
            <a:avLst/>
          </a:prstGeom>
        </p:spPr>
      </p:pic>
      <p:pic>
        <p:nvPicPr>
          <p:cNvPr id="8" name="Picture 7" descr="VHA_ExcellenceLogo_cmyk_navy.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64043" y="6198287"/>
            <a:ext cx="1371646" cy="472456"/>
          </a:xfrm>
          <a:prstGeom prst="rect">
            <a:avLst/>
          </a:prstGeom>
        </p:spPr>
      </p:pic>
      <p:sp>
        <p:nvSpPr>
          <p:cNvPr id="3" name="Subtitle 2"/>
          <p:cNvSpPr>
            <a:spLocks noGrp="1"/>
          </p:cNvSpPr>
          <p:nvPr>
            <p:ph type="subTitle" idx="1" hasCustomPrompt="1"/>
          </p:nvPr>
        </p:nvSpPr>
        <p:spPr>
          <a:xfrm>
            <a:off x="1439268" y="3333815"/>
            <a:ext cx="6251172" cy="914813"/>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0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information</a:t>
            </a:r>
          </a:p>
        </p:txBody>
      </p:sp>
      <p:sp>
        <p:nvSpPr>
          <p:cNvPr id="11" name="Subtitle 2"/>
          <p:cNvSpPr txBox="1">
            <a:spLocks/>
          </p:cNvSpPr>
          <p:nvPr userDrawn="1"/>
        </p:nvSpPr>
        <p:spPr>
          <a:xfrm>
            <a:off x="1374837" y="5032383"/>
            <a:ext cx="6375863" cy="914813"/>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20000"/>
              </a:spcBef>
              <a:spcAft>
                <a:spcPts val="0"/>
              </a:spcAft>
              <a:buClrTx/>
              <a:buSzTx/>
              <a:buFont typeface="Arial"/>
              <a:buNone/>
              <a:tabLst/>
              <a:defRPr sz="2000" kern="1200">
                <a:solidFill>
                  <a:schemeClr val="bg1"/>
                </a:solidFill>
                <a:latin typeface="+mn-lt"/>
                <a:ea typeface="+mn-ea"/>
                <a:cs typeface="Georgia"/>
              </a:defRPr>
            </a:lvl1pPr>
            <a:lvl2pPr marL="457200" indent="0" algn="ctr" defTabSz="457200" rtl="0" eaLnBrk="1" latinLnBrk="0" hangingPunct="1">
              <a:spcBef>
                <a:spcPct val="20000"/>
              </a:spcBef>
              <a:buFont typeface="Arial"/>
              <a:buNone/>
              <a:defRPr sz="1600" kern="1200">
                <a:solidFill>
                  <a:schemeClr val="tx1">
                    <a:tint val="75000"/>
                  </a:schemeClr>
                </a:solidFill>
                <a:latin typeface="+mn-lt"/>
                <a:ea typeface="+mn-ea"/>
                <a:cs typeface="Georgia"/>
              </a:defRPr>
            </a:lvl2pPr>
            <a:lvl3pPr marL="914400" indent="0" algn="ctr" defTabSz="457200" rtl="0" eaLnBrk="1" latinLnBrk="0" hangingPunct="1">
              <a:spcBef>
                <a:spcPct val="20000"/>
              </a:spcBef>
              <a:buFont typeface="Arial"/>
              <a:buNone/>
              <a:defRPr sz="1400" kern="1200">
                <a:solidFill>
                  <a:schemeClr val="tx1">
                    <a:tint val="75000"/>
                  </a:schemeClr>
                </a:solidFill>
                <a:latin typeface="+mn-lt"/>
                <a:ea typeface="+mn-ea"/>
                <a:cs typeface="Georgia"/>
              </a:defRPr>
            </a:lvl3pPr>
            <a:lvl4pPr marL="1371600" indent="0" algn="ctr" defTabSz="457200" rtl="0" eaLnBrk="1" latinLnBrk="0" hangingPunct="1">
              <a:spcBef>
                <a:spcPct val="20000"/>
              </a:spcBef>
              <a:buFont typeface="Arial"/>
              <a:buNone/>
              <a:defRPr sz="1200" kern="1200">
                <a:solidFill>
                  <a:schemeClr val="tx1">
                    <a:tint val="75000"/>
                  </a:schemeClr>
                </a:solidFill>
                <a:latin typeface="+mn-lt"/>
                <a:ea typeface="+mn-ea"/>
                <a:cs typeface="Georgia"/>
              </a:defRPr>
            </a:lvl4pPr>
            <a:lvl5pPr marL="1828800" indent="0" algn="ctr" defTabSz="457200" rtl="0" eaLnBrk="1" latinLnBrk="0" hangingPunct="1">
              <a:spcBef>
                <a:spcPct val="20000"/>
              </a:spcBef>
              <a:buFont typeface="Arial"/>
              <a:buNone/>
              <a:defRPr sz="1200" kern="1200">
                <a:solidFill>
                  <a:schemeClr val="tx1">
                    <a:tint val="75000"/>
                  </a:schemeClr>
                </a:solidFill>
                <a:latin typeface="Georgia"/>
                <a:ea typeface="+mn-ea"/>
                <a:cs typeface="Georgia"/>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697472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76450"/>
            <a:ext cx="8229600" cy="4190513"/>
          </a:xfrm>
        </p:spPr>
        <p:txBody>
          <a:bodyPr>
            <a:normAutofit/>
          </a:bodyPr>
          <a:lstStyle>
            <a:lvl1pPr>
              <a:defRPr sz="2400"/>
            </a:lvl1pPr>
            <a:lvl2pPr>
              <a:defRPr sz="2400"/>
            </a:lvl2pPr>
            <a:lvl3pPr>
              <a:defRPr sz="2400"/>
            </a:lvl3pPr>
            <a:lvl4pPr>
              <a:defRPr sz="24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8757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6784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libri" panose="020F0502020204030204" pitchFamily="34" charset="0"/>
              </a:defRPr>
            </a:lvl1pPr>
          </a:lstStyle>
          <a:p>
            <a:r>
              <a:rPr lang="en-US" dirty="0"/>
              <a:t>Click to edit Master title style</a:t>
            </a:r>
          </a:p>
        </p:txBody>
      </p:sp>
      <p:sp>
        <p:nvSpPr>
          <p:cNvPr id="3" name="Content Placeholder 2"/>
          <p:cNvSpPr>
            <a:spLocks noGrp="1"/>
          </p:cNvSpPr>
          <p:nvPr>
            <p:ph sz="half" idx="1"/>
          </p:nvPr>
        </p:nvSpPr>
        <p:spPr>
          <a:xfrm>
            <a:off x="457200" y="169004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90042"/>
            <a:ext cx="4038600" cy="4202841"/>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583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2777"/>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242539"/>
            <a:ext cx="4040188" cy="3706052"/>
          </a:xfrm>
        </p:spPr>
        <p:txBody>
          <a:bodyPr>
            <a:normAutofit/>
          </a:bodyPr>
          <a:lstStyle>
            <a:lvl1pPr>
              <a:defRPr sz="1600"/>
            </a:lvl1pPr>
            <a:lvl2pPr>
              <a:defRPr sz="1600"/>
            </a:lvl2pPr>
            <a:lvl3pPr>
              <a:defRPr sz="16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45025" y="1602777"/>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242539"/>
            <a:ext cx="4041775" cy="3706052"/>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79773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atin typeface="+mn-lt"/>
              </a:defRPr>
            </a:lvl1pPr>
          </a:lstStyle>
          <a:p>
            <a:r>
              <a:rPr lang="en-US" dirty="0"/>
              <a:t>Click to edit Master title style</a:t>
            </a:r>
          </a:p>
        </p:txBody>
      </p:sp>
    </p:spTree>
    <p:extLst>
      <p:ext uri="{BB962C8B-B14F-4D97-AF65-F5344CB8AC3E}">
        <p14:creationId xmlns:p14="http://schemas.microsoft.com/office/powerpoint/2010/main" val="2004040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745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97295"/>
            <a:ext cx="5111750" cy="4128867"/>
          </a:xfrm>
        </p:spPr>
        <p:txBody>
          <a:bodyPr>
            <a:normAutofit/>
          </a:bodyPr>
          <a:lstStyle>
            <a:lvl1pPr>
              <a:defRPr sz="18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457200" y="1997296"/>
            <a:ext cx="3008313" cy="4128866"/>
          </a:xfrm>
          <a:solidFill>
            <a:srgbClr val="FFFFFF"/>
          </a:solidFill>
          <a:ln>
            <a:solidFill>
              <a:srgbClr val="BFBFBF"/>
            </a:solidFill>
          </a:ln>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459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2391824"/>
            <a:ext cx="5486400" cy="27240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682602"/>
            <a:ext cx="5486400" cy="6135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66290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0804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hoto w Star/Gold Background">
    <p:spTree>
      <p:nvGrpSpPr>
        <p:cNvPr id="1" name=""/>
        <p:cNvGrpSpPr/>
        <p:nvPr/>
      </p:nvGrpSpPr>
      <p:grpSpPr>
        <a:xfrm>
          <a:off x="0" y="0"/>
          <a:ext cx="0" cy="0"/>
          <a:chOff x="0" y="0"/>
          <a:chExt cx="0" cy="0"/>
        </a:xfrm>
      </p:grpSpPr>
      <p:pic>
        <p:nvPicPr>
          <p:cNvPr id="7" name="Picture 6" descr="PPTMaster-Blue.gif"/>
          <p:cNvPicPr>
            <a:picLocks noChangeAspect="1"/>
          </p:cNvPicPr>
          <p:nvPr userDrawn="1"/>
        </p:nvPicPr>
        <p:blipFill>
          <a:blip r:embed="rId2"/>
          <a:stretch>
            <a:fillRect/>
          </a:stretch>
        </p:blipFill>
        <p:spPr>
          <a:xfrm>
            <a:off x="3166" y="0"/>
            <a:ext cx="9137668" cy="6858000"/>
          </a:xfrm>
          <a:prstGeom prst="rect">
            <a:avLst/>
          </a:prstGeom>
        </p:spPr>
      </p:pic>
      <p:sp>
        <p:nvSpPr>
          <p:cNvPr id="4" name="Slide Number Placeholder 3"/>
          <p:cNvSpPr>
            <a:spLocks noGrp="1"/>
          </p:cNvSpPr>
          <p:nvPr>
            <p:ph type="sldNum" sz="quarter" idx="12"/>
          </p:nvPr>
        </p:nvSpPr>
        <p:spPr>
          <a:xfrm>
            <a:off x="8446390" y="6324569"/>
            <a:ext cx="490750" cy="365125"/>
          </a:xfrm>
          <a:prstGeom prst="rect">
            <a:avLst/>
          </a:prstGeom>
        </p:spPr>
        <p:txBody>
          <a:bodyPr/>
          <a:lstStyle/>
          <a:p>
            <a:fld id="{9B27D237-6C0D-5549-BE11-2040A22CBC71}" type="slidenum">
              <a:rPr lang="en-US" smtClean="0"/>
              <a:pPr/>
              <a:t>‹#›</a:t>
            </a:fld>
            <a:endParaRPr lang="en-US" dirty="0"/>
          </a:p>
        </p:txBody>
      </p:sp>
      <p:sp>
        <p:nvSpPr>
          <p:cNvPr id="5" name="Picture Placeholder 4"/>
          <p:cNvSpPr>
            <a:spLocks noGrp="1"/>
          </p:cNvSpPr>
          <p:nvPr>
            <p:ph type="pic" sz="quarter" idx="13"/>
          </p:nvPr>
        </p:nvSpPr>
        <p:spPr>
          <a:xfrm>
            <a:off x="682656" y="760623"/>
            <a:ext cx="7772374" cy="5183187"/>
          </a:xfrm>
        </p:spPr>
        <p:txBody>
          <a:bodyPr/>
          <a:lstStyle/>
          <a:p>
            <a:endParaRPr lang="en-US" dirty="0"/>
          </a:p>
        </p:txBody>
      </p:sp>
    </p:spTree>
    <p:extLst>
      <p:ext uri="{BB962C8B-B14F-4D97-AF65-F5344CB8AC3E}">
        <p14:creationId xmlns:p14="http://schemas.microsoft.com/office/powerpoint/2010/main" val="391947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C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1" y="172621"/>
            <a:ext cx="6084971" cy="686435"/>
          </a:xfrm>
          <a:prstGeom prst="rect">
            <a:avLst/>
          </a:prstGeom>
        </p:spPr>
        <p:txBody>
          <a:bodyPr/>
          <a:lstStyle>
            <a:lvl1pPr>
              <a:defRPr>
                <a:solidFill>
                  <a:schemeClr val="bg1"/>
                </a:solidFill>
              </a:defRPr>
            </a:lvl1pPr>
          </a:lstStyle>
          <a:p>
            <a:r>
              <a:rPr lang="en-US" dirty="0"/>
              <a:t>Click to edit Master title style</a:t>
            </a:r>
          </a:p>
        </p:txBody>
      </p:sp>
      <p:sp>
        <p:nvSpPr>
          <p:cNvPr id="5" name="Date Placeholder 4"/>
          <p:cNvSpPr>
            <a:spLocks noGrp="1"/>
          </p:cNvSpPr>
          <p:nvPr>
            <p:ph type="dt" sz="half" idx="10"/>
          </p:nvPr>
        </p:nvSpPr>
        <p:spPr>
          <a:xfrm>
            <a:off x="365760" y="6266730"/>
            <a:ext cx="262890" cy="285750"/>
          </a:xfrm>
          <a:prstGeom prst="rect">
            <a:avLst/>
          </a:prstGeom>
        </p:spPr>
        <p:txBody>
          <a:bodyPr anchor="t"/>
          <a:lstStyle>
            <a:lvl1pPr>
              <a:defRPr sz="750">
                <a:solidFill>
                  <a:schemeClr val="tx2"/>
                </a:solidFill>
              </a:defRPr>
            </a:lvl1pPr>
          </a:lstStyle>
          <a:p>
            <a:fld id="{2EE75D7E-11ED-E745-A8B6-4F076F40B877}" type="slidenum">
              <a:rPr lang="en-US" smtClean="0"/>
              <a:pPr/>
              <a:t>‹#›</a:t>
            </a:fld>
            <a:endParaRPr lang="en-US" dirty="0"/>
          </a:p>
        </p:txBody>
      </p:sp>
      <p:sp>
        <p:nvSpPr>
          <p:cNvPr id="6" name="Footer Placeholder 5"/>
          <p:cNvSpPr>
            <a:spLocks noGrp="1"/>
          </p:cNvSpPr>
          <p:nvPr>
            <p:ph type="ftr" sz="quarter" idx="11"/>
          </p:nvPr>
        </p:nvSpPr>
        <p:spPr>
          <a:xfrm>
            <a:off x="628650" y="6266730"/>
            <a:ext cx="3086100" cy="285750"/>
          </a:xfrm>
          <a:prstGeom prst="rect">
            <a:avLst/>
          </a:prstGeom>
        </p:spPr>
        <p:txBody>
          <a:bodyPr anchor="t"/>
          <a:lstStyle>
            <a:lvl1pPr>
              <a:defRPr sz="750">
                <a:solidFill>
                  <a:schemeClr val="tx2"/>
                </a:solidFill>
              </a:defRPr>
            </a:lvl1pPr>
          </a:lstStyle>
          <a:p>
            <a:r>
              <a:rPr lang="en-US" dirty="0"/>
              <a:t>Proprietary &amp; Confidential. © 2017 Chiltern</a:t>
            </a:r>
          </a:p>
          <a:p>
            <a:endParaRPr lang="en-US" dirty="0"/>
          </a:p>
        </p:txBody>
      </p:sp>
      <p:sp>
        <p:nvSpPr>
          <p:cNvPr id="7" name="Content Placeholder 3">
            <a:extLst>
              <a:ext uri="{FF2B5EF4-FFF2-40B4-BE49-F238E27FC236}">
                <a16:creationId xmlns:a16="http://schemas.microsoft.com/office/drawing/2014/main" id="{8A7D8150-E75F-AB49-93A8-CD6597324197}"/>
              </a:ext>
            </a:extLst>
          </p:cNvPr>
          <p:cNvSpPr>
            <a:spLocks noGrp="1"/>
          </p:cNvSpPr>
          <p:nvPr>
            <p:ph sz="half" idx="12" hasCustomPrompt="1"/>
          </p:nvPr>
        </p:nvSpPr>
        <p:spPr>
          <a:xfrm>
            <a:off x="629841" y="1402918"/>
            <a:ext cx="3838745" cy="4351996"/>
          </a:xfrm>
          <a:prstGeom prst="rect">
            <a:avLst/>
          </a:prstGeom>
        </p:spPr>
        <p:txBody>
          <a:bodyPr/>
          <a:lstStyle>
            <a:lvl1pPr marL="173831" indent="-173831">
              <a:buClr>
                <a:schemeClr val="accent2"/>
              </a:buClr>
              <a:buFont typeface="Arial" charset="0"/>
              <a:buChar char="•"/>
              <a:tabLst/>
              <a:defRPr sz="1800">
                <a:solidFill>
                  <a:schemeClr val="tx1"/>
                </a:solidFill>
              </a:defRPr>
            </a:lvl1pPr>
            <a:lvl2pPr marL="342900" indent="-147638">
              <a:buClr>
                <a:schemeClr val="accent3"/>
              </a:buClr>
              <a:buFont typeface="Arial" charset="0"/>
              <a:buChar char="•"/>
              <a:tabLst/>
              <a:defRPr sz="1500">
                <a:solidFill>
                  <a:schemeClr val="tx1"/>
                </a:solidFill>
              </a:defRPr>
            </a:lvl2pPr>
            <a:lvl3pPr marL="559594" indent="-146447">
              <a:buClr>
                <a:schemeClr val="accent5"/>
              </a:buClr>
              <a:buFont typeface=".AppleSystemUIFont" charset="-120"/>
              <a:buChar char="-"/>
              <a:tabLst/>
              <a:defRPr sz="1350">
                <a:solidFill>
                  <a:schemeClr val="tx1"/>
                </a:solidFill>
              </a:defRPr>
            </a:lvl3pPr>
            <a:lvl4pPr marL="728663" indent="-146447">
              <a:buClr>
                <a:schemeClr val="accent6"/>
              </a:buClr>
              <a:buFont typeface="Arial" charset="0"/>
              <a:buChar char="•"/>
              <a:tabLst/>
              <a:defRPr sz="1200"/>
            </a:lvl4pPr>
            <a:lvl5pPr marL="1585913" indent="-214313">
              <a:buClr>
                <a:schemeClr val="accent3"/>
              </a:buClr>
              <a:buFont typeface="Arial" charset="0"/>
              <a:buChar char="•"/>
              <a:defRPr/>
            </a:lvl5pPr>
          </a:lstStyle>
          <a:p>
            <a:pPr lvl="0"/>
            <a:r>
              <a:rPr lang="en-US" dirty="0"/>
              <a:t>Level 1</a:t>
            </a:r>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1E367964-29A8-8C49-9475-8E668ADA6FAE}"/>
              </a:ext>
            </a:extLst>
          </p:cNvPr>
          <p:cNvSpPr>
            <a:spLocks noGrp="1"/>
          </p:cNvSpPr>
          <p:nvPr>
            <p:ph sz="half" idx="13" hasCustomPrompt="1"/>
          </p:nvPr>
        </p:nvSpPr>
        <p:spPr>
          <a:xfrm>
            <a:off x="4544785" y="1402918"/>
            <a:ext cx="3838745" cy="4351996"/>
          </a:xfrm>
          <a:prstGeom prst="rect">
            <a:avLst/>
          </a:prstGeom>
        </p:spPr>
        <p:txBody>
          <a:bodyPr/>
          <a:lstStyle>
            <a:lvl1pPr marL="173831" indent="-173831">
              <a:buClr>
                <a:schemeClr val="accent2"/>
              </a:buClr>
              <a:buFont typeface="Arial" charset="0"/>
              <a:buChar char="•"/>
              <a:tabLst/>
              <a:defRPr sz="1800">
                <a:solidFill>
                  <a:schemeClr val="tx1"/>
                </a:solidFill>
              </a:defRPr>
            </a:lvl1pPr>
            <a:lvl2pPr marL="342900" indent="-147638">
              <a:buClr>
                <a:schemeClr val="accent3"/>
              </a:buClr>
              <a:buFont typeface="Arial" charset="0"/>
              <a:buChar char="•"/>
              <a:tabLst/>
              <a:defRPr sz="1500">
                <a:solidFill>
                  <a:schemeClr val="tx1"/>
                </a:solidFill>
              </a:defRPr>
            </a:lvl2pPr>
            <a:lvl3pPr marL="559594" indent="-146447">
              <a:buClr>
                <a:schemeClr val="accent5"/>
              </a:buClr>
              <a:buFont typeface=".AppleSystemUIFont" charset="-120"/>
              <a:buChar char="-"/>
              <a:tabLst/>
              <a:defRPr sz="1350">
                <a:solidFill>
                  <a:schemeClr val="tx1"/>
                </a:solidFill>
              </a:defRPr>
            </a:lvl3pPr>
            <a:lvl4pPr marL="728663" indent="-146447">
              <a:buClr>
                <a:schemeClr val="accent6"/>
              </a:buClr>
              <a:buFont typeface="Arial" charset="0"/>
              <a:buChar char="•"/>
              <a:tabLst/>
              <a:defRPr sz="1200"/>
            </a:lvl4pPr>
            <a:lvl5pPr marL="1585913" indent="-214313">
              <a:buClr>
                <a:schemeClr val="accent3"/>
              </a:buClr>
              <a:buFont typeface="Arial" charset="0"/>
              <a:buChar char="•"/>
              <a:defRPr/>
            </a:lvl5pPr>
          </a:lstStyle>
          <a:p>
            <a:pPr lvl="0"/>
            <a:r>
              <a:rPr lang="en-US" dirty="0"/>
              <a:t>Level 1</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9591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1" y="1447800"/>
            <a:ext cx="4152900" cy="4389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1447800"/>
            <a:ext cx="4152900" cy="4389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9.jpeg"/><Relationship Id="rId2" Type="http://schemas.openxmlformats.org/officeDocument/2006/relationships/slideLayout" Target="../slideLayouts/slideLayout13.xml"/><Relationship Id="rId16"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7.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12"/>
          <p:cNvPicPr>
            <a:picLocks noChangeAspect="1" noChangeArrowheads="1"/>
          </p:cNvPicPr>
          <p:nvPr userDrawn="1"/>
        </p:nvPicPr>
        <p:blipFill>
          <a:blip r:embed="rId14" cstate="print"/>
          <a:srcRect/>
          <a:stretch>
            <a:fillRect/>
          </a:stretch>
        </p:blipFill>
        <p:spPr bwMode="auto">
          <a:xfrm>
            <a:off x="0" y="1066800"/>
            <a:ext cx="9144000" cy="5791200"/>
          </a:xfrm>
          <a:prstGeom prst="rect">
            <a:avLst/>
          </a:prstGeom>
          <a:noFill/>
          <a:ln w="9525">
            <a:noFill/>
            <a:miter lim="800000"/>
            <a:headEnd/>
            <a:tailEnd/>
          </a:ln>
        </p:spPr>
      </p:pic>
      <p:graphicFrame>
        <p:nvGraphicFramePr>
          <p:cNvPr id="1026" name="Object 10"/>
          <p:cNvGraphicFramePr>
            <a:graphicFrameLocks noChangeAspect="1"/>
          </p:cNvGraphicFramePr>
          <p:nvPr/>
        </p:nvGraphicFramePr>
        <p:xfrm>
          <a:off x="0" y="0"/>
          <a:ext cx="9144000" cy="1123950"/>
        </p:xfrm>
        <a:graphic>
          <a:graphicData uri="http://schemas.openxmlformats.org/presentationml/2006/ole">
            <mc:AlternateContent xmlns:mc="http://schemas.openxmlformats.org/markup-compatibility/2006">
              <mc:Choice xmlns:v="urn:schemas-microsoft-com:vml" Requires="v">
                <p:oleObj spid="_x0000_s1555" name="Image" r:id="rId15" imgW="12698413" imgH="1561905" progId="">
                  <p:embed/>
                </p:oleObj>
              </mc:Choice>
              <mc:Fallback>
                <p:oleObj name="Image" r:id="rId15" imgW="12698413" imgH="1561905" progId="">
                  <p:embed/>
                  <p:pic>
                    <p:nvPicPr>
                      <p:cNvPr id="0" name="Picture 2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9144000" cy="1123950"/>
                      </a:xfrm>
                      <a:prstGeom prst="rect">
                        <a:avLst/>
                      </a:prstGeom>
                      <a:noFill/>
                      <a:ln>
                        <a:noFill/>
                      </a:ln>
                      <a:effectLst/>
                      <a:extLst>
                        <a:ext uri="{909E8E84-426E-40DD-AFC4-6F175D3DCCD1}">
                          <a14:hiddenFill xmlns:a14="http://schemas.microsoft.com/office/drawing/2010/main">
                            <a:solidFill>
                              <a:srgbClr val="0F6F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BF5F9"/>
                              </a:outerShdw>
                            </a:effectLst>
                          </a14:hiddenEffects>
                        </a:ext>
                      </a:extLst>
                    </p:spPr>
                  </p:pic>
                </p:oleObj>
              </mc:Fallback>
            </mc:AlternateContent>
          </a:graphicData>
        </a:graphic>
      </p:graphicFrame>
      <p:sp>
        <p:nvSpPr>
          <p:cNvPr id="1029" name="Text Placeholder 29"/>
          <p:cNvSpPr>
            <a:spLocks noGrp="1"/>
          </p:cNvSpPr>
          <p:nvPr>
            <p:ph type="body" idx="1"/>
          </p:nvPr>
        </p:nvSpPr>
        <p:spPr bwMode="auto">
          <a:xfrm>
            <a:off x="228600" y="1447800"/>
            <a:ext cx="8458200" cy="43894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30" name="Title Placeholder 8"/>
          <p:cNvSpPr>
            <a:spLocks noGrp="1"/>
          </p:cNvSpPr>
          <p:nvPr>
            <p:ph type="title"/>
          </p:nvPr>
        </p:nvSpPr>
        <p:spPr bwMode="auto">
          <a:xfrm>
            <a:off x="304800" y="228600"/>
            <a:ext cx="6705600" cy="6858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pic>
        <p:nvPicPr>
          <p:cNvPr id="1031" name="Picture 4" descr="Offical_VA_Seal"/>
          <p:cNvPicPr>
            <a:picLocks noChangeAspect="1" noChangeArrowheads="1"/>
          </p:cNvPicPr>
          <p:nvPr userDrawn="1"/>
        </p:nvPicPr>
        <p:blipFill>
          <a:blip r:embed="rId17" cstate="print"/>
          <a:srcRect/>
          <a:stretch>
            <a:fillRect/>
          </a:stretch>
        </p:blipFill>
        <p:spPr bwMode="auto">
          <a:xfrm>
            <a:off x="6781800" y="228600"/>
            <a:ext cx="6096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39"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charset="0"/>
        </a:defRPr>
      </a:lvl2pPr>
      <a:lvl3pPr algn="l" rtl="0" eaLnBrk="0" fontAlgn="base" hangingPunct="0">
        <a:spcBef>
          <a:spcPct val="0"/>
        </a:spcBef>
        <a:spcAft>
          <a:spcPct val="0"/>
        </a:spcAft>
        <a:defRPr sz="3200" b="1">
          <a:solidFill>
            <a:schemeClr val="bg1"/>
          </a:solidFill>
          <a:latin typeface="Arial" charset="0"/>
        </a:defRPr>
      </a:lvl3pPr>
      <a:lvl4pPr algn="l" rtl="0" eaLnBrk="0" fontAlgn="base" hangingPunct="0">
        <a:spcBef>
          <a:spcPct val="0"/>
        </a:spcBef>
        <a:spcAft>
          <a:spcPct val="0"/>
        </a:spcAft>
        <a:defRPr sz="3200" b="1">
          <a:solidFill>
            <a:schemeClr val="bg1"/>
          </a:solidFill>
          <a:latin typeface="Arial" charset="0"/>
        </a:defRPr>
      </a:lvl4pPr>
      <a:lvl5pPr algn="l" rtl="0" eaLnBrk="0" fontAlgn="base" hangingPunct="0">
        <a:spcBef>
          <a:spcPct val="0"/>
        </a:spcBef>
        <a:spcAft>
          <a:spcPct val="0"/>
        </a:spcAft>
        <a:defRPr sz="3200" b="1">
          <a:solidFill>
            <a:schemeClr val="bg1"/>
          </a:solidFill>
          <a:latin typeface="Arial" charset="0"/>
        </a:defRPr>
      </a:lvl5pPr>
      <a:lvl6pPr marL="457200" algn="l" rtl="0" fontAlgn="base">
        <a:spcBef>
          <a:spcPct val="0"/>
        </a:spcBef>
        <a:spcAft>
          <a:spcPct val="0"/>
        </a:spcAft>
        <a:defRPr sz="3200" b="1">
          <a:solidFill>
            <a:schemeClr val="bg1"/>
          </a:solidFill>
          <a:latin typeface="Arial" charset="0"/>
        </a:defRPr>
      </a:lvl6pPr>
      <a:lvl7pPr marL="914400" algn="l" rtl="0" fontAlgn="base">
        <a:spcBef>
          <a:spcPct val="0"/>
        </a:spcBef>
        <a:spcAft>
          <a:spcPct val="0"/>
        </a:spcAft>
        <a:defRPr sz="3200" b="1">
          <a:solidFill>
            <a:schemeClr val="bg1"/>
          </a:solidFill>
          <a:latin typeface="Arial" charset="0"/>
        </a:defRPr>
      </a:lvl7pPr>
      <a:lvl8pPr marL="1371600" algn="l" rtl="0" fontAlgn="base">
        <a:spcBef>
          <a:spcPct val="0"/>
        </a:spcBef>
        <a:spcAft>
          <a:spcPct val="0"/>
        </a:spcAft>
        <a:defRPr sz="3200" b="1">
          <a:solidFill>
            <a:schemeClr val="bg1"/>
          </a:solidFill>
          <a:latin typeface="Arial" charset="0"/>
        </a:defRPr>
      </a:lvl8pPr>
      <a:lvl9pPr marL="1828800" algn="l" rtl="0" fontAlgn="base">
        <a:spcBef>
          <a:spcPct val="0"/>
        </a:spcBef>
        <a:spcAft>
          <a:spcPct val="0"/>
        </a:spcAft>
        <a:defRPr sz="3200" b="1">
          <a:solidFill>
            <a:schemeClr val="bg1"/>
          </a:solidFill>
          <a:latin typeface="Arial" charset="0"/>
        </a:defRPr>
      </a:lvl9pPr>
    </p:titleStyle>
    <p:bodyStyle>
      <a:lvl1pPr marL="273050" indent="-27305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tx1"/>
        </a:buClr>
        <a:buSzPct val="75000"/>
        <a:buFont typeface="Wingdings" pitchFamily="2" charset="2"/>
        <a:buChar char="§"/>
        <a:defRPr sz="2400">
          <a:solidFill>
            <a:schemeClr val="tx1"/>
          </a:solidFill>
          <a:latin typeface="+mn-lt"/>
        </a:defRPr>
      </a:lvl2pPr>
      <a:lvl3pPr marL="914400" indent="-246063" algn="l" rtl="0" eaLnBrk="0" fontAlgn="base" hangingPunct="0">
        <a:spcBef>
          <a:spcPct val="20000"/>
        </a:spcBef>
        <a:spcAft>
          <a:spcPct val="0"/>
        </a:spcAft>
        <a:buClr>
          <a:schemeClr val="tx1"/>
        </a:buClr>
        <a:buSzPct val="70000"/>
        <a:buFont typeface="Wingdings" pitchFamily="2" charset="2"/>
        <a:buChar char="§"/>
        <a:defRPr sz="2400">
          <a:solidFill>
            <a:schemeClr val="tx1"/>
          </a:solidFill>
          <a:latin typeface="+mn-lt"/>
        </a:defRPr>
      </a:lvl3pPr>
      <a:lvl4pPr marL="1187450" indent="-209550" algn="l" rtl="0" eaLnBrk="0" fontAlgn="base" hangingPunct="0">
        <a:spcBef>
          <a:spcPct val="20000"/>
        </a:spcBef>
        <a:spcAft>
          <a:spcPct val="0"/>
        </a:spcAft>
        <a:buClr>
          <a:schemeClr val="tx1"/>
        </a:buClr>
        <a:buChar char="•"/>
        <a:defRPr sz="2800">
          <a:solidFill>
            <a:schemeClr val="tx1"/>
          </a:solidFill>
          <a:latin typeface="+mn-lt"/>
        </a:defRPr>
      </a:lvl4pPr>
      <a:lvl5pPr marL="1462088" indent="-209550" algn="l" rtl="0" eaLnBrk="0" fontAlgn="base" hangingPunct="0">
        <a:spcBef>
          <a:spcPct val="20000"/>
        </a:spcBef>
        <a:spcAft>
          <a:spcPct val="0"/>
        </a:spcAft>
        <a:buClr>
          <a:schemeClr val="tx1"/>
        </a:buClr>
        <a:buChar char="•"/>
        <a:defRPr sz="2800">
          <a:solidFill>
            <a:schemeClr val="tx1"/>
          </a:solidFill>
          <a:latin typeface="+mn-lt"/>
        </a:defRPr>
      </a:lvl5pPr>
      <a:lvl6pPr marL="1919288" indent="-209550" algn="l" rtl="0" fontAlgn="base">
        <a:spcBef>
          <a:spcPct val="20000"/>
        </a:spcBef>
        <a:spcAft>
          <a:spcPct val="0"/>
        </a:spcAft>
        <a:buClr>
          <a:schemeClr val="tx1"/>
        </a:buClr>
        <a:buChar char="•"/>
        <a:defRPr sz="2800">
          <a:solidFill>
            <a:schemeClr val="tx1"/>
          </a:solidFill>
          <a:latin typeface="+mn-lt"/>
        </a:defRPr>
      </a:lvl6pPr>
      <a:lvl7pPr marL="2376488" indent="-209550" algn="l" rtl="0" fontAlgn="base">
        <a:spcBef>
          <a:spcPct val="20000"/>
        </a:spcBef>
        <a:spcAft>
          <a:spcPct val="0"/>
        </a:spcAft>
        <a:buClr>
          <a:schemeClr val="tx1"/>
        </a:buClr>
        <a:buChar char="•"/>
        <a:defRPr sz="2800">
          <a:solidFill>
            <a:schemeClr val="tx1"/>
          </a:solidFill>
          <a:latin typeface="+mn-lt"/>
        </a:defRPr>
      </a:lvl7pPr>
      <a:lvl8pPr marL="2833688" indent="-209550" algn="l" rtl="0" fontAlgn="base">
        <a:spcBef>
          <a:spcPct val="20000"/>
        </a:spcBef>
        <a:spcAft>
          <a:spcPct val="0"/>
        </a:spcAft>
        <a:buClr>
          <a:schemeClr val="tx1"/>
        </a:buClr>
        <a:buChar char="•"/>
        <a:defRPr sz="2800">
          <a:solidFill>
            <a:schemeClr val="tx1"/>
          </a:solidFill>
          <a:latin typeface="+mn-lt"/>
        </a:defRPr>
      </a:lvl8pPr>
      <a:lvl9pPr marL="3290888" indent="-209550" algn="l" rtl="0" fontAlgn="base">
        <a:spcBef>
          <a:spcPct val="20000"/>
        </a:spcBef>
        <a:spcAft>
          <a:spcPct val="0"/>
        </a:spcAft>
        <a:buClr>
          <a:schemeClr val="tx1"/>
        </a:buClr>
        <a:buChar char="•"/>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394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632960"/>
            <a:ext cx="8229600" cy="43113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9" name="Picture 8" descr="DiscoveryInnovationAdvancement.png"/>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209128" y="6366424"/>
            <a:ext cx="3706492" cy="204223"/>
          </a:xfrm>
          <a:prstGeom prst="rect">
            <a:avLst/>
          </a:prstGeom>
        </p:spPr>
      </p:pic>
      <p:pic>
        <p:nvPicPr>
          <p:cNvPr id="10" name="Picture 9" descr="VHA_ExcellenceLogo_cmyk_navy.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4043" y="6183351"/>
            <a:ext cx="1371646" cy="472456"/>
          </a:xfrm>
          <a:prstGeom prst="rect">
            <a:avLst/>
          </a:prstGeom>
        </p:spPr>
      </p:pic>
      <p:pic>
        <p:nvPicPr>
          <p:cNvPr id="12" name="Picture 11" descr="newPPTop.jpg"/>
          <p:cNvPicPr>
            <a:picLocks noChangeAspect="1"/>
          </p:cNvPicPr>
          <p:nvPr userDrawn="1"/>
        </p:nvPicPr>
        <p:blipFill>
          <a:blip r:embed="rId16"/>
          <a:stretch>
            <a:fillRect/>
          </a:stretch>
        </p:blipFill>
        <p:spPr>
          <a:xfrm>
            <a:off x="0" y="0"/>
            <a:ext cx="9144000" cy="1188150"/>
          </a:xfrm>
          <a:prstGeom prst="rect">
            <a:avLst/>
          </a:prstGeom>
        </p:spPr>
      </p:pic>
      <p:pic>
        <p:nvPicPr>
          <p:cNvPr id="13" name="Picture 12"/>
          <p:cNvPicPr>
            <a:picLocks noChangeAspect="1"/>
          </p:cNvPicPr>
          <p:nvPr userDrawn="1"/>
        </p:nvPicPr>
        <p:blipFill>
          <a:blip r:embed="rId17" cstate="print">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6371237" y="6183351"/>
            <a:ext cx="2346090" cy="491576"/>
          </a:xfrm>
          <a:prstGeom prst="rect">
            <a:avLst/>
          </a:prstGeom>
        </p:spPr>
      </p:pic>
    </p:spTree>
    <p:extLst>
      <p:ext uri="{BB962C8B-B14F-4D97-AF65-F5344CB8AC3E}">
        <p14:creationId xmlns:p14="http://schemas.microsoft.com/office/powerpoint/2010/main" val="287194109"/>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Lst>
  <p:hf hdr="0" ftr="0" dt="0"/>
  <p:txStyles>
    <p:titleStyle>
      <a:lvl1pPr algn="l" defTabSz="457200" rtl="0" eaLnBrk="1" latinLnBrk="0" hangingPunct="1">
        <a:spcBef>
          <a:spcPct val="0"/>
        </a:spcBef>
        <a:buNone/>
        <a:defRPr sz="2400" kern="1200">
          <a:solidFill>
            <a:schemeClr val="bg1"/>
          </a:solidFill>
          <a:latin typeface="Georgia"/>
          <a:ea typeface="+mj-ea"/>
          <a:cs typeface="Georgia"/>
        </a:defRPr>
      </a:lvl1pPr>
    </p:titleStyle>
    <p:bodyStyle>
      <a:lvl1pPr marL="342900" indent="-342900" algn="l" defTabSz="457200" rtl="0" eaLnBrk="1" latinLnBrk="0" hangingPunct="1">
        <a:spcBef>
          <a:spcPct val="20000"/>
        </a:spcBef>
        <a:buFont typeface="Arial"/>
        <a:buChar char="•"/>
        <a:defRPr sz="1800" kern="1200">
          <a:solidFill>
            <a:schemeClr val="tx1"/>
          </a:solidFill>
          <a:latin typeface="+mn-lt"/>
          <a:ea typeface="+mn-ea"/>
          <a:cs typeface="Georgia"/>
        </a:defRPr>
      </a:lvl1pPr>
      <a:lvl2pPr marL="742950" indent="-285750" algn="l" defTabSz="457200" rtl="0" eaLnBrk="1" latinLnBrk="0" hangingPunct="1">
        <a:spcBef>
          <a:spcPct val="20000"/>
        </a:spcBef>
        <a:buFont typeface="Arial"/>
        <a:buChar char="–"/>
        <a:defRPr sz="1600" kern="1200">
          <a:solidFill>
            <a:schemeClr val="tx1"/>
          </a:solidFill>
          <a:latin typeface="+mn-lt"/>
          <a:ea typeface="+mn-ea"/>
          <a:cs typeface="Georgia"/>
        </a:defRPr>
      </a:lvl2pPr>
      <a:lvl3pPr marL="1143000" indent="-228600" algn="l" defTabSz="457200" rtl="0" eaLnBrk="1" latinLnBrk="0" hangingPunct="1">
        <a:spcBef>
          <a:spcPct val="20000"/>
        </a:spcBef>
        <a:buFont typeface="Arial"/>
        <a:buChar char="•"/>
        <a:defRPr sz="1400" kern="1200">
          <a:solidFill>
            <a:schemeClr val="tx1"/>
          </a:solidFill>
          <a:latin typeface="+mn-lt"/>
          <a:ea typeface="+mn-ea"/>
          <a:cs typeface="Georgia"/>
        </a:defRPr>
      </a:lvl3pPr>
      <a:lvl4pPr marL="1600200" indent="-228600" algn="l" defTabSz="457200" rtl="0" eaLnBrk="1" latinLnBrk="0" hangingPunct="1">
        <a:spcBef>
          <a:spcPct val="20000"/>
        </a:spcBef>
        <a:buFont typeface="Arial"/>
        <a:buChar char="–"/>
        <a:defRPr sz="1200" kern="1200">
          <a:solidFill>
            <a:schemeClr val="tx1"/>
          </a:solidFill>
          <a:latin typeface="+mn-lt"/>
          <a:ea typeface="+mn-ea"/>
          <a:cs typeface="Georgia"/>
        </a:defRPr>
      </a:lvl4pPr>
      <a:lvl5pPr marL="2057400" indent="-228600" algn="l" defTabSz="457200" rtl="0" eaLnBrk="1" latinLnBrk="0" hangingPunct="1">
        <a:spcBef>
          <a:spcPct val="20000"/>
        </a:spcBef>
        <a:buFont typeface="Arial"/>
        <a:buChar char="»"/>
        <a:defRPr sz="12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www.publicdomainfiles.com/show_file.php?id=13489774813998" TargetMode="External"/><Relationship Id="rId7" Type="http://schemas.openxmlformats.org/officeDocument/2006/relationships/hyperlink" Target="http://www.presentable.es/consejos-practicos/20-1-recursos-que-puedes-utilizar-en-tus-presentaciones/"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hyperlink" Target="http://trixyrogue.deviantart.com/art/Lightbulb-58367938" TargetMode="External"/><Relationship Id="rId5" Type="http://schemas.openxmlformats.org/officeDocument/2006/relationships/hyperlink" Target="http://www.ic-enea.gov.it/european-informatics-passport/staff-eipass/" TargetMode="External"/><Relationship Id="rId10" Type="http://schemas.openxmlformats.org/officeDocument/2006/relationships/image" Target="../media/image18.jpg"/><Relationship Id="rId4" Type="http://schemas.openxmlformats.org/officeDocument/2006/relationships/image" Target="../media/image15.png"/><Relationship Id="rId9" Type="http://schemas.openxmlformats.org/officeDocument/2006/relationships/hyperlink" Target="http://the1709blog.blogspot.com/2013/03/supreme-court-says-copyright-law-does.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8"/>
          <p:cNvGraphicFramePr>
            <a:graphicFrameLocks noChangeAspect="1"/>
          </p:cNvGraphicFramePr>
          <p:nvPr/>
        </p:nvGraphicFramePr>
        <p:xfrm>
          <a:off x="0" y="0"/>
          <a:ext cx="9144000" cy="1824038"/>
        </p:xfrm>
        <a:graphic>
          <a:graphicData uri="http://schemas.openxmlformats.org/presentationml/2006/ole">
            <mc:AlternateContent xmlns:mc="http://schemas.openxmlformats.org/markup-compatibility/2006">
              <mc:Choice xmlns:v="urn:schemas-microsoft-com:vml" Requires="v">
                <p:oleObj spid="_x0000_s3603" name="Image" r:id="rId3" imgW="12215873" imgH="2438095" progId="">
                  <p:embed/>
                </p:oleObj>
              </mc:Choice>
              <mc:Fallback>
                <p:oleObj name="Image" r:id="rId3" imgW="12215873" imgH="2438095" progId="">
                  <p:embed/>
                  <p:pic>
                    <p:nvPicPr>
                      <p:cNvPr id="0" name="Picture 2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5" name="Picture 21" descr="Offical_VA_Seal"/>
          <p:cNvPicPr>
            <a:picLocks noChangeAspect="1" noChangeArrowheads="1"/>
          </p:cNvPicPr>
          <p:nvPr/>
        </p:nvPicPr>
        <p:blipFill>
          <a:blip r:embed="rId5" cstate="print"/>
          <a:srcRect/>
          <a:stretch>
            <a:fillRect/>
          </a:stretch>
        </p:blipFill>
        <p:spPr bwMode="auto">
          <a:xfrm>
            <a:off x="1504950" y="361950"/>
            <a:ext cx="1009650" cy="1009650"/>
          </a:xfrm>
          <a:prstGeom prst="rect">
            <a:avLst/>
          </a:prstGeom>
          <a:noFill/>
          <a:ln w="9525">
            <a:noFill/>
            <a:miter lim="800000"/>
            <a:headEnd/>
            <a:tailEnd/>
          </a:ln>
        </p:spPr>
      </p:pic>
      <p:sp>
        <p:nvSpPr>
          <p:cNvPr id="3076" name="Rectangle 22"/>
          <p:cNvSpPr>
            <a:spLocks noGrp="1"/>
          </p:cNvSpPr>
          <p:nvPr>
            <p:ph type="ctrTitle"/>
          </p:nvPr>
        </p:nvSpPr>
        <p:spPr>
          <a:xfrm>
            <a:off x="457200" y="2185988"/>
            <a:ext cx="8382000" cy="4310062"/>
          </a:xfrm>
        </p:spPr>
        <p:txBody>
          <a:bodyPr/>
          <a:lstStyle/>
          <a:p>
            <a:pPr algn="ctr" eaLnBrk="1" hangingPunct="1"/>
            <a:r>
              <a:rPr lang="en-US" sz="4000" dirty="0">
                <a:solidFill>
                  <a:srgbClr val="000099"/>
                </a:solidFill>
              </a:rPr>
              <a:t>Complex Innovative Trial Designs in VA Cooperative Studies</a:t>
            </a:r>
            <a:br>
              <a:rPr lang="en-US" sz="3600" dirty="0">
                <a:solidFill>
                  <a:srgbClr val="000099"/>
                </a:solidFill>
                <a:latin typeface="Calibri" pitchFamily="34" charset="0"/>
              </a:rPr>
            </a:br>
            <a:br>
              <a:rPr lang="en-US" sz="3600" dirty="0">
                <a:solidFill>
                  <a:srgbClr val="000099"/>
                </a:solidFill>
                <a:latin typeface="Calibri" pitchFamily="34" charset="0"/>
              </a:rPr>
            </a:br>
            <a:br>
              <a:rPr lang="en-US" sz="2400" dirty="0">
                <a:solidFill>
                  <a:srgbClr val="000099"/>
                </a:solidFill>
                <a:latin typeface="Calibri" pitchFamily="34" charset="0"/>
              </a:rPr>
            </a:br>
            <a:r>
              <a:rPr lang="en-US" sz="2400" dirty="0">
                <a:solidFill>
                  <a:srgbClr val="000099"/>
                </a:solidFill>
                <a:latin typeface="Calibri" pitchFamily="34" charset="0"/>
              </a:rPr>
              <a:t>Mei-Chiung Shih, Bruce Chow, Ilana Belitskaya-Levy</a:t>
            </a:r>
            <a:br>
              <a:rPr lang="en-US" sz="2400" dirty="0">
                <a:solidFill>
                  <a:srgbClr val="000099"/>
                </a:solidFill>
                <a:latin typeface="Calibri" pitchFamily="34" charset="0"/>
              </a:rPr>
            </a:br>
            <a:r>
              <a:rPr lang="en-US" sz="2400" dirty="0">
                <a:solidFill>
                  <a:srgbClr val="000099"/>
                </a:solidFill>
                <a:latin typeface="Calibri" pitchFamily="34" charset="0"/>
              </a:rPr>
              <a:t>Palo Alto Cooperative Studies Program Coordinating Center</a:t>
            </a:r>
            <a:br>
              <a:rPr lang="en-US" sz="2400" dirty="0">
                <a:solidFill>
                  <a:srgbClr val="000099"/>
                </a:solidFill>
                <a:latin typeface="Calibri" pitchFamily="34" charset="0"/>
              </a:rPr>
            </a:br>
            <a:br>
              <a:rPr lang="en-US" sz="2400" dirty="0">
                <a:solidFill>
                  <a:srgbClr val="000099"/>
                </a:solidFill>
                <a:latin typeface="Calibri" pitchFamily="34" charset="0"/>
              </a:rPr>
            </a:br>
            <a:r>
              <a:rPr lang="en-US" sz="2400" dirty="0">
                <a:solidFill>
                  <a:srgbClr val="000099"/>
                </a:solidFill>
                <a:latin typeface="Calibri" pitchFamily="34" charset="0"/>
              </a:rPr>
              <a:t>The Bay Area Biotech-Pharma Statistics Workshop</a:t>
            </a:r>
            <a:br>
              <a:rPr lang="en-US" sz="2400" dirty="0">
                <a:solidFill>
                  <a:srgbClr val="000099"/>
                </a:solidFill>
                <a:latin typeface="Calibri" pitchFamily="34" charset="0"/>
              </a:rPr>
            </a:br>
            <a:r>
              <a:rPr lang="en-US" sz="2400" dirty="0">
                <a:solidFill>
                  <a:srgbClr val="000099"/>
                </a:solidFill>
                <a:latin typeface="Calibri" pitchFamily="34" charset="0"/>
              </a:rPr>
              <a:t>November 7-8, 2019</a:t>
            </a:r>
            <a:br>
              <a:rPr lang="en-US" sz="2400" dirty="0">
                <a:solidFill>
                  <a:srgbClr val="000099"/>
                </a:solidFill>
                <a:latin typeface="Calibri" pitchFamily="34" charset="0"/>
              </a:rPr>
            </a:br>
            <a:endParaRPr lang="en-US" sz="2400" dirty="0">
              <a:solidFill>
                <a:srgbClr val="000099"/>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#2016 (NAP) </a:t>
            </a:r>
          </a:p>
        </p:txBody>
      </p:sp>
      <p:sp>
        <p:nvSpPr>
          <p:cNvPr id="7171" name="Rectangle 3"/>
          <p:cNvSpPr>
            <a:spLocks noGrp="1"/>
          </p:cNvSpPr>
          <p:nvPr>
            <p:ph type="body" idx="1"/>
          </p:nvPr>
        </p:nvSpPr>
        <p:spPr>
          <a:xfrm>
            <a:off x="0" y="1066800"/>
            <a:ext cx="9144000" cy="5791200"/>
          </a:xfrm>
        </p:spPr>
        <p:txBody>
          <a:bodyPr/>
          <a:lstStyle/>
          <a:p>
            <a:pPr lvl="1" eaLnBrk="1" hangingPunct="1">
              <a:lnSpc>
                <a:spcPct val="80000"/>
              </a:lnSpc>
              <a:buFont typeface="Wingdings" pitchFamily="2" charset="2"/>
              <a:buNone/>
            </a:pPr>
            <a:endParaRPr lang="en-US" altLang="zh-CN" sz="2000" dirty="0"/>
          </a:p>
          <a:p>
            <a:pPr marL="457200" lvl="1" indent="-228600" eaLnBrk="1" hangingPunct="1">
              <a:spcAft>
                <a:spcPts val="300"/>
              </a:spcAft>
              <a:buNone/>
            </a:pPr>
            <a:r>
              <a:rPr lang="en-US" altLang="zh-CN" sz="2400" b="1" dirty="0">
                <a:solidFill>
                  <a:srgbClr val="000099"/>
                </a:solidFill>
              </a:rPr>
              <a:t>Considerations for interim analysis:</a:t>
            </a:r>
          </a:p>
          <a:p>
            <a:pPr marL="457200" lvl="1" indent="-228600" eaLnBrk="1" hangingPunct="1">
              <a:spcAft>
                <a:spcPts val="300"/>
              </a:spcAft>
            </a:pPr>
            <a:r>
              <a:rPr lang="en-US" dirty="0"/>
              <a:t>Based on primary outcome</a:t>
            </a:r>
          </a:p>
          <a:p>
            <a:pPr marL="457200" lvl="1" indent="-228600" eaLnBrk="1" hangingPunct="1">
              <a:spcAft>
                <a:spcPts val="300"/>
              </a:spcAft>
            </a:pPr>
            <a:r>
              <a:rPr lang="en-US" dirty="0"/>
              <a:t>Drop arms for futility?</a:t>
            </a:r>
          </a:p>
          <a:p>
            <a:pPr marL="846137" lvl="2" indent="-342900" eaLnBrk="1" hangingPunct="1">
              <a:spcAft>
                <a:spcPts val="300"/>
              </a:spcAft>
              <a:buFont typeface="Wingdings" panose="05000000000000000000" pitchFamily="2" charset="2"/>
              <a:buChar char="Ø"/>
            </a:pPr>
            <a:r>
              <a:rPr lang="en-US" dirty="0"/>
              <a:t>Would there be sufficient evidence to change practice?</a:t>
            </a:r>
          </a:p>
          <a:p>
            <a:pPr marL="457200" lvl="1" indent="-228600" eaLnBrk="1" hangingPunct="1">
              <a:spcAft>
                <a:spcPts val="300"/>
              </a:spcAft>
            </a:pPr>
            <a:r>
              <a:rPr lang="en-US" dirty="0"/>
              <a:t>Drop arms for efficacy?</a:t>
            </a:r>
          </a:p>
          <a:p>
            <a:pPr marL="846137" lvl="2" indent="-342900" eaLnBrk="1" hangingPunct="1">
              <a:spcAft>
                <a:spcPts val="300"/>
              </a:spcAft>
              <a:buFont typeface="Wingdings" panose="05000000000000000000" pitchFamily="2" charset="2"/>
              <a:buChar char="Ø"/>
            </a:pPr>
            <a:r>
              <a:rPr lang="en-US" altLang="zh-CN" dirty="0"/>
              <a:t>Is it ethical to continue randomizing participants to placebo arm?</a:t>
            </a:r>
          </a:p>
          <a:p>
            <a:pPr marL="846137" lvl="2" indent="-342900" eaLnBrk="1" hangingPunct="1">
              <a:spcAft>
                <a:spcPts val="300"/>
              </a:spcAft>
              <a:buFont typeface="Wingdings" panose="05000000000000000000" pitchFamily="2" charset="2"/>
              <a:buChar char="Ø"/>
            </a:pPr>
            <a:r>
              <a:rPr lang="en-US" altLang="zh-CN" dirty="0"/>
              <a:t>What about secondary outcomes (e.g., key secondary outcome CAPS-5 total score)?</a:t>
            </a:r>
          </a:p>
          <a:p>
            <a:pPr marL="457200" lvl="1" indent="-228600" eaLnBrk="1" hangingPunct="1">
              <a:spcAft>
                <a:spcPts val="300"/>
              </a:spcAft>
            </a:pPr>
            <a:r>
              <a:rPr lang="en-US" altLang="zh-CN" dirty="0"/>
              <a:t>Binding vs non-binding</a:t>
            </a:r>
          </a:p>
          <a:p>
            <a:pPr marL="457200" lvl="2" indent="-228600" eaLnBrk="1" hangingPunct="1">
              <a:spcAft>
                <a:spcPts val="300"/>
              </a:spcAft>
            </a:pPr>
            <a:r>
              <a:rPr lang="en-US" altLang="zh-CN" dirty="0"/>
              <a:t>Allocate remaining sample size of terminated arms to the remaining arms?</a:t>
            </a:r>
          </a:p>
          <a:p>
            <a:pPr marL="844550" lvl="3" indent="-342900" eaLnBrk="1" hangingPunct="1">
              <a:spcAft>
                <a:spcPts val="300"/>
              </a:spcAft>
              <a:buFont typeface="Wingdings" panose="05000000000000000000" pitchFamily="2" charset="2"/>
              <a:buChar char="Ø"/>
            </a:pPr>
            <a:r>
              <a:rPr lang="en-US" altLang="zh-CN" dirty="0"/>
              <a:t>Pros: Increase the power for the remaining active arms; help maintaining interim analysis results</a:t>
            </a:r>
          </a:p>
          <a:p>
            <a:pPr marL="844550" lvl="3" indent="-342900" eaLnBrk="1" hangingPunct="1">
              <a:spcAft>
                <a:spcPts val="300"/>
              </a:spcAft>
              <a:buFont typeface="Wingdings" panose="05000000000000000000" pitchFamily="2" charset="2"/>
              <a:buChar char="Ø"/>
            </a:pPr>
            <a:r>
              <a:rPr lang="en-US" altLang="zh-CN" dirty="0"/>
              <a:t>Cons: No saving in sample size; more complicated final analysis</a:t>
            </a:r>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271095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#2016 (NAP)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457200" lvl="1" indent="-228600" eaLnBrk="1" hangingPunct="1">
              <a:spcAft>
                <a:spcPts val="300"/>
              </a:spcAft>
              <a:buNone/>
            </a:pPr>
            <a:r>
              <a:rPr lang="en-US" altLang="zh-CN" sz="2400" b="1" dirty="0">
                <a:solidFill>
                  <a:srgbClr val="000099"/>
                </a:solidFill>
              </a:rPr>
              <a:t>Planned interim analysis:</a:t>
            </a:r>
          </a:p>
          <a:p>
            <a:pPr marL="457200" lvl="1" indent="-228600" eaLnBrk="1" hangingPunct="1">
              <a:spcAft>
                <a:spcPts val="300"/>
              </a:spcAft>
            </a:pPr>
            <a:r>
              <a:rPr lang="en-US" dirty="0"/>
              <a:t>One single interim analysis when half of the target randomized participants have completed the 12-week follow-up (i.e., at 50% information time)</a:t>
            </a:r>
          </a:p>
          <a:p>
            <a:pPr marL="457200" lvl="1" indent="-228600" eaLnBrk="1" hangingPunct="1">
              <a:spcAft>
                <a:spcPts val="300"/>
              </a:spcAft>
            </a:pPr>
            <a:r>
              <a:rPr lang="en-US" dirty="0"/>
              <a:t>An active treatment arm may be terminated for futility if there is sufficient evidence at the time of interim analysis that the effect size of the arm as compared to placebo is less than the clinically meaningful effect size of 0.35 in the primary outcome. </a:t>
            </a:r>
          </a:p>
          <a:p>
            <a:pPr marL="457200" lvl="1" indent="-228600" eaLnBrk="1" hangingPunct="1">
              <a:spcAft>
                <a:spcPts val="300"/>
              </a:spcAft>
            </a:pPr>
            <a:r>
              <a:rPr lang="en-US" dirty="0"/>
              <a:t>More specifically, for each active treatment, we will perform a one-sided t-test of whether the effect size is less than 0.35 and terminate those active treatment arms which have p-value &lt; 0.025.</a:t>
            </a:r>
          </a:p>
          <a:p>
            <a:pPr marL="457200" lvl="2" indent="-228600" eaLnBrk="1" hangingPunct="1">
              <a:spcAft>
                <a:spcPts val="300"/>
              </a:spcAft>
            </a:pPr>
            <a:r>
              <a:rPr lang="en-US" dirty="0"/>
              <a:t>The study will be terminated at the interim if all active treatment arms are stopped early.</a:t>
            </a:r>
          </a:p>
          <a:p>
            <a:pPr marL="457200" lvl="2" indent="-228600" eaLnBrk="1" hangingPunct="1">
              <a:spcAft>
                <a:spcPts val="300"/>
              </a:spcAft>
            </a:pPr>
            <a:r>
              <a:rPr lang="en-US" altLang="zh-CN" dirty="0"/>
              <a:t>Otherwise, allocate remaining sample size of terminated arms to the remaining arms.</a:t>
            </a:r>
            <a:endParaRPr lang="en-US" altLang="zh-CN"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21369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B6010FC8-FBB7-4F33-95EC-6C90E95607FE}"/>
              </a:ext>
            </a:extLst>
          </p:cNvPr>
          <p:cNvSpPr>
            <a:spLocks noGrp="1" noChangeArrowheads="1"/>
          </p:cNvSpPr>
          <p:nvPr>
            <p:ph type="title"/>
          </p:nvPr>
        </p:nvSpPr>
        <p:spPr>
          <a:xfrm>
            <a:off x="285750" y="228600"/>
            <a:ext cx="7772400" cy="674716"/>
          </a:xfrm>
        </p:spPr>
        <p:txBody>
          <a:bodyPr/>
          <a:lstStyle/>
          <a:p>
            <a:pPr eaLnBrk="1" hangingPunct="1">
              <a:defRPr/>
            </a:pPr>
            <a:r>
              <a:rPr lang="en-US" dirty="0"/>
              <a:t>CSP #2016 (NAP) </a:t>
            </a:r>
          </a:p>
        </p:txBody>
      </p:sp>
      <p:pic>
        <p:nvPicPr>
          <p:cNvPr id="5123" name="Picture 4">
            <a:extLst>
              <a:ext uri="{FF2B5EF4-FFF2-40B4-BE49-F238E27FC236}">
                <a16:creationId xmlns:a16="http://schemas.microsoft.com/office/drawing/2014/main" id="{DCCEB892-522D-4A5F-9931-C4B41A7F8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563688"/>
            <a:ext cx="39624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a:extLst>
              <a:ext uri="{FF2B5EF4-FFF2-40B4-BE49-F238E27FC236}">
                <a16:creationId xmlns:a16="http://schemas.microsoft.com/office/drawing/2014/main" id="{5555A844-737D-489B-A899-BDF3111F4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63688"/>
            <a:ext cx="340995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254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Sample size considerations </a:t>
            </a:r>
          </a:p>
        </p:txBody>
      </p:sp>
      <p:sp>
        <p:nvSpPr>
          <p:cNvPr id="7171" name="Rectangle 3"/>
          <p:cNvSpPr>
            <a:spLocks noGrp="1"/>
          </p:cNvSpPr>
          <p:nvPr>
            <p:ph type="body" idx="1"/>
          </p:nvPr>
        </p:nvSpPr>
        <p:spPr>
          <a:xfrm>
            <a:off x="0" y="1066800"/>
            <a:ext cx="8991600" cy="5486400"/>
          </a:xfrm>
        </p:spPr>
        <p:txBody>
          <a:bodyPr/>
          <a:lstStyle/>
          <a:p>
            <a:pPr lvl="1" eaLnBrk="1" hangingPunct="1">
              <a:lnSpc>
                <a:spcPct val="80000"/>
              </a:lnSpc>
              <a:buFont typeface="Wingdings" pitchFamily="2" charset="2"/>
              <a:buNone/>
            </a:pPr>
            <a:endParaRPr lang="en-US" altLang="zh-CN" sz="2000" dirty="0"/>
          </a:p>
          <a:p>
            <a:pPr marL="238125" indent="0">
              <a:buNone/>
            </a:pPr>
            <a:r>
              <a:rPr lang="en-US" sz="2000" dirty="0"/>
              <a:t>There are three sets of hypotheses for testing the efficacy of individual treatments: </a:t>
            </a:r>
          </a:p>
          <a:p>
            <a:pPr marL="238125" indent="0">
              <a:buNone/>
            </a:pPr>
            <a:endParaRPr lang="en-US" sz="800" dirty="0"/>
          </a:p>
          <a:p>
            <a:pPr marL="238125" indent="0">
              <a:buNone/>
            </a:pPr>
            <a:r>
              <a:rPr lang="en-US" sz="2000" dirty="0"/>
              <a:t>           H</a:t>
            </a:r>
            <a:r>
              <a:rPr lang="en-US" sz="2000" i="1" baseline="-25000" dirty="0"/>
              <a:t>i0</a:t>
            </a:r>
            <a:r>
              <a:rPr lang="en-US" sz="2000" dirty="0"/>
              <a:t>: </a:t>
            </a:r>
            <a:r>
              <a:rPr lang="en-US" sz="2000" i="1" dirty="0"/>
              <a:t>δ</a:t>
            </a:r>
            <a:r>
              <a:rPr lang="en-US" sz="2000" i="1" baseline="-25000" dirty="0"/>
              <a:t>i</a:t>
            </a:r>
            <a:r>
              <a:rPr lang="en-US" sz="2000" dirty="0"/>
              <a:t> ≤ 0   versus   H</a:t>
            </a:r>
            <a:r>
              <a:rPr lang="en-US" sz="2000" i="1" baseline="-25000" dirty="0"/>
              <a:t>i1</a:t>
            </a:r>
            <a:r>
              <a:rPr lang="en-US" sz="2000" dirty="0"/>
              <a:t>: </a:t>
            </a:r>
            <a:r>
              <a:rPr lang="en-US" sz="2000" i="1" dirty="0"/>
              <a:t>δ</a:t>
            </a:r>
            <a:r>
              <a:rPr lang="en-US" sz="2000" i="1" baseline="-25000" dirty="0"/>
              <a:t>i</a:t>
            </a:r>
            <a:r>
              <a:rPr lang="en-US" sz="2000" dirty="0"/>
              <a:t> &gt; 0, i=1,2,3,</a:t>
            </a:r>
          </a:p>
          <a:p>
            <a:pPr marL="238125" indent="0">
              <a:buNone/>
            </a:pPr>
            <a:endParaRPr lang="en-US" sz="800" dirty="0"/>
          </a:p>
          <a:p>
            <a:pPr marL="238125" indent="0">
              <a:buNone/>
            </a:pPr>
            <a:r>
              <a:rPr lang="en-US" sz="2000" dirty="0"/>
              <a:t>where </a:t>
            </a:r>
            <a:r>
              <a:rPr lang="en-US" sz="2000" i="1" dirty="0"/>
              <a:t>δ</a:t>
            </a:r>
            <a:r>
              <a:rPr lang="en-US" sz="2000" i="1" baseline="-25000" dirty="0"/>
              <a:t>i</a:t>
            </a:r>
            <a:r>
              <a:rPr lang="en-US" sz="2000" dirty="0"/>
              <a:t> is the mean difference in the primary outcome between treatment </a:t>
            </a:r>
            <a:r>
              <a:rPr lang="en-US" sz="2000" i="1" dirty="0"/>
              <a:t>i</a:t>
            </a:r>
            <a:r>
              <a:rPr lang="en-US" sz="2000" dirty="0"/>
              <a:t> and placebo, with positive values indicating bigger improvements in the active treatment arm.</a:t>
            </a:r>
          </a:p>
          <a:p>
            <a:pPr marL="238125" indent="0">
              <a:buNone/>
            </a:pPr>
            <a:endParaRPr lang="en-US" sz="2000" dirty="0"/>
          </a:p>
          <a:p>
            <a:pPr marL="695325" indent="-238125"/>
            <a:r>
              <a:rPr lang="en-US" sz="2000" dirty="0"/>
              <a:t>An effect size of 0.35 is clinically meaningful</a:t>
            </a:r>
          </a:p>
          <a:p>
            <a:pPr marL="695325" indent="-238125"/>
            <a:r>
              <a:rPr lang="en-US" sz="2000" dirty="0"/>
              <a:t>An effect size of 0.2 or smaller is not of clinical interest</a:t>
            </a:r>
          </a:p>
          <a:p>
            <a:pPr marL="457200" lvl="1" indent="-228600" eaLnBrk="1" hangingPunct="1">
              <a:spcAft>
                <a:spcPts val="300"/>
              </a:spcAft>
              <a:buNone/>
            </a:pPr>
            <a:endParaRPr lang="en-US" altLang="zh-CN" sz="2400" b="1"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2536555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Sample size considerations </a:t>
            </a:r>
          </a:p>
        </p:txBody>
      </p:sp>
      <p:sp>
        <p:nvSpPr>
          <p:cNvPr id="7171" name="Rectangle 3"/>
          <p:cNvSpPr>
            <a:spLocks noGrp="1"/>
          </p:cNvSpPr>
          <p:nvPr>
            <p:ph type="body" idx="1"/>
          </p:nvPr>
        </p:nvSpPr>
        <p:spPr>
          <a:xfrm>
            <a:off x="152400" y="1066800"/>
            <a:ext cx="8839200" cy="5486400"/>
          </a:xfrm>
        </p:spPr>
        <p:txBody>
          <a:bodyPr/>
          <a:lstStyle/>
          <a:p>
            <a:pPr lvl="1" eaLnBrk="1" hangingPunct="1">
              <a:lnSpc>
                <a:spcPct val="80000"/>
              </a:lnSpc>
              <a:buFont typeface="Wingdings" pitchFamily="2" charset="2"/>
              <a:buNone/>
            </a:pPr>
            <a:endParaRPr lang="en-US" altLang="zh-CN" sz="2000" dirty="0"/>
          </a:p>
          <a:p>
            <a:pPr marL="0" indent="0">
              <a:lnSpc>
                <a:spcPct val="105000"/>
              </a:lnSpc>
              <a:spcBef>
                <a:spcPts val="1200"/>
              </a:spcBef>
              <a:spcAft>
                <a:spcPts val="600"/>
              </a:spcAft>
              <a:buNone/>
            </a:pPr>
            <a:r>
              <a:rPr lang="en-US" sz="2200" dirty="0"/>
              <a:t>The sample size of this study is selected to satisfy the following two requirements for power: </a:t>
            </a:r>
          </a:p>
          <a:p>
            <a:pPr marL="457200" indent="-457200">
              <a:lnSpc>
                <a:spcPct val="105000"/>
              </a:lnSpc>
              <a:spcBef>
                <a:spcPts val="1200"/>
              </a:spcBef>
              <a:spcAft>
                <a:spcPts val="600"/>
              </a:spcAft>
              <a:buFont typeface="+mj-lt"/>
              <a:buAutoNum type="arabicParenR"/>
            </a:pPr>
            <a:r>
              <a:rPr lang="en-US" sz="2200" dirty="0"/>
              <a:t>When all three active treatments have effect size 0.35, the study has at least 85% probability to establish efficacy of all three active treatments. </a:t>
            </a:r>
            <a:r>
              <a:rPr lang="en-US" sz="2200" i="1" dirty="0">
                <a:solidFill>
                  <a:srgbClr val="0070C0"/>
                </a:solidFill>
              </a:rPr>
              <a:t>(Disjunctive power)</a:t>
            </a:r>
          </a:p>
          <a:p>
            <a:pPr marL="457200" indent="-457200">
              <a:lnSpc>
                <a:spcPct val="105000"/>
              </a:lnSpc>
              <a:spcBef>
                <a:spcPts val="1200"/>
              </a:spcBef>
              <a:spcAft>
                <a:spcPts val="600"/>
              </a:spcAft>
              <a:buFont typeface="+mj-lt"/>
              <a:buAutoNum type="arabicParenR"/>
            </a:pPr>
            <a:r>
              <a:rPr lang="en-US" sz="2200" dirty="0"/>
              <a:t>When one active treatment (say, treatment 1) has an effect size 0.35 and the other two active treatments have an effect size 0.20, the study has at least 90% probability to recommend treatment 1 as an effective treatment. </a:t>
            </a:r>
            <a:r>
              <a:rPr lang="en-US" sz="2200" i="1" dirty="0">
                <a:solidFill>
                  <a:srgbClr val="0070C0"/>
                </a:solidFill>
              </a:rPr>
              <a:t>(Power at the least favorable configuration)</a:t>
            </a:r>
          </a:p>
          <a:p>
            <a:pPr marL="457200" lvl="1" indent="-228600" eaLnBrk="1" hangingPunct="1">
              <a:spcAft>
                <a:spcPts val="300"/>
              </a:spcAft>
              <a:buNone/>
            </a:pPr>
            <a:endParaRPr lang="en-US" altLang="zh-CN" sz="2400" b="1"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61636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Operating Characteristics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sz="2400" b="1" dirty="0">
                <a:solidFill>
                  <a:srgbClr val="000099"/>
                </a:solidFill>
              </a:rPr>
              <a:t>Table 1.1 Probability of Stopping an active arm for futility at the interim analysis</a:t>
            </a: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A56094DA-7F94-4076-A8DC-C5308446B90C}"/>
              </a:ext>
            </a:extLst>
          </p:cNvPr>
          <p:cNvGraphicFramePr>
            <a:graphicFrameLocks noGrp="1"/>
          </p:cNvGraphicFramePr>
          <p:nvPr>
            <p:extLst>
              <p:ext uri="{D42A27DB-BD31-4B8C-83A1-F6EECF244321}">
                <p14:modId xmlns:p14="http://schemas.microsoft.com/office/powerpoint/2010/main" val="1689876901"/>
              </p:ext>
            </p:extLst>
          </p:nvPr>
        </p:nvGraphicFramePr>
        <p:xfrm>
          <a:off x="1066800" y="2362200"/>
          <a:ext cx="6781800" cy="3886197"/>
        </p:xfrm>
        <a:graphic>
          <a:graphicData uri="http://schemas.openxmlformats.org/drawingml/2006/table">
            <a:tbl>
              <a:tblPr firstRow="1" firstCol="1" bandRow="1">
                <a:tableStyleId>{5C22544A-7EE6-4342-B048-85BDC9FD1C3A}</a:tableStyleId>
              </a:tblPr>
              <a:tblGrid>
                <a:gridCol w="1503447">
                  <a:extLst>
                    <a:ext uri="{9D8B030D-6E8A-4147-A177-3AD203B41FA5}">
                      <a16:colId xmlns:a16="http://schemas.microsoft.com/office/drawing/2014/main" val="4243260212"/>
                    </a:ext>
                  </a:extLst>
                </a:gridCol>
                <a:gridCol w="5278353">
                  <a:extLst>
                    <a:ext uri="{9D8B030D-6E8A-4147-A177-3AD203B41FA5}">
                      <a16:colId xmlns:a16="http://schemas.microsoft.com/office/drawing/2014/main" val="2720900200"/>
                    </a:ext>
                  </a:extLst>
                </a:gridCol>
              </a:tblGrid>
              <a:tr h="1202698">
                <a:tc>
                  <a:txBody>
                    <a:bodyPr/>
                    <a:lstStyle/>
                    <a:p>
                      <a:pPr marL="0" marR="0">
                        <a:lnSpc>
                          <a:spcPct val="115000"/>
                        </a:lnSpc>
                        <a:spcBef>
                          <a:spcPts val="0"/>
                        </a:spcBef>
                        <a:spcAft>
                          <a:spcPts val="600"/>
                        </a:spcAft>
                      </a:pPr>
                      <a:r>
                        <a:rPr lang="en-US" sz="1800" dirty="0">
                          <a:effectLst/>
                        </a:rPr>
                        <a:t>Effect size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800" dirty="0">
                          <a:effectLst/>
                        </a:rPr>
                        <a:t>Probability that a study arm with the effect size is stopped for futility at the interim analysis using the proposed futility boundary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9197604"/>
                  </a:ext>
                </a:extLst>
              </a:tr>
              <a:tr h="383357">
                <a:tc>
                  <a:txBody>
                    <a:bodyPr/>
                    <a:lstStyle/>
                    <a:p>
                      <a:pPr marL="0" marR="0">
                        <a:lnSpc>
                          <a:spcPct val="115000"/>
                        </a:lnSpc>
                        <a:spcBef>
                          <a:spcPts val="0"/>
                        </a:spcBef>
                        <a:spcAft>
                          <a:spcPts val="600"/>
                        </a:spcAft>
                      </a:pPr>
                      <a:r>
                        <a:rPr lang="en-US" sz="1800" dirty="0">
                          <a:effectLst/>
                        </a:rPr>
                        <a:t>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0.806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9120818"/>
                  </a:ext>
                </a:extLst>
              </a:tr>
              <a:tr h="383357">
                <a:tc>
                  <a:txBody>
                    <a:bodyPr/>
                    <a:lstStyle/>
                    <a:p>
                      <a:pPr marL="0" marR="0">
                        <a:lnSpc>
                          <a:spcPct val="115000"/>
                        </a:lnSpc>
                        <a:spcBef>
                          <a:spcPts val="0"/>
                        </a:spcBef>
                        <a:spcAft>
                          <a:spcPts val="600"/>
                        </a:spcAft>
                      </a:pPr>
                      <a:r>
                        <a:rPr lang="en-US" sz="1800" dirty="0">
                          <a:effectLst/>
                        </a:rPr>
                        <a:t>0.10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0.522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5080537"/>
                  </a:ext>
                </a:extLst>
              </a:tr>
              <a:tr h="383357">
                <a:tc>
                  <a:txBody>
                    <a:bodyPr/>
                    <a:lstStyle/>
                    <a:p>
                      <a:pPr marL="0" marR="0">
                        <a:lnSpc>
                          <a:spcPct val="115000"/>
                        </a:lnSpc>
                        <a:spcBef>
                          <a:spcPts val="0"/>
                        </a:spcBef>
                        <a:spcAft>
                          <a:spcPts val="600"/>
                        </a:spcAft>
                      </a:pPr>
                      <a:r>
                        <a:rPr lang="en-US" sz="1800" dirty="0">
                          <a:effectLst/>
                        </a:rPr>
                        <a:t>0.20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0.226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8891656"/>
                  </a:ext>
                </a:extLst>
              </a:tr>
              <a:tr h="383357">
                <a:tc>
                  <a:txBody>
                    <a:bodyPr/>
                    <a:lstStyle/>
                    <a:p>
                      <a:pPr marL="0" marR="0">
                        <a:lnSpc>
                          <a:spcPct val="115000"/>
                        </a:lnSpc>
                        <a:spcBef>
                          <a:spcPts val="0"/>
                        </a:spcBef>
                        <a:spcAft>
                          <a:spcPts val="600"/>
                        </a:spcAft>
                      </a:pPr>
                      <a:r>
                        <a:rPr lang="en-US" sz="1800" dirty="0">
                          <a:effectLst/>
                        </a:rPr>
                        <a:t>0.30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0.060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1927985"/>
                  </a:ext>
                </a:extLst>
              </a:tr>
              <a:tr h="383357">
                <a:tc>
                  <a:txBody>
                    <a:bodyPr/>
                    <a:lstStyle/>
                    <a:p>
                      <a:pPr marL="0" marR="0">
                        <a:lnSpc>
                          <a:spcPct val="115000"/>
                        </a:lnSpc>
                        <a:spcBef>
                          <a:spcPts val="0"/>
                        </a:spcBef>
                        <a:spcAft>
                          <a:spcPts val="600"/>
                        </a:spcAft>
                      </a:pPr>
                      <a:r>
                        <a:rPr lang="en-US" sz="1800" dirty="0">
                          <a:effectLst/>
                        </a:rPr>
                        <a:t>0.35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0.025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1792800"/>
                  </a:ext>
                </a:extLst>
              </a:tr>
              <a:tr h="383357">
                <a:tc>
                  <a:txBody>
                    <a:bodyPr/>
                    <a:lstStyle/>
                    <a:p>
                      <a:pPr marL="0" marR="0">
                        <a:lnSpc>
                          <a:spcPct val="115000"/>
                        </a:lnSpc>
                        <a:spcBef>
                          <a:spcPts val="0"/>
                        </a:spcBef>
                        <a:spcAft>
                          <a:spcPts val="600"/>
                        </a:spcAft>
                      </a:pPr>
                      <a:r>
                        <a:rPr lang="en-US" sz="1800" dirty="0">
                          <a:effectLst/>
                        </a:rPr>
                        <a:t>0.40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0.009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7481893"/>
                  </a:ext>
                </a:extLst>
              </a:tr>
              <a:tr h="383357">
                <a:tc>
                  <a:txBody>
                    <a:bodyPr/>
                    <a:lstStyle/>
                    <a:p>
                      <a:pPr marL="0" marR="0">
                        <a:lnSpc>
                          <a:spcPct val="115000"/>
                        </a:lnSpc>
                        <a:spcBef>
                          <a:spcPts val="0"/>
                        </a:spcBef>
                        <a:spcAft>
                          <a:spcPts val="600"/>
                        </a:spcAft>
                      </a:pPr>
                      <a:r>
                        <a:rPr lang="en-US" sz="1800" dirty="0">
                          <a:effectLst/>
                        </a:rPr>
                        <a:t>0.50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600"/>
                        </a:spcAft>
                      </a:pPr>
                      <a:r>
                        <a:rPr lang="en-US" sz="1800" dirty="0">
                          <a:effectLst/>
                        </a:rPr>
                        <a:t>0.001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9836916"/>
                  </a:ext>
                </a:extLst>
              </a:tr>
            </a:tbl>
          </a:graphicData>
        </a:graphic>
      </p:graphicFrame>
    </p:spTree>
    <p:extLst>
      <p:ext uri="{BB962C8B-B14F-4D97-AF65-F5344CB8AC3E}">
        <p14:creationId xmlns:p14="http://schemas.microsoft.com/office/powerpoint/2010/main" val="194047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Operating Characteristics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sz="2400" b="1" dirty="0">
                <a:solidFill>
                  <a:srgbClr val="000099"/>
                </a:solidFill>
              </a:rPr>
              <a:t>Table 1.2 Operating characteristics of the futility boundary</a:t>
            </a: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3" name="Table 2">
            <a:extLst>
              <a:ext uri="{FF2B5EF4-FFF2-40B4-BE49-F238E27FC236}">
                <a16:creationId xmlns:a16="http://schemas.microsoft.com/office/drawing/2014/main" id="{84A15546-F229-42C0-A1EC-464C0F798EA2}"/>
              </a:ext>
            </a:extLst>
          </p:cNvPr>
          <p:cNvGraphicFramePr>
            <a:graphicFrameLocks noGrp="1"/>
          </p:cNvGraphicFramePr>
          <p:nvPr>
            <p:extLst>
              <p:ext uri="{D42A27DB-BD31-4B8C-83A1-F6EECF244321}">
                <p14:modId xmlns:p14="http://schemas.microsoft.com/office/powerpoint/2010/main" val="3481432844"/>
              </p:ext>
            </p:extLst>
          </p:nvPr>
        </p:nvGraphicFramePr>
        <p:xfrm>
          <a:off x="304800" y="1981200"/>
          <a:ext cx="8534399" cy="4446048"/>
        </p:xfrm>
        <a:graphic>
          <a:graphicData uri="http://schemas.openxmlformats.org/drawingml/2006/table">
            <a:tbl>
              <a:tblPr firstRow="1" firstCol="1" bandRow="1">
                <a:tableStyleId>{5C22544A-7EE6-4342-B048-85BDC9FD1C3A}</a:tableStyleId>
              </a:tblPr>
              <a:tblGrid>
                <a:gridCol w="762000">
                  <a:extLst>
                    <a:ext uri="{9D8B030D-6E8A-4147-A177-3AD203B41FA5}">
                      <a16:colId xmlns:a16="http://schemas.microsoft.com/office/drawing/2014/main" val="2484212541"/>
                    </a:ext>
                  </a:extLst>
                </a:gridCol>
                <a:gridCol w="1456944">
                  <a:extLst>
                    <a:ext uri="{9D8B030D-6E8A-4147-A177-3AD203B41FA5}">
                      <a16:colId xmlns:a16="http://schemas.microsoft.com/office/drawing/2014/main" val="2434164664"/>
                    </a:ext>
                  </a:extLst>
                </a:gridCol>
                <a:gridCol w="916421">
                  <a:extLst>
                    <a:ext uri="{9D8B030D-6E8A-4147-A177-3AD203B41FA5}">
                      <a16:colId xmlns:a16="http://schemas.microsoft.com/office/drawing/2014/main" val="402752842"/>
                    </a:ext>
                  </a:extLst>
                </a:gridCol>
                <a:gridCol w="916421">
                  <a:extLst>
                    <a:ext uri="{9D8B030D-6E8A-4147-A177-3AD203B41FA5}">
                      <a16:colId xmlns:a16="http://schemas.microsoft.com/office/drawing/2014/main" val="2894568661"/>
                    </a:ext>
                  </a:extLst>
                </a:gridCol>
                <a:gridCol w="910944">
                  <a:extLst>
                    <a:ext uri="{9D8B030D-6E8A-4147-A177-3AD203B41FA5}">
                      <a16:colId xmlns:a16="http://schemas.microsoft.com/office/drawing/2014/main" val="1177466028"/>
                    </a:ext>
                  </a:extLst>
                </a:gridCol>
                <a:gridCol w="924636">
                  <a:extLst>
                    <a:ext uri="{9D8B030D-6E8A-4147-A177-3AD203B41FA5}">
                      <a16:colId xmlns:a16="http://schemas.microsoft.com/office/drawing/2014/main" val="3649309342"/>
                    </a:ext>
                  </a:extLst>
                </a:gridCol>
                <a:gridCol w="921898">
                  <a:extLst>
                    <a:ext uri="{9D8B030D-6E8A-4147-A177-3AD203B41FA5}">
                      <a16:colId xmlns:a16="http://schemas.microsoft.com/office/drawing/2014/main" val="3332842506"/>
                    </a:ext>
                  </a:extLst>
                </a:gridCol>
                <a:gridCol w="924636">
                  <a:extLst>
                    <a:ext uri="{9D8B030D-6E8A-4147-A177-3AD203B41FA5}">
                      <a16:colId xmlns:a16="http://schemas.microsoft.com/office/drawing/2014/main" val="1251062338"/>
                    </a:ext>
                  </a:extLst>
                </a:gridCol>
                <a:gridCol w="800499">
                  <a:extLst>
                    <a:ext uri="{9D8B030D-6E8A-4147-A177-3AD203B41FA5}">
                      <a16:colId xmlns:a16="http://schemas.microsoft.com/office/drawing/2014/main" val="2204059986"/>
                    </a:ext>
                  </a:extLst>
                </a:gridCol>
              </a:tblGrid>
              <a:tr h="1524883">
                <a:tc>
                  <a:txBody>
                    <a:bodyPr/>
                    <a:lstStyle/>
                    <a:p>
                      <a:pPr marL="0" marR="0">
                        <a:lnSpc>
                          <a:spcPct val="115000"/>
                        </a:lnSpc>
                        <a:spcBef>
                          <a:spcPts val="0"/>
                        </a:spcBef>
                        <a:spcAft>
                          <a:spcPts val="600"/>
                        </a:spcAft>
                      </a:pPr>
                      <a:r>
                        <a:rPr lang="en-US" sz="1400" dirty="0">
                          <a:effectLst/>
                        </a:rPr>
                        <a:t>Scenario</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Effect size for the three active treatment arms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 trt 1 is stopped at interim)</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 trt 2 is stopped at interim)</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 trt 3 is stopped at interim)</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P(continue 3 active arms to stage 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P(continue 2 active arms to stage 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P(continue 1 active arm to stage 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P(study is stopped at interim)</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8721675"/>
                  </a:ext>
                </a:extLst>
              </a:tr>
              <a:tr h="289056">
                <a:tc>
                  <a:txBody>
                    <a:bodyPr/>
                    <a:lstStyle/>
                    <a:p>
                      <a:pPr marL="0" marR="0">
                        <a:lnSpc>
                          <a:spcPct val="115000"/>
                        </a:lnSpc>
                        <a:spcBef>
                          <a:spcPts val="0"/>
                        </a:spcBef>
                        <a:spcAft>
                          <a:spcPts val="600"/>
                        </a:spcAft>
                      </a:pPr>
                      <a:r>
                        <a:rPr lang="en-US" sz="1400" dirty="0">
                          <a:effectLst/>
                        </a:rPr>
                        <a:t>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0.807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0.814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0.805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0.046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0.228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0.622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6873091"/>
                  </a:ext>
                </a:extLst>
              </a:tr>
              <a:tr h="319661">
                <a:tc>
                  <a:txBody>
                    <a:bodyPr/>
                    <a:lstStyle/>
                    <a:p>
                      <a:pPr marL="0" marR="0">
                        <a:lnSpc>
                          <a:spcPct val="115000"/>
                        </a:lnSpc>
                        <a:spcBef>
                          <a:spcPts val="0"/>
                        </a:spcBef>
                        <a:spcAft>
                          <a:spcPts val="600"/>
                        </a:spcAft>
                      </a:pPr>
                      <a:r>
                        <a:rPr lang="en-US" sz="1400" dirty="0">
                          <a:effectLst/>
                        </a:rPr>
                        <a:t>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(0.35,0.35,0.35)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0.937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0.053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0.010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0863300"/>
                  </a:ext>
                </a:extLst>
              </a:tr>
              <a:tr h="289056">
                <a:tc>
                  <a:txBody>
                    <a:bodyPr/>
                    <a:lstStyle/>
                    <a:p>
                      <a:pPr marL="0" marR="0">
                        <a:lnSpc>
                          <a:spcPct val="115000"/>
                        </a:lnSpc>
                        <a:spcBef>
                          <a:spcPts val="0"/>
                        </a:spcBef>
                        <a:spcAft>
                          <a:spcPts val="600"/>
                        </a:spcAft>
                      </a:pPr>
                      <a:r>
                        <a:rPr lang="en-US" sz="1400" dirty="0">
                          <a:effectLst/>
                        </a:rPr>
                        <a:t>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0.084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0.228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0.664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8765494"/>
                  </a:ext>
                </a:extLst>
              </a:tr>
              <a:tr h="289056">
                <a:tc>
                  <a:txBody>
                    <a:bodyPr/>
                    <a:lstStyle/>
                    <a:p>
                      <a:pPr marL="0" marR="0">
                        <a:lnSpc>
                          <a:spcPct val="115000"/>
                        </a:lnSpc>
                        <a:spcBef>
                          <a:spcPts val="0"/>
                        </a:spcBef>
                        <a:spcAft>
                          <a:spcPts val="600"/>
                        </a:spcAft>
                      </a:pPr>
                      <a:r>
                        <a:rPr lang="en-US" sz="1400" dirty="0">
                          <a:effectLst/>
                        </a:rPr>
                        <a:t>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(0.35,0.1,0.1)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0.512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0.520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0.317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0.332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0.330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7412266"/>
                  </a:ext>
                </a:extLst>
              </a:tr>
              <a:tr h="289056">
                <a:tc>
                  <a:txBody>
                    <a:bodyPr/>
                    <a:lstStyle/>
                    <a:p>
                      <a:pPr marL="0" marR="0">
                        <a:lnSpc>
                          <a:spcPct val="115000"/>
                        </a:lnSpc>
                        <a:spcBef>
                          <a:spcPts val="0"/>
                        </a:spcBef>
                        <a:spcAft>
                          <a:spcPts val="60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(0.35,0.2,0.2)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0.224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0.230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0.648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0.238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0.013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8407418"/>
                  </a:ext>
                </a:extLst>
              </a:tr>
              <a:tr h="289056">
                <a:tc>
                  <a:txBody>
                    <a:bodyPr/>
                    <a:lstStyle/>
                    <a:p>
                      <a:pPr marL="0" marR="0">
                        <a:lnSpc>
                          <a:spcPct val="115000"/>
                        </a:lnSpc>
                        <a:spcBef>
                          <a:spcPts val="0"/>
                        </a:spcBef>
                        <a:spcAft>
                          <a:spcPts val="600"/>
                        </a:spcAft>
                      </a:pPr>
                      <a:r>
                        <a:rPr lang="en-US" sz="1400" dirty="0">
                          <a:effectLst/>
                        </a:rPr>
                        <a:t>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0.812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0.188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0.768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0.039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18615457"/>
                  </a:ext>
                </a:extLst>
              </a:tr>
              <a:tr h="289056">
                <a:tc>
                  <a:txBody>
                    <a:bodyPr/>
                    <a:lstStyle/>
                    <a:p>
                      <a:pPr marL="0" marR="0">
                        <a:lnSpc>
                          <a:spcPct val="115000"/>
                        </a:lnSpc>
                        <a:spcBef>
                          <a:spcPts val="0"/>
                        </a:spcBef>
                        <a:spcAft>
                          <a:spcPts val="600"/>
                        </a:spcAft>
                      </a:pPr>
                      <a:r>
                        <a:rPr lang="en-US" sz="1400" dirty="0">
                          <a:effectLst/>
                        </a:rPr>
                        <a:t>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0.521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0.475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0.484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0.036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4932747"/>
                  </a:ext>
                </a:extLst>
              </a:tr>
              <a:tr h="289056">
                <a:tc>
                  <a:txBody>
                    <a:bodyPr/>
                    <a:lstStyle/>
                    <a:p>
                      <a:pPr marL="0" marR="0">
                        <a:lnSpc>
                          <a:spcPct val="115000"/>
                        </a:lnSpc>
                        <a:spcBef>
                          <a:spcPts val="0"/>
                        </a:spcBef>
                        <a:spcAft>
                          <a:spcPts val="600"/>
                        </a:spcAft>
                      </a:pPr>
                      <a:r>
                        <a:rPr lang="en-US" sz="1400" dirty="0">
                          <a:effectLst/>
                        </a:rPr>
                        <a:t>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0.763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0.209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8247594"/>
                  </a:ext>
                </a:extLst>
              </a:tr>
              <a:tr h="289056">
                <a:tc>
                  <a:txBody>
                    <a:bodyPr/>
                    <a:lstStyle/>
                    <a:p>
                      <a:pPr marL="0" marR="0">
                        <a:lnSpc>
                          <a:spcPct val="115000"/>
                        </a:lnSpc>
                        <a:spcBef>
                          <a:spcPts val="0"/>
                        </a:spcBef>
                        <a:spcAft>
                          <a:spcPts val="600"/>
                        </a:spcAft>
                      </a:pPr>
                      <a:r>
                        <a:rPr lang="en-US" sz="1400" dirty="0">
                          <a:effectLst/>
                        </a:rPr>
                        <a:t>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(0.30,0.30,0.1)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0.060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0.058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0.527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0.460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0.450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0.076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0.014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2112329"/>
                  </a:ext>
                </a:extLst>
              </a:tr>
              <a:tr h="289056">
                <a:tc>
                  <a:txBody>
                    <a:bodyPr/>
                    <a:lstStyle/>
                    <a:p>
                      <a:pPr marL="0" marR="0">
                        <a:lnSpc>
                          <a:spcPct val="115000"/>
                        </a:lnSpc>
                        <a:spcBef>
                          <a:spcPts val="0"/>
                        </a:spcBef>
                        <a:spcAft>
                          <a:spcPts val="600"/>
                        </a:spcAft>
                      </a:pPr>
                      <a:r>
                        <a:rPr lang="en-US" sz="1400" dirty="0">
                          <a:effectLst/>
                        </a:rPr>
                        <a:t>10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(0.25,0.25,0.1)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0.120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0.438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0.396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0.127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0.039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1449916"/>
                  </a:ext>
                </a:extLst>
              </a:tr>
            </a:tbl>
          </a:graphicData>
        </a:graphic>
      </p:graphicFrame>
    </p:spTree>
    <p:extLst>
      <p:ext uri="{BB962C8B-B14F-4D97-AF65-F5344CB8AC3E}">
        <p14:creationId xmlns:p14="http://schemas.microsoft.com/office/powerpoint/2010/main" val="198319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Operating Characteristics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sz="2400" b="1" dirty="0">
                <a:solidFill>
                  <a:srgbClr val="000099"/>
                </a:solidFill>
              </a:rPr>
              <a:t>Table 1.3 Power of the study</a:t>
            </a: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3" name="Table 2">
            <a:extLst>
              <a:ext uri="{FF2B5EF4-FFF2-40B4-BE49-F238E27FC236}">
                <a16:creationId xmlns:a16="http://schemas.microsoft.com/office/drawing/2014/main" id="{4628F082-A2F8-4F54-8C7B-044AC0ADB3B8}"/>
              </a:ext>
            </a:extLst>
          </p:cNvPr>
          <p:cNvGraphicFramePr>
            <a:graphicFrameLocks noGrp="1"/>
          </p:cNvGraphicFramePr>
          <p:nvPr>
            <p:extLst>
              <p:ext uri="{D42A27DB-BD31-4B8C-83A1-F6EECF244321}">
                <p14:modId xmlns:p14="http://schemas.microsoft.com/office/powerpoint/2010/main" val="438223716"/>
              </p:ext>
            </p:extLst>
          </p:nvPr>
        </p:nvGraphicFramePr>
        <p:xfrm>
          <a:off x="190499" y="1905000"/>
          <a:ext cx="8763001" cy="4724400"/>
        </p:xfrm>
        <a:graphic>
          <a:graphicData uri="http://schemas.openxmlformats.org/drawingml/2006/table">
            <a:tbl>
              <a:tblPr firstRow="1" firstCol="1" bandRow="1">
                <a:tableStyleId>{5C22544A-7EE6-4342-B048-85BDC9FD1C3A}</a:tableStyleId>
              </a:tblPr>
              <a:tblGrid>
                <a:gridCol w="838811">
                  <a:extLst>
                    <a:ext uri="{9D8B030D-6E8A-4147-A177-3AD203B41FA5}">
                      <a16:colId xmlns:a16="http://schemas.microsoft.com/office/drawing/2014/main" val="1239327339"/>
                    </a:ext>
                  </a:extLst>
                </a:gridCol>
                <a:gridCol w="1433945">
                  <a:extLst>
                    <a:ext uri="{9D8B030D-6E8A-4147-A177-3AD203B41FA5}">
                      <a16:colId xmlns:a16="http://schemas.microsoft.com/office/drawing/2014/main" val="4030205636"/>
                    </a:ext>
                  </a:extLst>
                </a:gridCol>
                <a:gridCol w="674798">
                  <a:extLst>
                    <a:ext uri="{9D8B030D-6E8A-4147-A177-3AD203B41FA5}">
                      <a16:colId xmlns:a16="http://schemas.microsoft.com/office/drawing/2014/main" val="2065462925"/>
                    </a:ext>
                  </a:extLst>
                </a:gridCol>
                <a:gridCol w="674798">
                  <a:extLst>
                    <a:ext uri="{9D8B030D-6E8A-4147-A177-3AD203B41FA5}">
                      <a16:colId xmlns:a16="http://schemas.microsoft.com/office/drawing/2014/main" val="2034757241"/>
                    </a:ext>
                  </a:extLst>
                </a:gridCol>
                <a:gridCol w="646682">
                  <a:extLst>
                    <a:ext uri="{9D8B030D-6E8A-4147-A177-3AD203B41FA5}">
                      <a16:colId xmlns:a16="http://schemas.microsoft.com/office/drawing/2014/main" val="2459680581"/>
                    </a:ext>
                  </a:extLst>
                </a:gridCol>
                <a:gridCol w="787265">
                  <a:extLst>
                    <a:ext uri="{9D8B030D-6E8A-4147-A177-3AD203B41FA5}">
                      <a16:colId xmlns:a16="http://schemas.microsoft.com/office/drawing/2014/main" val="1926915211"/>
                    </a:ext>
                  </a:extLst>
                </a:gridCol>
                <a:gridCol w="843497">
                  <a:extLst>
                    <a:ext uri="{9D8B030D-6E8A-4147-A177-3AD203B41FA5}">
                      <a16:colId xmlns:a16="http://schemas.microsoft.com/office/drawing/2014/main" val="3260213071"/>
                    </a:ext>
                  </a:extLst>
                </a:gridCol>
                <a:gridCol w="1012196">
                  <a:extLst>
                    <a:ext uri="{9D8B030D-6E8A-4147-A177-3AD203B41FA5}">
                      <a16:colId xmlns:a16="http://schemas.microsoft.com/office/drawing/2014/main" val="1129705470"/>
                    </a:ext>
                  </a:extLst>
                </a:gridCol>
                <a:gridCol w="944717">
                  <a:extLst>
                    <a:ext uri="{9D8B030D-6E8A-4147-A177-3AD203B41FA5}">
                      <a16:colId xmlns:a16="http://schemas.microsoft.com/office/drawing/2014/main" val="1060034168"/>
                    </a:ext>
                  </a:extLst>
                </a:gridCol>
                <a:gridCol w="906292">
                  <a:extLst>
                    <a:ext uri="{9D8B030D-6E8A-4147-A177-3AD203B41FA5}">
                      <a16:colId xmlns:a16="http://schemas.microsoft.com/office/drawing/2014/main" val="2948623462"/>
                    </a:ext>
                  </a:extLst>
                </a:gridCol>
              </a:tblGrid>
              <a:tr h="1833840">
                <a:tc>
                  <a:txBody>
                    <a:bodyPr/>
                    <a:lstStyle/>
                    <a:p>
                      <a:pPr marL="0" marR="0">
                        <a:lnSpc>
                          <a:spcPct val="115000"/>
                        </a:lnSpc>
                        <a:spcBef>
                          <a:spcPts val="0"/>
                        </a:spcBef>
                        <a:spcAft>
                          <a:spcPts val="600"/>
                        </a:spcAft>
                      </a:pPr>
                      <a:r>
                        <a:rPr lang="en-US" sz="1400" dirty="0">
                          <a:effectLst/>
                        </a:rPr>
                        <a:t>Scenario</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Effect size for the three active treatment arms</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P(reject any H</a:t>
                      </a:r>
                      <a:r>
                        <a:rPr lang="en-US" sz="1400" baseline="-25000" dirty="0">
                          <a:effectLst/>
                        </a:rPr>
                        <a:t>i0</a:t>
                      </a:r>
                      <a:r>
                        <a:rPr lang="en-US" sz="1400" dirty="0">
                          <a:effectLst/>
                        </a:rPr>
                        <a:t> where δ</a:t>
                      </a:r>
                      <a:r>
                        <a:rPr lang="en-US" sz="1400" baseline="-25000" dirty="0">
                          <a:effectLst/>
                        </a:rPr>
                        <a:t>i</a:t>
                      </a:r>
                      <a:r>
                        <a:rPr lang="en-US" sz="1400" dirty="0">
                          <a:effectLst/>
                        </a:rPr>
                        <a:t>&gt;0)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P(reject all H</a:t>
                      </a:r>
                      <a:r>
                        <a:rPr lang="en-US" sz="1400" baseline="-25000" dirty="0">
                          <a:effectLst/>
                        </a:rPr>
                        <a:t>i0</a:t>
                      </a:r>
                      <a:r>
                        <a:rPr lang="en-US" sz="1400" dirty="0">
                          <a:effectLst/>
                        </a:rPr>
                        <a:t> where δ</a:t>
                      </a:r>
                      <a:r>
                        <a:rPr lang="en-US" sz="1400" baseline="-25000" dirty="0">
                          <a:effectLst/>
                        </a:rPr>
                        <a:t>i</a:t>
                      </a:r>
                      <a:r>
                        <a:rPr lang="en-US" sz="1400" dirty="0">
                          <a:effectLst/>
                        </a:rPr>
                        <a:t>&gt;0)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P(reject all H</a:t>
                      </a:r>
                      <a:r>
                        <a:rPr lang="en-US" sz="1400" baseline="-25000" dirty="0">
                          <a:effectLst/>
                        </a:rPr>
                        <a:t>i0</a:t>
                      </a:r>
                      <a:r>
                        <a:rPr lang="en-US" sz="1400" dirty="0">
                          <a:effectLst/>
                        </a:rPr>
                        <a:t> where δ</a:t>
                      </a:r>
                      <a:r>
                        <a:rPr lang="en-US" sz="1400" baseline="-25000" dirty="0">
                          <a:effectLst/>
                        </a:rPr>
                        <a:t>i</a:t>
                      </a:r>
                      <a:r>
                        <a:rPr lang="en-US" sz="1400" dirty="0">
                          <a:effectLst/>
                        </a:rPr>
                        <a:t>&gt;0.2 and none with δ</a:t>
                      </a:r>
                      <a:r>
                        <a:rPr lang="en-US" sz="1400" baseline="-25000" dirty="0">
                          <a:effectLst/>
                        </a:rPr>
                        <a:t>i</a:t>
                      </a:r>
                      <a:r>
                        <a:rPr lang="en-US" sz="1400" dirty="0">
                          <a:effectLst/>
                        </a:rPr>
                        <a:t>≤0)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FWER = P(reject any H</a:t>
                      </a:r>
                      <a:r>
                        <a:rPr lang="en-US" sz="1400" baseline="-25000" dirty="0">
                          <a:effectLst/>
                        </a:rPr>
                        <a:t>i0</a:t>
                      </a:r>
                      <a:r>
                        <a:rPr lang="en-US" sz="1400" dirty="0">
                          <a:effectLst/>
                        </a:rPr>
                        <a:t> with δ</a:t>
                      </a:r>
                      <a:r>
                        <a:rPr lang="en-US" sz="1400" baseline="-25000" dirty="0">
                          <a:effectLst/>
                        </a:rPr>
                        <a:t>i</a:t>
                      </a:r>
                      <a:r>
                        <a:rPr lang="en-US" sz="1400" dirty="0">
                          <a:effectLst/>
                        </a:rPr>
                        <a:t>≤0)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Expected sample size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11968536"/>
                  </a:ext>
                </a:extLst>
              </a:tr>
              <a:tr h="289056">
                <a:tc>
                  <a:txBody>
                    <a:bodyPr/>
                    <a:lstStyle/>
                    <a:p>
                      <a:pPr marL="0" marR="0">
                        <a:lnSpc>
                          <a:spcPct val="115000"/>
                        </a:lnSpc>
                        <a:spcBef>
                          <a:spcPts val="0"/>
                        </a:spcBef>
                        <a:spcAft>
                          <a:spcPts val="600"/>
                        </a:spcAft>
                      </a:pPr>
                      <a:r>
                        <a:rPr lang="en-US" sz="1400" dirty="0">
                          <a:effectLst/>
                        </a:rPr>
                        <a:t>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721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9818125"/>
                  </a:ext>
                </a:extLst>
              </a:tr>
              <a:tr h="289056">
                <a:tc>
                  <a:txBody>
                    <a:bodyPr/>
                    <a:lstStyle/>
                    <a:p>
                      <a:pPr marL="0" marR="0">
                        <a:lnSpc>
                          <a:spcPct val="115000"/>
                        </a:lnSpc>
                        <a:spcBef>
                          <a:spcPts val="0"/>
                        </a:spcBef>
                        <a:spcAft>
                          <a:spcPts val="600"/>
                        </a:spcAft>
                      </a:pPr>
                      <a:r>
                        <a:rPr lang="en-US" sz="1400" dirty="0">
                          <a:effectLst/>
                        </a:rPr>
                        <a:t>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(0.35,0.35,0.35)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0.939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0.939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0.936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0.996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0.850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0.850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2505301"/>
                  </a:ext>
                </a:extLst>
              </a:tr>
              <a:tr h="289056">
                <a:tc>
                  <a:txBody>
                    <a:bodyPr/>
                    <a:lstStyle/>
                    <a:p>
                      <a:pPr marL="0" marR="0">
                        <a:lnSpc>
                          <a:spcPct val="115000"/>
                        </a:lnSpc>
                        <a:spcBef>
                          <a:spcPts val="0"/>
                        </a:spcBef>
                        <a:spcAft>
                          <a:spcPts val="600"/>
                        </a:spcAft>
                      </a:pPr>
                      <a:r>
                        <a:rPr lang="en-US" sz="1400" dirty="0">
                          <a:effectLst/>
                        </a:rPr>
                        <a:t>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(0.35,0.0,0.0)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0.971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0.012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0.012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0.971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0.971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0.948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0.023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1027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2046651"/>
                  </a:ext>
                </a:extLst>
              </a:tr>
              <a:tr h="289056">
                <a:tc>
                  <a:txBody>
                    <a:bodyPr/>
                    <a:lstStyle/>
                    <a:p>
                      <a:pPr marL="0" marR="0">
                        <a:lnSpc>
                          <a:spcPct val="115000"/>
                        </a:lnSpc>
                        <a:spcBef>
                          <a:spcPts val="0"/>
                        </a:spcBef>
                        <a:spcAft>
                          <a:spcPts val="600"/>
                        </a:spcAft>
                      </a:pPr>
                      <a:r>
                        <a:rPr lang="en-US" sz="1400" dirty="0">
                          <a:effectLst/>
                        </a:rPr>
                        <a:t>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(0.35,0.1,0.1)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0.967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0.121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0.115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0.968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0.034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0.967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1029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7572130"/>
                  </a:ext>
                </a:extLst>
              </a:tr>
              <a:tr h="289056">
                <a:tc>
                  <a:txBody>
                    <a:bodyPr/>
                    <a:lstStyle/>
                    <a:p>
                      <a:pPr marL="0" marR="0">
                        <a:lnSpc>
                          <a:spcPct val="115000"/>
                        </a:lnSpc>
                        <a:spcBef>
                          <a:spcPts val="0"/>
                        </a:spcBef>
                        <a:spcAft>
                          <a:spcPts val="600"/>
                        </a:spcAft>
                      </a:pPr>
                      <a:r>
                        <a:rPr lang="en-US" sz="1400" dirty="0">
                          <a:effectLst/>
                        </a:rPr>
                        <a:t>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(0.35,0.2,0.2)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0.465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0.464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0.964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0.281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6924809"/>
                  </a:ext>
                </a:extLst>
              </a:tr>
              <a:tr h="289056">
                <a:tc>
                  <a:txBody>
                    <a:bodyPr/>
                    <a:lstStyle/>
                    <a:p>
                      <a:pPr marL="0" marR="0">
                        <a:lnSpc>
                          <a:spcPct val="115000"/>
                        </a:lnSpc>
                        <a:spcBef>
                          <a:spcPts val="0"/>
                        </a:spcBef>
                        <a:spcAft>
                          <a:spcPts val="600"/>
                        </a:spcAft>
                      </a:pPr>
                      <a:r>
                        <a:rPr lang="en-US" sz="1400" dirty="0">
                          <a:effectLst/>
                        </a:rPr>
                        <a:t>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0.991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0.925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0.916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0.009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393122"/>
                  </a:ext>
                </a:extLst>
              </a:tr>
              <a:tr h="289056">
                <a:tc>
                  <a:txBody>
                    <a:bodyPr/>
                    <a:lstStyle/>
                    <a:p>
                      <a:pPr marL="0" marR="0">
                        <a:lnSpc>
                          <a:spcPct val="115000"/>
                        </a:lnSpc>
                        <a:spcBef>
                          <a:spcPts val="0"/>
                        </a:spcBef>
                        <a:spcAft>
                          <a:spcPts val="600"/>
                        </a:spcAft>
                      </a:pPr>
                      <a:r>
                        <a:rPr lang="en-US" sz="1400" dirty="0">
                          <a:effectLst/>
                        </a:rPr>
                        <a:t>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0.954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0.991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0.918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7298285"/>
                  </a:ext>
                </a:extLst>
              </a:tr>
              <a:tr h="289056">
                <a:tc>
                  <a:txBody>
                    <a:bodyPr/>
                    <a:lstStyle/>
                    <a:p>
                      <a:pPr marL="0" marR="0">
                        <a:lnSpc>
                          <a:spcPct val="115000"/>
                        </a:lnSpc>
                        <a:spcBef>
                          <a:spcPts val="0"/>
                        </a:spcBef>
                        <a:spcAft>
                          <a:spcPts val="600"/>
                        </a:spcAft>
                      </a:pPr>
                      <a:r>
                        <a:rPr lang="en-US" sz="1400" dirty="0">
                          <a:effectLst/>
                        </a:rPr>
                        <a:t>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(0.35,0.35,0.2)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0.945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0.945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0.452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0.989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0.436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07260922"/>
                  </a:ext>
                </a:extLst>
              </a:tr>
              <a:tr h="289056">
                <a:tc>
                  <a:txBody>
                    <a:bodyPr/>
                    <a:lstStyle/>
                    <a:p>
                      <a:pPr marL="0" marR="0">
                        <a:lnSpc>
                          <a:spcPct val="115000"/>
                        </a:lnSpc>
                        <a:spcBef>
                          <a:spcPts val="0"/>
                        </a:spcBef>
                        <a:spcAft>
                          <a:spcPts val="600"/>
                        </a:spcAft>
                      </a:pPr>
                      <a:r>
                        <a:rPr lang="en-US" sz="1400" dirty="0">
                          <a:effectLst/>
                        </a:rPr>
                        <a:t>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(0.30,0.30,0.1)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0.875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0.876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0.112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0.965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0.107</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0.786</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1033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05556774"/>
                  </a:ext>
                </a:extLst>
              </a:tr>
              <a:tr h="289056">
                <a:tc>
                  <a:txBody>
                    <a:bodyPr/>
                    <a:lstStyle/>
                    <a:p>
                      <a:pPr marL="0" marR="0">
                        <a:lnSpc>
                          <a:spcPct val="115000"/>
                        </a:lnSpc>
                        <a:spcBef>
                          <a:spcPts val="0"/>
                        </a:spcBef>
                        <a:spcAft>
                          <a:spcPts val="600"/>
                        </a:spcAft>
                      </a:pPr>
                      <a:r>
                        <a:rPr lang="en-US" sz="1400" dirty="0">
                          <a:effectLst/>
                        </a:rPr>
                        <a:t>10</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(0.25,0.25,0.1)</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0.722</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0.719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0.105</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0.878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0.089</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0.564</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600"/>
                        </a:spcAft>
                      </a:pPr>
                      <a:r>
                        <a:rPr lang="en-US" sz="1400" dirty="0">
                          <a:effectLst/>
                        </a:rPr>
                        <a:t>1018</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7391731"/>
                  </a:ext>
                </a:extLst>
              </a:tr>
            </a:tbl>
          </a:graphicData>
        </a:graphic>
      </p:graphicFrame>
    </p:spTree>
    <p:extLst>
      <p:ext uri="{BB962C8B-B14F-4D97-AF65-F5344CB8AC3E}">
        <p14:creationId xmlns:p14="http://schemas.microsoft.com/office/powerpoint/2010/main" val="26422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Example 2: CSP #2009</a:t>
            </a:r>
            <a:endParaRPr lang="en-US" altLang="zh-CN" sz="2800" dirty="0"/>
          </a:p>
        </p:txBody>
      </p:sp>
      <p:sp>
        <p:nvSpPr>
          <p:cNvPr id="7171" name="Rectangle 3"/>
          <p:cNvSpPr>
            <a:spLocks noGrp="1"/>
          </p:cNvSpPr>
          <p:nvPr>
            <p:ph type="body" idx="1"/>
          </p:nvPr>
        </p:nvSpPr>
        <p:spPr>
          <a:xfrm>
            <a:off x="0" y="1066800"/>
            <a:ext cx="8915400" cy="5410200"/>
          </a:xfrm>
        </p:spPr>
        <p:txBody>
          <a:bodyPr/>
          <a:lstStyle/>
          <a:p>
            <a:pPr lvl="1" eaLnBrk="1" hangingPunct="1">
              <a:lnSpc>
                <a:spcPct val="80000"/>
              </a:lnSpc>
              <a:buFont typeface="Wingdings" pitchFamily="2" charset="2"/>
              <a:buNone/>
            </a:pPr>
            <a:endParaRPr lang="en-US" altLang="zh-CN" sz="2000" dirty="0"/>
          </a:p>
          <a:p>
            <a:pPr marL="238125" lvl="1" indent="0" eaLnBrk="1" hangingPunct="1">
              <a:spcAft>
                <a:spcPts val="300"/>
              </a:spcAft>
              <a:buNone/>
            </a:pPr>
            <a:r>
              <a:rPr lang="en-US" altLang="zh-CN" sz="2400" b="1" dirty="0">
                <a:solidFill>
                  <a:srgbClr val="C00000"/>
                </a:solidFill>
              </a:rPr>
              <a:t>Sequential and </a:t>
            </a:r>
            <a:r>
              <a:rPr lang="en-US" sz="2400" b="1" dirty="0">
                <a:solidFill>
                  <a:srgbClr val="C00000"/>
                </a:solidFill>
              </a:rPr>
              <a:t>Comparative Evaluation of Pain Treatment Effectiveness Response: The SCEPTER Trial</a:t>
            </a:r>
          </a:p>
          <a:p>
            <a:pPr lvl="1" eaLnBrk="1" hangingPunct="1">
              <a:spcAft>
                <a:spcPts val="300"/>
              </a:spcAft>
              <a:buNone/>
            </a:pPr>
            <a:r>
              <a:rPr lang="en-US" sz="1600" dirty="0"/>
              <a:t>Study Chairs: David J. Clark, MD, PhD and Matthew J. Bair, MD, MS</a:t>
            </a:r>
          </a:p>
          <a:p>
            <a:pPr lvl="1" eaLnBrk="1" hangingPunct="1">
              <a:spcAft>
                <a:spcPts val="300"/>
              </a:spcAft>
            </a:pPr>
            <a:endParaRPr lang="en-US" altLang="zh-CN" sz="800" dirty="0"/>
          </a:p>
          <a:p>
            <a:pPr marL="457200" lvl="1" indent="-228600" eaLnBrk="1" hangingPunct="1">
              <a:spcAft>
                <a:spcPts val="300"/>
              </a:spcAft>
            </a:pPr>
            <a:r>
              <a:rPr lang="en-US" altLang="zh-CN" sz="1800" b="1" i="1" dirty="0"/>
              <a:t>Study objective</a:t>
            </a:r>
            <a:r>
              <a:rPr lang="en-US" altLang="zh-CN" sz="1800" b="1" dirty="0"/>
              <a:t>:</a:t>
            </a:r>
            <a:r>
              <a:rPr lang="en-US" altLang="zh-CN" sz="1800" dirty="0"/>
              <a:t> To identify the optimal approach to chronic low back pain (cLBP) treatment employing commonly recommended non-surgical, non-pharmacological options.</a:t>
            </a:r>
          </a:p>
          <a:p>
            <a:pPr marL="457200" lvl="1" indent="-228600" eaLnBrk="1" hangingPunct="1">
              <a:spcAft>
                <a:spcPts val="300"/>
              </a:spcAft>
            </a:pPr>
            <a:r>
              <a:rPr lang="en-US" sz="1800" i="1" u="sng" dirty="0"/>
              <a:t>Primary outcome</a:t>
            </a:r>
            <a:r>
              <a:rPr lang="en-US" sz="1800" i="1" dirty="0"/>
              <a:t>:</a:t>
            </a:r>
            <a:r>
              <a:rPr lang="en-US" sz="1800" dirty="0"/>
              <a:t> Change from baseline in pain interference at 3 months</a:t>
            </a:r>
            <a:endParaRPr lang="en-US" altLang="zh-CN" sz="1800" dirty="0"/>
          </a:p>
          <a:p>
            <a:pPr marL="457200" lvl="1" indent="-228600" eaLnBrk="1" hangingPunct="1">
              <a:spcAft>
                <a:spcPts val="300"/>
              </a:spcAft>
            </a:pPr>
            <a:r>
              <a:rPr lang="en-US" altLang="zh-CN" sz="1800" dirty="0"/>
              <a:t>Secondary outcomes/objectives: </a:t>
            </a:r>
          </a:p>
          <a:p>
            <a:pPr marL="731837" lvl="2" indent="-228600" eaLnBrk="1" hangingPunct="1">
              <a:spcAft>
                <a:spcPts val="300"/>
              </a:spcAft>
              <a:buFont typeface="Wingdings" pitchFamily="2" charset="2"/>
              <a:buChar char="Ø"/>
            </a:pPr>
            <a:r>
              <a:rPr lang="en-US" altLang="zh-CN" sz="1800" dirty="0"/>
              <a:t>Pain severity, depression, anxiety, sleep disturbances, quality of life, etc</a:t>
            </a:r>
          </a:p>
          <a:p>
            <a:pPr marL="731837" lvl="2" indent="-228600" eaLnBrk="1" hangingPunct="1">
              <a:spcAft>
                <a:spcPts val="300"/>
              </a:spcAft>
              <a:buFont typeface="Wingdings" pitchFamily="2" charset="2"/>
              <a:buChar char="Ø"/>
            </a:pPr>
            <a:r>
              <a:rPr lang="en-US" altLang="zh-CN" sz="1800" dirty="0"/>
              <a:t>Identify predictors of responses to treatments</a:t>
            </a:r>
          </a:p>
          <a:p>
            <a:pPr marL="731837" lvl="2" indent="-228600" eaLnBrk="1" hangingPunct="1">
              <a:spcAft>
                <a:spcPts val="300"/>
              </a:spcAft>
              <a:buFont typeface="Wingdings" pitchFamily="2" charset="2"/>
              <a:buChar char="Ø"/>
            </a:pPr>
            <a:r>
              <a:rPr lang="en-US" altLang="zh-CN" sz="1800" dirty="0"/>
              <a:t>Evaluate feasibility, barriers and facilitators to implementation</a:t>
            </a:r>
          </a:p>
          <a:p>
            <a:pPr marL="731837" lvl="2" indent="-228600" eaLnBrk="1" hangingPunct="1">
              <a:spcAft>
                <a:spcPts val="300"/>
              </a:spcAft>
              <a:buFont typeface="Wingdings" pitchFamily="2" charset="2"/>
              <a:buChar char="Ø"/>
            </a:pPr>
            <a:r>
              <a:rPr lang="en-US" altLang="zh-CN" sz="1800" dirty="0"/>
              <a:t>Cost and budget impact analysis</a:t>
            </a:r>
          </a:p>
          <a:p>
            <a:pPr marL="457200" lvl="1" indent="-228600" eaLnBrk="1" hangingPunct="1">
              <a:spcAft>
                <a:spcPts val="300"/>
              </a:spcAft>
            </a:pPr>
            <a:r>
              <a:rPr lang="en-US" altLang="zh-CN" sz="1800" dirty="0"/>
              <a:t>Target sample size </a:t>
            </a:r>
            <a:r>
              <a:rPr lang="en-US" altLang="zh-CN" sz="1800" b="1" dirty="0"/>
              <a:t>2529</a:t>
            </a:r>
            <a:r>
              <a:rPr lang="en-US" altLang="zh-CN" sz="1800" dirty="0"/>
              <a:t>, to be recruited in 2.5 years from 20 sites</a:t>
            </a:r>
          </a:p>
          <a:p>
            <a:pPr marL="457200" lvl="1" indent="-228600" eaLnBrk="1" hangingPunct="1">
              <a:spcAft>
                <a:spcPts val="300"/>
              </a:spcAft>
            </a:pPr>
            <a:endParaRPr lang="en-US" altLang="zh-CN" sz="1800" dirty="0"/>
          </a:p>
          <a:p>
            <a:pPr lvl="3" eaLnBrk="1" hangingPunct="1">
              <a:spcAft>
                <a:spcPts val="100"/>
              </a:spcAft>
              <a:buNone/>
            </a:pPr>
            <a:endParaRPr lang="en-US" altLang="zh-CN" sz="1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2"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32682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#2009</a:t>
            </a:r>
            <a:r>
              <a:rPr lang="en-US" altLang="zh-CN" sz="2800" dirty="0"/>
              <a:t> </a:t>
            </a:r>
            <a:r>
              <a:rPr lang="en-US" altLang="zh-CN" dirty="0"/>
              <a:t>(SCEPTER)</a:t>
            </a:r>
          </a:p>
        </p:txBody>
      </p:sp>
      <p:sp>
        <p:nvSpPr>
          <p:cNvPr id="7171" name="Rectangle 3"/>
          <p:cNvSpPr>
            <a:spLocks noGrp="1"/>
          </p:cNvSpPr>
          <p:nvPr>
            <p:ph type="body" idx="1"/>
          </p:nvPr>
        </p:nvSpPr>
        <p:spPr>
          <a:xfrm>
            <a:off x="0" y="1143000"/>
            <a:ext cx="8763000" cy="5334000"/>
          </a:xfrm>
        </p:spPr>
        <p:txBody>
          <a:bodyPr/>
          <a:lstStyle/>
          <a:p>
            <a:pPr lvl="1" eaLnBrk="1" hangingPunct="1">
              <a:lnSpc>
                <a:spcPct val="80000"/>
              </a:lnSpc>
              <a:buFont typeface="Wingdings" pitchFamily="2" charset="2"/>
              <a:buNone/>
            </a:pPr>
            <a:endParaRPr lang="en-US" altLang="zh-CN" sz="2000" dirty="0"/>
          </a:p>
          <a:p>
            <a:pPr lvl="1" eaLnBrk="1" hangingPunct="1">
              <a:spcAft>
                <a:spcPts val="300"/>
              </a:spcAft>
              <a:buNone/>
            </a:pPr>
            <a:endParaRPr lang="en-US" sz="1600" dirty="0"/>
          </a:p>
          <a:p>
            <a:pPr lvl="1" eaLnBrk="1" hangingPunct="1">
              <a:spcAft>
                <a:spcPts val="300"/>
              </a:spcAft>
            </a:pPr>
            <a:endParaRPr lang="en-US" altLang="zh-CN" sz="800" dirty="0"/>
          </a:p>
          <a:p>
            <a:pPr lvl="1" eaLnBrk="1" hangingPunct="1">
              <a:spcAft>
                <a:spcPts val="300"/>
              </a:spcAft>
            </a:pPr>
            <a:endParaRPr lang="en-US" altLang="zh-CN" sz="1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pic>
        <p:nvPicPr>
          <p:cNvPr id="2" name="Picture 1">
            <a:extLst>
              <a:ext uri="{FF2B5EF4-FFF2-40B4-BE49-F238E27FC236}">
                <a16:creationId xmlns:a16="http://schemas.microsoft.com/office/drawing/2014/main" id="{8049342E-A690-4F98-814D-1EBA6FE8E6CA}"/>
              </a:ext>
            </a:extLst>
          </p:cNvPr>
          <p:cNvPicPr>
            <a:picLocks noChangeAspect="1"/>
          </p:cNvPicPr>
          <p:nvPr/>
        </p:nvPicPr>
        <p:blipFill>
          <a:blip r:embed="rId4"/>
          <a:stretch>
            <a:fillRect/>
          </a:stretch>
        </p:blipFill>
        <p:spPr>
          <a:xfrm>
            <a:off x="850069" y="1389678"/>
            <a:ext cx="7443861" cy="4840644"/>
          </a:xfrm>
          <a:prstGeom prst="rect">
            <a:avLst/>
          </a:prstGeom>
        </p:spPr>
      </p:pic>
    </p:spTree>
    <p:extLst>
      <p:ext uri="{BB962C8B-B14F-4D97-AF65-F5344CB8AC3E}">
        <p14:creationId xmlns:p14="http://schemas.microsoft.com/office/powerpoint/2010/main" val="306513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Outline</a:t>
            </a:r>
          </a:p>
        </p:txBody>
      </p:sp>
      <p:sp>
        <p:nvSpPr>
          <p:cNvPr id="7171" name="Rectangle 3"/>
          <p:cNvSpPr>
            <a:spLocks noGrp="1"/>
          </p:cNvSpPr>
          <p:nvPr>
            <p:ph type="body" idx="1"/>
          </p:nvPr>
        </p:nvSpPr>
        <p:spPr>
          <a:xfrm>
            <a:off x="0" y="990600"/>
            <a:ext cx="9067800" cy="5486400"/>
          </a:xfrm>
        </p:spPr>
        <p:txBody>
          <a:bodyPr/>
          <a:lstStyle/>
          <a:p>
            <a:pPr lvl="1" eaLnBrk="1" hangingPunct="1">
              <a:lnSpc>
                <a:spcPct val="80000"/>
              </a:lnSpc>
              <a:buFont typeface="Wingdings" pitchFamily="2" charset="2"/>
              <a:buNone/>
            </a:pPr>
            <a:endParaRPr lang="en-US" altLang="zh-CN" sz="2000" dirty="0"/>
          </a:p>
          <a:p>
            <a:pPr lvl="1" eaLnBrk="1" hangingPunct="1">
              <a:spcAft>
                <a:spcPts val="300"/>
              </a:spcAft>
            </a:pPr>
            <a:endParaRPr lang="en-US" altLang="zh-CN" sz="1800" b="1" dirty="0"/>
          </a:p>
          <a:p>
            <a:pPr lvl="1" eaLnBrk="1" hangingPunct="1">
              <a:spcAft>
                <a:spcPts val="300"/>
              </a:spcAft>
            </a:pPr>
            <a:endParaRPr lang="en-US" altLang="zh-CN" sz="1200" b="1" dirty="0">
              <a:solidFill>
                <a:srgbClr val="000099"/>
              </a:solidFill>
            </a:endParaRPr>
          </a:p>
          <a:p>
            <a:pPr lvl="1" eaLnBrk="1" hangingPunct="1">
              <a:spcAft>
                <a:spcPts val="300"/>
              </a:spcAft>
            </a:pPr>
            <a:r>
              <a:rPr lang="en-US" altLang="zh-CN" sz="2800" b="1" dirty="0">
                <a:solidFill>
                  <a:srgbClr val="000099"/>
                </a:solidFill>
              </a:rPr>
              <a:t>Brief Introduction of CSP </a:t>
            </a:r>
          </a:p>
          <a:p>
            <a:pPr lvl="1" eaLnBrk="1" hangingPunct="1">
              <a:spcAft>
                <a:spcPts val="300"/>
              </a:spcAft>
            </a:pPr>
            <a:endParaRPr lang="en-US" altLang="zh-CN" sz="1200" b="1" dirty="0">
              <a:solidFill>
                <a:srgbClr val="000099"/>
              </a:solidFill>
            </a:endParaRPr>
          </a:p>
          <a:p>
            <a:pPr lvl="1" eaLnBrk="1" hangingPunct="1">
              <a:spcAft>
                <a:spcPts val="300"/>
              </a:spcAft>
            </a:pPr>
            <a:r>
              <a:rPr lang="en-US" altLang="zh-CN" sz="2800" b="1" dirty="0">
                <a:solidFill>
                  <a:srgbClr val="000099"/>
                </a:solidFill>
              </a:rPr>
              <a:t>Two Examples of Complex Innovative Trial Designs:</a:t>
            </a:r>
          </a:p>
          <a:p>
            <a:pPr marL="1262063" lvl="2" indent="-347663" eaLnBrk="1" hangingPunct="1">
              <a:spcAft>
                <a:spcPts val="300"/>
              </a:spcAft>
              <a:buFont typeface="Courier New" panose="02070309020205020404" pitchFamily="49" charset="0"/>
              <a:buChar char="o"/>
            </a:pPr>
            <a:r>
              <a:rPr lang="en-US" altLang="zh-CN" sz="2800" b="1" dirty="0">
                <a:solidFill>
                  <a:srgbClr val="000099"/>
                </a:solidFill>
              </a:rPr>
              <a:t>Adaptive multi-arm multi-stage design</a:t>
            </a:r>
          </a:p>
          <a:p>
            <a:pPr marL="1262063" lvl="2" indent="-347663" eaLnBrk="1" hangingPunct="1">
              <a:spcAft>
                <a:spcPts val="300"/>
              </a:spcAft>
              <a:buFont typeface="Courier New" panose="02070309020205020404" pitchFamily="49" charset="0"/>
              <a:buChar char="o"/>
            </a:pPr>
            <a:r>
              <a:rPr lang="en-US" altLang="zh-CN" sz="2800" b="1" dirty="0">
                <a:solidFill>
                  <a:srgbClr val="000099"/>
                </a:solidFill>
              </a:rPr>
              <a:t>Sequential randomized design</a:t>
            </a:r>
          </a:p>
          <a:p>
            <a:pPr marL="1262063" lvl="2" indent="-347663" eaLnBrk="1" hangingPunct="1">
              <a:spcAft>
                <a:spcPts val="300"/>
              </a:spcAft>
              <a:buFont typeface="Courier New" panose="02070309020205020404" pitchFamily="49" charset="0"/>
              <a:buChar char="o"/>
            </a:pPr>
            <a:endParaRPr lang="en-US" altLang="zh-CN" sz="1200" b="1" dirty="0">
              <a:solidFill>
                <a:srgbClr val="000099"/>
              </a:solidFill>
            </a:endParaRPr>
          </a:p>
          <a:p>
            <a:pPr marL="393700" lvl="1" indent="0" eaLnBrk="1" hangingPunct="1">
              <a:spcAft>
                <a:spcPts val="300"/>
              </a:spcAft>
              <a:buNone/>
            </a:pPr>
            <a:endParaRPr lang="en-US" altLang="zh-CN" sz="1200" b="1" dirty="0">
              <a:solidFill>
                <a:srgbClr val="000099"/>
              </a:solidFill>
            </a:endParaRPr>
          </a:p>
          <a:p>
            <a:pPr marL="393700" lvl="1" indent="0" eaLnBrk="1" hangingPunct="1">
              <a:spcAft>
                <a:spcPts val="300"/>
              </a:spcAft>
              <a:buNone/>
            </a:pPr>
            <a:r>
              <a:rPr lang="en-US" altLang="zh-CN" sz="2800" b="1" dirty="0">
                <a:solidFill>
                  <a:srgbClr val="000099"/>
                </a:solidFill>
              </a:rPr>
              <a:t> </a:t>
            </a:r>
          </a:p>
          <a:p>
            <a:pPr lvl="1" eaLnBrk="1" hangingPunct="1">
              <a:lnSpc>
                <a:spcPct val="80000"/>
              </a:lnSpc>
              <a:spcAft>
                <a:spcPts val="300"/>
              </a:spcAft>
              <a:buFont typeface="Wingdings" pitchFamily="2" charset="2"/>
              <a:buNone/>
            </a:pPr>
            <a:endParaRPr lang="en-US" altLang="zh-CN"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2" cstate="print"/>
          <a:srcRect/>
          <a:stretch>
            <a:fillRect/>
          </a:stretch>
        </p:blipFill>
        <p:spPr bwMode="auto">
          <a:xfrm>
            <a:off x="6781800" y="228600"/>
            <a:ext cx="609600" cy="6096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Primary Objectives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sz="2400" b="1" dirty="0">
                <a:solidFill>
                  <a:srgbClr val="000099"/>
                </a:solidFill>
              </a:rPr>
              <a:t>Primary objective 1:</a:t>
            </a:r>
          </a:p>
          <a:p>
            <a:pPr marL="466725" lvl="1" indent="0" eaLnBrk="1" hangingPunct="1">
              <a:lnSpc>
                <a:spcPct val="110000"/>
              </a:lnSpc>
              <a:spcAft>
                <a:spcPts val="300"/>
              </a:spcAft>
              <a:buNone/>
            </a:pPr>
            <a:r>
              <a:rPr lang="en-US" dirty="0"/>
              <a:t>To compare the effectiveness of an </a:t>
            </a:r>
            <a:r>
              <a:rPr lang="en-US" i="1" dirty="0">
                <a:solidFill>
                  <a:srgbClr val="FF0000"/>
                </a:solidFill>
              </a:rPr>
              <a:t>internet-based pain self-management program</a:t>
            </a:r>
            <a:r>
              <a:rPr lang="en-US" dirty="0"/>
              <a:t> alone, an </a:t>
            </a:r>
            <a:r>
              <a:rPr lang="en-US" i="1" dirty="0">
                <a:solidFill>
                  <a:srgbClr val="FF0000"/>
                </a:solidFill>
              </a:rPr>
              <a:t>enhanced physical therapy </a:t>
            </a:r>
            <a:r>
              <a:rPr lang="en-US" dirty="0"/>
              <a:t>intervention that combines pain self-management education with tailored exercise guided by a physical therapist, and </a:t>
            </a:r>
            <a:r>
              <a:rPr lang="en-US" i="1" dirty="0">
                <a:solidFill>
                  <a:srgbClr val="FF0000"/>
                </a:solidFill>
              </a:rPr>
              <a:t>usual care </a:t>
            </a:r>
            <a:r>
              <a:rPr lang="en-US" dirty="0"/>
              <a:t>for the treatment of cLBP.</a:t>
            </a:r>
          </a:p>
          <a:p>
            <a:pPr marL="233363" lvl="1" indent="-4763" eaLnBrk="1" hangingPunct="1">
              <a:spcAft>
                <a:spcPts val="300"/>
              </a:spcAft>
              <a:buNone/>
            </a:pPr>
            <a:endParaRPr lang="en-US" b="1" dirty="0">
              <a:solidFill>
                <a:srgbClr val="000099"/>
              </a:solidFill>
            </a:endParaRPr>
          </a:p>
          <a:p>
            <a:pPr marL="233363" lvl="1" indent="-4763" eaLnBrk="1" hangingPunct="1">
              <a:spcAft>
                <a:spcPts val="300"/>
              </a:spcAft>
              <a:buNone/>
            </a:pPr>
            <a:r>
              <a:rPr lang="en-US" sz="2400" b="1" dirty="0">
                <a:solidFill>
                  <a:srgbClr val="000099"/>
                </a:solidFill>
              </a:rPr>
              <a:t>Primary objective 2:</a:t>
            </a:r>
          </a:p>
          <a:p>
            <a:pPr marL="457200" lvl="1" indent="9525" eaLnBrk="1" hangingPunct="1">
              <a:lnSpc>
                <a:spcPct val="110000"/>
              </a:lnSpc>
              <a:spcAft>
                <a:spcPts val="300"/>
              </a:spcAft>
              <a:buNone/>
            </a:pPr>
            <a:r>
              <a:rPr lang="en-US" dirty="0"/>
              <a:t>To compare the effectiveness of </a:t>
            </a:r>
            <a:r>
              <a:rPr lang="en-US" i="1" dirty="0">
                <a:solidFill>
                  <a:srgbClr val="FF0000"/>
                </a:solidFill>
              </a:rPr>
              <a:t>cognitive behavioral therapy</a:t>
            </a:r>
            <a:r>
              <a:rPr lang="en-US" dirty="0"/>
              <a:t>, </a:t>
            </a:r>
            <a:r>
              <a:rPr lang="en-US" i="1" dirty="0">
                <a:solidFill>
                  <a:srgbClr val="FF0000"/>
                </a:solidFill>
              </a:rPr>
              <a:t>spinal manipulation therapy</a:t>
            </a:r>
            <a:r>
              <a:rPr lang="en-US" dirty="0"/>
              <a:t>, and </a:t>
            </a:r>
            <a:r>
              <a:rPr lang="en-US" i="1" dirty="0">
                <a:solidFill>
                  <a:srgbClr val="FF0000"/>
                </a:solidFill>
              </a:rPr>
              <a:t>yoga</a:t>
            </a:r>
            <a:r>
              <a:rPr lang="en-US" dirty="0"/>
              <a:t> in Veterans without a clinically meaningful response to Step 1 treatment (Step 1 non-responders).</a:t>
            </a:r>
            <a:endParaRPr lang="en-US" altLang="zh-CN" sz="2400" b="1" dirty="0">
              <a:solidFill>
                <a:srgbClr val="000099"/>
              </a:solidFill>
            </a:endParaRPr>
          </a:p>
          <a:p>
            <a:pPr marL="457200" lvl="1" indent="-228600" eaLnBrk="1" hangingPunct="1">
              <a:lnSpc>
                <a:spcPct val="110000"/>
              </a:lnSpc>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826515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Sample size considerations </a:t>
            </a:r>
          </a:p>
        </p:txBody>
      </p:sp>
      <p:sp>
        <p:nvSpPr>
          <p:cNvPr id="7171" name="Rectangle 3"/>
          <p:cNvSpPr>
            <a:spLocks noGrp="1"/>
          </p:cNvSpPr>
          <p:nvPr>
            <p:ph type="body" idx="1"/>
          </p:nvPr>
        </p:nvSpPr>
        <p:spPr>
          <a:xfrm>
            <a:off x="0" y="1066800"/>
            <a:ext cx="8763000" cy="5486400"/>
          </a:xfrm>
        </p:spPr>
        <p:txBody>
          <a:bodyPr/>
          <a:lstStyle/>
          <a:p>
            <a:pPr lvl="1" eaLnBrk="1" hangingPunct="1">
              <a:lnSpc>
                <a:spcPct val="80000"/>
              </a:lnSpc>
              <a:buFont typeface="Wingdings" pitchFamily="2" charset="2"/>
              <a:buNone/>
            </a:pPr>
            <a:endParaRPr lang="en-US" altLang="zh-CN" sz="2000" dirty="0"/>
          </a:p>
          <a:p>
            <a:pPr marL="571500" lvl="1" indent="-342900" eaLnBrk="1" hangingPunct="1">
              <a:lnSpc>
                <a:spcPct val="110000"/>
              </a:lnSpc>
              <a:spcBef>
                <a:spcPts val="600"/>
              </a:spcBef>
              <a:spcAft>
                <a:spcPts val="600"/>
              </a:spcAft>
              <a:buSzPct val="100000"/>
              <a:buFont typeface="Arial" panose="020B0604020202020204" pitchFamily="34" charset="0"/>
              <a:buChar char="•"/>
            </a:pPr>
            <a:r>
              <a:rPr lang="en-US" dirty="0"/>
              <a:t>A mean between-group difference of 1-point in the primary outcome (change of BPI interference score from baseline to 3 months) is considered a clinically meaningful difference</a:t>
            </a:r>
          </a:p>
          <a:p>
            <a:pPr marL="571500" lvl="1" indent="-342900" eaLnBrk="1" hangingPunct="1">
              <a:lnSpc>
                <a:spcPct val="110000"/>
              </a:lnSpc>
              <a:spcBef>
                <a:spcPts val="600"/>
              </a:spcBef>
              <a:spcAft>
                <a:spcPts val="600"/>
              </a:spcAft>
              <a:buSzPct val="100000"/>
              <a:buFont typeface="Arial" panose="020B0604020202020204" pitchFamily="34" charset="0"/>
              <a:buChar char="•"/>
            </a:pPr>
            <a:r>
              <a:rPr lang="en-US" dirty="0"/>
              <a:t>Conservatively assuming a common SD of 2.5, a clinically meaningful difference of 1-point corresponds to a medium effect size of 0.4.</a:t>
            </a:r>
          </a:p>
          <a:p>
            <a:pPr marL="571500" lvl="1" indent="-342900" eaLnBrk="1" hangingPunct="1">
              <a:lnSpc>
                <a:spcPct val="110000"/>
              </a:lnSpc>
              <a:spcBef>
                <a:spcPts val="600"/>
              </a:spcBef>
              <a:spcAft>
                <a:spcPts val="600"/>
              </a:spcAft>
              <a:buSzPct val="100000"/>
              <a:buFont typeface="Arial" panose="020B0604020202020204" pitchFamily="34" charset="0"/>
              <a:buChar char="•"/>
            </a:pPr>
            <a:r>
              <a:rPr lang="en-US" dirty="0"/>
              <a:t>The study sample size is determined by the number of Step 1 non-responders needed in Step 2 to have adequate power to detect all pairwise comparisons among the Step 2 treatments that have a mean group difference of 1-point or greater in the primary outcome.</a:t>
            </a:r>
          </a:p>
          <a:p>
            <a:pPr marL="457200" lvl="1" indent="-228600" eaLnBrk="1" hangingPunct="1">
              <a:spcBef>
                <a:spcPts val="600"/>
              </a:spcBef>
              <a:spcAft>
                <a:spcPts val="600"/>
              </a:spcAft>
              <a:buNone/>
            </a:pPr>
            <a:endParaRPr lang="en-US" altLang="zh-CN" sz="2400" b="1"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339833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Sample size considerations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b="1" dirty="0">
                <a:solidFill>
                  <a:srgbClr val="000099"/>
                </a:solidFill>
              </a:rPr>
              <a:t>Table 2.1 </a:t>
            </a:r>
            <a:r>
              <a:rPr lang="en-US" dirty="0">
                <a:solidFill>
                  <a:srgbClr val="000099"/>
                </a:solidFill>
              </a:rPr>
              <a:t>Number of Step 1 non-responders needed at Step 2 to achieve desired power to detect all pairwise differences between Step 2 treatments</a:t>
            </a:r>
            <a:endParaRPr lang="en-US" altLang="zh-CN"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3" name="Table 2">
            <a:extLst>
              <a:ext uri="{FF2B5EF4-FFF2-40B4-BE49-F238E27FC236}">
                <a16:creationId xmlns:a16="http://schemas.microsoft.com/office/drawing/2014/main" id="{D5A94E51-BFAE-42D5-9B99-5870FCC14142}"/>
              </a:ext>
            </a:extLst>
          </p:cNvPr>
          <p:cNvGraphicFramePr>
            <a:graphicFrameLocks noGrp="1"/>
          </p:cNvGraphicFramePr>
          <p:nvPr>
            <p:extLst>
              <p:ext uri="{D42A27DB-BD31-4B8C-83A1-F6EECF244321}">
                <p14:modId xmlns:p14="http://schemas.microsoft.com/office/powerpoint/2010/main" val="2821328128"/>
              </p:ext>
            </p:extLst>
          </p:nvPr>
        </p:nvGraphicFramePr>
        <p:xfrm>
          <a:off x="322728" y="2312049"/>
          <a:ext cx="8516471" cy="3657599"/>
        </p:xfrm>
        <a:graphic>
          <a:graphicData uri="http://schemas.openxmlformats.org/drawingml/2006/table">
            <a:tbl>
              <a:tblPr firstRow="1" firstCol="1" bandRow="1">
                <a:tableStyleId>{5C22544A-7EE6-4342-B048-85BDC9FD1C3A}</a:tableStyleId>
              </a:tblPr>
              <a:tblGrid>
                <a:gridCol w="667872">
                  <a:extLst>
                    <a:ext uri="{9D8B030D-6E8A-4147-A177-3AD203B41FA5}">
                      <a16:colId xmlns:a16="http://schemas.microsoft.com/office/drawing/2014/main" val="1080972773"/>
                    </a:ext>
                  </a:extLst>
                </a:gridCol>
                <a:gridCol w="1870691">
                  <a:extLst>
                    <a:ext uri="{9D8B030D-6E8A-4147-A177-3AD203B41FA5}">
                      <a16:colId xmlns:a16="http://schemas.microsoft.com/office/drawing/2014/main" val="1584780222"/>
                    </a:ext>
                  </a:extLst>
                </a:gridCol>
                <a:gridCol w="1637784">
                  <a:extLst>
                    <a:ext uri="{9D8B030D-6E8A-4147-A177-3AD203B41FA5}">
                      <a16:colId xmlns:a16="http://schemas.microsoft.com/office/drawing/2014/main" val="2452282434"/>
                    </a:ext>
                  </a:extLst>
                </a:gridCol>
                <a:gridCol w="1474005">
                  <a:extLst>
                    <a:ext uri="{9D8B030D-6E8A-4147-A177-3AD203B41FA5}">
                      <a16:colId xmlns:a16="http://schemas.microsoft.com/office/drawing/2014/main" val="1560006297"/>
                    </a:ext>
                  </a:extLst>
                </a:gridCol>
                <a:gridCol w="1418320">
                  <a:extLst>
                    <a:ext uri="{9D8B030D-6E8A-4147-A177-3AD203B41FA5}">
                      <a16:colId xmlns:a16="http://schemas.microsoft.com/office/drawing/2014/main" val="598474995"/>
                    </a:ext>
                  </a:extLst>
                </a:gridCol>
                <a:gridCol w="1447799">
                  <a:extLst>
                    <a:ext uri="{9D8B030D-6E8A-4147-A177-3AD203B41FA5}">
                      <a16:colId xmlns:a16="http://schemas.microsoft.com/office/drawing/2014/main" val="680256002"/>
                    </a:ext>
                  </a:extLst>
                </a:gridCol>
              </a:tblGrid>
              <a:tr h="445678">
                <a:tc rowSpan="2">
                  <a:txBody>
                    <a:bodyPr/>
                    <a:lstStyle/>
                    <a:p>
                      <a:pPr marL="0" marR="0">
                        <a:lnSpc>
                          <a:spcPct val="115000"/>
                        </a:lnSpc>
                        <a:spcBef>
                          <a:spcPts val="0"/>
                        </a:spcBef>
                        <a:spcAft>
                          <a:spcPts val="0"/>
                        </a:spcAft>
                      </a:pPr>
                      <a:r>
                        <a:rPr lang="en-US" sz="1800" dirty="0">
                          <a:effectLst/>
                        </a:rPr>
                        <a:t>SD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800" dirty="0">
                          <a:effectLst/>
                        </a:rPr>
                        <a:t>Effect size corresponding to 1-point difference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800" dirty="0">
                          <a:effectLst/>
                        </a:rPr>
                        <a:t>Mean reduction for the 3 arms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3">
                  <a:txBody>
                    <a:bodyPr/>
                    <a:lstStyle/>
                    <a:p>
                      <a:pPr marL="0" marR="0" algn="ctr">
                        <a:lnSpc>
                          <a:spcPct val="115000"/>
                        </a:lnSpc>
                        <a:spcBef>
                          <a:spcPts val="0"/>
                        </a:spcBef>
                        <a:spcAft>
                          <a:spcPts val="0"/>
                        </a:spcAft>
                      </a:pPr>
                      <a:r>
                        <a:rPr lang="en-US" sz="1800" dirty="0">
                          <a:effectLst/>
                        </a:rPr>
                        <a:t>All-pairs power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4365955"/>
                  </a:ext>
                </a:extLst>
              </a:tr>
              <a:tr h="1429209">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rPr>
                        <a:t>80% power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85% power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90% power</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5998374"/>
                  </a:ext>
                </a:extLst>
              </a:tr>
              <a:tr h="445678">
                <a:tc rowSpan="2">
                  <a:txBody>
                    <a:bodyPr/>
                    <a:lstStyle/>
                    <a:p>
                      <a:pPr marL="0" marR="0">
                        <a:lnSpc>
                          <a:spcPct val="115000"/>
                        </a:lnSpc>
                        <a:spcBef>
                          <a:spcPts val="0"/>
                        </a:spcBef>
                        <a:spcAft>
                          <a:spcPts val="0"/>
                        </a:spcAft>
                      </a:pPr>
                      <a:r>
                        <a:rPr lang="en-US" sz="1800" dirty="0">
                          <a:effectLst/>
                        </a:rPr>
                        <a:t>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800" dirty="0">
                          <a:effectLst/>
                        </a:rPr>
                        <a:t>0.40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(1, 2, 2)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153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172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194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0873659"/>
                  </a:ext>
                </a:extLst>
              </a:tr>
              <a:tr h="445678">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rPr>
                        <a:t>(1, 2, 3)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166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180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b="1" dirty="0">
                          <a:effectLst/>
                        </a:rPr>
                        <a:t>202 per arm</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2867552"/>
                  </a:ext>
                </a:extLst>
              </a:tr>
              <a:tr h="445678">
                <a:tc rowSpan="2">
                  <a:txBody>
                    <a:bodyPr/>
                    <a:lstStyle/>
                    <a:p>
                      <a:pPr marL="0" marR="0">
                        <a:lnSpc>
                          <a:spcPct val="115000"/>
                        </a:lnSpc>
                        <a:spcBef>
                          <a:spcPts val="0"/>
                        </a:spcBef>
                        <a:spcAft>
                          <a:spcPts val="0"/>
                        </a:spcAft>
                      </a:pPr>
                      <a:r>
                        <a:rPr lang="en-US" sz="1800" dirty="0">
                          <a:effectLst/>
                        </a:rPr>
                        <a:t>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rowSpan="2">
                  <a:txBody>
                    <a:bodyPr/>
                    <a:lstStyle/>
                    <a:p>
                      <a:pPr marL="0" marR="0">
                        <a:lnSpc>
                          <a:spcPct val="115000"/>
                        </a:lnSpc>
                        <a:spcBef>
                          <a:spcPts val="0"/>
                        </a:spcBef>
                        <a:spcAft>
                          <a:spcPts val="0"/>
                        </a:spcAft>
                      </a:pPr>
                      <a:r>
                        <a:rPr lang="en-US" sz="1800" dirty="0">
                          <a:effectLst/>
                        </a:rPr>
                        <a:t>0.33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(1, 2, 2)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222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245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277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3343402"/>
                  </a:ext>
                </a:extLst>
              </a:tr>
              <a:tr h="445678">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pPr>
                      <a:r>
                        <a:rPr lang="en-US" sz="1800" dirty="0">
                          <a:effectLst/>
                        </a:rPr>
                        <a:t>(1, 2, 3)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237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257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288 per arm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02339680"/>
                  </a:ext>
                </a:extLst>
              </a:tr>
            </a:tbl>
          </a:graphicData>
        </a:graphic>
      </p:graphicFrame>
    </p:spTree>
    <p:extLst>
      <p:ext uri="{BB962C8B-B14F-4D97-AF65-F5344CB8AC3E}">
        <p14:creationId xmlns:p14="http://schemas.microsoft.com/office/powerpoint/2010/main" val="1938246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Sample size considerations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457200" lvl="1" indent="-228600" eaLnBrk="1" hangingPunct="1">
              <a:spcAft>
                <a:spcPts val="300"/>
              </a:spcAft>
              <a:buNone/>
            </a:pPr>
            <a:r>
              <a:rPr lang="en-US" sz="2400" dirty="0"/>
              <a:t>The final sample size was derived after adjusting for </a:t>
            </a:r>
          </a:p>
          <a:p>
            <a:pPr marL="571500" lvl="1" indent="-342900" eaLnBrk="1" hangingPunct="1">
              <a:spcAft>
                <a:spcPts val="300"/>
              </a:spcAft>
              <a:buSzPct val="100000"/>
              <a:buFont typeface="Arial" panose="020B0604020202020204" pitchFamily="34" charset="0"/>
              <a:buChar char="•"/>
            </a:pPr>
            <a:r>
              <a:rPr lang="en-US" sz="2400" dirty="0"/>
              <a:t>Correlation due to therapist</a:t>
            </a:r>
          </a:p>
          <a:p>
            <a:pPr marL="571500" lvl="1" indent="-342900" eaLnBrk="1" hangingPunct="1">
              <a:spcAft>
                <a:spcPts val="300"/>
              </a:spcAft>
              <a:buSzPct val="100000"/>
              <a:buFont typeface="Arial" panose="020B0604020202020204" pitchFamily="34" charset="0"/>
              <a:buChar char="•"/>
            </a:pPr>
            <a:r>
              <a:rPr lang="en-US" sz="2400" dirty="0"/>
              <a:t>Equipoise randomization at Step 2</a:t>
            </a:r>
          </a:p>
          <a:p>
            <a:pPr marL="571500" lvl="1" indent="-342900" eaLnBrk="1" hangingPunct="1">
              <a:spcAft>
                <a:spcPts val="300"/>
              </a:spcAft>
              <a:buSzPct val="100000"/>
              <a:buFont typeface="Arial" panose="020B0604020202020204" pitchFamily="34" charset="0"/>
              <a:buChar char="•"/>
            </a:pPr>
            <a:r>
              <a:rPr lang="en-US" sz="2400" dirty="0"/>
              <a:t>Anticipated proportion of Step 1 non-responders who are willing to proceed to Step 2</a:t>
            </a:r>
          </a:p>
          <a:p>
            <a:pPr marL="571500" lvl="1" indent="-342900" eaLnBrk="1" hangingPunct="1">
              <a:spcAft>
                <a:spcPts val="300"/>
              </a:spcAft>
              <a:buSzPct val="100000"/>
              <a:buFont typeface="Arial" panose="020B0604020202020204" pitchFamily="34" charset="0"/>
              <a:buChar char="•"/>
            </a:pPr>
            <a:r>
              <a:rPr lang="en-US" sz="2400" dirty="0"/>
              <a:t>Drop out rate</a:t>
            </a:r>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4176981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Sensitivity Analysis for Power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b="1" dirty="0">
                <a:solidFill>
                  <a:srgbClr val="000099"/>
                </a:solidFill>
              </a:rPr>
              <a:t>Table 2.2 </a:t>
            </a:r>
            <a:r>
              <a:rPr lang="en-US" dirty="0">
                <a:solidFill>
                  <a:srgbClr val="000099"/>
                </a:solidFill>
              </a:rPr>
              <a:t>Sensitivity analysis for the power of primary objective 2</a:t>
            </a:r>
            <a:endParaRPr lang="en-US" altLang="zh-CN"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2" name="Table 1">
            <a:extLst>
              <a:ext uri="{FF2B5EF4-FFF2-40B4-BE49-F238E27FC236}">
                <a16:creationId xmlns:a16="http://schemas.microsoft.com/office/drawing/2014/main" id="{67806916-F8C7-4026-B7C3-966192E3C6BD}"/>
              </a:ext>
            </a:extLst>
          </p:cNvPr>
          <p:cNvGraphicFramePr>
            <a:graphicFrameLocks noGrp="1"/>
          </p:cNvGraphicFramePr>
          <p:nvPr>
            <p:extLst>
              <p:ext uri="{D42A27DB-BD31-4B8C-83A1-F6EECF244321}">
                <p14:modId xmlns:p14="http://schemas.microsoft.com/office/powerpoint/2010/main" val="488808641"/>
              </p:ext>
            </p:extLst>
          </p:nvPr>
        </p:nvGraphicFramePr>
        <p:xfrm>
          <a:off x="457200" y="2133600"/>
          <a:ext cx="8305799" cy="4419601"/>
        </p:xfrm>
        <a:graphic>
          <a:graphicData uri="http://schemas.openxmlformats.org/drawingml/2006/table">
            <a:tbl>
              <a:tblPr firstRow="1" firstCol="1" bandRow="1">
                <a:tableStyleId>{5C22544A-7EE6-4342-B048-85BDC9FD1C3A}</a:tableStyleId>
              </a:tblPr>
              <a:tblGrid>
                <a:gridCol w="1147913">
                  <a:extLst>
                    <a:ext uri="{9D8B030D-6E8A-4147-A177-3AD203B41FA5}">
                      <a16:colId xmlns:a16="http://schemas.microsoft.com/office/drawing/2014/main" val="726800927"/>
                    </a:ext>
                  </a:extLst>
                </a:gridCol>
                <a:gridCol w="1192981">
                  <a:extLst>
                    <a:ext uri="{9D8B030D-6E8A-4147-A177-3AD203B41FA5}">
                      <a16:colId xmlns:a16="http://schemas.microsoft.com/office/drawing/2014/main" val="924959888"/>
                    </a:ext>
                  </a:extLst>
                </a:gridCol>
                <a:gridCol w="1192981">
                  <a:extLst>
                    <a:ext uri="{9D8B030D-6E8A-4147-A177-3AD203B41FA5}">
                      <a16:colId xmlns:a16="http://schemas.microsoft.com/office/drawing/2014/main" val="1505101427"/>
                    </a:ext>
                  </a:extLst>
                </a:gridCol>
                <a:gridCol w="1192981">
                  <a:extLst>
                    <a:ext uri="{9D8B030D-6E8A-4147-A177-3AD203B41FA5}">
                      <a16:colId xmlns:a16="http://schemas.microsoft.com/office/drawing/2014/main" val="3724371738"/>
                    </a:ext>
                  </a:extLst>
                </a:gridCol>
                <a:gridCol w="1192981">
                  <a:extLst>
                    <a:ext uri="{9D8B030D-6E8A-4147-A177-3AD203B41FA5}">
                      <a16:colId xmlns:a16="http://schemas.microsoft.com/office/drawing/2014/main" val="2199372343"/>
                    </a:ext>
                  </a:extLst>
                </a:gridCol>
                <a:gridCol w="1192981">
                  <a:extLst>
                    <a:ext uri="{9D8B030D-6E8A-4147-A177-3AD203B41FA5}">
                      <a16:colId xmlns:a16="http://schemas.microsoft.com/office/drawing/2014/main" val="1034580182"/>
                    </a:ext>
                  </a:extLst>
                </a:gridCol>
                <a:gridCol w="1192981">
                  <a:extLst>
                    <a:ext uri="{9D8B030D-6E8A-4147-A177-3AD203B41FA5}">
                      <a16:colId xmlns:a16="http://schemas.microsoft.com/office/drawing/2014/main" val="1398606266"/>
                    </a:ext>
                  </a:extLst>
                </a:gridCol>
              </a:tblGrid>
              <a:tr h="978076">
                <a:tc rowSpan="4">
                  <a:txBody>
                    <a:bodyPr/>
                    <a:lstStyle/>
                    <a:p>
                      <a:pPr marL="0" marR="0" algn="just">
                        <a:lnSpc>
                          <a:spcPct val="120000"/>
                        </a:lnSpc>
                        <a:spcBef>
                          <a:spcPts val="0"/>
                        </a:spcBef>
                        <a:spcAft>
                          <a:spcPts val="0"/>
                        </a:spcAft>
                      </a:pPr>
                      <a:r>
                        <a:rPr lang="en-US" sz="1800" dirty="0">
                          <a:effectLst/>
                        </a:rPr>
                        <a:t> </a:t>
                      </a:r>
                    </a:p>
                    <a:p>
                      <a:pPr marL="0" marR="0" algn="just">
                        <a:lnSpc>
                          <a:spcPct val="120000"/>
                        </a:lnSpc>
                        <a:spcBef>
                          <a:spcPts val="0"/>
                        </a:spcBef>
                        <a:spcAft>
                          <a:spcPts val="0"/>
                        </a:spcAft>
                      </a:pPr>
                      <a:r>
                        <a:rPr lang="en-US" sz="1800" dirty="0">
                          <a:effectLst/>
                        </a:rPr>
                        <a:t> </a:t>
                      </a:r>
                    </a:p>
                    <a:p>
                      <a:pPr marL="0" marR="0" algn="just">
                        <a:lnSpc>
                          <a:spcPct val="120000"/>
                        </a:lnSpc>
                        <a:spcBef>
                          <a:spcPts val="0"/>
                        </a:spcBef>
                        <a:spcAft>
                          <a:spcPts val="0"/>
                        </a:spcAft>
                      </a:pPr>
                      <a:r>
                        <a:rPr lang="en-US" sz="1800" dirty="0">
                          <a:effectLst/>
                        </a:rPr>
                        <a:t> </a:t>
                      </a:r>
                    </a:p>
                    <a:p>
                      <a:pPr marL="0" marR="0" algn="just">
                        <a:lnSpc>
                          <a:spcPct val="120000"/>
                        </a:lnSpc>
                        <a:spcBef>
                          <a:spcPts val="0"/>
                        </a:spcBef>
                        <a:spcAft>
                          <a:spcPts val="0"/>
                        </a:spcAft>
                      </a:pPr>
                      <a:r>
                        <a:rPr lang="en-US" sz="1800" dirty="0">
                          <a:effectLst/>
                        </a:rPr>
                        <a:t> </a:t>
                      </a:r>
                    </a:p>
                    <a:p>
                      <a:pPr marL="0" marR="0" algn="just">
                        <a:lnSpc>
                          <a:spcPct val="120000"/>
                        </a:lnSpc>
                        <a:spcBef>
                          <a:spcPts val="0"/>
                        </a:spcBef>
                        <a:spcAft>
                          <a:spcPts val="0"/>
                        </a:spcAft>
                      </a:pPr>
                      <a:r>
                        <a:rPr lang="en-US" sz="1800" dirty="0">
                          <a:effectLst/>
                        </a:rPr>
                        <a:t> </a:t>
                      </a:r>
                    </a:p>
                    <a:p>
                      <a:pPr marL="0" marR="0" algn="just">
                        <a:lnSpc>
                          <a:spcPct val="120000"/>
                        </a:lnSpc>
                        <a:spcBef>
                          <a:spcPts val="0"/>
                        </a:spcBef>
                        <a:spcAft>
                          <a:spcPts val="0"/>
                        </a:spcAft>
                      </a:pPr>
                      <a:r>
                        <a:rPr lang="en-US" sz="1800" dirty="0">
                          <a:effectLst/>
                        </a:rPr>
                        <a:t>SD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6">
                  <a:txBody>
                    <a:bodyPr/>
                    <a:lstStyle/>
                    <a:p>
                      <a:pPr marL="0" marR="0" algn="ctr">
                        <a:lnSpc>
                          <a:spcPct val="120000"/>
                        </a:lnSpc>
                        <a:spcBef>
                          <a:spcPts val="0"/>
                        </a:spcBef>
                        <a:spcAft>
                          <a:spcPts val="0"/>
                        </a:spcAft>
                      </a:pPr>
                      <a:r>
                        <a:rPr lang="en-US" sz="1800" dirty="0">
                          <a:effectLst/>
                        </a:rPr>
                        <a:t>Percent of Step 1 participants with primary outcome who are non-responders and willing to proceed to Step 2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3885412"/>
                  </a:ext>
                </a:extLst>
              </a:tr>
              <a:tr h="978076">
                <a:tc vMerge="1">
                  <a:txBody>
                    <a:bodyPr/>
                    <a:lstStyle/>
                    <a:p>
                      <a:endParaRPr lang="en-US"/>
                    </a:p>
                  </a:txBody>
                  <a:tcPr/>
                </a:tc>
                <a:tc gridSpan="2">
                  <a:txBody>
                    <a:bodyPr/>
                    <a:lstStyle/>
                    <a:p>
                      <a:pPr marL="0" marR="0" algn="ctr">
                        <a:lnSpc>
                          <a:spcPct val="120000"/>
                        </a:lnSpc>
                        <a:spcBef>
                          <a:spcPts val="0"/>
                        </a:spcBef>
                        <a:spcAft>
                          <a:spcPts val="0"/>
                        </a:spcAft>
                      </a:pPr>
                      <a:r>
                        <a:rPr lang="en-US" sz="1800" dirty="0">
                          <a:effectLst/>
                        </a:rPr>
                        <a:t>60%</a:t>
                      </a:r>
                    </a:p>
                    <a:p>
                      <a:pPr marL="0" marR="0" algn="ctr">
                        <a:lnSpc>
                          <a:spcPct val="120000"/>
                        </a:lnSpc>
                        <a:spcBef>
                          <a:spcPts val="0"/>
                        </a:spcBef>
                        <a:spcAft>
                          <a:spcPts val="0"/>
                        </a:spcAft>
                      </a:pPr>
                      <a:r>
                        <a:rPr lang="en-US" sz="1800" dirty="0">
                          <a:effectLst/>
                        </a:rPr>
                        <a:t>(inflation factor 1.72)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20000"/>
                        </a:lnSpc>
                        <a:spcBef>
                          <a:spcPts val="0"/>
                        </a:spcBef>
                        <a:spcAft>
                          <a:spcPts val="0"/>
                        </a:spcAft>
                      </a:pPr>
                      <a:r>
                        <a:rPr lang="en-US" sz="1800" dirty="0">
                          <a:effectLst/>
                        </a:rPr>
                        <a:t>50%</a:t>
                      </a:r>
                    </a:p>
                    <a:p>
                      <a:pPr marL="0" marR="0" algn="ctr">
                        <a:lnSpc>
                          <a:spcPct val="120000"/>
                        </a:lnSpc>
                        <a:spcBef>
                          <a:spcPts val="0"/>
                        </a:spcBef>
                        <a:spcAft>
                          <a:spcPts val="0"/>
                        </a:spcAft>
                      </a:pPr>
                      <a:r>
                        <a:rPr lang="en-US" sz="1800" dirty="0">
                          <a:effectLst/>
                        </a:rPr>
                        <a:t>(Inflation factor 1.57)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gn="ctr">
                        <a:lnSpc>
                          <a:spcPct val="120000"/>
                        </a:lnSpc>
                        <a:spcBef>
                          <a:spcPts val="0"/>
                        </a:spcBef>
                        <a:spcAft>
                          <a:spcPts val="0"/>
                        </a:spcAft>
                      </a:pPr>
                      <a:r>
                        <a:rPr lang="en-US" sz="1800" dirty="0">
                          <a:effectLst/>
                        </a:rPr>
                        <a:t>40%</a:t>
                      </a:r>
                    </a:p>
                    <a:p>
                      <a:pPr marL="0" marR="0" algn="ctr">
                        <a:lnSpc>
                          <a:spcPct val="120000"/>
                        </a:lnSpc>
                        <a:spcBef>
                          <a:spcPts val="0"/>
                        </a:spcBef>
                        <a:spcAft>
                          <a:spcPts val="0"/>
                        </a:spcAft>
                      </a:pPr>
                      <a:r>
                        <a:rPr lang="en-US" sz="1800" dirty="0">
                          <a:effectLst/>
                        </a:rPr>
                        <a:t>(inflation factor 1.45)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982303056"/>
                  </a:ext>
                </a:extLst>
              </a:tr>
              <a:tr h="470784">
                <a:tc vMerge="1">
                  <a:txBody>
                    <a:bodyPr/>
                    <a:lstStyle/>
                    <a:p>
                      <a:endParaRPr lang="en-US"/>
                    </a:p>
                  </a:txBody>
                  <a:tcPr/>
                </a:tc>
                <a:tc gridSpan="6">
                  <a:txBody>
                    <a:bodyPr/>
                    <a:lstStyle/>
                    <a:p>
                      <a:pPr marL="0" marR="0" algn="ctr">
                        <a:lnSpc>
                          <a:spcPct val="120000"/>
                        </a:lnSpc>
                        <a:spcBef>
                          <a:spcPts val="0"/>
                        </a:spcBef>
                        <a:spcAft>
                          <a:spcPts val="0"/>
                        </a:spcAft>
                      </a:pPr>
                      <a:r>
                        <a:rPr lang="en-US" sz="1800" dirty="0">
                          <a:effectLst/>
                        </a:rPr>
                        <a:t>Mean reduction in BPI in the 3 treatment arms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52959536"/>
                  </a:ext>
                </a:extLst>
              </a:tr>
              <a:tr h="580313">
                <a:tc vMerge="1">
                  <a:txBody>
                    <a:bodyPr/>
                    <a:lstStyle/>
                    <a:p>
                      <a:endParaRPr lang="en-US"/>
                    </a:p>
                  </a:txBody>
                  <a:tcPr/>
                </a:tc>
                <a:tc>
                  <a:txBody>
                    <a:bodyPr/>
                    <a:lstStyle/>
                    <a:p>
                      <a:pPr marL="0" marR="0" algn="ctr">
                        <a:lnSpc>
                          <a:spcPct val="120000"/>
                        </a:lnSpc>
                        <a:spcBef>
                          <a:spcPts val="0"/>
                        </a:spcBef>
                        <a:spcAft>
                          <a:spcPts val="0"/>
                        </a:spcAft>
                      </a:pPr>
                      <a:r>
                        <a:rPr lang="en-US" sz="1800" dirty="0">
                          <a:effectLst/>
                        </a:rPr>
                        <a:t>(1, 2, 2)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(1, 2, 3)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(1, 2, 2)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(1, 2, 3)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(1, 2, 2)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(1, 2, 3)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946599"/>
                  </a:ext>
                </a:extLst>
              </a:tr>
              <a:tr h="470784">
                <a:tc>
                  <a:txBody>
                    <a:bodyPr/>
                    <a:lstStyle/>
                    <a:p>
                      <a:pPr marL="0" marR="0" algn="just">
                        <a:lnSpc>
                          <a:spcPct val="120000"/>
                        </a:lnSpc>
                        <a:spcBef>
                          <a:spcPts val="0"/>
                        </a:spcBef>
                        <a:spcAft>
                          <a:spcPts val="0"/>
                        </a:spcAft>
                      </a:pPr>
                      <a:r>
                        <a:rPr lang="en-US" sz="1800" dirty="0">
                          <a:effectLst/>
                        </a:rPr>
                        <a:t>2.0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134062"/>
                  </a:ext>
                </a:extLst>
              </a:tr>
              <a:tr h="470784">
                <a:tc>
                  <a:txBody>
                    <a:bodyPr/>
                    <a:lstStyle/>
                    <a:p>
                      <a:pPr marL="0" marR="0" algn="just">
                        <a:lnSpc>
                          <a:spcPct val="120000"/>
                        </a:lnSpc>
                        <a:spcBef>
                          <a:spcPts val="0"/>
                        </a:spcBef>
                        <a:spcAft>
                          <a:spcPts val="0"/>
                        </a:spcAft>
                      </a:pPr>
                      <a:r>
                        <a:rPr lang="en-US" sz="1800" dirty="0">
                          <a:effectLst/>
                        </a:rPr>
                        <a:t>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90%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88%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87%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82%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78%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4021117"/>
                  </a:ext>
                </a:extLst>
              </a:tr>
              <a:tr h="470784">
                <a:tc>
                  <a:txBody>
                    <a:bodyPr/>
                    <a:lstStyle/>
                    <a:p>
                      <a:pPr marL="0" marR="0" algn="just">
                        <a:lnSpc>
                          <a:spcPct val="120000"/>
                        </a:lnSpc>
                        <a:spcBef>
                          <a:spcPts val="0"/>
                        </a:spcBef>
                        <a:spcAft>
                          <a:spcPts val="0"/>
                        </a:spcAft>
                      </a:pPr>
                      <a:r>
                        <a:rPr lang="en-US" sz="1800" dirty="0">
                          <a:effectLst/>
                        </a:rPr>
                        <a:t>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74%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69%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70%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61%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60%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20000"/>
                        </a:lnSpc>
                        <a:spcBef>
                          <a:spcPts val="0"/>
                        </a:spcBef>
                        <a:spcAft>
                          <a:spcPts val="0"/>
                        </a:spcAft>
                      </a:pPr>
                      <a:r>
                        <a:rPr lang="en-US" sz="1800" dirty="0">
                          <a:effectLst/>
                        </a:rPr>
                        <a:t>49%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7228549"/>
                  </a:ext>
                </a:extLst>
              </a:tr>
            </a:tbl>
          </a:graphicData>
        </a:graphic>
      </p:graphicFrame>
    </p:spTree>
    <p:extLst>
      <p:ext uri="{BB962C8B-B14F-4D97-AF65-F5344CB8AC3E}">
        <p14:creationId xmlns:p14="http://schemas.microsoft.com/office/powerpoint/2010/main" val="1291972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Power for Primary Objective 1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b="1" dirty="0">
                <a:solidFill>
                  <a:srgbClr val="000099"/>
                </a:solidFill>
              </a:rPr>
              <a:t>Table 2.3 </a:t>
            </a:r>
            <a:r>
              <a:rPr lang="en-US" dirty="0">
                <a:solidFill>
                  <a:srgbClr val="000099"/>
                </a:solidFill>
              </a:rPr>
              <a:t>Power to detect pairwise differences among the Step 1 treatments</a:t>
            </a:r>
            <a:endParaRPr lang="en-US" altLang="zh-CN" dirty="0">
              <a:solidFill>
                <a:srgbClr val="000099"/>
              </a:solidFill>
            </a:endParaRPr>
          </a:p>
          <a:p>
            <a:pPr marL="457200" lvl="1" indent="-228600" eaLnBrk="1" hangingPunct="1">
              <a:spcAft>
                <a:spcPts val="300"/>
              </a:spcAft>
              <a:buNone/>
            </a:pPr>
            <a:endParaRPr lang="en-US" sz="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1B52954B-D001-48BD-A9C3-2086EB7E00FF}"/>
                  </a:ext>
                </a:extLst>
              </p:cNvPr>
              <p:cNvGraphicFramePr>
                <a:graphicFrameLocks noGrp="1"/>
              </p:cNvGraphicFramePr>
              <p:nvPr>
                <p:extLst>
                  <p:ext uri="{D42A27DB-BD31-4B8C-83A1-F6EECF244321}">
                    <p14:modId xmlns:p14="http://schemas.microsoft.com/office/powerpoint/2010/main" val="4050504942"/>
                  </p:ext>
                </p:extLst>
              </p:nvPr>
            </p:nvGraphicFramePr>
            <p:xfrm>
              <a:off x="457200" y="2209800"/>
              <a:ext cx="8458200" cy="4114800"/>
            </p:xfrm>
            <a:graphic>
              <a:graphicData uri="http://schemas.openxmlformats.org/drawingml/2006/table">
                <a:tbl>
                  <a:tblPr firstRow="1" firstCol="1" bandRow="1">
                    <a:tableStyleId>{5C22544A-7EE6-4342-B048-85BDC9FD1C3A}</a:tableStyleId>
                  </a:tblPr>
                  <a:tblGrid>
                    <a:gridCol w="1177400">
                      <a:extLst>
                        <a:ext uri="{9D8B030D-6E8A-4147-A177-3AD203B41FA5}">
                          <a16:colId xmlns:a16="http://schemas.microsoft.com/office/drawing/2014/main" val="3432480467"/>
                        </a:ext>
                      </a:extLst>
                    </a:gridCol>
                    <a:gridCol w="1302824">
                      <a:extLst>
                        <a:ext uri="{9D8B030D-6E8A-4147-A177-3AD203B41FA5}">
                          <a16:colId xmlns:a16="http://schemas.microsoft.com/office/drawing/2014/main" val="2867750780"/>
                        </a:ext>
                      </a:extLst>
                    </a:gridCol>
                    <a:gridCol w="1271910">
                      <a:extLst>
                        <a:ext uri="{9D8B030D-6E8A-4147-A177-3AD203B41FA5}">
                          <a16:colId xmlns:a16="http://schemas.microsoft.com/office/drawing/2014/main" val="416988932"/>
                        </a:ext>
                      </a:extLst>
                    </a:gridCol>
                    <a:gridCol w="1192415">
                      <a:extLst>
                        <a:ext uri="{9D8B030D-6E8A-4147-A177-3AD203B41FA5}">
                          <a16:colId xmlns:a16="http://schemas.microsoft.com/office/drawing/2014/main" val="2225283329"/>
                        </a:ext>
                      </a:extLst>
                    </a:gridCol>
                    <a:gridCol w="1192415">
                      <a:extLst>
                        <a:ext uri="{9D8B030D-6E8A-4147-A177-3AD203B41FA5}">
                          <a16:colId xmlns:a16="http://schemas.microsoft.com/office/drawing/2014/main" val="1774888429"/>
                        </a:ext>
                      </a:extLst>
                    </a:gridCol>
                    <a:gridCol w="2321236">
                      <a:extLst>
                        <a:ext uri="{9D8B030D-6E8A-4147-A177-3AD203B41FA5}">
                          <a16:colId xmlns:a16="http://schemas.microsoft.com/office/drawing/2014/main" val="2374929524"/>
                        </a:ext>
                      </a:extLst>
                    </a:gridCol>
                  </a:tblGrid>
                  <a:tr h="1406163">
                    <a:tc>
                      <a:txBody>
                        <a:bodyPr/>
                        <a:lstStyle/>
                        <a:p>
                          <a:pPr marL="0" marR="0" algn="just">
                            <a:lnSpc>
                              <a:spcPct val="120000"/>
                            </a:lnSpc>
                            <a:spcBef>
                              <a:spcPts val="0"/>
                            </a:spcBef>
                            <a:spcAft>
                              <a:spcPts val="0"/>
                            </a:spcAft>
                          </a:pPr>
                          <a:r>
                            <a:rPr lang="en-US" sz="1800" dirty="0">
                              <a:effectLst/>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4">
                      <a:txBody>
                        <a:bodyPr/>
                        <a:lstStyle/>
                        <a:p>
                          <a:pPr marL="0" marR="0">
                            <a:lnSpc>
                              <a:spcPct val="120000"/>
                            </a:lnSpc>
                            <a:spcBef>
                              <a:spcPts val="0"/>
                            </a:spcBef>
                            <a:spcAft>
                              <a:spcPts val="0"/>
                            </a:spcAft>
                          </a:pPr>
                          <a:r>
                            <a:rPr lang="en-US" sz="1800" dirty="0">
                              <a:effectLst/>
                            </a:rPr>
                            <a:t>Enhanced Physical Therapy versus usual care or versus internet-based self-management program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20000"/>
                            </a:lnSpc>
                            <a:spcBef>
                              <a:spcPts val="0"/>
                            </a:spcBef>
                            <a:spcAft>
                              <a:spcPts val="0"/>
                            </a:spcAft>
                          </a:pPr>
                          <a:r>
                            <a:rPr lang="en-US" sz="1800" dirty="0">
                              <a:effectLst/>
                            </a:rPr>
                            <a:t>Usual care versus internet-based self-management program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1455243"/>
                      </a:ext>
                    </a:extLst>
                  </a:tr>
                  <a:tr h="925921">
                    <a:tc>
                      <a:txBody>
                        <a:bodyPr/>
                        <a:lstStyle/>
                        <a:p>
                          <a:pPr marL="0" marR="0" algn="just">
                            <a:lnSpc>
                              <a:spcPct val="120000"/>
                            </a:lnSpc>
                            <a:spcBef>
                              <a:spcPts val="0"/>
                            </a:spcBef>
                            <a:spcAft>
                              <a:spcPts val="0"/>
                            </a:spcAft>
                          </a:pPr>
                          <a:r>
                            <a:rPr lang="en-US" sz="1800" dirty="0">
                              <a:effectLst/>
                            </a:rPr>
                            <a:t>Effect size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ICC </a:t>
                          </a:r>
                        </a:p>
                        <a:p>
                          <a:pPr marL="0" marR="0">
                            <a:lnSpc>
                              <a:spcPct val="120000"/>
                            </a:lnSpc>
                            <a:spcBef>
                              <a:spcPts val="0"/>
                            </a:spcBef>
                            <a:spcAft>
                              <a:spcPts val="0"/>
                            </a:spcAft>
                          </a:pPr>
                          <a14:m>
                            <m:oMath xmlns:m="http://schemas.openxmlformats.org/officeDocument/2006/math">
                              <m:r>
                                <a:rPr lang="en-US" sz="1800">
                                  <a:effectLst/>
                                  <a:latin typeface="Cambria Math" panose="02040503050406030204" pitchFamily="18" charset="0"/>
                                </a:rPr>
                                <m:t>𝜌</m:t>
                              </m:r>
                              <m:r>
                                <a:rPr lang="en-US" sz="1800">
                                  <a:effectLst/>
                                  <a:latin typeface="Cambria Math" panose="02040503050406030204" pitchFamily="18" charset="0"/>
                                </a:rPr>
                                <m:t>=</m:t>
                              </m:r>
                            </m:oMath>
                          </a14:m>
                          <a:r>
                            <a:rPr lang="en-US" sz="1800" dirty="0">
                              <a:effectLst/>
                            </a:rPr>
                            <a:t> 0.02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ICC </a:t>
                          </a:r>
                          <a14:m>
                            <m:oMath xmlns:m="http://schemas.openxmlformats.org/officeDocument/2006/math">
                              <m:r>
                                <a:rPr lang="en-US" sz="1800">
                                  <a:effectLst/>
                                  <a:latin typeface="Cambria Math" panose="02040503050406030204" pitchFamily="18" charset="0"/>
                                </a:rPr>
                                <m:t>𝜌</m:t>
                              </m:r>
                              <m:r>
                                <a:rPr lang="en-US" sz="1800">
                                  <a:effectLst/>
                                  <a:latin typeface="Cambria Math" panose="02040503050406030204" pitchFamily="18" charset="0"/>
                                </a:rPr>
                                <m:t>=</m:t>
                              </m:r>
                            </m:oMath>
                          </a14:m>
                          <a:r>
                            <a:rPr lang="en-US" sz="1800" dirty="0">
                              <a:effectLst/>
                            </a:rPr>
                            <a:t>0.03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ICC </a:t>
                          </a:r>
                          <a14:m>
                            <m:oMath xmlns:m="http://schemas.openxmlformats.org/officeDocument/2006/math">
                              <m:r>
                                <a:rPr lang="en-US" sz="1800">
                                  <a:effectLst/>
                                  <a:latin typeface="Cambria Math" panose="02040503050406030204" pitchFamily="18" charset="0"/>
                                </a:rPr>
                                <m:t>𝜌</m:t>
                              </m:r>
                              <m:r>
                                <a:rPr lang="en-US" sz="1800">
                                  <a:effectLst/>
                                  <a:latin typeface="Cambria Math" panose="02040503050406030204" pitchFamily="18" charset="0"/>
                                </a:rPr>
                                <m:t>=</m:t>
                              </m:r>
                            </m:oMath>
                          </a14:m>
                          <a:r>
                            <a:rPr lang="en-US" sz="1800" dirty="0">
                              <a:effectLst/>
                            </a:rPr>
                            <a:t>0.04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ICC </a:t>
                          </a:r>
                          <a14:m>
                            <m:oMath xmlns:m="http://schemas.openxmlformats.org/officeDocument/2006/math">
                              <m:r>
                                <a:rPr lang="en-US" sz="1800">
                                  <a:effectLst/>
                                  <a:latin typeface="Cambria Math" panose="02040503050406030204" pitchFamily="18" charset="0"/>
                                </a:rPr>
                                <m:t>𝜌</m:t>
                              </m:r>
                              <m:r>
                                <a:rPr lang="en-US" sz="1800">
                                  <a:effectLst/>
                                  <a:latin typeface="Cambria Math" panose="02040503050406030204" pitchFamily="18" charset="0"/>
                                </a:rPr>
                                <m:t>=</m:t>
                              </m:r>
                            </m:oMath>
                          </a14:m>
                          <a:r>
                            <a:rPr lang="en-US" sz="1800" dirty="0">
                              <a:effectLst/>
                            </a:rPr>
                            <a:t>0.05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ICC </a:t>
                          </a:r>
                          <a14:m>
                            <m:oMath xmlns:m="http://schemas.openxmlformats.org/officeDocument/2006/math">
                              <m:r>
                                <a:rPr lang="en-US" sz="1800">
                                  <a:effectLst/>
                                  <a:latin typeface="Cambria Math" panose="02040503050406030204" pitchFamily="18" charset="0"/>
                                </a:rPr>
                                <m:t>𝜌</m:t>
                              </m:r>
                              <m:r>
                                <a:rPr lang="en-US" sz="1800">
                                  <a:effectLst/>
                                  <a:latin typeface="Cambria Math" panose="02040503050406030204" pitchFamily="18" charset="0"/>
                                </a:rPr>
                                <m:t>=</m:t>
                              </m:r>
                            </m:oMath>
                          </a14:m>
                          <a:r>
                            <a:rPr lang="en-US" sz="1800" dirty="0">
                              <a:effectLst/>
                            </a:rPr>
                            <a:t>0.00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6956268"/>
                      </a:ext>
                    </a:extLst>
                  </a:tr>
                  <a:tr h="445679">
                    <a:tc>
                      <a:txBody>
                        <a:bodyPr/>
                        <a:lstStyle/>
                        <a:p>
                          <a:pPr marL="0" marR="0" algn="just">
                            <a:lnSpc>
                              <a:spcPct val="120000"/>
                            </a:lnSpc>
                            <a:spcBef>
                              <a:spcPts val="0"/>
                            </a:spcBef>
                            <a:spcAft>
                              <a:spcPts val="0"/>
                            </a:spcAft>
                          </a:pPr>
                          <a:r>
                            <a:rPr lang="en-US" sz="1800" dirty="0">
                              <a:effectLst/>
                            </a:rPr>
                            <a:t>0.15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62%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57%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54%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50%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6566251"/>
                      </a:ext>
                    </a:extLst>
                  </a:tr>
                  <a:tr h="445679">
                    <a:tc>
                      <a:txBody>
                        <a:bodyPr/>
                        <a:lstStyle/>
                        <a:p>
                          <a:pPr marL="0" marR="0" algn="just">
                            <a:lnSpc>
                              <a:spcPct val="120000"/>
                            </a:lnSpc>
                            <a:spcBef>
                              <a:spcPts val="0"/>
                            </a:spcBef>
                            <a:spcAft>
                              <a:spcPts val="0"/>
                            </a:spcAft>
                          </a:pPr>
                          <a:r>
                            <a:rPr lang="en-US" sz="1800" dirty="0">
                              <a:effectLst/>
                            </a:rPr>
                            <a:t>0.20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88%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85%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82%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78%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5161503"/>
                      </a:ext>
                    </a:extLst>
                  </a:tr>
                  <a:tr h="445679">
                    <a:tc>
                      <a:txBody>
                        <a:bodyPr/>
                        <a:lstStyle/>
                        <a:p>
                          <a:pPr marL="0" marR="0" algn="just">
                            <a:lnSpc>
                              <a:spcPct val="120000"/>
                            </a:lnSpc>
                            <a:spcBef>
                              <a:spcPts val="0"/>
                            </a:spcBef>
                            <a:spcAft>
                              <a:spcPts val="0"/>
                            </a:spcAft>
                          </a:pPr>
                          <a:r>
                            <a:rPr lang="en-US" sz="1800" dirty="0">
                              <a:effectLst/>
                            </a:rPr>
                            <a:t>0.25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96%</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1243966"/>
                      </a:ext>
                    </a:extLst>
                  </a:tr>
                  <a:tr h="445679">
                    <a:tc>
                      <a:txBody>
                        <a:bodyPr/>
                        <a:lstStyle/>
                        <a:p>
                          <a:pPr marL="0" marR="0" algn="just">
                            <a:lnSpc>
                              <a:spcPct val="120000"/>
                            </a:lnSpc>
                            <a:spcBef>
                              <a:spcPts val="0"/>
                            </a:spcBef>
                            <a:spcAft>
                              <a:spcPts val="0"/>
                            </a:spcAft>
                          </a:pPr>
                          <a:r>
                            <a:rPr lang="en-US" sz="1800" dirty="0">
                              <a:effectLst/>
                            </a:rPr>
                            <a:t>0.30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&gt;99%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&gt;99%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&gt;99%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1041116"/>
                      </a:ext>
                    </a:extLst>
                  </a:tr>
                </a:tbl>
              </a:graphicData>
            </a:graphic>
          </p:graphicFrame>
        </mc:Choice>
        <mc:Fallback xmlns="">
          <p:graphicFrame>
            <p:nvGraphicFramePr>
              <p:cNvPr id="2" name="Table 1">
                <a:extLst>
                  <a:ext uri="{FF2B5EF4-FFF2-40B4-BE49-F238E27FC236}">
                    <a16:creationId xmlns:a16="http://schemas.microsoft.com/office/drawing/2014/main" id="{1B52954B-D001-48BD-A9C3-2086EB7E00FF}"/>
                  </a:ext>
                </a:extLst>
              </p:cNvPr>
              <p:cNvGraphicFramePr>
                <a:graphicFrameLocks noGrp="1"/>
              </p:cNvGraphicFramePr>
              <p:nvPr>
                <p:extLst>
                  <p:ext uri="{D42A27DB-BD31-4B8C-83A1-F6EECF244321}">
                    <p14:modId xmlns:p14="http://schemas.microsoft.com/office/powerpoint/2010/main" val="4050504942"/>
                  </p:ext>
                </p:extLst>
              </p:nvPr>
            </p:nvGraphicFramePr>
            <p:xfrm>
              <a:off x="457200" y="2209800"/>
              <a:ext cx="8458200" cy="4114800"/>
            </p:xfrm>
            <a:graphic>
              <a:graphicData uri="http://schemas.openxmlformats.org/drawingml/2006/table">
                <a:tbl>
                  <a:tblPr firstRow="1" firstCol="1" bandRow="1">
                    <a:tableStyleId>{5C22544A-7EE6-4342-B048-85BDC9FD1C3A}</a:tableStyleId>
                  </a:tblPr>
                  <a:tblGrid>
                    <a:gridCol w="1177400">
                      <a:extLst>
                        <a:ext uri="{9D8B030D-6E8A-4147-A177-3AD203B41FA5}">
                          <a16:colId xmlns:a16="http://schemas.microsoft.com/office/drawing/2014/main" val="3432480467"/>
                        </a:ext>
                      </a:extLst>
                    </a:gridCol>
                    <a:gridCol w="1302824">
                      <a:extLst>
                        <a:ext uri="{9D8B030D-6E8A-4147-A177-3AD203B41FA5}">
                          <a16:colId xmlns:a16="http://schemas.microsoft.com/office/drawing/2014/main" val="2867750780"/>
                        </a:ext>
                      </a:extLst>
                    </a:gridCol>
                    <a:gridCol w="1271910">
                      <a:extLst>
                        <a:ext uri="{9D8B030D-6E8A-4147-A177-3AD203B41FA5}">
                          <a16:colId xmlns:a16="http://schemas.microsoft.com/office/drawing/2014/main" val="416988932"/>
                        </a:ext>
                      </a:extLst>
                    </a:gridCol>
                    <a:gridCol w="1192415">
                      <a:extLst>
                        <a:ext uri="{9D8B030D-6E8A-4147-A177-3AD203B41FA5}">
                          <a16:colId xmlns:a16="http://schemas.microsoft.com/office/drawing/2014/main" val="2225283329"/>
                        </a:ext>
                      </a:extLst>
                    </a:gridCol>
                    <a:gridCol w="1192415">
                      <a:extLst>
                        <a:ext uri="{9D8B030D-6E8A-4147-A177-3AD203B41FA5}">
                          <a16:colId xmlns:a16="http://schemas.microsoft.com/office/drawing/2014/main" val="1774888429"/>
                        </a:ext>
                      </a:extLst>
                    </a:gridCol>
                    <a:gridCol w="2321236">
                      <a:extLst>
                        <a:ext uri="{9D8B030D-6E8A-4147-A177-3AD203B41FA5}">
                          <a16:colId xmlns:a16="http://schemas.microsoft.com/office/drawing/2014/main" val="2374929524"/>
                        </a:ext>
                      </a:extLst>
                    </a:gridCol>
                  </a:tblGrid>
                  <a:tr h="1406163">
                    <a:tc>
                      <a:txBody>
                        <a:bodyPr/>
                        <a:lstStyle/>
                        <a:p>
                          <a:pPr marL="0" marR="0" algn="just">
                            <a:lnSpc>
                              <a:spcPct val="120000"/>
                            </a:lnSpc>
                            <a:spcBef>
                              <a:spcPts val="0"/>
                            </a:spcBef>
                            <a:spcAft>
                              <a:spcPts val="0"/>
                            </a:spcAft>
                          </a:pPr>
                          <a:r>
                            <a:rPr lang="en-US" sz="1800">
                              <a:effectLst/>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4">
                      <a:txBody>
                        <a:bodyPr/>
                        <a:lstStyle/>
                        <a:p>
                          <a:pPr marL="0" marR="0">
                            <a:lnSpc>
                              <a:spcPct val="120000"/>
                            </a:lnSpc>
                            <a:spcBef>
                              <a:spcPts val="0"/>
                            </a:spcBef>
                            <a:spcAft>
                              <a:spcPts val="0"/>
                            </a:spcAft>
                          </a:pPr>
                          <a:r>
                            <a:rPr lang="en-US" sz="1800" dirty="0">
                              <a:effectLst/>
                            </a:rPr>
                            <a:t>Enhanced Physical Therapy versus usual care or versus internet-based self-management program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nSpc>
                              <a:spcPct val="120000"/>
                            </a:lnSpc>
                            <a:spcBef>
                              <a:spcPts val="0"/>
                            </a:spcBef>
                            <a:spcAft>
                              <a:spcPts val="0"/>
                            </a:spcAft>
                          </a:pPr>
                          <a:r>
                            <a:rPr lang="en-US" sz="1800" dirty="0">
                              <a:effectLst/>
                            </a:rPr>
                            <a:t>Usual care versus internet-based self-management program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21455243"/>
                      </a:ext>
                    </a:extLst>
                  </a:tr>
                  <a:tr h="925921">
                    <a:tc>
                      <a:txBody>
                        <a:bodyPr/>
                        <a:lstStyle/>
                        <a:p>
                          <a:pPr marL="0" marR="0" algn="just">
                            <a:lnSpc>
                              <a:spcPct val="120000"/>
                            </a:lnSpc>
                            <a:spcBef>
                              <a:spcPts val="0"/>
                            </a:spcBef>
                            <a:spcAft>
                              <a:spcPts val="0"/>
                            </a:spcAft>
                          </a:pPr>
                          <a:r>
                            <a:rPr lang="en-US" sz="1800">
                              <a:effectLst/>
                            </a:rPr>
                            <a:t>Effect size</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US"/>
                        </a:p>
                      </a:txBody>
                      <a:tcPr marL="68580" marR="68580" marT="0" marB="0">
                        <a:blipFill>
                          <a:blip r:embed="rId4"/>
                          <a:stretch>
                            <a:fillRect l="-91121" t="-156579" r="-460280" b="-194079"/>
                          </a:stretch>
                        </a:blipFill>
                      </a:tcPr>
                    </a:tc>
                    <a:tc>
                      <a:txBody>
                        <a:bodyPr/>
                        <a:lstStyle/>
                        <a:p>
                          <a:endParaRPr lang="en-US"/>
                        </a:p>
                      </a:txBody>
                      <a:tcPr marL="68580" marR="68580" marT="0" marB="0">
                        <a:blipFill>
                          <a:blip r:embed="rId4"/>
                          <a:stretch>
                            <a:fillRect l="-195694" t="-156579" r="-371292" b="-194079"/>
                          </a:stretch>
                        </a:blipFill>
                      </a:tcPr>
                    </a:tc>
                    <a:tc>
                      <a:txBody>
                        <a:bodyPr/>
                        <a:lstStyle/>
                        <a:p>
                          <a:endParaRPr lang="en-US"/>
                        </a:p>
                      </a:txBody>
                      <a:tcPr marL="68580" marR="68580" marT="0" marB="0">
                        <a:blipFill>
                          <a:blip r:embed="rId4"/>
                          <a:stretch>
                            <a:fillRect l="-316923" t="-156579" r="-297949" b="-194079"/>
                          </a:stretch>
                        </a:blipFill>
                      </a:tcPr>
                    </a:tc>
                    <a:tc>
                      <a:txBody>
                        <a:bodyPr/>
                        <a:lstStyle/>
                        <a:p>
                          <a:endParaRPr lang="en-US"/>
                        </a:p>
                      </a:txBody>
                      <a:tcPr marL="68580" marR="68580" marT="0" marB="0">
                        <a:blipFill>
                          <a:blip r:embed="rId4"/>
                          <a:stretch>
                            <a:fillRect l="-414796" t="-156579" r="-196429" b="-194079"/>
                          </a:stretch>
                        </a:blipFill>
                      </a:tcPr>
                    </a:tc>
                    <a:tc>
                      <a:txBody>
                        <a:bodyPr/>
                        <a:lstStyle/>
                        <a:p>
                          <a:endParaRPr lang="en-US"/>
                        </a:p>
                      </a:txBody>
                      <a:tcPr marL="68580" marR="68580" marT="0" marB="0">
                        <a:blipFill>
                          <a:blip r:embed="rId4"/>
                          <a:stretch>
                            <a:fillRect l="-264829" t="-156579" r="-1050" b="-194079"/>
                          </a:stretch>
                        </a:blipFill>
                      </a:tcPr>
                    </a:tc>
                    <a:extLst>
                      <a:ext uri="{0D108BD9-81ED-4DB2-BD59-A6C34878D82A}">
                        <a16:rowId xmlns:a16="http://schemas.microsoft.com/office/drawing/2014/main" val="856956268"/>
                      </a:ext>
                    </a:extLst>
                  </a:tr>
                  <a:tr h="445679">
                    <a:tc>
                      <a:txBody>
                        <a:bodyPr/>
                        <a:lstStyle/>
                        <a:p>
                          <a:pPr marL="0" marR="0" algn="just">
                            <a:lnSpc>
                              <a:spcPct val="120000"/>
                            </a:lnSpc>
                            <a:spcBef>
                              <a:spcPts val="0"/>
                            </a:spcBef>
                            <a:spcAft>
                              <a:spcPts val="0"/>
                            </a:spcAft>
                          </a:pPr>
                          <a:r>
                            <a:rPr lang="en-US" sz="1800">
                              <a:effectLst/>
                            </a:rPr>
                            <a:t>0.15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62%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57%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54%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50%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72%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6566251"/>
                      </a:ext>
                    </a:extLst>
                  </a:tr>
                  <a:tr h="445679">
                    <a:tc>
                      <a:txBody>
                        <a:bodyPr/>
                        <a:lstStyle/>
                        <a:p>
                          <a:pPr marL="0" marR="0" algn="just">
                            <a:lnSpc>
                              <a:spcPct val="120000"/>
                            </a:lnSpc>
                            <a:spcBef>
                              <a:spcPts val="0"/>
                            </a:spcBef>
                            <a:spcAft>
                              <a:spcPts val="0"/>
                            </a:spcAft>
                          </a:pPr>
                          <a:r>
                            <a:rPr lang="en-US" sz="1800">
                              <a:effectLst/>
                            </a:rPr>
                            <a:t>0.20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88%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85%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82%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78%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5161503"/>
                      </a:ext>
                    </a:extLst>
                  </a:tr>
                  <a:tr h="445679">
                    <a:tc>
                      <a:txBody>
                        <a:bodyPr/>
                        <a:lstStyle/>
                        <a:p>
                          <a:pPr marL="0" marR="0" algn="just">
                            <a:lnSpc>
                              <a:spcPct val="120000"/>
                            </a:lnSpc>
                            <a:spcBef>
                              <a:spcPts val="0"/>
                            </a:spcBef>
                            <a:spcAft>
                              <a:spcPts val="0"/>
                            </a:spcAft>
                          </a:pPr>
                          <a:r>
                            <a:rPr lang="en-US" sz="1800">
                              <a:effectLst/>
                            </a:rPr>
                            <a:t>0.25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96%</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1243966"/>
                      </a:ext>
                    </a:extLst>
                  </a:tr>
                  <a:tr h="445679">
                    <a:tc>
                      <a:txBody>
                        <a:bodyPr/>
                        <a:lstStyle/>
                        <a:p>
                          <a:pPr marL="0" marR="0" algn="just">
                            <a:lnSpc>
                              <a:spcPct val="120000"/>
                            </a:lnSpc>
                            <a:spcBef>
                              <a:spcPts val="0"/>
                            </a:spcBef>
                            <a:spcAft>
                              <a:spcPts val="0"/>
                            </a:spcAft>
                          </a:pPr>
                          <a:r>
                            <a:rPr lang="en-US" sz="1800">
                              <a:effectLst/>
                            </a:rPr>
                            <a:t>0.30</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&gt;99%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&gt;99%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a:effectLst/>
                            </a:rPr>
                            <a:t>99%</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20000"/>
                            </a:lnSpc>
                            <a:spcBef>
                              <a:spcPts val="0"/>
                            </a:spcBef>
                            <a:spcAft>
                              <a:spcPts val="0"/>
                            </a:spcAft>
                          </a:pPr>
                          <a:r>
                            <a:rPr lang="en-US" sz="1800" dirty="0">
                              <a:effectLst/>
                            </a:rPr>
                            <a:t>&gt;99%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11041116"/>
                      </a:ext>
                    </a:extLst>
                  </a:tr>
                </a:tbl>
              </a:graphicData>
            </a:graphic>
          </p:graphicFrame>
        </mc:Fallback>
      </mc:AlternateContent>
    </p:spTree>
    <p:extLst>
      <p:ext uri="{BB962C8B-B14F-4D97-AF65-F5344CB8AC3E}">
        <p14:creationId xmlns:p14="http://schemas.microsoft.com/office/powerpoint/2010/main" val="269600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#2009 (SCEPTER)</a:t>
            </a:r>
          </a:p>
        </p:txBody>
      </p:sp>
      <p:sp>
        <p:nvSpPr>
          <p:cNvPr id="7171" name="Rectangle 3"/>
          <p:cNvSpPr>
            <a:spLocks noGrp="1"/>
          </p:cNvSpPr>
          <p:nvPr>
            <p:ph type="body" idx="1"/>
          </p:nvPr>
        </p:nvSpPr>
        <p:spPr>
          <a:xfrm>
            <a:off x="0" y="1066800"/>
            <a:ext cx="9144000" cy="5791200"/>
          </a:xfrm>
        </p:spPr>
        <p:txBody>
          <a:bodyPr/>
          <a:lstStyle/>
          <a:p>
            <a:pPr lvl="1" eaLnBrk="1" hangingPunct="1">
              <a:lnSpc>
                <a:spcPct val="80000"/>
              </a:lnSpc>
              <a:buFont typeface="Wingdings" pitchFamily="2" charset="2"/>
              <a:buNone/>
            </a:pPr>
            <a:endParaRPr lang="en-US" altLang="zh-CN" sz="2000" dirty="0"/>
          </a:p>
          <a:p>
            <a:pPr marL="457200" lvl="1" indent="-228600" eaLnBrk="1" hangingPunct="1">
              <a:spcAft>
                <a:spcPts val="300"/>
              </a:spcAft>
              <a:buNone/>
            </a:pPr>
            <a:r>
              <a:rPr lang="en-US" altLang="zh-CN" sz="2400" b="1" dirty="0">
                <a:solidFill>
                  <a:srgbClr val="000099"/>
                </a:solidFill>
              </a:rPr>
              <a:t>Considerations for interim analysis:</a:t>
            </a:r>
          </a:p>
          <a:p>
            <a:pPr marL="457200" lvl="1" indent="-228600" eaLnBrk="1" hangingPunct="1">
              <a:spcAft>
                <a:spcPts val="300"/>
              </a:spcAft>
              <a:buNone/>
            </a:pPr>
            <a:endParaRPr lang="en-US" sz="800" dirty="0"/>
          </a:p>
          <a:p>
            <a:pPr marL="457200" lvl="1" indent="-228600" eaLnBrk="1" hangingPunct="1">
              <a:spcAft>
                <a:spcPts val="300"/>
              </a:spcAft>
            </a:pPr>
            <a:r>
              <a:rPr lang="en-US" sz="2400" dirty="0"/>
              <a:t>Drop Step 1 treatment arms?</a:t>
            </a:r>
          </a:p>
          <a:p>
            <a:pPr marL="457200" lvl="1" indent="-228600" eaLnBrk="1" hangingPunct="1">
              <a:spcAft>
                <a:spcPts val="300"/>
              </a:spcAft>
            </a:pPr>
            <a:r>
              <a:rPr lang="en-US" sz="2400" dirty="0"/>
              <a:t>Drop Step 2 treatment arms?</a:t>
            </a:r>
          </a:p>
          <a:p>
            <a:pPr marL="457200" lvl="1" indent="-228600" eaLnBrk="1" hangingPunct="1">
              <a:spcAft>
                <a:spcPts val="300"/>
              </a:spcAft>
            </a:pPr>
            <a:r>
              <a:rPr lang="en-US" altLang="zh-CN" sz="2400" dirty="0"/>
              <a:t>Drop treatment strategies?</a:t>
            </a:r>
          </a:p>
          <a:p>
            <a:pPr marL="457200" lvl="1" indent="-228600" eaLnBrk="1" hangingPunct="1">
              <a:spcAft>
                <a:spcPts val="300"/>
              </a:spcAft>
            </a:pPr>
            <a:endParaRPr lang="en-US" altLang="zh-CN" sz="2400" dirty="0"/>
          </a:p>
          <a:p>
            <a:pPr marL="228600" lvl="1" indent="0" eaLnBrk="1" hangingPunct="1">
              <a:spcAft>
                <a:spcPts val="300"/>
              </a:spcAft>
              <a:buNone/>
            </a:pPr>
            <a:r>
              <a:rPr lang="en-US" altLang="zh-CN" sz="2400" dirty="0"/>
              <a:t>It was decided that the study does not plan to stop treatment arms early for efficacy for futility.</a:t>
            </a:r>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721301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#2009 (SCEPTER) </a:t>
            </a:r>
          </a:p>
        </p:txBody>
      </p:sp>
      <p:sp>
        <p:nvSpPr>
          <p:cNvPr id="7171" name="Rectangle 3"/>
          <p:cNvSpPr>
            <a:spLocks noGrp="1"/>
          </p:cNvSpPr>
          <p:nvPr>
            <p:ph type="body" idx="1"/>
          </p:nvPr>
        </p:nvSpPr>
        <p:spPr>
          <a:xfrm>
            <a:off x="0" y="1066800"/>
            <a:ext cx="8991600" cy="57912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sz="2400" b="1" dirty="0">
                <a:solidFill>
                  <a:srgbClr val="000099"/>
                </a:solidFill>
              </a:rPr>
              <a:t>Rationale for not stopping treatment arms early for efficacy or for futility</a:t>
            </a:r>
          </a:p>
          <a:p>
            <a:pPr marL="457200" lvl="1" indent="-228600" eaLnBrk="1" hangingPunct="1">
              <a:spcAft>
                <a:spcPts val="300"/>
              </a:spcAft>
              <a:buNone/>
            </a:pPr>
            <a:endParaRPr lang="en-US" sz="800" dirty="0"/>
          </a:p>
          <a:p>
            <a:pPr marL="466725" indent="-233363"/>
            <a:r>
              <a:rPr lang="en-US" b="1" dirty="0"/>
              <a:t>Step 1:</a:t>
            </a:r>
          </a:p>
          <a:p>
            <a:pPr marL="942975" lvl="1" indent="-342900">
              <a:lnSpc>
                <a:spcPct val="110000"/>
              </a:lnSpc>
              <a:spcBef>
                <a:spcPts val="600"/>
              </a:spcBef>
              <a:spcAft>
                <a:spcPts val="300"/>
              </a:spcAft>
              <a:buSzPct val="100000"/>
              <a:buFont typeface="+mj-lt"/>
              <a:buAutoNum type="arabicParenR"/>
            </a:pPr>
            <a:r>
              <a:rPr lang="en-US" dirty="0"/>
              <a:t>There are no ethical concerns;</a:t>
            </a:r>
          </a:p>
          <a:p>
            <a:pPr marL="942975" lvl="1" indent="-342900">
              <a:lnSpc>
                <a:spcPct val="110000"/>
              </a:lnSpc>
              <a:spcBef>
                <a:spcPts val="600"/>
              </a:spcBef>
              <a:spcAft>
                <a:spcPts val="300"/>
              </a:spcAft>
              <a:buSzPct val="100000"/>
              <a:buFont typeface="+mj-lt"/>
              <a:buAutoNum type="arabicParenR"/>
            </a:pPr>
            <a:r>
              <a:rPr lang="en-US" dirty="0"/>
              <a:t>It is important to examine durability of treatment effect in Step 1 responders and comparative effectiveness of subsequent Step 2 treatments in Step 1 non-responders even when there is no difference between Step 1 treatments at 3 months; </a:t>
            </a:r>
          </a:p>
          <a:p>
            <a:pPr marL="942975" lvl="1" indent="-342900">
              <a:lnSpc>
                <a:spcPct val="110000"/>
              </a:lnSpc>
              <a:spcBef>
                <a:spcPts val="600"/>
              </a:spcBef>
              <a:spcAft>
                <a:spcPts val="300"/>
              </a:spcAft>
              <a:buSzPct val="100000"/>
              <a:buFont typeface="+mj-lt"/>
              <a:buAutoNum type="arabicParenR"/>
            </a:pPr>
            <a:r>
              <a:rPr lang="en-US" dirty="0"/>
              <a:t>It allows us to examine potential interactions between Step 1 and Step 2 treatments. </a:t>
            </a:r>
          </a:p>
          <a:p>
            <a:pPr marL="393700" lvl="1" indent="0" eaLnBrk="1" hangingPunct="1">
              <a:spcAft>
                <a:spcPts val="300"/>
              </a:spcAft>
              <a:buNone/>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929761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CSP #2009 (SCEPTER)</a:t>
            </a:r>
          </a:p>
        </p:txBody>
      </p:sp>
      <p:sp>
        <p:nvSpPr>
          <p:cNvPr id="7171" name="Rectangle 3"/>
          <p:cNvSpPr>
            <a:spLocks noGrp="1"/>
          </p:cNvSpPr>
          <p:nvPr>
            <p:ph type="body" idx="1"/>
          </p:nvPr>
        </p:nvSpPr>
        <p:spPr>
          <a:xfrm>
            <a:off x="0" y="1066800"/>
            <a:ext cx="8915400" cy="5791200"/>
          </a:xfrm>
        </p:spPr>
        <p:txBody>
          <a:bodyPr/>
          <a:lstStyle/>
          <a:p>
            <a:pPr lvl="1" eaLnBrk="1" hangingPunct="1">
              <a:lnSpc>
                <a:spcPct val="80000"/>
              </a:lnSpc>
              <a:buFont typeface="Wingdings" pitchFamily="2" charset="2"/>
              <a:buNone/>
            </a:pPr>
            <a:endParaRPr lang="en-US" altLang="zh-CN" sz="2000" dirty="0"/>
          </a:p>
          <a:p>
            <a:pPr marL="233363" lvl="1" indent="-4763" eaLnBrk="1" hangingPunct="1">
              <a:spcAft>
                <a:spcPts val="300"/>
              </a:spcAft>
              <a:buNone/>
            </a:pPr>
            <a:r>
              <a:rPr lang="en-US" altLang="zh-CN" sz="2400" b="1" dirty="0">
                <a:solidFill>
                  <a:srgbClr val="000099"/>
                </a:solidFill>
              </a:rPr>
              <a:t>Rationale for not stopping treatment arms early for efficacy for futility</a:t>
            </a:r>
          </a:p>
          <a:p>
            <a:pPr marL="457200" lvl="1" indent="-228600" eaLnBrk="1" hangingPunct="1">
              <a:spcAft>
                <a:spcPts val="300"/>
              </a:spcAft>
              <a:buNone/>
            </a:pPr>
            <a:endParaRPr lang="en-US" sz="800" dirty="0"/>
          </a:p>
          <a:p>
            <a:pPr marL="466725" indent="-233363">
              <a:spcBef>
                <a:spcPts val="500"/>
              </a:spcBef>
              <a:spcAft>
                <a:spcPts val="300"/>
              </a:spcAft>
            </a:pPr>
            <a:r>
              <a:rPr lang="en-US" b="1" dirty="0"/>
              <a:t>Step 2:</a:t>
            </a:r>
          </a:p>
          <a:p>
            <a:pPr marL="942975" lvl="1" indent="-342900">
              <a:spcBef>
                <a:spcPts val="500"/>
              </a:spcBef>
              <a:spcAft>
                <a:spcPts val="300"/>
              </a:spcAft>
              <a:buSzPct val="100000"/>
              <a:buFont typeface="+mj-lt"/>
              <a:buAutoNum type="arabicParenR"/>
            </a:pPr>
            <a:r>
              <a:rPr lang="en-US" dirty="0"/>
              <a:t>There are no ethical concerns</a:t>
            </a:r>
          </a:p>
          <a:p>
            <a:pPr marL="942975" lvl="1" indent="-342900">
              <a:spcBef>
                <a:spcPts val="500"/>
              </a:spcBef>
              <a:spcAft>
                <a:spcPts val="300"/>
              </a:spcAft>
              <a:buSzPct val="100000"/>
              <a:buFont typeface="+mj-lt"/>
              <a:buAutoNum type="arabicParenR"/>
            </a:pPr>
            <a:r>
              <a:rPr lang="en-US" dirty="0"/>
              <a:t>Even when there are differences between these treatments, the differences based on interim analysis results are not likely to alter VA policy to make all evidence-based treatments available to Veterans with cLBP. </a:t>
            </a:r>
          </a:p>
          <a:p>
            <a:pPr marL="942975" lvl="1" indent="-342900">
              <a:spcBef>
                <a:spcPts val="500"/>
              </a:spcBef>
              <a:spcAft>
                <a:spcPts val="300"/>
              </a:spcAft>
              <a:buSzPct val="100000"/>
              <a:buFont typeface="+mj-lt"/>
              <a:buAutoNum type="arabicParenR"/>
            </a:pPr>
            <a:r>
              <a:rPr lang="en-US" dirty="0"/>
              <a:t>Need to collect sufficient data on the secondary outcomes to support findings in the primary outcome.</a:t>
            </a:r>
          </a:p>
          <a:p>
            <a:pPr marL="942975" lvl="1" indent="-342900">
              <a:spcBef>
                <a:spcPts val="500"/>
              </a:spcBef>
              <a:spcAft>
                <a:spcPts val="300"/>
              </a:spcAft>
              <a:buSzPct val="100000"/>
              <a:buFont typeface="+mj-lt"/>
              <a:buAutoNum type="arabicParenR"/>
            </a:pPr>
            <a:r>
              <a:rPr lang="en-US" dirty="0"/>
              <a:t>It allows us to examine the impact of patient preferences, treatment expectations, and patient characteristics on treatment effectiveness.</a:t>
            </a:r>
          </a:p>
          <a:p>
            <a:pPr marL="942975" lvl="1" indent="-342900">
              <a:spcBef>
                <a:spcPts val="500"/>
              </a:spcBef>
              <a:spcAft>
                <a:spcPts val="300"/>
              </a:spcAft>
              <a:buSzPct val="100000"/>
              <a:buFont typeface="+mj-lt"/>
              <a:buAutoNum type="arabicParenR"/>
            </a:pPr>
            <a:r>
              <a:rPr lang="en-US" dirty="0"/>
              <a:t>It allows us to explore adaptive treatment strategies of cLBP.</a:t>
            </a:r>
          </a:p>
          <a:p>
            <a:pPr marL="393700" lvl="1" indent="0" eaLnBrk="1" hangingPunct="1">
              <a:spcAft>
                <a:spcPts val="300"/>
              </a:spcAft>
              <a:buNone/>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18651436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B8E1-E08D-4547-A298-54397F8C959B}"/>
              </a:ext>
            </a:extLst>
          </p:cNvPr>
          <p:cNvSpPr>
            <a:spLocks noGrp="1"/>
          </p:cNvSpPr>
          <p:nvPr>
            <p:ph type="title"/>
          </p:nvPr>
        </p:nvSpPr>
        <p:spPr/>
        <p:txBody>
          <a:bodyPr/>
          <a:lstStyle/>
          <a:p>
            <a:r>
              <a:rPr lang="en-US" dirty="0"/>
              <a:t>Concluding Remarks</a:t>
            </a:r>
          </a:p>
        </p:txBody>
      </p:sp>
      <p:sp>
        <p:nvSpPr>
          <p:cNvPr id="5" name="Content Placeholder 4">
            <a:extLst>
              <a:ext uri="{FF2B5EF4-FFF2-40B4-BE49-F238E27FC236}">
                <a16:creationId xmlns:a16="http://schemas.microsoft.com/office/drawing/2014/main" id="{789B87C3-D717-4CEE-84A1-215CAB8592F4}"/>
              </a:ext>
            </a:extLst>
          </p:cNvPr>
          <p:cNvSpPr>
            <a:spLocks noGrp="1"/>
          </p:cNvSpPr>
          <p:nvPr>
            <p:ph idx="1"/>
          </p:nvPr>
        </p:nvSpPr>
        <p:spPr/>
        <p:txBody>
          <a:bodyPr/>
          <a:lstStyle/>
          <a:p>
            <a:pPr>
              <a:lnSpc>
                <a:spcPct val="110000"/>
              </a:lnSpc>
              <a:spcBef>
                <a:spcPts val="600"/>
              </a:spcBef>
            </a:pPr>
            <a:r>
              <a:rPr lang="en-US" dirty="0"/>
              <a:t>Complex innovative trial designs can be useful in pragmatic comparative effectiveness setting</a:t>
            </a:r>
            <a:br>
              <a:rPr lang="en-US" dirty="0"/>
            </a:br>
            <a:endParaRPr lang="en-US" dirty="0"/>
          </a:p>
          <a:p>
            <a:pPr>
              <a:lnSpc>
                <a:spcPct val="110000"/>
              </a:lnSpc>
              <a:spcBef>
                <a:spcPts val="600"/>
              </a:spcBef>
            </a:pPr>
            <a:r>
              <a:rPr lang="en-US" dirty="0"/>
              <a:t>Other examples include outcome adaptive randomization and contextual multi-arm bandit design</a:t>
            </a:r>
          </a:p>
          <a:p>
            <a:pPr>
              <a:lnSpc>
                <a:spcPct val="110000"/>
              </a:lnSpc>
              <a:spcBef>
                <a:spcPts val="600"/>
              </a:spcBef>
            </a:pPr>
            <a:endParaRPr lang="en-US" dirty="0"/>
          </a:p>
          <a:p>
            <a:pPr>
              <a:lnSpc>
                <a:spcPct val="110000"/>
              </a:lnSpc>
              <a:spcBef>
                <a:spcPts val="600"/>
              </a:spcBef>
            </a:pPr>
            <a:r>
              <a:rPr lang="en-US" dirty="0"/>
              <a:t>Thanks to CSP #2009 and #2016 study teams and study planning committees</a:t>
            </a:r>
          </a:p>
        </p:txBody>
      </p:sp>
    </p:spTree>
    <p:extLst>
      <p:ext uri="{BB962C8B-B14F-4D97-AF65-F5344CB8AC3E}">
        <p14:creationId xmlns:p14="http://schemas.microsoft.com/office/powerpoint/2010/main" val="228862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9F4B0E-C461-421F-980E-3FE9A8F642A0}"/>
              </a:ext>
            </a:extLst>
          </p:cNvPr>
          <p:cNvGrpSpPr/>
          <p:nvPr/>
        </p:nvGrpSpPr>
        <p:grpSpPr>
          <a:xfrm>
            <a:off x="1254188" y="311754"/>
            <a:ext cx="6551244" cy="1207790"/>
            <a:chOff x="762001" y="-853087"/>
            <a:chExt cx="7848600" cy="1295400"/>
          </a:xfrm>
        </p:grpSpPr>
        <p:sp>
          <p:nvSpPr>
            <p:cNvPr id="5" name="Rectangle 5">
              <a:extLst>
                <a:ext uri="{FF2B5EF4-FFF2-40B4-BE49-F238E27FC236}">
                  <a16:creationId xmlns:a16="http://schemas.microsoft.com/office/drawing/2014/main" id="{E72DDA76-EB0B-4610-A199-73F3E05D8F17}"/>
                </a:ext>
              </a:extLst>
            </p:cNvPr>
            <p:cNvSpPr>
              <a:spLocks noChangeArrowheads="1"/>
            </p:cNvSpPr>
            <p:nvPr/>
          </p:nvSpPr>
          <p:spPr bwMode="auto">
            <a:xfrm>
              <a:off x="762001" y="-853087"/>
              <a:ext cx="7848600" cy="1295400"/>
            </a:xfrm>
            <a:prstGeom prst="rect">
              <a:avLst/>
            </a:prstGeom>
            <a:solidFill>
              <a:srgbClr val="0000FF"/>
            </a:solidFill>
            <a:ln w="9525">
              <a:solidFill>
                <a:schemeClr val="tx1"/>
              </a:solidFill>
              <a:miter lim="800000"/>
              <a:headEnd/>
              <a:tailEnd/>
            </a:ln>
            <a:effectLst>
              <a:outerShdw dist="107763" dir="18900000" algn="ctr" rotWithShape="0">
                <a:schemeClr val="bg2"/>
              </a:outerShdw>
            </a:effec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mn-ea"/>
                  <a:cs typeface="+mn-cs"/>
                </a:rPr>
                <a:t>VETERANS HEALTH ADMINISTRATION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mn-ea"/>
                  <a:cs typeface="+mn-cs"/>
                </a:rPr>
                <a:t>Office of Research &amp;</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outerShdw>
                  </a:effectLst>
                  <a:uLnTx/>
                  <a:uFillTx/>
                  <a:latin typeface="Calibri"/>
                  <a:ea typeface="+mn-ea"/>
                  <a:cs typeface="+mn-cs"/>
                </a:rPr>
                <a:t>Development</a:t>
              </a:r>
            </a:p>
          </p:txBody>
        </p:sp>
        <p:pic>
          <p:nvPicPr>
            <p:cNvPr id="6" name="Picture 20" descr="MicroSteth">
              <a:extLst>
                <a:ext uri="{FF2B5EF4-FFF2-40B4-BE49-F238E27FC236}">
                  <a16:creationId xmlns:a16="http://schemas.microsoft.com/office/drawing/2014/main" id="{5ACC80F6-E6A3-4D3D-9408-9075A22FD0A6}"/>
                </a:ext>
              </a:extLst>
            </p:cNvPr>
            <p:cNvPicPr>
              <a:picLocks noChangeAspect="1" noChangeArrowheads="1"/>
            </p:cNvPicPr>
            <p:nvPr/>
          </p:nvPicPr>
          <p:blipFill>
            <a:blip r:embed="rId2" cstate="print"/>
            <a:srcRect/>
            <a:stretch>
              <a:fillRect/>
            </a:stretch>
          </p:blipFill>
          <p:spPr bwMode="auto">
            <a:xfrm>
              <a:off x="7695858" y="-646838"/>
              <a:ext cx="559753" cy="781050"/>
            </a:xfrm>
            <a:prstGeom prst="rect">
              <a:avLst/>
            </a:prstGeom>
            <a:noFill/>
            <a:ln w="9525">
              <a:noFill/>
              <a:miter lim="800000"/>
              <a:headEnd/>
              <a:tailEnd/>
            </a:ln>
          </p:spPr>
        </p:pic>
        <p:pic>
          <p:nvPicPr>
            <p:cNvPr id="7" name="Picture 37" descr="vaicon">
              <a:extLst>
                <a:ext uri="{FF2B5EF4-FFF2-40B4-BE49-F238E27FC236}">
                  <a16:creationId xmlns:a16="http://schemas.microsoft.com/office/drawing/2014/main" id="{21D3D817-E175-4649-BDB2-25588688FAC8}"/>
                </a:ext>
              </a:extLst>
            </p:cNvPr>
            <p:cNvPicPr>
              <a:picLocks noChangeAspect="1" noChangeArrowheads="1"/>
            </p:cNvPicPr>
            <p:nvPr/>
          </p:nvPicPr>
          <p:blipFill>
            <a:blip r:embed="rId3" cstate="print"/>
            <a:srcRect/>
            <a:stretch>
              <a:fillRect/>
            </a:stretch>
          </p:blipFill>
          <p:spPr bwMode="auto">
            <a:xfrm>
              <a:off x="941440" y="-624486"/>
              <a:ext cx="838200" cy="838201"/>
            </a:xfrm>
            <a:prstGeom prst="rect">
              <a:avLst/>
            </a:prstGeom>
            <a:noFill/>
            <a:ln w="9525">
              <a:noFill/>
              <a:miter lim="800000"/>
              <a:headEnd/>
              <a:tailEnd/>
            </a:ln>
          </p:spPr>
        </p:pic>
      </p:grpSp>
      <p:sp>
        <p:nvSpPr>
          <p:cNvPr id="8" name="Rectangle 7">
            <a:extLst>
              <a:ext uri="{FF2B5EF4-FFF2-40B4-BE49-F238E27FC236}">
                <a16:creationId xmlns:a16="http://schemas.microsoft.com/office/drawing/2014/main" id="{BC12611D-BE08-46F2-A6F5-B1373F79A3E2}"/>
              </a:ext>
            </a:extLst>
          </p:cNvPr>
          <p:cNvSpPr/>
          <p:nvPr/>
        </p:nvSpPr>
        <p:spPr>
          <a:xfrm>
            <a:off x="506434" y="2867156"/>
            <a:ext cx="2246102" cy="1915925"/>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8" tIns="34298" rIns="34298" bIns="34298" numCol="1" spcCol="38100" rtlCol="0" anchor="ctr">
            <a:spAutoFit/>
          </a:bodyPr>
          <a:lstStyle/>
          <a:p>
            <a:pPr marL="0" marR="0" lvl="0" indent="0" algn="ctr" defTabSz="685983" rtl="0" eaLnBrk="1"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Research Services</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rPr>
              <a:t>Biomedical Lab</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Clinical Science</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rPr>
              <a:t>Health Services</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rPr>
              <a:t>- QUERI</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Rehabilitation</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9" name="Rectangle 8">
            <a:extLst>
              <a:ext uri="{FF2B5EF4-FFF2-40B4-BE49-F238E27FC236}">
                <a16:creationId xmlns:a16="http://schemas.microsoft.com/office/drawing/2014/main" id="{77D7B8A1-A41C-4797-B5B5-9A42A1EFD8FA}"/>
              </a:ext>
            </a:extLst>
          </p:cNvPr>
          <p:cNvSpPr/>
          <p:nvPr/>
        </p:nvSpPr>
        <p:spPr>
          <a:xfrm>
            <a:off x="6029545" y="2867156"/>
            <a:ext cx="2959152" cy="2839255"/>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8" tIns="34298" rIns="34298" bIns="34298" numCol="1" spcCol="38100" rtlCol="0" anchor="ctr">
            <a:spAutoFit/>
          </a:bodyPr>
          <a:lstStyle/>
          <a:p>
            <a:pPr marL="0" marR="0" lvl="0" indent="0" algn="ctr" defTabSz="685983" rtl="0" eaLnBrk="1"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Policy &amp; Operations</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Finance</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Communications</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PRIDE</a:t>
            </a:r>
          </a:p>
          <a:p>
            <a:pPr marL="0" marR="0" lvl="0" indent="0" algn="l" defTabSz="685983" rtl="0" eaLnBrk="1"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Central IRB</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rPr>
              <a:t>Technolog</a:t>
            </a: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y Transfer</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Non-Profits</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Bioinformatics</a:t>
            </a:r>
          </a:p>
          <a:p>
            <a:pPr marL="0" marR="0" lvl="0" indent="0" algn="l" defTabSz="685983" rtl="0" eaLnBrk="1" fontAlgn="auto" latinLnBrk="0" hangingPunct="0">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0" name="Rectangle 9">
            <a:extLst>
              <a:ext uri="{FF2B5EF4-FFF2-40B4-BE49-F238E27FC236}">
                <a16:creationId xmlns:a16="http://schemas.microsoft.com/office/drawing/2014/main" id="{11F4A79B-1705-4D07-AE98-20A742A01073}"/>
              </a:ext>
            </a:extLst>
          </p:cNvPr>
          <p:cNvSpPr/>
          <p:nvPr/>
        </p:nvSpPr>
        <p:spPr>
          <a:xfrm>
            <a:off x="3114456" y="2867155"/>
            <a:ext cx="2825569" cy="1915925"/>
          </a:xfrm>
          <a:prstGeom prst="rect">
            <a:avLst/>
          </a:prstGeom>
          <a:no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98" tIns="34298" rIns="34298" bIns="34298" numCol="1" spcCol="38100" rtlCol="0" anchor="ctr">
            <a:spAutoFit/>
          </a:bodyPr>
          <a:lstStyle/>
          <a:p>
            <a:pPr marL="0" marR="0" lvl="0" indent="0" algn="ctr" defTabSz="685983" rtl="0" eaLnBrk="1" fontAlgn="auto" latinLnBrk="0" hangingPunct="0">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Programs</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FF0000"/>
                </a:solidFill>
                <a:effectLst/>
                <a:uLnTx/>
                <a:uFillTx/>
                <a:latin typeface="Arial" panose="020B0604020202020204" pitchFamily="34" charset="0"/>
                <a:ea typeface="Calibri"/>
                <a:cs typeface="Arial" panose="020B0604020202020204" pitchFamily="34" charset="0"/>
                <a:sym typeface="Calibri"/>
              </a:rPr>
              <a:t>Cooperative Studies   Program</a:t>
            </a:r>
          </a:p>
          <a:p>
            <a:pPr marR="0" lvl="0" algn="l" defTabSz="685983" rtl="0" eaLnBrk="1" fontAlgn="auto" latinLnBrk="0" hangingPunct="0">
              <a:lnSpc>
                <a:spcPct val="100000"/>
              </a:lnSpc>
              <a:spcBef>
                <a:spcPts val="0"/>
              </a:spcBef>
              <a:spcAft>
                <a:spcPts val="0"/>
              </a:spcAft>
              <a:buClrTx/>
              <a:buSzTx/>
              <a:tabLst/>
              <a:defRPr/>
            </a:pPr>
            <a:r>
              <a:rPr kumimoji="0" lang="en-US" sz="2000" b="1" i="0" u="none" strike="noStrike" kern="1200" cap="none" spc="0" normalizeH="0" baseline="0" noProof="0" dirty="0">
                <a:ln>
                  <a:noFill/>
                </a:ln>
                <a:solidFill>
                  <a:srgbClr val="FF0000"/>
                </a:solidFill>
                <a:effectLst/>
                <a:uLnTx/>
                <a:uFillTx/>
                <a:latin typeface="Arial" panose="020B0604020202020204" pitchFamily="34" charset="0"/>
                <a:ea typeface="Calibri"/>
                <a:cs typeface="Arial" panose="020B0604020202020204" pitchFamily="34" charset="0"/>
                <a:sym typeface="Calibri"/>
              </a:rPr>
              <a:t>   </a:t>
            </a:r>
            <a:r>
              <a:rPr kumimoji="0" lang="en-US" sz="1600" b="1" i="0" u="none" strike="noStrike" kern="1200" cap="none" spc="0" normalizeH="0" baseline="0" noProof="0" dirty="0">
                <a:ln>
                  <a:noFill/>
                </a:ln>
                <a:solidFill>
                  <a:srgbClr val="FF0000"/>
                </a:solidFill>
                <a:effectLst/>
                <a:uLnTx/>
                <a:uFillTx/>
                <a:latin typeface="Arial" panose="020B0604020202020204" pitchFamily="34" charset="0"/>
                <a:ea typeface="Calibri"/>
                <a:cs typeface="Arial" panose="020B0604020202020204" pitchFamily="34" charset="0"/>
                <a:sym typeface="Calibri"/>
              </a:rPr>
              <a:t>(Director: Grant Huang)</a:t>
            </a:r>
          </a:p>
          <a:p>
            <a:pPr marL="214370" marR="0" lvl="0" indent="-214370" algn="l" defTabSz="685983"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Million Veteran Program</a:t>
            </a:r>
            <a:endParaRPr kumimoji="0" lang="en-US" sz="2000" b="0" i="0" u="none" strike="noStrike" kern="1200" cap="none" spc="0" normalizeH="0" baseline="0" noProof="0" dirty="0">
              <a:ln>
                <a:noFill/>
              </a:ln>
              <a:solidFill>
                <a:srgbClr val="000000"/>
              </a:solidFill>
              <a:effectLst/>
              <a:uLnTx/>
              <a:uFillTx/>
              <a:latin typeface="Arial" panose="020B0604020202020204" pitchFamily="34" charset="0"/>
              <a:ea typeface="Calibri"/>
              <a:cs typeface="Arial" panose="020B0604020202020204" pitchFamily="34" charset="0"/>
              <a:sym typeface="Calibri"/>
            </a:endParaRPr>
          </a:p>
        </p:txBody>
      </p:sp>
      <p:sp>
        <p:nvSpPr>
          <p:cNvPr id="11" name="TextBox 10">
            <a:extLst>
              <a:ext uri="{FF2B5EF4-FFF2-40B4-BE49-F238E27FC236}">
                <a16:creationId xmlns:a16="http://schemas.microsoft.com/office/drawing/2014/main" id="{ABA3B261-986F-42E2-820C-E87F1DFC0C83}"/>
              </a:ext>
            </a:extLst>
          </p:cNvPr>
          <p:cNvSpPr txBox="1"/>
          <p:nvPr/>
        </p:nvSpPr>
        <p:spPr>
          <a:xfrm>
            <a:off x="1352633" y="1546189"/>
            <a:ext cx="6354354" cy="830997"/>
          </a:xfrm>
          <a:prstGeom prst="rect">
            <a:avLst/>
          </a:prstGeom>
          <a:solidFill>
            <a:schemeClr val="bg1">
              <a:lumMod val="95000"/>
            </a:schemeClr>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Chief Research &amp; Development Officer: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Rachel Ramoni, DMD, ScD</a:t>
            </a:r>
          </a:p>
        </p:txBody>
      </p:sp>
    </p:spTree>
    <p:extLst>
      <p:ext uri="{BB962C8B-B14F-4D97-AF65-F5344CB8AC3E}">
        <p14:creationId xmlns:p14="http://schemas.microsoft.com/office/powerpoint/2010/main" val="2290569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8612-9A25-4776-85DC-461B65EB6AAA}"/>
              </a:ext>
            </a:extLst>
          </p:cNvPr>
          <p:cNvSpPr>
            <a:spLocks noGrp="1"/>
          </p:cNvSpPr>
          <p:nvPr>
            <p:ph type="title"/>
          </p:nvPr>
        </p:nvSpPr>
        <p:spPr/>
        <p:txBody>
          <a:bodyPr/>
          <a:lstStyle/>
          <a:p>
            <a:r>
              <a:rPr lang="en-US" dirty="0"/>
              <a:t>CSP Role</a:t>
            </a:r>
          </a:p>
        </p:txBody>
      </p:sp>
      <p:sp>
        <p:nvSpPr>
          <p:cNvPr id="4" name="Rectangle 3">
            <a:extLst>
              <a:ext uri="{FF2B5EF4-FFF2-40B4-BE49-F238E27FC236}">
                <a16:creationId xmlns:a16="http://schemas.microsoft.com/office/drawing/2014/main" id="{E9323AF0-0F30-4EC4-B950-1AB7F92967F7}"/>
              </a:ext>
            </a:extLst>
          </p:cNvPr>
          <p:cNvSpPr/>
          <p:nvPr/>
        </p:nvSpPr>
        <p:spPr>
          <a:xfrm>
            <a:off x="1769012" y="1572065"/>
            <a:ext cx="5605976" cy="2025747"/>
          </a:xfrm>
          <a:prstGeom prst="rect">
            <a:avLst/>
          </a:prstGeom>
          <a:gradFill>
            <a:gsLst>
              <a:gs pos="0">
                <a:schemeClr val="tx2">
                  <a:lumMod val="40000"/>
                  <a:lumOff val="6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solidFill>
                  <a:schemeClr val="tx1"/>
                </a:solidFill>
              </a:rPr>
              <a:t>CSP designs and conducts multi-site cooperative research.</a:t>
            </a:r>
          </a:p>
        </p:txBody>
      </p:sp>
      <p:sp>
        <p:nvSpPr>
          <p:cNvPr id="5" name="Rectangle 4">
            <a:extLst>
              <a:ext uri="{FF2B5EF4-FFF2-40B4-BE49-F238E27FC236}">
                <a16:creationId xmlns:a16="http://schemas.microsoft.com/office/drawing/2014/main" id="{380B581D-9775-46A0-94FC-BE3A4D1435E8}"/>
              </a:ext>
            </a:extLst>
          </p:cNvPr>
          <p:cNvSpPr/>
          <p:nvPr/>
        </p:nvSpPr>
        <p:spPr>
          <a:xfrm>
            <a:off x="4619029" y="3980819"/>
            <a:ext cx="2103120" cy="8862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Tools</a:t>
            </a:r>
          </a:p>
        </p:txBody>
      </p:sp>
      <p:sp>
        <p:nvSpPr>
          <p:cNvPr id="6" name="Rectangle 5">
            <a:extLst>
              <a:ext uri="{FF2B5EF4-FFF2-40B4-BE49-F238E27FC236}">
                <a16:creationId xmlns:a16="http://schemas.microsoft.com/office/drawing/2014/main" id="{F4484043-5A0F-40F3-A668-E3907EE59CA7}"/>
              </a:ext>
            </a:extLst>
          </p:cNvPr>
          <p:cNvSpPr/>
          <p:nvPr/>
        </p:nvSpPr>
        <p:spPr>
          <a:xfrm>
            <a:off x="2346544" y="3963503"/>
            <a:ext cx="2103120" cy="8382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Resources</a:t>
            </a:r>
          </a:p>
        </p:txBody>
      </p:sp>
      <p:sp>
        <p:nvSpPr>
          <p:cNvPr id="7" name="Rectangle 6">
            <a:extLst>
              <a:ext uri="{FF2B5EF4-FFF2-40B4-BE49-F238E27FC236}">
                <a16:creationId xmlns:a16="http://schemas.microsoft.com/office/drawing/2014/main" id="{062D43E1-E030-4027-9F49-C106CAB38F28}"/>
              </a:ext>
            </a:extLst>
          </p:cNvPr>
          <p:cNvSpPr/>
          <p:nvPr/>
        </p:nvSpPr>
        <p:spPr>
          <a:xfrm>
            <a:off x="6629772" y="3893020"/>
            <a:ext cx="2277655" cy="8862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Policies &amp; procedures</a:t>
            </a:r>
          </a:p>
        </p:txBody>
      </p:sp>
      <p:pic>
        <p:nvPicPr>
          <p:cNvPr id="9" name="Picture 8">
            <a:extLst>
              <a:ext uri="{FF2B5EF4-FFF2-40B4-BE49-F238E27FC236}">
                <a16:creationId xmlns:a16="http://schemas.microsoft.com/office/drawing/2014/main" id="{D84E5ED0-37E6-4ADA-939A-164CB23F405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83348" y="4819019"/>
            <a:ext cx="697454" cy="947897"/>
          </a:xfrm>
          <a:prstGeom prst="rect">
            <a:avLst/>
          </a:prstGeom>
        </p:spPr>
      </p:pic>
      <p:pic>
        <p:nvPicPr>
          <p:cNvPr id="11" name="Picture 10">
            <a:extLst>
              <a:ext uri="{FF2B5EF4-FFF2-40B4-BE49-F238E27FC236}">
                <a16:creationId xmlns:a16="http://schemas.microsoft.com/office/drawing/2014/main" id="{FF6803E8-C896-457B-896F-F7978BDAC7C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169234" y="4832979"/>
            <a:ext cx="1582462" cy="886264"/>
          </a:xfrm>
          <a:prstGeom prst="rect">
            <a:avLst/>
          </a:prstGeom>
        </p:spPr>
      </p:pic>
      <p:pic>
        <p:nvPicPr>
          <p:cNvPr id="14" name="Picture 13">
            <a:extLst>
              <a:ext uri="{FF2B5EF4-FFF2-40B4-BE49-F238E27FC236}">
                <a16:creationId xmlns:a16="http://schemas.microsoft.com/office/drawing/2014/main" id="{DEFE41DE-1437-4CB2-B70A-B6ED5A9B08C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054372" y="4819019"/>
            <a:ext cx="1269387" cy="1057218"/>
          </a:xfrm>
          <a:prstGeom prst="rect">
            <a:avLst/>
          </a:prstGeom>
        </p:spPr>
      </p:pic>
      <p:pic>
        <p:nvPicPr>
          <p:cNvPr id="17" name="Picture 16">
            <a:extLst>
              <a:ext uri="{FF2B5EF4-FFF2-40B4-BE49-F238E27FC236}">
                <a16:creationId xmlns:a16="http://schemas.microsoft.com/office/drawing/2014/main" id="{79CE9A80-E8F8-4B69-A7EF-8275BF3DB538}"/>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157492" y="4798931"/>
            <a:ext cx="1222217" cy="1057218"/>
          </a:xfrm>
          <a:prstGeom prst="rect">
            <a:avLst/>
          </a:prstGeom>
        </p:spPr>
      </p:pic>
      <p:sp>
        <p:nvSpPr>
          <p:cNvPr id="19" name="Rectangle 18">
            <a:extLst>
              <a:ext uri="{FF2B5EF4-FFF2-40B4-BE49-F238E27FC236}">
                <a16:creationId xmlns:a16="http://schemas.microsoft.com/office/drawing/2014/main" id="{A7978976-8AF8-492D-B6F2-C98B12E79307}"/>
              </a:ext>
            </a:extLst>
          </p:cNvPr>
          <p:cNvSpPr/>
          <p:nvPr/>
        </p:nvSpPr>
        <p:spPr>
          <a:xfrm>
            <a:off x="-43361" y="3915439"/>
            <a:ext cx="2103120" cy="88626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Ideas</a:t>
            </a:r>
          </a:p>
        </p:txBody>
      </p:sp>
      <p:pic>
        <p:nvPicPr>
          <p:cNvPr id="21" name="Picture 20">
            <a:extLst>
              <a:ext uri="{FF2B5EF4-FFF2-40B4-BE49-F238E27FC236}">
                <a16:creationId xmlns:a16="http://schemas.microsoft.com/office/drawing/2014/main" id="{36D173A6-7E3B-4482-9146-057A5441F0D2}"/>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93971" y="4741578"/>
            <a:ext cx="1028455" cy="1182723"/>
          </a:xfrm>
          <a:prstGeom prst="rect">
            <a:avLst/>
          </a:prstGeom>
        </p:spPr>
      </p:pic>
    </p:spTree>
    <p:extLst>
      <p:ext uri="{BB962C8B-B14F-4D97-AF65-F5344CB8AC3E}">
        <p14:creationId xmlns:p14="http://schemas.microsoft.com/office/powerpoint/2010/main" val="248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7D1D-4D2E-4C83-9EFE-2F96B8FDB290}"/>
              </a:ext>
            </a:extLst>
          </p:cNvPr>
          <p:cNvSpPr>
            <a:spLocks noGrp="1"/>
          </p:cNvSpPr>
          <p:nvPr>
            <p:ph type="title"/>
          </p:nvPr>
        </p:nvSpPr>
        <p:spPr/>
        <p:txBody>
          <a:bodyPr/>
          <a:lstStyle/>
          <a:p>
            <a:r>
              <a:rPr lang="en-US" dirty="0"/>
              <a:t>CSP Mission</a:t>
            </a:r>
          </a:p>
        </p:txBody>
      </p:sp>
      <p:sp>
        <p:nvSpPr>
          <p:cNvPr id="3" name="Content Placeholder 2">
            <a:extLst>
              <a:ext uri="{FF2B5EF4-FFF2-40B4-BE49-F238E27FC236}">
                <a16:creationId xmlns:a16="http://schemas.microsoft.com/office/drawing/2014/main" id="{B0FC357C-E2E7-437D-8EEE-BF0DC9A0DAA3}"/>
              </a:ext>
            </a:extLst>
          </p:cNvPr>
          <p:cNvSpPr>
            <a:spLocks noGrp="1"/>
          </p:cNvSpPr>
          <p:nvPr>
            <p:ph idx="1"/>
          </p:nvPr>
        </p:nvSpPr>
        <p:spPr/>
        <p:txBody>
          <a:bodyPr/>
          <a:lstStyle/>
          <a:p>
            <a:pPr marL="0" indent="0">
              <a:buNone/>
            </a:pPr>
            <a:r>
              <a:rPr lang="en-US" sz="2600" b="1" i="1" dirty="0"/>
              <a:t>To advance the health and care of Veterans through </a:t>
            </a:r>
            <a:r>
              <a:rPr lang="en-US" sz="2600" b="1" i="1" dirty="0">
                <a:solidFill>
                  <a:srgbClr val="7030A0"/>
                </a:solidFill>
              </a:rPr>
              <a:t>cooperative</a:t>
            </a:r>
            <a:r>
              <a:rPr lang="en-US" sz="2600" b="1" i="1" dirty="0"/>
              <a:t> </a:t>
            </a:r>
            <a:r>
              <a:rPr lang="en-US" sz="2600" b="1" i="1" dirty="0">
                <a:solidFill>
                  <a:srgbClr val="7030A0"/>
                </a:solidFill>
              </a:rPr>
              <a:t>research studies </a:t>
            </a:r>
            <a:r>
              <a:rPr lang="en-US" sz="2600" b="1" i="1" dirty="0"/>
              <a:t>that produce innovative and effective solutions to Veteran and national healthcare problems.</a:t>
            </a:r>
            <a:endParaRPr lang="en-US" sz="2600" b="1" i="1" dirty="0">
              <a:latin typeface="Arial" panose="020B0604020202020204" pitchFamily="34"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A4CA3B22-109D-409E-BB62-9D112FDF1FAB}"/>
              </a:ext>
            </a:extLst>
          </p:cNvPr>
          <p:cNvPicPr>
            <a:picLocks noChangeAspect="1"/>
          </p:cNvPicPr>
          <p:nvPr/>
        </p:nvPicPr>
        <p:blipFill>
          <a:blip r:embed="rId2"/>
          <a:stretch>
            <a:fillRect/>
          </a:stretch>
        </p:blipFill>
        <p:spPr>
          <a:xfrm>
            <a:off x="2362200" y="3581400"/>
            <a:ext cx="3847480" cy="2408238"/>
          </a:xfrm>
          <a:prstGeom prst="rect">
            <a:avLst/>
          </a:prstGeom>
        </p:spPr>
      </p:pic>
    </p:spTree>
    <p:extLst>
      <p:ext uri="{BB962C8B-B14F-4D97-AF65-F5344CB8AC3E}">
        <p14:creationId xmlns:p14="http://schemas.microsoft.com/office/powerpoint/2010/main" val="354523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381000" y="228600"/>
            <a:ext cx="6705600" cy="685800"/>
          </a:xfrm>
        </p:spPr>
        <p:txBody>
          <a:bodyPr/>
          <a:lstStyle/>
          <a:p>
            <a:pPr eaLnBrk="1" hangingPunct="1"/>
            <a:r>
              <a:rPr lang="en-US" dirty="0">
                <a:cs typeface="Arial" panose="020B0604020202020204" pitchFamily="34" charset="0"/>
              </a:rPr>
              <a:t>CSP Organization</a:t>
            </a:r>
            <a:endParaRPr lang="en-US" altLang="zh-CN" dirty="0"/>
          </a:p>
        </p:txBody>
      </p:sp>
      <p:sp>
        <p:nvSpPr>
          <p:cNvPr id="7171" name="Rectangle 3"/>
          <p:cNvSpPr>
            <a:spLocks noGrp="1"/>
          </p:cNvSpPr>
          <p:nvPr>
            <p:ph type="body" idx="1"/>
          </p:nvPr>
        </p:nvSpPr>
        <p:spPr>
          <a:xfrm>
            <a:off x="0" y="990600"/>
            <a:ext cx="8610600" cy="5486400"/>
          </a:xfrm>
        </p:spPr>
        <p:txBody>
          <a:bodyPr/>
          <a:lstStyle/>
          <a:p>
            <a:pPr lvl="1" eaLnBrk="1" hangingPunct="1">
              <a:lnSpc>
                <a:spcPct val="80000"/>
              </a:lnSpc>
              <a:buFont typeface="Wingdings" pitchFamily="2" charset="2"/>
              <a:buNone/>
            </a:pPr>
            <a:endParaRPr lang="en-US" altLang="zh-CN" sz="2000" dirty="0"/>
          </a:p>
          <a:p>
            <a:pPr lvl="1" eaLnBrk="1" hangingPunct="1">
              <a:lnSpc>
                <a:spcPct val="80000"/>
              </a:lnSpc>
              <a:buFont typeface="Wingdings" pitchFamily="2" charset="2"/>
              <a:buNone/>
            </a:pPr>
            <a:endParaRPr lang="en-US" altLang="zh-CN" sz="2800" b="1" dirty="0"/>
          </a:p>
          <a:p>
            <a:pPr lvl="1" eaLnBrk="1" hangingPunct="1">
              <a:spcAft>
                <a:spcPts val="300"/>
              </a:spcAft>
              <a:buNone/>
            </a:pPr>
            <a:endParaRPr lang="en-US" altLang="zh-CN" b="1" dirty="0">
              <a:solidFill>
                <a:srgbClr val="6600CC"/>
              </a:solidFill>
            </a:endParaRPr>
          </a:p>
          <a:p>
            <a:pPr lvl="1" eaLnBrk="1" hangingPunct="1">
              <a:spcAft>
                <a:spcPts val="100"/>
              </a:spcAft>
              <a:buNone/>
            </a:pPr>
            <a:endParaRPr lang="en-US" altLang="zh-CN" b="1" dirty="0"/>
          </a:p>
          <a:p>
            <a:pPr lvl="1" eaLnBrk="1" hangingPunct="1">
              <a:spcAft>
                <a:spcPts val="100"/>
              </a:spcAft>
              <a:buNone/>
            </a:pPr>
            <a:endParaRPr lang="en-US" altLang="zh-CN" b="1" dirty="0"/>
          </a:p>
          <a:p>
            <a:pPr lvl="1" eaLnBrk="1" hangingPunct="1">
              <a:spcAft>
                <a:spcPts val="300"/>
              </a:spcAft>
              <a:buNone/>
            </a:pPr>
            <a:endParaRPr lang="en-US" altLang="zh-CN" b="1" dirty="0">
              <a:solidFill>
                <a:srgbClr val="6600CC"/>
              </a:solidFill>
            </a:endParaRPr>
          </a:p>
          <a:p>
            <a:pPr lvl="1" eaLnBrk="1" hangingPunct="1">
              <a:lnSpc>
                <a:spcPct val="80000"/>
              </a:lnSpc>
              <a:spcAft>
                <a:spcPts val="300"/>
              </a:spcAft>
              <a:buFont typeface="Wingdings" pitchFamily="2" charset="2"/>
              <a:buNone/>
            </a:pPr>
            <a:endParaRPr lang="en-US" altLang="zh-CN"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graphicFrame>
        <p:nvGraphicFramePr>
          <p:cNvPr id="5" name="Diagram 4">
            <a:extLst>
              <a:ext uri="{FF2B5EF4-FFF2-40B4-BE49-F238E27FC236}">
                <a16:creationId xmlns:a16="http://schemas.microsoft.com/office/drawing/2014/main" id="{EC437587-5AE4-45AE-BB9B-0273F8E42761}"/>
              </a:ext>
            </a:extLst>
          </p:cNvPr>
          <p:cNvGraphicFramePr/>
          <p:nvPr>
            <p:extLst>
              <p:ext uri="{D42A27DB-BD31-4B8C-83A1-F6EECF244321}">
                <p14:modId xmlns:p14="http://schemas.microsoft.com/office/powerpoint/2010/main" val="3898422392"/>
              </p:ext>
            </p:extLst>
          </p:nvPr>
        </p:nvGraphicFramePr>
        <p:xfrm>
          <a:off x="533400" y="1524000"/>
          <a:ext cx="8218905" cy="47747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p:cNvSpPr>
          <p:nvPr>
            <p:ph type="title"/>
          </p:nvPr>
        </p:nvSpPr>
        <p:spPr/>
        <p:txBody>
          <a:bodyPr>
            <a:noAutofit/>
          </a:bodyPr>
          <a:lstStyle/>
          <a:p>
            <a:pPr eaLnBrk="1" hangingPunct="1"/>
            <a:br>
              <a:rPr lang="en-US" sz="2800" b="1" dirty="0">
                <a:latin typeface="+mj-lt"/>
                <a:cs typeface="Arial" panose="020B0604020202020204" pitchFamily="34" charset="0"/>
              </a:rPr>
            </a:br>
            <a:r>
              <a:rPr lang="en-US" b="1" dirty="0">
                <a:latin typeface="+mj-lt"/>
                <a:cs typeface="Arial" panose="020B0604020202020204" pitchFamily="34" charset="0"/>
              </a:rPr>
              <a:t>CSP Center Locations</a:t>
            </a:r>
          </a:p>
        </p:txBody>
      </p:sp>
      <p:sp>
        <p:nvSpPr>
          <p:cNvPr id="8195" name="Rectangle 5"/>
          <p:cNvSpPr>
            <a:spLocks noChangeArrowheads="1"/>
          </p:cNvSpPr>
          <p:nvPr/>
        </p:nvSpPr>
        <p:spPr bwMode="auto">
          <a:xfrm>
            <a:off x="471488" y="452438"/>
            <a:ext cx="9144000" cy="690562"/>
          </a:xfrm>
          <a:prstGeom prst="rect">
            <a:avLst/>
          </a:prstGeom>
          <a:noFill/>
          <a:ln w="9525">
            <a:noFill/>
            <a:miter lim="800000"/>
            <a:headEnd/>
            <a:tailEnd/>
          </a:ln>
        </p:spPr>
        <p:txBody>
          <a:bodyPr>
            <a:spAutoFit/>
          </a:bodyPr>
          <a:lstStyle/>
          <a:p>
            <a:endParaRPr lang="en-US" dirty="0"/>
          </a:p>
        </p:txBody>
      </p:sp>
      <p:sp>
        <p:nvSpPr>
          <p:cNvPr id="8196" name="Rectangle 6"/>
          <p:cNvSpPr>
            <a:spLocks noChangeArrowheads="1"/>
          </p:cNvSpPr>
          <p:nvPr/>
        </p:nvSpPr>
        <p:spPr bwMode="auto">
          <a:xfrm>
            <a:off x="381000" y="685800"/>
            <a:ext cx="7743825" cy="5800725"/>
          </a:xfrm>
          <a:prstGeom prst="rect">
            <a:avLst/>
          </a:prstGeom>
          <a:noFill/>
          <a:ln w="9525">
            <a:noFill/>
            <a:miter lim="800000"/>
            <a:headEnd/>
            <a:tailEnd/>
          </a:ln>
        </p:spPr>
        <p:txBody>
          <a:bodyPr/>
          <a:lstStyle/>
          <a:p>
            <a:endParaRPr lang="en-US" dirty="0"/>
          </a:p>
        </p:txBody>
      </p:sp>
      <p:sp>
        <p:nvSpPr>
          <p:cNvPr id="8197" name="Text Box 7"/>
          <p:cNvSpPr txBox="1">
            <a:spLocks noChangeArrowheads="1"/>
          </p:cNvSpPr>
          <p:nvPr/>
        </p:nvSpPr>
        <p:spPr bwMode="auto">
          <a:xfrm>
            <a:off x="7913688" y="2797175"/>
            <a:ext cx="987425" cy="396875"/>
          </a:xfrm>
          <a:prstGeom prst="rect">
            <a:avLst/>
          </a:prstGeom>
          <a:noFill/>
          <a:ln w="38100">
            <a:noFill/>
            <a:miter lim="800000"/>
            <a:headEnd/>
            <a:tailEnd/>
          </a:ln>
        </p:spPr>
        <p:txBody>
          <a:bodyPr>
            <a:spAutoFit/>
          </a:bodyPr>
          <a:lstStyle/>
          <a:p>
            <a:pPr algn="ctr" eaLnBrk="1" hangingPunct="1">
              <a:spcBef>
                <a:spcPct val="50000"/>
              </a:spcBef>
            </a:pPr>
            <a:r>
              <a:rPr lang="en-US" sz="1000" b="1" dirty="0"/>
              <a:t>West Haven, CT</a:t>
            </a:r>
          </a:p>
        </p:txBody>
      </p:sp>
      <p:grpSp>
        <p:nvGrpSpPr>
          <p:cNvPr id="8198" name="Group 108"/>
          <p:cNvGrpSpPr>
            <a:grpSpLocks/>
          </p:cNvGrpSpPr>
          <p:nvPr/>
        </p:nvGrpSpPr>
        <p:grpSpPr bwMode="auto">
          <a:xfrm>
            <a:off x="381000" y="1295400"/>
            <a:ext cx="8142288" cy="6172200"/>
            <a:chOff x="240" y="816"/>
            <a:chExt cx="5129" cy="3888"/>
          </a:xfrm>
        </p:grpSpPr>
        <p:sp>
          <p:nvSpPr>
            <p:cNvPr id="8225" name="Freeform 10"/>
            <p:cNvSpPr>
              <a:spLocks/>
            </p:cNvSpPr>
            <p:nvPr/>
          </p:nvSpPr>
          <p:spPr bwMode="auto">
            <a:xfrm>
              <a:off x="744" y="816"/>
              <a:ext cx="611" cy="465"/>
            </a:xfrm>
            <a:custGeom>
              <a:avLst/>
              <a:gdLst>
                <a:gd name="T0" fmla="*/ 10 w 504"/>
                <a:gd name="T1" fmla="*/ 232 h 382"/>
                <a:gd name="T2" fmla="*/ 0 w 504"/>
                <a:gd name="T3" fmla="*/ 205 h 382"/>
                <a:gd name="T4" fmla="*/ 10 w 504"/>
                <a:gd name="T5" fmla="*/ 215 h 382"/>
                <a:gd name="T6" fmla="*/ 19 w 504"/>
                <a:gd name="T7" fmla="*/ 186 h 382"/>
                <a:gd name="T8" fmla="*/ 10 w 504"/>
                <a:gd name="T9" fmla="*/ 177 h 382"/>
                <a:gd name="T10" fmla="*/ 29 w 504"/>
                <a:gd name="T11" fmla="*/ 167 h 382"/>
                <a:gd name="T12" fmla="*/ 19 w 504"/>
                <a:gd name="T13" fmla="*/ 159 h 382"/>
                <a:gd name="T14" fmla="*/ 10 w 504"/>
                <a:gd name="T15" fmla="*/ 148 h 382"/>
                <a:gd name="T16" fmla="*/ 19 w 504"/>
                <a:gd name="T17" fmla="*/ 129 h 382"/>
                <a:gd name="T18" fmla="*/ 19 w 504"/>
                <a:gd name="T19" fmla="*/ 94 h 382"/>
                <a:gd name="T20" fmla="*/ 10 w 504"/>
                <a:gd name="T21" fmla="*/ 65 h 382"/>
                <a:gd name="T22" fmla="*/ 19 w 504"/>
                <a:gd name="T23" fmla="*/ 19 h 382"/>
                <a:gd name="T24" fmla="*/ 108 w 504"/>
                <a:gd name="T25" fmla="*/ 75 h 382"/>
                <a:gd name="T26" fmla="*/ 137 w 504"/>
                <a:gd name="T27" fmla="*/ 83 h 382"/>
                <a:gd name="T28" fmla="*/ 127 w 504"/>
                <a:gd name="T29" fmla="*/ 121 h 382"/>
                <a:gd name="T30" fmla="*/ 137 w 504"/>
                <a:gd name="T31" fmla="*/ 159 h 382"/>
                <a:gd name="T32" fmla="*/ 145 w 504"/>
                <a:gd name="T33" fmla="*/ 129 h 382"/>
                <a:gd name="T34" fmla="*/ 166 w 504"/>
                <a:gd name="T35" fmla="*/ 102 h 382"/>
                <a:gd name="T36" fmla="*/ 145 w 504"/>
                <a:gd name="T37" fmla="*/ 56 h 382"/>
                <a:gd name="T38" fmla="*/ 156 w 504"/>
                <a:gd name="T39" fmla="*/ 56 h 382"/>
                <a:gd name="T40" fmla="*/ 166 w 504"/>
                <a:gd name="T41" fmla="*/ 27 h 382"/>
                <a:gd name="T42" fmla="*/ 156 w 504"/>
                <a:gd name="T43" fmla="*/ 0 h 382"/>
                <a:gd name="T44" fmla="*/ 504 w 504"/>
                <a:gd name="T45" fmla="*/ 94 h 382"/>
                <a:gd name="T46" fmla="*/ 456 w 504"/>
                <a:gd name="T47" fmla="*/ 382 h 382"/>
                <a:gd name="T48" fmla="*/ 282 w 504"/>
                <a:gd name="T49" fmla="*/ 353 h 382"/>
                <a:gd name="T50" fmla="*/ 272 w 504"/>
                <a:gd name="T51" fmla="*/ 345 h 382"/>
                <a:gd name="T52" fmla="*/ 253 w 504"/>
                <a:gd name="T53" fmla="*/ 345 h 382"/>
                <a:gd name="T54" fmla="*/ 214 w 504"/>
                <a:gd name="T55" fmla="*/ 353 h 382"/>
                <a:gd name="T56" fmla="*/ 166 w 504"/>
                <a:gd name="T57" fmla="*/ 353 h 382"/>
                <a:gd name="T58" fmla="*/ 137 w 504"/>
                <a:gd name="T59" fmla="*/ 336 h 382"/>
                <a:gd name="T60" fmla="*/ 68 w 504"/>
                <a:gd name="T61" fmla="*/ 326 h 382"/>
                <a:gd name="T62" fmla="*/ 68 w 504"/>
                <a:gd name="T63" fmla="*/ 288 h 382"/>
                <a:gd name="T64" fmla="*/ 50 w 504"/>
                <a:gd name="T65" fmla="*/ 261 h 382"/>
                <a:gd name="T66" fmla="*/ 39 w 504"/>
                <a:gd name="T67" fmla="*/ 251 h 382"/>
                <a:gd name="T68" fmla="*/ 19 w 504"/>
                <a:gd name="T69" fmla="*/ 242 h 3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04"/>
                <a:gd name="T106" fmla="*/ 0 h 382"/>
                <a:gd name="T107" fmla="*/ 504 w 504"/>
                <a:gd name="T108" fmla="*/ 382 h 3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04" h="382">
                  <a:moveTo>
                    <a:pt x="19" y="242"/>
                  </a:moveTo>
                  <a:lnTo>
                    <a:pt x="10" y="232"/>
                  </a:lnTo>
                  <a:lnTo>
                    <a:pt x="0" y="232"/>
                  </a:lnTo>
                  <a:lnTo>
                    <a:pt x="0" y="205"/>
                  </a:lnTo>
                  <a:lnTo>
                    <a:pt x="10" y="205"/>
                  </a:lnTo>
                  <a:lnTo>
                    <a:pt x="10" y="215"/>
                  </a:lnTo>
                  <a:lnTo>
                    <a:pt x="19" y="205"/>
                  </a:lnTo>
                  <a:lnTo>
                    <a:pt x="19" y="186"/>
                  </a:lnTo>
                  <a:lnTo>
                    <a:pt x="10" y="186"/>
                  </a:lnTo>
                  <a:lnTo>
                    <a:pt x="10" y="177"/>
                  </a:lnTo>
                  <a:lnTo>
                    <a:pt x="19" y="177"/>
                  </a:lnTo>
                  <a:lnTo>
                    <a:pt x="29" y="167"/>
                  </a:lnTo>
                  <a:lnTo>
                    <a:pt x="19" y="167"/>
                  </a:lnTo>
                  <a:lnTo>
                    <a:pt x="19" y="159"/>
                  </a:lnTo>
                  <a:lnTo>
                    <a:pt x="10" y="167"/>
                  </a:lnTo>
                  <a:lnTo>
                    <a:pt x="10" y="148"/>
                  </a:lnTo>
                  <a:lnTo>
                    <a:pt x="19" y="140"/>
                  </a:lnTo>
                  <a:lnTo>
                    <a:pt x="19" y="129"/>
                  </a:lnTo>
                  <a:lnTo>
                    <a:pt x="10" y="121"/>
                  </a:lnTo>
                  <a:lnTo>
                    <a:pt x="19" y="94"/>
                  </a:lnTo>
                  <a:lnTo>
                    <a:pt x="19" y="83"/>
                  </a:lnTo>
                  <a:lnTo>
                    <a:pt x="10" y="65"/>
                  </a:lnTo>
                  <a:lnTo>
                    <a:pt x="10" y="27"/>
                  </a:lnTo>
                  <a:lnTo>
                    <a:pt x="19" y="19"/>
                  </a:lnTo>
                  <a:lnTo>
                    <a:pt x="68" y="56"/>
                  </a:lnTo>
                  <a:lnTo>
                    <a:pt x="108" y="75"/>
                  </a:lnTo>
                  <a:lnTo>
                    <a:pt x="116" y="83"/>
                  </a:lnTo>
                  <a:lnTo>
                    <a:pt x="137" y="83"/>
                  </a:lnTo>
                  <a:lnTo>
                    <a:pt x="137" y="121"/>
                  </a:lnTo>
                  <a:lnTo>
                    <a:pt x="127" y="121"/>
                  </a:lnTo>
                  <a:lnTo>
                    <a:pt x="127" y="167"/>
                  </a:lnTo>
                  <a:lnTo>
                    <a:pt x="137" y="159"/>
                  </a:lnTo>
                  <a:lnTo>
                    <a:pt x="145" y="140"/>
                  </a:lnTo>
                  <a:lnTo>
                    <a:pt x="145" y="129"/>
                  </a:lnTo>
                  <a:lnTo>
                    <a:pt x="166" y="112"/>
                  </a:lnTo>
                  <a:lnTo>
                    <a:pt x="166" y="102"/>
                  </a:lnTo>
                  <a:lnTo>
                    <a:pt x="156" y="83"/>
                  </a:lnTo>
                  <a:lnTo>
                    <a:pt x="145" y="56"/>
                  </a:lnTo>
                  <a:lnTo>
                    <a:pt x="156" y="46"/>
                  </a:lnTo>
                  <a:lnTo>
                    <a:pt x="156" y="56"/>
                  </a:lnTo>
                  <a:lnTo>
                    <a:pt x="166" y="37"/>
                  </a:lnTo>
                  <a:lnTo>
                    <a:pt x="166" y="27"/>
                  </a:lnTo>
                  <a:lnTo>
                    <a:pt x="156" y="27"/>
                  </a:lnTo>
                  <a:lnTo>
                    <a:pt x="156" y="0"/>
                  </a:lnTo>
                  <a:lnTo>
                    <a:pt x="350" y="56"/>
                  </a:lnTo>
                  <a:lnTo>
                    <a:pt x="504" y="94"/>
                  </a:lnTo>
                  <a:lnTo>
                    <a:pt x="456" y="345"/>
                  </a:lnTo>
                  <a:lnTo>
                    <a:pt x="456" y="382"/>
                  </a:lnTo>
                  <a:lnTo>
                    <a:pt x="321" y="353"/>
                  </a:lnTo>
                  <a:lnTo>
                    <a:pt x="282" y="353"/>
                  </a:lnTo>
                  <a:lnTo>
                    <a:pt x="282" y="345"/>
                  </a:lnTo>
                  <a:lnTo>
                    <a:pt x="272" y="345"/>
                  </a:lnTo>
                  <a:lnTo>
                    <a:pt x="262" y="353"/>
                  </a:lnTo>
                  <a:lnTo>
                    <a:pt x="253" y="345"/>
                  </a:lnTo>
                  <a:lnTo>
                    <a:pt x="243" y="353"/>
                  </a:lnTo>
                  <a:lnTo>
                    <a:pt x="214" y="353"/>
                  </a:lnTo>
                  <a:lnTo>
                    <a:pt x="195" y="345"/>
                  </a:lnTo>
                  <a:lnTo>
                    <a:pt x="166" y="353"/>
                  </a:lnTo>
                  <a:lnTo>
                    <a:pt x="166" y="345"/>
                  </a:lnTo>
                  <a:lnTo>
                    <a:pt x="137" y="336"/>
                  </a:lnTo>
                  <a:lnTo>
                    <a:pt x="87" y="336"/>
                  </a:lnTo>
                  <a:lnTo>
                    <a:pt x="68" y="326"/>
                  </a:lnTo>
                  <a:lnTo>
                    <a:pt x="58" y="317"/>
                  </a:lnTo>
                  <a:lnTo>
                    <a:pt x="68" y="288"/>
                  </a:lnTo>
                  <a:lnTo>
                    <a:pt x="68" y="270"/>
                  </a:lnTo>
                  <a:lnTo>
                    <a:pt x="50" y="261"/>
                  </a:lnTo>
                  <a:lnTo>
                    <a:pt x="39" y="261"/>
                  </a:lnTo>
                  <a:lnTo>
                    <a:pt x="39" y="251"/>
                  </a:lnTo>
                  <a:lnTo>
                    <a:pt x="29" y="242"/>
                  </a:lnTo>
                  <a:lnTo>
                    <a:pt x="19" y="242"/>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26" name="Freeform 11"/>
            <p:cNvSpPr>
              <a:spLocks/>
            </p:cNvSpPr>
            <p:nvPr/>
          </p:nvSpPr>
          <p:spPr bwMode="auto">
            <a:xfrm>
              <a:off x="580" y="1111"/>
              <a:ext cx="742" cy="646"/>
            </a:xfrm>
            <a:custGeom>
              <a:avLst/>
              <a:gdLst>
                <a:gd name="T0" fmla="*/ 10 w 612"/>
                <a:gd name="T1" fmla="*/ 400 h 530"/>
                <a:gd name="T2" fmla="*/ 0 w 612"/>
                <a:gd name="T3" fmla="*/ 389 h 530"/>
                <a:gd name="T4" fmla="*/ 0 w 612"/>
                <a:gd name="T5" fmla="*/ 354 h 530"/>
                <a:gd name="T6" fmla="*/ 10 w 612"/>
                <a:gd name="T7" fmla="*/ 335 h 530"/>
                <a:gd name="T8" fmla="*/ 0 w 612"/>
                <a:gd name="T9" fmla="*/ 306 h 530"/>
                <a:gd name="T10" fmla="*/ 19 w 612"/>
                <a:gd name="T11" fmla="*/ 287 h 530"/>
                <a:gd name="T12" fmla="*/ 19 w 612"/>
                <a:gd name="T13" fmla="*/ 279 h 530"/>
                <a:gd name="T14" fmla="*/ 29 w 612"/>
                <a:gd name="T15" fmla="*/ 279 h 530"/>
                <a:gd name="T16" fmla="*/ 29 w 612"/>
                <a:gd name="T17" fmla="*/ 260 h 530"/>
                <a:gd name="T18" fmla="*/ 48 w 612"/>
                <a:gd name="T19" fmla="*/ 241 h 530"/>
                <a:gd name="T20" fmla="*/ 87 w 612"/>
                <a:gd name="T21" fmla="*/ 132 h 530"/>
                <a:gd name="T22" fmla="*/ 106 w 612"/>
                <a:gd name="T23" fmla="*/ 113 h 530"/>
                <a:gd name="T24" fmla="*/ 127 w 612"/>
                <a:gd name="T25" fmla="*/ 38 h 530"/>
                <a:gd name="T26" fmla="*/ 135 w 612"/>
                <a:gd name="T27" fmla="*/ 19 h 530"/>
                <a:gd name="T28" fmla="*/ 135 w 612"/>
                <a:gd name="T29" fmla="*/ 0 h 530"/>
                <a:gd name="T30" fmla="*/ 164 w 612"/>
                <a:gd name="T31" fmla="*/ 0 h 530"/>
                <a:gd name="T32" fmla="*/ 174 w 612"/>
                <a:gd name="T33" fmla="*/ 10 h 530"/>
                <a:gd name="T34" fmla="*/ 174 w 612"/>
                <a:gd name="T35" fmla="*/ 19 h 530"/>
                <a:gd name="T36" fmla="*/ 185 w 612"/>
                <a:gd name="T37" fmla="*/ 19 h 530"/>
                <a:gd name="T38" fmla="*/ 203 w 612"/>
                <a:gd name="T39" fmla="*/ 29 h 530"/>
                <a:gd name="T40" fmla="*/ 203 w 612"/>
                <a:gd name="T41" fmla="*/ 46 h 530"/>
                <a:gd name="T42" fmla="*/ 193 w 612"/>
                <a:gd name="T43" fmla="*/ 75 h 530"/>
                <a:gd name="T44" fmla="*/ 203 w 612"/>
                <a:gd name="T45" fmla="*/ 84 h 530"/>
                <a:gd name="T46" fmla="*/ 222 w 612"/>
                <a:gd name="T47" fmla="*/ 94 h 530"/>
                <a:gd name="T48" fmla="*/ 272 w 612"/>
                <a:gd name="T49" fmla="*/ 94 h 530"/>
                <a:gd name="T50" fmla="*/ 301 w 612"/>
                <a:gd name="T51" fmla="*/ 103 h 530"/>
                <a:gd name="T52" fmla="*/ 301 w 612"/>
                <a:gd name="T53" fmla="*/ 113 h 530"/>
                <a:gd name="T54" fmla="*/ 330 w 612"/>
                <a:gd name="T55" fmla="*/ 103 h 530"/>
                <a:gd name="T56" fmla="*/ 349 w 612"/>
                <a:gd name="T57" fmla="*/ 113 h 530"/>
                <a:gd name="T58" fmla="*/ 378 w 612"/>
                <a:gd name="T59" fmla="*/ 113 h 530"/>
                <a:gd name="T60" fmla="*/ 388 w 612"/>
                <a:gd name="T61" fmla="*/ 103 h 530"/>
                <a:gd name="T62" fmla="*/ 398 w 612"/>
                <a:gd name="T63" fmla="*/ 113 h 530"/>
                <a:gd name="T64" fmla="*/ 407 w 612"/>
                <a:gd name="T65" fmla="*/ 103 h 530"/>
                <a:gd name="T66" fmla="*/ 417 w 612"/>
                <a:gd name="T67" fmla="*/ 103 h 530"/>
                <a:gd name="T68" fmla="*/ 417 w 612"/>
                <a:gd name="T69" fmla="*/ 113 h 530"/>
                <a:gd name="T70" fmla="*/ 456 w 612"/>
                <a:gd name="T71" fmla="*/ 113 h 530"/>
                <a:gd name="T72" fmla="*/ 591 w 612"/>
                <a:gd name="T73" fmla="*/ 140 h 530"/>
                <a:gd name="T74" fmla="*/ 591 w 612"/>
                <a:gd name="T75" fmla="*/ 149 h 530"/>
                <a:gd name="T76" fmla="*/ 612 w 612"/>
                <a:gd name="T77" fmla="*/ 166 h 530"/>
                <a:gd name="T78" fmla="*/ 612 w 612"/>
                <a:gd name="T79" fmla="*/ 176 h 530"/>
                <a:gd name="T80" fmla="*/ 583 w 612"/>
                <a:gd name="T81" fmla="*/ 232 h 530"/>
                <a:gd name="T82" fmla="*/ 554 w 612"/>
                <a:gd name="T83" fmla="*/ 260 h 530"/>
                <a:gd name="T84" fmla="*/ 533 w 612"/>
                <a:gd name="T85" fmla="*/ 287 h 530"/>
                <a:gd name="T86" fmla="*/ 533 w 612"/>
                <a:gd name="T87" fmla="*/ 306 h 530"/>
                <a:gd name="T88" fmla="*/ 544 w 612"/>
                <a:gd name="T89" fmla="*/ 306 h 530"/>
                <a:gd name="T90" fmla="*/ 554 w 612"/>
                <a:gd name="T91" fmla="*/ 316 h 530"/>
                <a:gd name="T92" fmla="*/ 554 w 612"/>
                <a:gd name="T93" fmla="*/ 325 h 530"/>
                <a:gd name="T94" fmla="*/ 544 w 612"/>
                <a:gd name="T95" fmla="*/ 325 h 530"/>
                <a:gd name="T96" fmla="*/ 544 w 612"/>
                <a:gd name="T97" fmla="*/ 335 h 530"/>
                <a:gd name="T98" fmla="*/ 533 w 612"/>
                <a:gd name="T99" fmla="*/ 354 h 530"/>
                <a:gd name="T100" fmla="*/ 494 w 612"/>
                <a:gd name="T101" fmla="*/ 530 h 530"/>
                <a:gd name="T102" fmla="*/ 291 w 612"/>
                <a:gd name="T103" fmla="*/ 475 h 530"/>
                <a:gd name="T104" fmla="*/ 10 w 612"/>
                <a:gd name="T105" fmla="*/ 400 h 53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2"/>
                <a:gd name="T160" fmla="*/ 0 h 530"/>
                <a:gd name="T161" fmla="*/ 612 w 612"/>
                <a:gd name="T162" fmla="*/ 530 h 53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2" h="530">
                  <a:moveTo>
                    <a:pt x="10" y="400"/>
                  </a:moveTo>
                  <a:lnTo>
                    <a:pt x="0" y="389"/>
                  </a:lnTo>
                  <a:lnTo>
                    <a:pt x="0" y="354"/>
                  </a:lnTo>
                  <a:lnTo>
                    <a:pt x="10" y="335"/>
                  </a:lnTo>
                  <a:lnTo>
                    <a:pt x="0" y="306"/>
                  </a:lnTo>
                  <a:lnTo>
                    <a:pt x="19" y="287"/>
                  </a:lnTo>
                  <a:lnTo>
                    <a:pt x="19" y="279"/>
                  </a:lnTo>
                  <a:lnTo>
                    <a:pt x="29" y="279"/>
                  </a:lnTo>
                  <a:lnTo>
                    <a:pt x="29" y="260"/>
                  </a:lnTo>
                  <a:lnTo>
                    <a:pt x="48" y="241"/>
                  </a:lnTo>
                  <a:lnTo>
                    <a:pt x="87" y="132"/>
                  </a:lnTo>
                  <a:lnTo>
                    <a:pt x="106" y="113"/>
                  </a:lnTo>
                  <a:lnTo>
                    <a:pt x="127" y="38"/>
                  </a:lnTo>
                  <a:lnTo>
                    <a:pt x="135" y="19"/>
                  </a:lnTo>
                  <a:lnTo>
                    <a:pt x="135" y="0"/>
                  </a:lnTo>
                  <a:lnTo>
                    <a:pt x="164" y="0"/>
                  </a:lnTo>
                  <a:lnTo>
                    <a:pt x="174" y="10"/>
                  </a:lnTo>
                  <a:lnTo>
                    <a:pt x="174" y="19"/>
                  </a:lnTo>
                  <a:lnTo>
                    <a:pt x="185" y="19"/>
                  </a:lnTo>
                  <a:lnTo>
                    <a:pt x="203" y="29"/>
                  </a:lnTo>
                  <a:lnTo>
                    <a:pt x="203" y="46"/>
                  </a:lnTo>
                  <a:lnTo>
                    <a:pt x="193" y="75"/>
                  </a:lnTo>
                  <a:lnTo>
                    <a:pt x="203" y="84"/>
                  </a:lnTo>
                  <a:lnTo>
                    <a:pt x="222" y="94"/>
                  </a:lnTo>
                  <a:lnTo>
                    <a:pt x="272" y="94"/>
                  </a:lnTo>
                  <a:lnTo>
                    <a:pt x="301" y="103"/>
                  </a:lnTo>
                  <a:lnTo>
                    <a:pt x="301" y="113"/>
                  </a:lnTo>
                  <a:lnTo>
                    <a:pt x="330" y="103"/>
                  </a:lnTo>
                  <a:lnTo>
                    <a:pt x="349" y="113"/>
                  </a:lnTo>
                  <a:lnTo>
                    <a:pt x="378" y="113"/>
                  </a:lnTo>
                  <a:lnTo>
                    <a:pt x="388" y="103"/>
                  </a:lnTo>
                  <a:lnTo>
                    <a:pt x="398" y="113"/>
                  </a:lnTo>
                  <a:lnTo>
                    <a:pt x="407" y="103"/>
                  </a:lnTo>
                  <a:lnTo>
                    <a:pt x="417" y="103"/>
                  </a:lnTo>
                  <a:lnTo>
                    <a:pt x="417" y="113"/>
                  </a:lnTo>
                  <a:lnTo>
                    <a:pt x="456" y="113"/>
                  </a:lnTo>
                  <a:lnTo>
                    <a:pt x="591" y="140"/>
                  </a:lnTo>
                  <a:lnTo>
                    <a:pt x="591" y="149"/>
                  </a:lnTo>
                  <a:lnTo>
                    <a:pt x="612" y="166"/>
                  </a:lnTo>
                  <a:lnTo>
                    <a:pt x="612" y="176"/>
                  </a:lnTo>
                  <a:lnTo>
                    <a:pt x="583" y="232"/>
                  </a:lnTo>
                  <a:lnTo>
                    <a:pt x="554" y="260"/>
                  </a:lnTo>
                  <a:lnTo>
                    <a:pt x="533" y="287"/>
                  </a:lnTo>
                  <a:lnTo>
                    <a:pt x="533" y="306"/>
                  </a:lnTo>
                  <a:lnTo>
                    <a:pt x="544" y="306"/>
                  </a:lnTo>
                  <a:lnTo>
                    <a:pt x="554" y="316"/>
                  </a:lnTo>
                  <a:lnTo>
                    <a:pt x="554" y="325"/>
                  </a:lnTo>
                  <a:lnTo>
                    <a:pt x="544" y="325"/>
                  </a:lnTo>
                  <a:lnTo>
                    <a:pt x="544" y="335"/>
                  </a:lnTo>
                  <a:lnTo>
                    <a:pt x="533" y="354"/>
                  </a:lnTo>
                  <a:lnTo>
                    <a:pt x="494" y="530"/>
                  </a:lnTo>
                  <a:lnTo>
                    <a:pt x="291" y="475"/>
                  </a:lnTo>
                  <a:lnTo>
                    <a:pt x="10" y="40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27" name="Freeform 12"/>
            <p:cNvSpPr>
              <a:spLocks/>
            </p:cNvSpPr>
            <p:nvPr/>
          </p:nvSpPr>
          <p:spPr bwMode="auto">
            <a:xfrm>
              <a:off x="509" y="1598"/>
              <a:ext cx="741" cy="1303"/>
            </a:xfrm>
            <a:custGeom>
              <a:avLst/>
              <a:gdLst>
                <a:gd name="T0" fmla="*/ 349 w 610"/>
                <a:gd name="T1" fmla="*/ 1050 h 1069"/>
                <a:gd name="T2" fmla="*/ 338 w 610"/>
                <a:gd name="T3" fmla="*/ 1023 h 1069"/>
                <a:gd name="T4" fmla="*/ 338 w 610"/>
                <a:gd name="T5" fmla="*/ 987 h 1069"/>
                <a:gd name="T6" fmla="*/ 320 w 610"/>
                <a:gd name="T7" fmla="*/ 941 h 1069"/>
                <a:gd name="T8" fmla="*/ 291 w 610"/>
                <a:gd name="T9" fmla="*/ 912 h 1069"/>
                <a:gd name="T10" fmla="*/ 272 w 610"/>
                <a:gd name="T11" fmla="*/ 903 h 1069"/>
                <a:gd name="T12" fmla="*/ 272 w 610"/>
                <a:gd name="T13" fmla="*/ 884 h 1069"/>
                <a:gd name="T14" fmla="*/ 251 w 610"/>
                <a:gd name="T15" fmla="*/ 874 h 1069"/>
                <a:gd name="T16" fmla="*/ 222 w 610"/>
                <a:gd name="T17" fmla="*/ 855 h 1069"/>
                <a:gd name="T18" fmla="*/ 203 w 610"/>
                <a:gd name="T19" fmla="*/ 819 h 1069"/>
                <a:gd name="T20" fmla="*/ 156 w 610"/>
                <a:gd name="T21" fmla="*/ 801 h 1069"/>
                <a:gd name="T22" fmla="*/ 125 w 610"/>
                <a:gd name="T23" fmla="*/ 782 h 1069"/>
                <a:gd name="T24" fmla="*/ 135 w 610"/>
                <a:gd name="T25" fmla="*/ 753 h 1069"/>
                <a:gd name="T26" fmla="*/ 125 w 610"/>
                <a:gd name="T27" fmla="*/ 717 h 1069"/>
                <a:gd name="T28" fmla="*/ 116 w 610"/>
                <a:gd name="T29" fmla="*/ 688 h 1069"/>
                <a:gd name="T30" fmla="*/ 96 w 610"/>
                <a:gd name="T31" fmla="*/ 632 h 1069"/>
                <a:gd name="T32" fmla="*/ 87 w 610"/>
                <a:gd name="T33" fmla="*/ 613 h 1069"/>
                <a:gd name="T34" fmla="*/ 77 w 610"/>
                <a:gd name="T35" fmla="*/ 567 h 1069"/>
                <a:gd name="T36" fmla="*/ 87 w 610"/>
                <a:gd name="T37" fmla="*/ 558 h 1069"/>
                <a:gd name="T38" fmla="*/ 77 w 610"/>
                <a:gd name="T39" fmla="*/ 521 h 1069"/>
                <a:gd name="T40" fmla="*/ 58 w 610"/>
                <a:gd name="T41" fmla="*/ 456 h 1069"/>
                <a:gd name="T42" fmla="*/ 67 w 610"/>
                <a:gd name="T43" fmla="*/ 437 h 1069"/>
                <a:gd name="T44" fmla="*/ 77 w 610"/>
                <a:gd name="T45" fmla="*/ 456 h 1069"/>
                <a:gd name="T46" fmla="*/ 87 w 610"/>
                <a:gd name="T47" fmla="*/ 437 h 1069"/>
                <a:gd name="T48" fmla="*/ 87 w 610"/>
                <a:gd name="T49" fmla="*/ 408 h 1069"/>
                <a:gd name="T50" fmla="*/ 67 w 610"/>
                <a:gd name="T51" fmla="*/ 418 h 1069"/>
                <a:gd name="T52" fmla="*/ 58 w 610"/>
                <a:gd name="T53" fmla="*/ 427 h 1069"/>
                <a:gd name="T54" fmla="*/ 38 w 610"/>
                <a:gd name="T55" fmla="*/ 399 h 1069"/>
                <a:gd name="T56" fmla="*/ 29 w 610"/>
                <a:gd name="T57" fmla="*/ 336 h 1069"/>
                <a:gd name="T58" fmla="*/ 9 w 610"/>
                <a:gd name="T59" fmla="*/ 299 h 1069"/>
                <a:gd name="T60" fmla="*/ 9 w 610"/>
                <a:gd name="T61" fmla="*/ 280 h 1069"/>
                <a:gd name="T62" fmla="*/ 19 w 610"/>
                <a:gd name="T63" fmla="*/ 242 h 1069"/>
                <a:gd name="T64" fmla="*/ 19 w 610"/>
                <a:gd name="T65" fmla="*/ 215 h 1069"/>
                <a:gd name="T66" fmla="*/ 9 w 610"/>
                <a:gd name="T67" fmla="*/ 186 h 1069"/>
                <a:gd name="T68" fmla="*/ 0 w 610"/>
                <a:gd name="T69" fmla="*/ 167 h 1069"/>
                <a:gd name="T70" fmla="*/ 9 w 610"/>
                <a:gd name="T71" fmla="*/ 148 h 1069"/>
                <a:gd name="T72" fmla="*/ 9 w 610"/>
                <a:gd name="T73" fmla="*/ 121 h 1069"/>
                <a:gd name="T74" fmla="*/ 38 w 610"/>
                <a:gd name="T75" fmla="*/ 75 h 1069"/>
                <a:gd name="T76" fmla="*/ 58 w 610"/>
                <a:gd name="T77" fmla="*/ 27 h 1069"/>
                <a:gd name="T78" fmla="*/ 58 w 610"/>
                <a:gd name="T79" fmla="*/ 0 h 1069"/>
                <a:gd name="T80" fmla="*/ 349 w 610"/>
                <a:gd name="T81" fmla="*/ 75 h 1069"/>
                <a:gd name="T82" fmla="*/ 591 w 610"/>
                <a:gd name="T83" fmla="*/ 847 h 1069"/>
                <a:gd name="T84" fmla="*/ 602 w 610"/>
                <a:gd name="T85" fmla="*/ 884 h 1069"/>
                <a:gd name="T86" fmla="*/ 610 w 610"/>
                <a:gd name="T87" fmla="*/ 912 h 1069"/>
                <a:gd name="T88" fmla="*/ 602 w 610"/>
                <a:gd name="T89" fmla="*/ 941 h 1069"/>
                <a:gd name="T90" fmla="*/ 581 w 610"/>
                <a:gd name="T91" fmla="*/ 958 h 1069"/>
                <a:gd name="T92" fmla="*/ 562 w 610"/>
                <a:gd name="T93" fmla="*/ 1005 h 1069"/>
                <a:gd name="T94" fmla="*/ 552 w 610"/>
                <a:gd name="T95" fmla="*/ 1041 h 1069"/>
                <a:gd name="T96" fmla="*/ 562 w 610"/>
                <a:gd name="T97" fmla="*/ 1060 h 1069"/>
                <a:gd name="T98" fmla="*/ 533 w 610"/>
                <a:gd name="T99" fmla="*/ 1069 h 10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10"/>
                <a:gd name="T151" fmla="*/ 0 h 1069"/>
                <a:gd name="T152" fmla="*/ 610 w 610"/>
                <a:gd name="T153" fmla="*/ 1069 h 106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10" h="1069">
                  <a:moveTo>
                    <a:pt x="533" y="1069"/>
                  </a:moveTo>
                  <a:lnTo>
                    <a:pt x="349" y="1050"/>
                  </a:lnTo>
                  <a:lnTo>
                    <a:pt x="349" y="1023"/>
                  </a:lnTo>
                  <a:lnTo>
                    <a:pt x="338" y="1023"/>
                  </a:lnTo>
                  <a:lnTo>
                    <a:pt x="349" y="1014"/>
                  </a:lnTo>
                  <a:lnTo>
                    <a:pt x="338" y="987"/>
                  </a:lnTo>
                  <a:lnTo>
                    <a:pt x="330" y="949"/>
                  </a:lnTo>
                  <a:lnTo>
                    <a:pt x="320" y="941"/>
                  </a:lnTo>
                  <a:lnTo>
                    <a:pt x="309" y="922"/>
                  </a:lnTo>
                  <a:lnTo>
                    <a:pt x="291" y="912"/>
                  </a:lnTo>
                  <a:lnTo>
                    <a:pt x="280" y="912"/>
                  </a:lnTo>
                  <a:lnTo>
                    <a:pt x="272" y="903"/>
                  </a:lnTo>
                  <a:lnTo>
                    <a:pt x="280" y="893"/>
                  </a:lnTo>
                  <a:lnTo>
                    <a:pt x="272" y="884"/>
                  </a:lnTo>
                  <a:lnTo>
                    <a:pt x="272" y="874"/>
                  </a:lnTo>
                  <a:lnTo>
                    <a:pt x="251" y="874"/>
                  </a:lnTo>
                  <a:lnTo>
                    <a:pt x="243" y="865"/>
                  </a:lnTo>
                  <a:lnTo>
                    <a:pt x="222" y="855"/>
                  </a:lnTo>
                  <a:lnTo>
                    <a:pt x="214" y="828"/>
                  </a:lnTo>
                  <a:lnTo>
                    <a:pt x="203" y="819"/>
                  </a:lnTo>
                  <a:lnTo>
                    <a:pt x="193" y="819"/>
                  </a:lnTo>
                  <a:lnTo>
                    <a:pt x="156" y="801"/>
                  </a:lnTo>
                  <a:lnTo>
                    <a:pt x="145" y="801"/>
                  </a:lnTo>
                  <a:lnTo>
                    <a:pt x="125" y="782"/>
                  </a:lnTo>
                  <a:lnTo>
                    <a:pt x="125" y="772"/>
                  </a:lnTo>
                  <a:lnTo>
                    <a:pt x="135" y="753"/>
                  </a:lnTo>
                  <a:lnTo>
                    <a:pt x="135" y="725"/>
                  </a:lnTo>
                  <a:lnTo>
                    <a:pt x="125" y="717"/>
                  </a:lnTo>
                  <a:lnTo>
                    <a:pt x="125" y="698"/>
                  </a:lnTo>
                  <a:lnTo>
                    <a:pt x="116" y="688"/>
                  </a:lnTo>
                  <a:lnTo>
                    <a:pt x="96" y="642"/>
                  </a:lnTo>
                  <a:lnTo>
                    <a:pt x="96" y="632"/>
                  </a:lnTo>
                  <a:lnTo>
                    <a:pt x="87" y="623"/>
                  </a:lnTo>
                  <a:lnTo>
                    <a:pt x="87" y="613"/>
                  </a:lnTo>
                  <a:lnTo>
                    <a:pt x="67" y="585"/>
                  </a:lnTo>
                  <a:lnTo>
                    <a:pt x="77" y="567"/>
                  </a:lnTo>
                  <a:lnTo>
                    <a:pt x="77" y="558"/>
                  </a:lnTo>
                  <a:lnTo>
                    <a:pt x="87" y="558"/>
                  </a:lnTo>
                  <a:lnTo>
                    <a:pt x="87" y="529"/>
                  </a:lnTo>
                  <a:lnTo>
                    <a:pt x="77" y="521"/>
                  </a:lnTo>
                  <a:lnTo>
                    <a:pt x="58" y="510"/>
                  </a:lnTo>
                  <a:lnTo>
                    <a:pt x="58" y="456"/>
                  </a:lnTo>
                  <a:lnTo>
                    <a:pt x="67" y="456"/>
                  </a:lnTo>
                  <a:lnTo>
                    <a:pt x="67" y="437"/>
                  </a:lnTo>
                  <a:lnTo>
                    <a:pt x="67" y="456"/>
                  </a:lnTo>
                  <a:lnTo>
                    <a:pt x="77" y="456"/>
                  </a:lnTo>
                  <a:lnTo>
                    <a:pt x="87" y="464"/>
                  </a:lnTo>
                  <a:lnTo>
                    <a:pt x="87" y="437"/>
                  </a:lnTo>
                  <a:lnTo>
                    <a:pt x="77" y="427"/>
                  </a:lnTo>
                  <a:lnTo>
                    <a:pt x="87" y="408"/>
                  </a:lnTo>
                  <a:lnTo>
                    <a:pt x="77" y="408"/>
                  </a:lnTo>
                  <a:lnTo>
                    <a:pt x="67" y="418"/>
                  </a:lnTo>
                  <a:lnTo>
                    <a:pt x="67" y="427"/>
                  </a:lnTo>
                  <a:lnTo>
                    <a:pt x="58" y="427"/>
                  </a:lnTo>
                  <a:lnTo>
                    <a:pt x="48" y="408"/>
                  </a:lnTo>
                  <a:lnTo>
                    <a:pt x="38" y="399"/>
                  </a:lnTo>
                  <a:lnTo>
                    <a:pt x="38" y="353"/>
                  </a:lnTo>
                  <a:lnTo>
                    <a:pt x="29" y="336"/>
                  </a:lnTo>
                  <a:lnTo>
                    <a:pt x="19" y="326"/>
                  </a:lnTo>
                  <a:lnTo>
                    <a:pt x="9" y="299"/>
                  </a:lnTo>
                  <a:lnTo>
                    <a:pt x="19" y="288"/>
                  </a:lnTo>
                  <a:lnTo>
                    <a:pt x="9" y="280"/>
                  </a:lnTo>
                  <a:lnTo>
                    <a:pt x="9" y="270"/>
                  </a:lnTo>
                  <a:lnTo>
                    <a:pt x="19" y="242"/>
                  </a:lnTo>
                  <a:lnTo>
                    <a:pt x="29" y="232"/>
                  </a:lnTo>
                  <a:lnTo>
                    <a:pt x="19" y="215"/>
                  </a:lnTo>
                  <a:lnTo>
                    <a:pt x="19" y="186"/>
                  </a:lnTo>
                  <a:lnTo>
                    <a:pt x="9" y="186"/>
                  </a:lnTo>
                  <a:lnTo>
                    <a:pt x="9" y="177"/>
                  </a:lnTo>
                  <a:lnTo>
                    <a:pt x="0" y="167"/>
                  </a:lnTo>
                  <a:lnTo>
                    <a:pt x="0" y="148"/>
                  </a:lnTo>
                  <a:lnTo>
                    <a:pt x="9" y="148"/>
                  </a:lnTo>
                  <a:lnTo>
                    <a:pt x="0" y="140"/>
                  </a:lnTo>
                  <a:lnTo>
                    <a:pt x="9" y="121"/>
                  </a:lnTo>
                  <a:lnTo>
                    <a:pt x="38" y="94"/>
                  </a:lnTo>
                  <a:lnTo>
                    <a:pt x="38" y="75"/>
                  </a:lnTo>
                  <a:lnTo>
                    <a:pt x="58" y="56"/>
                  </a:lnTo>
                  <a:lnTo>
                    <a:pt x="58" y="27"/>
                  </a:lnTo>
                  <a:lnTo>
                    <a:pt x="48" y="19"/>
                  </a:lnTo>
                  <a:lnTo>
                    <a:pt x="58" y="0"/>
                  </a:lnTo>
                  <a:lnTo>
                    <a:pt x="67" y="0"/>
                  </a:lnTo>
                  <a:lnTo>
                    <a:pt x="349" y="75"/>
                  </a:lnTo>
                  <a:lnTo>
                    <a:pt x="280" y="372"/>
                  </a:lnTo>
                  <a:lnTo>
                    <a:pt x="591" y="847"/>
                  </a:lnTo>
                  <a:lnTo>
                    <a:pt x="591" y="874"/>
                  </a:lnTo>
                  <a:lnTo>
                    <a:pt x="602" y="884"/>
                  </a:lnTo>
                  <a:lnTo>
                    <a:pt x="602" y="912"/>
                  </a:lnTo>
                  <a:lnTo>
                    <a:pt x="610" y="912"/>
                  </a:lnTo>
                  <a:lnTo>
                    <a:pt x="610" y="930"/>
                  </a:lnTo>
                  <a:lnTo>
                    <a:pt x="602" y="941"/>
                  </a:lnTo>
                  <a:lnTo>
                    <a:pt x="591" y="941"/>
                  </a:lnTo>
                  <a:lnTo>
                    <a:pt x="581" y="958"/>
                  </a:lnTo>
                  <a:lnTo>
                    <a:pt x="573" y="987"/>
                  </a:lnTo>
                  <a:lnTo>
                    <a:pt x="562" y="1005"/>
                  </a:lnTo>
                  <a:lnTo>
                    <a:pt x="552" y="1005"/>
                  </a:lnTo>
                  <a:lnTo>
                    <a:pt x="552" y="1041"/>
                  </a:lnTo>
                  <a:lnTo>
                    <a:pt x="562" y="1050"/>
                  </a:lnTo>
                  <a:lnTo>
                    <a:pt x="562" y="1060"/>
                  </a:lnTo>
                  <a:lnTo>
                    <a:pt x="552" y="1069"/>
                  </a:lnTo>
                  <a:lnTo>
                    <a:pt x="533" y="106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28" name="Freeform 13"/>
            <p:cNvSpPr>
              <a:spLocks/>
            </p:cNvSpPr>
            <p:nvPr/>
          </p:nvSpPr>
          <p:spPr bwMode="auto">
            <a:xfrm>
              <a:off x="1179" y="928"/>
              <a:ext cx="567" cy="932"/>
            </a:xfrm>
            <a:custGeom>
              <a:avLst/>
              <a:gdLst>
                <a:gd name="T0" fmla="*/ 39 w 467"/>
                <a:gd name="T1" fmla="*/ 504 h 765"/>
                <a:gd name="T2" fmla="*/ 50 w 467"/>
                <a:gd name="T3" fmla="*/ 475 h 765"/>
                <a:gd name="T4" fmla="*/ 58 w 467"/>
                <a:gd name="T5" fmla="*/ 466 h 765"/>
                <a:gd name="T6" fmla="*/ 39 w 467"/>
                <a:gd name="T7" fmla="*/ 456 h 765"/>
                <a:gd name="T8" fmla="*/ 58 w 467"/>
                <a:gd name="T9" fmla="*/ 410 h 765"/>
                <a:gd name="T10" fmla="*/ 116 w 467"/>
                <a:gd name="T11" fmla="*/ 326 h 765"/>
                <a:gd name="T12" fmla="*/ 97 w 467"/>
                <a:gd name="T13" fmla="*/ 299 h 765"/>
                <a:gd name="T14" fmla="*/ 147 w 467"/>
                <a:gd name="T15" fmla="*/ 0 h 765"/>
                <a:gd name="T16" fmla="*/ 195 w 467"/>
                <a:gd name="T17" fmla="*/ 113 h 765"/>
                <a:gd name="T18" fmla="*/ 205 w 467"/>
                <a:gd name="T19" fmla="*/ 169 h 765"/>
                <a:gd name="T20" fmla="*/ 234 w 467"/>
                <a:gd name="T21" fmla="*/ 196 h 765"/>
                <a:gd name="T22" fmla="*/ 243 w 467"/>
                <a:gd name="T23" fmla="*/ 234 h 765"/>
                <a:gd name="T24" fmla="*/ 263 w 467"/>
                <a:gd name="T25" fmla="*/ 253 h 765"/>
                <a:gd name="T26" fmla="*/ 272 w 467"/>
                <a:gd name="T27" fmla="*/ 263 h 765"/>
                <a:gd name="T28" fmla="*/ 263 w 467"/>
                <a:gd name="T29" fmla="*/ 299 h 765"/>
                <a:gd name="T30" fmla="*/ 253 w 467"/>
                <a:gd name="T31" fmla="*/ 345 h 765"/>
                <a:gd name="T32" fmla="*/ 243 w 467"/>
                <a:gd name="T33" fmla="*/ 364 h 765"/>
                <a:gd name="T34" fmla="*/ 263 w 467"/>
                <a:gd name="T35" fmla="*/ 372 h 765"/>
                <a:gd name="T36" fmla="*/ 282 w 467"/>
                <a:gd name="T37" fmla="*/ 353 h 765"/>
                <a:gd name="T38" fmla="*/ 292 w 467"/>
                <a:gd name="T39" fmla="*/ 372 h 765"/>
                <a:gd name="T40" fmla="*/ 292 w 467"/>
                <a:gd name="T41" fmla="*/ 382 h 765"/>
                <a:gd name="T42" fmla="*/ 303 w 467"/>
                <a:gd name="T43" fmla="*/ 420 h 765"/>
                <a:gd name="T44" fmla="*/ 311 w 467"/>
                <a:gd name="T45" fmla="*/ 437 h 765"/>
                <a:gd name="T46" fmla="*/ 311 w 467"/>
                <a:gd name="T47" fmla="*/ 456 h 765"/>
                <a:gd name="T48" fmla="*/ 332 w 467"/>
                <a:gd name="T49" fmla="*/ 466 h 765"/>
                <a:gd name="T50" fmla="*/ 321 w 467"/>
                <a:gd name="T51" fmla="*/ 485 h 765"/>
                <a:gd name="T52" fmla="*/ 340 w 467"/>
                <a:gd name="T53" fmla="*/ 493 h 765"/>
                <a:gd name="T54" fmla="*/ 369 w 467"/>
                <a:gd name="T55" fmla="*/ 504 h 765"/>
                <a:gd name="T56" fmla="*/ 409 w 467"/>
                <a:gd name="T57" fmla="*/ 493 h 765"/>
                <a:gd name="T58" fmla="*/ 438 w 467"/>
                <a:gd name="T59" fmla="*/ 504 h 765"/>
                <a:gd name="T60" fmla="*/ 448 w 467"/>
                <a:gd name="T61" fmla="*/ 485 h 765"/>
                <a:gd name="T62" fmla="*/ 458 w 467"/>
                <a:gd name="T63" fmla="*/ 504 h 765"/>
                <a:gd name="T64" fmla="*/ 427 w 467"/>
                <a:gd name="T65" fmla="*/ 765 h 765"/>
                <a:gd name="T66" fmla="*/ 0 w 467"/>
                <a:gd name="T67" fmla="*/ 681 h 7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67"/>
                <a:gd name="T103" fmla="*/ 0 h 765"/>
                <a:gd name="T104" fmla="*/ 467 w 467"/>
                <a:gd name="T105" fmla="*/ 765 h 7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67" h="765">
                  <a:moveTo>
                    <a:pt x="0" y="681"/>
                  </a:moveTo>
                  <a:lnTo>
                    <a:pt x="39" y="504"/>
                  </a:lnTo>
                  <a:lnTo>
                    <a:pt x="50" y="485"/>
                  </a:lnTo>
                  <a:lnTo>
                    <a:pt x="50" y="475"/>
                  </a:lnTo>
                  <a:lnTo>
                    <a:pt x="58" y="475"/>
                  </a:lnTo>
                  <a:lnTo>
                    <a:pt x="58" y="466"/>
                  </a:lnTo>
                  <a:lnTo>
                    <a:pt x="50" y="456"/>
                  </a:lnTo>
                  <a:lnTo>
                    <a:pt x="39" y="456"/>
                  </a:lnTo>
                  <a:lnTo>
                    <a:pt x="39" y="437"/>
                  </a:lnTo>
                  <a:lnTo>
                    <a:pt x="58" y="410"/>
                  </a:lnTo>
                  <a:lnTo>
                    <a:pt x="87" y="382"/>
                  </a:lnTo>
                  <a:lnTo>
                    <a:pt x="116" y="326"/>
                  </a:lnTo>
                  <a:lnTo>
                    <a:pt x="116" y="316"/>
                  </a:lnTo>
                  <a:lnTo>
                    <a:pt x="97" y="299"/>
                  </a:lnTo>
                  <a:lnTo>
                    <a:pt x="97" y="253"/>
                  </a:lnTo>
                  <a:lnTo>
                    <a:pt x="147" y="0"/>
                  </a:lnTo>
                  <a:lnTo>
                    <a:pt x="214" y="10"/>
                  </a:lnTo>
                  <a:lnTo>
                    <a:pt x="195" y="113"/>
                  </a:lnTo>
                  <a:lnTo>
                    <a:pt x="205" y="131"/>
                  </a:lnTo>
                  <a:lnTo>
                    <a:pt x="205" y="169"/>
                  </a:lnTo>
                  <a:lnTo>
                    <a:pt x="214" y="188"/>
                  </a:lnTo>
                  <a:lnTo>
                    <a:pt x="234" y="196"/>
                  </a:lnTo>
                  <a:lnTo>
                    <a:pt x="243" y="225"/>
                  </a:lnTo>
                  <a:lnTo>
                    <a:pt x="243" y="234"/>
                  </a:lnTo>
                  <a:lnTo>
                    <a:pt x="253" y="253"/>
                  </a:lnTo>
                  <a:lnTo>
                    <a:pt x="263" y="253"/>
                  </a:lnTo>
                  <a:lnTo>
                    <a:pt x="263" y="263"/>
                  </a:lnTo>
                  <a:lnTo>
                    <a:pt x="272" y="263"/>
                  </a:lnTo>
                  <a:lnTo>
                    <a:pt x="282" y="271"/>
                  </a:lnTo>
                  <a:lnTo>
                    <a:pt x="263" y="299"/>
                  </a:lnTo>
                  <a:lnTo>
                    <a:pt x="263" y="335"/>
                  </a:lnTo>
                  <a:lnTo>
                    <a:pt x="253" y="345"/>
                  </a:lnTo>
                  <a:lnTo>
                    <a:pt x="253" y="353"/>
                  </a:lnTo>
                  <a:lnTo>
                    <a:pt x="243" y="364"/>
                  </a:lnTo>
                  <a:lnTo>
                    <a:pt x="263" y="382"/>
                  </a:lnTo>
                  <a:lnTo>
                    <a:pt x="263" y="372"/>
                  </a:lnTo>
                  <a:lnTo>
                    <a:pt x="282" y="364"/>
                  </a:lnTo>
                  <a:lnTo>
                    <a:pt x="282" y="353"/>
                  </a:lnTo>
                  <a:lnTo>
                    <a:pt x="292" y="364"/>
                  </a:lnTo>
                  <a:lnTo>
                    <a:pt x="292" y="372"/>
                  </a:lnTo>
                  <a:lnTo>
                    <a:pt x="303" y="372"/>
                  </a:lnTo>
                  <a:lnTo>
                    <a:pt x="292" y="382"/>
                  </a:lnTo>
                  <a:lnTo>
                    <a:pt x="292" y="401"/>
                  </a:lnTo>
                  <a:lnTo>
                    <a:pt x="303" y="420"/>
                  </a:lnTo>
                  <a:lnTo>
                    <a:pt x="311" y="429"/>
                  </a:lnTo>
                  <a:lnTo>
                    <a:pt x="311" y="437"/>
                  </a:lnTo>
                  <a:lnTo>
                    <a:pt x="303" y="447"/>
                  </a:lnTo>
                  <a:lnTo>
                    <a:pt x="311" y="456"/>
                  </a:lnTo>
                  <a:lnTo>
                    <a:pt x="321" y="456"/>
                  </a:lnTo>
                  <a:lnTo>
                    <a:pt x="332" y="466"/>
                  </a:lnTo>
                  <a:lnTo>
                    <a:pt x="332" y="475"/>
                  </a:lnTo>
                  <a:lnTo>
                    <a:pt x="321" y="485"/>
                  </a:lnTo>
                  <a:lnTo>
                    <a:pt x="340" y="504"/>
                  </a:lnTo>
                  <a:lnTo>
                    <a:pt x="340" y="493"/>
                  </a:lnTo>
                  <a:lnTo>
                    <a:pt x="361" y="493"/>
                  </a:lnTo>
                  <a:lnTo>
                    <a:pt x="369" y="504"/>
                  </a:lnTo>
                  <a:lnTo>
                    <a:pt x="379" y="493"/>
                  </a:lnTo>
                  <a:lnTo>
                    <a:pt x="409" y="493"/>
                  </a:lnTo>
                  <a:lnTo>
                    <a:pt x="409" y="504"/>
                  </a:lnTo>
                  <a:lnTo>
                    <a:pt x="438" y="504"/>
                  </a:lnTo>
                  <a:lnTo>
                    <a:pt x="438" y="493"/>
                  </a:lnTo>
                  <a:lnTo>
                    <a:pt x="448" y="485"/>
                  </a:lnTo>
                  <a:lnTo>
                    <a:pt x="458" y="493"/>
                  </a:lnTo>
                  <a:lnTo>
                    <a:pt x="458" y="504"/>
                  </a:lnTo>
                  <a:lnTo>
                    <a:pt x="467" y="512"/>
                  </a:lnTo>
                  <a:lnTo>
                    <a:pt x="427" y="765"/>
                  </a:lnTo>
                  <a:lnTo>
                    <a:pt x="214" y="717"/>
                  </a:lnTo>
                  <a:lnTo>
                    <a:pt x="0" y="681"/>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29" name="Freeform 14"/>
            <p:cNvSpPr>
              <a:spLocks/>
            </p:cNvSpPr>
            <p:nvPr/>
          </p:nvSpPr>
          <p:spPr bwMode="auto">
            <a:xfrm>
              <a:off x="1416" y="940"/>
              <a:ext cx="951" cy="624"/>
            </a:xfrm>
            <a:custGeom>
              <a:avLst/>
              <a:gdLst>
                <a:gd name="T0" fmla="*/ 747 w 784"/>
                <a:gd name="T1" fmla="*/ 512 h 512"/>
                <a:gd name="T2" fmla="*/ 272 w 784"/>
                <a:gd name="T3" fmla="*/ 456 h 512"/>
                <a:gd name="T4" fmla="*/ 272 w 784"/>
                <a:gd name="T5" fmla="*/ 502 h 512"/>
                <a:gd name="T6" fmla="*/ 263 w 784"/>
                <a:gd name="T7" fmla="*/ 494 h 512"/>
                <a:gd name="T8" fmla="*/ 263 w 784"/>
                <a:gd name="T9" fmla="*/ 483 h 512"/>
                <a:gd name="T10" fmla="*/ 253 w 784"/>
                <a:gd name="T11" fmla="*/ 475 h 512"/>
                <a:gd name="T12" fmla="*/ 243 w 784"/>
                <a:gd name="T13" fmla="*/ 483 h 512"/>
                <a:gd name="T14" fmla="*/ 243 w 784"/>
                <a:gd name="T15" fmla="*/ 494 h 512"/>
                <a:gd name="T16" fmla="*/ 214 w 784"/>
                <a:gd name="T17" fmla="*/ 494 h 512"/>
                <a:gd name="T18" fmla="*/ 214 w 784"/>
                <a:gd name="T19" fmla="*/ 483 h 512"/>
                <a:gd name="T20" fmla="*/ 184 w 784"/>
                <a:gd name="T21" fmla="*/ 483 h 512"/>
                <a:gd name="T22" fmla="*/ 174 w 784"/>
                <a:gd name="T23" fmla="*/ 494 h 512"/>
                <a:gd name="T24" fmla="*/ 166 w 784"/>
                <a:gd name="T25" fmla="*/ 483 h 512"/>
                <a:gd name="T26" fmla="*/ 145 w 784"/>
                <a:gd name="T27" fmla="*/ 483 h 512"/>
                <a:gd name="T28" fmla="*/ 145 w 784"/>
                <a:gd name="T29" fmla="*/ 494 h 512"/>
                <a:gd name="T30" fmla="*/ 126 w 784"/>
                <a:gd name="T31" fmla="*/ 475 h 512"/>
                <a:gd name="T32" fmla="*/ 137 w 784"/>
                <a:gd name="T33" fmla="*/ 465 h 512"/>
                <a:gd name="T34" fmla="*/ 137 w 784"/>
                <a:gd name="T35" fmla="*/ 456 h 512"/>
                <a:gd name="T36" fmla="*/ 126 w 784"/>
                <a:gd name="T37" fmla="*/ 446 h 512"/>
                <a:gd name="T38" fmla="*/ 116 w 784"/>
                <a:gd name="T39" fmla="*/ 446 h 512"/>
                <a:gd name="T40" fmla="*/ 108 w 784"/>
                <a:gd name="T41" fmla="*/ 437 h 512"/>
                <a:gd name="T42" fmla="*/ 116 w 784"/>
                <a:gd name="T43" fmla="*/ 427 h 512"/>
                <a:gd name="T44" fmla="*/ 116 w 784"/>
                <a:gd name="T45" fmla="*/ 419 h 512"/>
                <a:gd name="T46" fmla="*/ 108 w 784"/>
                <a:gd name="T47" fmla="*/ 408 h 512"/>
                <a:gd name="T48" fmla="*/ 97 w 784"/>
                <a:gd name="T49" fmla="*/ 391 h 512"/>
                <a:gd name="T50" fmla="*/ 97 w 784"/>
                <a:gd name="T51" fmla="*/ 372 h 512"/>
                <a:gd name="T52" fmla="*/ 108 w 784"/>
                <a:gd name="T53" fmla="*/ 362 h 512"/>
                <a:gd name="T54" fmla="*/ 97 w 784"/>
                <a:gd name="T55" fmla="*/ 362 h 512"/>
                <a:gd name="T56" fmla="*/ 97 w 784"/>
                <a:gd name="T57" fmla="*/ 354 h 512"/>
                <a:gd name="T58" fmla="*/ 87 w 784"/>
                <a:gd name="T59" fmla="*/ 343 h 512"/>
                <a:gd name="T60" fmla="*/ 87 w 784"/>
                <a:gd name="T61" fmla="*/ 354 h 512"/>
                <a:gd name="T62" fmla="*/ 68 w 784"/>
                <a:gd name="T63" fmla="*/ 362 h 512"/>
                <a:gd name="T64" fmla="*/ 68 w 784"/>
                <a:gd name="T65" fmla="*/ 372 h 512"/>
                <a:gd name="T66" fmla="*/ 49 w 784"/>
                <a:gd name="T67" fmla="*/ 354 h 512"/>
                <a:gd name="T68" fmla="*/ 58 w 784"/>
                <a:gd name="T69" fmla="*/ 343 h 512"/>
                <a:gd name="T70" fmla="*/ 58 w 784"/>
                <a:gd name="T71" fmla="*/ 335 h 512"/>
                <a:gd name="T72" fmla="*/ 68 w 784"/>
                <a:gd name="T73" fmla="*/ 325 h 512"/>
                <a:gd name="T74" fmla="*/ 68 w 784"/>
                <a:gd name="T75" fmla="*/ 289 h 512"/>
                <a:gd name="T76" fmla="*/ 87 w 784"/>
                <a:gd name="T77" fmla="*/ 261 h 512"/>
                <a:gd name="T78" fmla="*/ 79 w 784"/>
                <a:gd name="T79" fmla="*/ 251 h 512"/>
                <a:gd name="T80" fmla="*/ 68 w 784"/>
                <a:gd name="T81" fmla="*/ 251 h 512"/>
                <a:gd name="T82" fmla="*/ 68 w 784"/>
                <a:gd name="T83" fmla="*/ 243 h 512"/>
                <a:gd name="T84" fmla="*/ 58 w 784"/>
                <a:gd name="T85" fmla="*/ 243 h 512"/>
                <a:gd name="T86" fmla="*/ 49 w 784"/>
                <a:gd name="T87" fmla="*/ 224 h 512"/>
                <a:gd name="T88" fmla="*/ 49 w 784"/>
                <a:gd name="T89" fmla="*/ 215 h 512"/>
                <a:gd name="T90" fmla="*/ 39 w 784"/>
                <a:gd name="T91" fmla="*/ 186 h 512"/>
                <a:gd name="T92" fmla="*/ 20 w 784"/>
                <a:gd name="T93" fmla="*/ 178 h 512"/>
                <a:gd name="T94" fmla="*/ 10 w 784"/>
                <a:gd name="T95" fmla="*/ 159 h 512"/>
                <a:gd name="T96" fmla="*/ 10 w 784"/>
                <a:gd name="T97" fmla="*/ 121 h 512"/>
                <a:gd name="T98" fmla="*/ 0 w 784"/>
                <a:gd name="T99" fmla="*/ 103 h 512"/>
                <a:gd name="T100" fmla="*/ 20 w 784"/>
                <a:gd name="T101" fmla="*/ 0 h 512"/>
                <a:gd name="T102" fmla="*/ 87 w 784"/>
                <a:gd name="T103" fmla="*/ 19 h 512"/>
                <a:gd name="T104" fmla="*/ 280 w 784"/>
                <a:gd name="T105" fmla="*/ 46 h 512"/>
                <a:gd name="T106" fmla="*/ 475 w 784"/>
                <a:gd name="T107" fmla="*/ 84 h 512"/>
                <a:gd name="T108" fmla="*/ 784 w 784"/>
                <a:gd name="T109" fmla="*/ 121 h 512"/>
                <a:gd name="T110" fmla="*/ 755 w 784"/>
                <a:gd name="T111" fmla="*/ 419 h 512"/>
                <a:gd name="T112" fmla="*/ 747 w 784"/>
                <a:gd name="T113" fmla="*/ 512 h 51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84"/>
                <a:gd name="T172" fmla="*/ 0 h 512"/>
                <a:gd name="T173" fmla="*/ 784 w 784"/>
                <a:gd name="T174" fmla="*/ 512 h 51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84" h="512">
                  <a:moveTo>
                    <a:pt x="747" y="512"/>
                  </a:moveTo>
                  <a:lnTo>
                    <a:pt x="272" y="456"/>
                  </a:lnTo>
                  <a:lnTo>
                    <a:pt x="272" y="502"/>
                  </a:lnTo>
                  <a:lnTo>
                    <a:pt x="263" y="494"/>
                  </a:lnTo>
                  <a:lnTo>
                    <a:pt x="263" y="483"/>
                  </a:lnTo>
                  <a:lnTo>
                    <a:pt x="253" y="475"/>
                  </a:lnTo>
                  <a:lnTo>
                    <a:pt x="243" y="483"/>
                  </a:lnTo>
                  <a:lnTo>
                    <a:pt x="243" y="494"/>
                  </a:lnTo>
                  <a:lnTo>
                    <a:pt x="214" y="494"/>
                  </a:lnTo>
                  <a:lnTo>
                    <a:pt x="214" y="483"/>
                  </a:lnTo>
                  <a:lnTo>
                    <a:pt x="184" y="483"/>
                  </a:lnTo>
                  <a:lnTo>
                    <a:pt x="174" y="494"/>
                  </a:lnTo>
                  <a:lnTo>
                    <a:pt x="166" y="483"/>
                  </a:lnTo>
                  <a:lnTo>
                    <a:pt x="145" y="483"/>
                  </a:lnTo>
                  <a:lnTo>
                    <a:pt x="145" y="494"/>
                  </a:lnTo>
                  <a:lnTo>
                    <a:pt x="126" y="475"/>
                  </a:lnTo>
                  <a:lnTo>
                    <a:pt x="137" y="465"/>
                  </a:lnTo>
                  <a:lnTo>
                    <a:pt x="137" y="456"/>
                  </a:lnTo>
                  <a:lnTo>
                    <a:pt x="126" y="446"/>
                  </a:lnTo>
                  <a:lnTo>
                    <a:pt x="116" y="446"/>
                  </a:lnTo>
                  <a:lnTo>
                    <a:pt x="108" y="437"/>
                  </a:lnTo>
                  <a:lnTo>
                    <a:pt x="116" y="427"/>
                  </a:lnTo>
                  <a:lnTo>
                    <a:pt x="116" y="419"/>
                  </a:lnTo>
                  <a:lnTo>
                    <a:pt x="108" y="408"/>
                  </a:lnTo>
                  <a:lnTo>
                    <a:pt x="97" y="391"/>
                  </a:lnTo>
                  <a:lnTo>
                    <a:pt x="97" y="372"/>
                  </a:lnTo>
                  <a:lnTo>
                    <a:pt x="108" y="362"/>
                  </a:lnTo>
                  <a:lnTo>
                    <a:pt x="97" y="362"/>
                  </a:lnTo>
                  <a:lnTo>
                    <a:pt x="97" y="354"/>
                  </a:lnTo>
                  <a:lnTo>
                    <a:pt x="87" y="343"/>
                  </a:lnTo>
                  <a:lnTo>
                    <a:pt x="87" y="354"/>
                  </a:lnTo>
                  <a:lnTo>
                    <a:pt x="68" y="362"/>
                  </a:lnTo>
                  <a:lnTo>
                    <a:pt x="68" y="372"/>
                  </a:lnTo>
                  <a:lnTo>
                    <a:pt x="49" y="354"/>
                  </a:lnTo>
                  <a:lnTo>
                    <a:pt x="58" y="343"/>
                  </a:lnTo>
                  <a:lnTo>
                    <a:pt x="58" y="335"/>
                  </a:lnTo>
                  <a:lnTo>
                    <a:pt x="68" y="325"/>
                  </a:lnTo>
                  <a:lnTo>
                    <a:pt x="68" y="289"/>
                  </a:lnTo>
                  <a:lnTo>
                    <a:pt x="87" y="261"/>
                  </a:lnTo>
                  <a:lnTo>
                    <a:pt x="79" y="251"/>
                  </a:lnTo>
                  <a:lnTo>
                    <a:pt x="68" y="251"/>
                  </a:lnTo>
                  <a:lnTo>
                    <a:pt x="68" y="243"/>
                  </a:lnTo>
                  <a:lnTo>
                    <a:pt x="58" y="243"/>
                  </a:lnTo>
                  <a:lnTo>
                    <a:pt x="49" y="224"/>
                  </a:lnTo>
                  <a:lnTo>
                    <a:pt x="49" y="215"/>
                  </a:lnTo>
                  <a:lnTo>
                    <a:pt x="39" y="186"/>
                  </a:lnTo>
                  <a:lnTo>
                    <a:pt x="20" y="178"/>
                  </a:lnTo>
                  <a:lnTo>
                    <a:pt x="10" y="159"/>
                  </a:lnTo>
                  <a:lnTo>
                    <a:pt x="10" y="121"/>
                  </a:lnTo>
                  <a:lnTo>
                    <a:pt x="0" y="103"/>
                  </a:lnTo>
                  <a:lnTo>
                    <a:pt x="20" y="0"/>
                  </a:lnTo>
                  <a:lnTo>
                    <a:pt x="87" y="19"/>
                  </a:lnTo>
                  <a:lnTo>
                    <a:pt x="280" y="46"/>
                  </a:lnTo>
                  <a:lnTo>
                    <a:pt x="475" y="84"/>
                  </a:lnTo>
                  <a:lnTo>
                    <a:pt x="784" y="121"/>
                  </a:lnTo>
                  <a:lnTo>
                    <a:pt x="755" y="419"/>
                  </a:lnTo>
                  <a:lnTo>
                    <a:pt x="747" y="512"/>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0" name="Freeform 15"/>
            <p:cNvSpPr>
              <a:spLocks/>
            </p:cNvSpPr>
            <p:nvPr/>
          </p:nvSpPr>
          <p:spPr bwMode="auto">
            <a:xfrm>
              <a:off x="1675" y="1496"/>
              <a:ext cx="647" cy="555"/>
            </a:xfrm>
            <a:custGeom>
              <a:avLst/>
              <a:gdLst>
                <a:gd name="T0" fmla="*/ 504 w 533"/>
                <a:gd name="T1" fmla="*/ 456 h 456"/>
                <a:gd name="T2" fmla="*/ 523 w 533"/>
                <a:gd name="T3" fmla="*/ 251 h 456"/>
                <a:gd name="T4" fmla="*/ 533 w 533"/>
                <a:gd name="T5" fmla="*/ 56 h 456"/>
                <a:gd name="T6" fmla="*/ 58 w 533"/>
                <a:gd name="T7" fmla="*/ 0 h 456"/>
                <a:gd name="T8" fmla="*/ 58 w 533"/>
                <a:gd name="T9" fmla="*/ 46 h 456"/>
                <a:gd name="T10" fmla="*/ 18 w 533"/>
                <a:gd name="T11" fmla="*/ 299 h 456"/>
                <a:gd name="T12" fmla="*/ 0 w 533"/>
                <a:gd name="T13" fmla="*/ 391 h 456"/>
                <a:gd name="T14" fmla="*/ 143 w 533"/>
                <a:gd name="T15" fmla="*/ 410 h 456"/>
                <a:gd name="T16" fmla="*/ 504 w 533"/>
                <a:gd name="T17" fmla="*/ 456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3"/>
                <a:gd name="T28" fmla="*/ 0 h 456"/>
                <a:gd name="T29" fmla="*/ 533 w 533"/>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3" h="456">
                  <a:moveTo>
                    <a:pt x="504" y="456"/>
                  </a:moveTo>
                  <a:lnTo>
                    <a:pt x="523" y="251"/>
                  </a:lnTo>
                  <a:lnTo>
                    <a:pt x="533" y="56"/>
                  </a:lnTo>
                  <a:lnTo>
                    <a:pt x="58" y="0"/>
                  </a:lnTo>
                  <a:lnTo>
                    <a:pt x="58" y="46"/>
                  </a:lnTo>
                  <a:lnTo>
                    <a:pt x="18" y="299"/>
                  </a:lnTo>
                  <a:lnTo>
                    <a:pt x="0" y="391"/>
                  </a:lnTo>
                  <a:lnTo>
                    <a:pt x="143" y="410"/>
                  </a:lnTo>
                  <a:lnTo>
                    <a:pt x="504" y="456"/>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1" name="Freeform 16"/>
            <p:cNvSpPr>
              <a:spLocks/>
            </p:cNvSpPr>
            <p:nvPr/>
          </p:nvSpPr>
          <p:spPr bwMode="auto">
            <a:xfrm>
              <a:off x="849" y="1690"/>
              <a:ext cx="591" cy="940"/>
            </a:xfrm>
            <a:custGeom>
              <a:avLst/>
              <a:gdLst>
                <a:gd name="T0" fmla="*/ 69 w 487"/>
                <a:gd name="T1" fmla="*/ 0 h 772"/>
                <a:gd name="T2" fmla="*/ 0 w 487"/>
                <a:gd name="T3" fmla="*/ 297 h 772"/>
                <a:gd name="T4" fmla="*/ 311 w 487"/>
                <a:gd name="T5" fmla="*/ 772 h 772"/>
                <a:gd name="T6" fmla="*/ 322 w 487"/>
                <a:gd name="T7" fmla="*/ 763 h 772"/>
                <a:gd name="T8" fmla="*/ 322 w 487"/>
                <a:gd name="T9" fmla="*/ 661 h 772"/>
                <a:gd name="T10" fmla="*/ 332 w 487"/>
                <a:gd name="T11" fmla="*/ 661 h 772"/>
                <a:gd name="T12" fmla="*/ 351 w 487"/>
                <a:gd name="T13" fmla="*/ 669 h 772"/>
                <a:gd name="T14" fmla="*/ 361 w 487"/>
                <a:gd name="T15" fmla="*/ 669 h 772"/>
                <a:gd name="T16" fmla="*/ 361 w 487"/>
                <a:gd name="T17" fmla="*/ 679 h 772"/>
                <a:gd name="T18" fmla="*/ 369 w 487"/>
                <a:gd name="T19" fmla="*/ 679 h 772"/>
                <a:gd name="T20" fmla="*/ 380 w 487"/>
                <a:gd name="T21" fmla="*/ 642 h 772"/>
                <a:gd name="T22" fmla="*/ 390 w 487"/>
                <a:gd name="T23" fmla="*/ 586 h 772"/>
                <a:gd name="T24" fmla="*/ 487 w 487"/>
                <a:gd name="T25" fmla="*/ 92 h 772"/>
                <a:gd name="T26" fmla="*/ 272 w 487"/>
                <a:gd name="T27" fmla="*/ 55 h 772"/>
                <a:gd name="T28" fmla="*/ 69 w 487"/>
                <a:gd name="T29" fmla="*/ 0 h 7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7"/>
                <a:gd name="T46" fmla="*/ 0 h 772"/>
                <a:gd name="T47" fmla="*/ 487 w 487"/>
                <a:gd name="T48" fmla="*/ 772 h 77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7" h="772">
                  <a:moveTo>
                    <a:pt x="69" y="0"/>
                  </a:moveTo>
                  <a:lnTo>
                    <a:pt x="0" y="297"/>
                  </a:lnTo>
                  <a:lnTo>
                    <a:pt x="311" y="772"/>
                  </a:lnTo>
                  <a:lnTo>
                    <a:pt x="322" y="763"/>
                  </a:lnTo>
                  <a:lnTo>
                    <a:pt x="322" y="661"/>
                  </a:lnTo>
                  <a:lnTo>
                    <a:pt x="332" y="661"/>
                  </a:lnTo>
                  <a:lnTo>
                    <a:pt x="351" y="669"/>
                  </a:lnTo>
                  <a:lnTo>
                    <a:pt x="361" y="669"/>
                  </a:lnTo>
                  <a:lnTo>
                    <a:pt x="361" y="679"/>
                  </a:lnTo>
                  <a:lnTo>
                    <a:pt x="369" y="679"/>
                  </a:lnTo>
                  <a:lnTo>
                    <a:pt x="380" y="642"/>
                  </a:lnTo>
                  <a:lnTo>
                    <a:pt x="390" y="586"/>
                  </a:lnTo>
                  <a:lnTo>
                    <a:pt x="487" y="92"/>
                  </a:lnTo>
                  <a:lnTo>
                    <a:pt x="272" y="55"/>
                  </a:lnTo>
                  <a:lnTo>
                    <a:pt x="69"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2" name="Freeform 17"/>
            <p:cNvSpPr>
              <a:spLocks/>
            </p:cNvSpPr>
            <p:nvPr/>
          </p:nvSpPr>
          <p:spPr bwMode="auto">
            <a:xfrm>
              <a:off x="1156" y="2404"/>
              <a:ext cx="635" cy="759"/>
            </a:xfrm>
            <a:custGeom>
              <a:avLst/>
              <a:gdLst>
                <a:gd name="T0" fmla="*/ 448 w 523"/>
                <a:gd name="T1" fmla="*/ 623 h 623"/>
                <a:gd name="T2" fmla="*/ 523 w 523"/>
                <a:gd name="T3" fmla="*/ 64 h 623"/>
                <a:gd name="T4" fmla="*/ 137 w 523"/>
                <a:gd name="T5" fmla="*/ 0 h 623"/>
                <a:gd name="T6" fmla="*/ 127 w 523"/>
                <a:gd name="T7" fmla="*/ 56 h 623"/>
                <a:gd name="T8" fmla="*/ 116 w 523"/>
                <a:gd name="T9" fmla="*/ 92 h 623"/>
                <a:gd name="T10" fmla="*/ 108 w 523"/>
                <a:gd name="T11" fmla="*/ 92 h 623"/>
                <a:gd name="T12" fmla="*/ 108 w 523"/>
                <a:gd name="T13" fmla="*/ 83 h 623"/>
                <a:gd name="T14" fmla="*/ 98 w 523"/>
                <a:gd name="T15" fmla="*/ 83 h 623"/>
                <a:gd name="T16" fmla="*/ 79 w 523"/>
                <a:gd name="T17" fmla="*/ 75 h 623"/>
                <a:gd name="T18" fmla="*/ 69 w 523"/>
                <a:gd name="T19" fmla="*/ 75 h 623"/>
                <a:gd name="T20" fmla="*/ 69 w 523"/>
                <a:gd name="T21" fmla="*/ 177 h 623"/>
                <a:gd name="T22" fmla="*/ 58 w 523"/>
                <a:gd name="T23" fmla="*/ 186 h 623"/>
                <a:gd name="T24" fmla="*/ 58 w 523"/>
                <a:gd name="T25" fmla="*/ 213 h 623"/>
                <a:gd name="T26" fmla="*/ 69 w 523"/>
                <a:gd name="T27" fmla="*/ 223 h 623"/>
                <a:gd name="T28" fmla="*/ 69 w 523"/>
                <a:gd name="T29" fmla="*/ 251 h 623"/>
                <a:gd name="T30" fmla="*/ 79 w 523"/>
                <a:gd name="T31" fmla="*/ 251 h 623"/>
                <a:gd name="T32" fmla="*/ 79 w 523"/>
                <a:gd name="T33" fmla="*/ 269 h 623"/>
                <a:gd name="T34" fmla="*/ 69 w 523"/>
                <a:gd name="T35" fmla="*/ 280 h 623"/>
                <a:gd name="T36" fmla="*/ 58 w 523"/>
                <a:gd name="T37" fmla="*/ 280 h 623"/>
                <a:gd name="T38" fmla="*/ 50 w 523"/>
                <a:gd name="T39" fmla="*/ 298 h 623"/>
                <a:gd name="T40" fmla="*/ 40 w 523"/>
                <a:gd name="T41" fmla="*/ 326 h 623"/>
                <a:gd name="T42" fmla="*/ 29 w 523"/>
                <a:gd name="T43" fmla="*/ 344 h 623"/>
                <a:gd name="T44" fmla="*/ 21 w 523"/>
                <a:gd name="T45" fmla="*/ 344 h 623"/>
                <a:gd name="T46" fmla="*/ 21 w 523"/>
                <a:gd name="T47" fmla="*/ 380 h 623"/>
                <a:gd name="T48" fmla="*/ 29 w 523"/>
                <a:gd name="T49" fmla="*/ 389 h 623"/>
                <a:gd name="T50" fmla="*/ 29 w 523"/>
                <a:gd name="T51" fmla="*/ 399 h 623"/>
                <a:gd name="T52" fmla="*/ 21 w 523"/>
                <a:gd name="T53" fmla="*/ 408 h 623"/>
                <a:gd name="T54" fmla="*/ 0 w 523"/>
                <a:gd name="T55" fmla="*/ 408 h 623"/>
                <a:gd name="T56" fmla="*/ 0 w 523"/>
                <a:gd name="T57" fmla="*/ 426 h 623"/>
                <a:gd name="T58" fmla="*/ 282 w 523"/>
                <a:gd name="T59" fmla="*/ 595 h 623"/>
                <a:gd name="T60" fmla="*/ 448 w 523"/>
                <a:gd name="T61" fmla="*/ 623 h 6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3"/>
                <a:gd name="T94" fmla="*/ 0 h 623"/>
                <a:gd name="T95" fmla="*/ 523 w 523"/>
                <a:gd name="T96" fmla="*/ 623 h 6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3" h="623">
                  <a:moveTo>
                    <a:pt x="448" y="623"/>
                  </a:moveTo>
                  <a:lnTo>
                    <a:pt x="523" y="64"/>
                  </a:lnTo>
                  <a:lnTo>
                    <a:pt x="137" y="0"/>
                  </a:lnTo>
                  <a:lnTo>
                    <a:pt x="127" y="56"/>
                  </a:lnTo>
                  <a:lnTo>
                    <a:pt x="116" y="92"/>
                  </a:lnTo>
                  <a:lnTo>
                    <a:pt x="108" y="92"/>
                  </a:lnTo>
                  <a:lnTo>
                    <a:pt x="108" y="83"/>
                  </a:lnTo>
                  <a:lnTo>
                    <a:pt x="98" y="83"/>
                  </a:lnTo>
                  <a:lnTo>
                    <a:pt x="79" y="75"/>
                  </a:lnTo>
                  <a:lnTo>
                    <a:pt x="69" y="75"/>
                  </a:lnTo>
                  <a:lnTo>
                    <a:pt x="69" y="177"/>
                  </a:lnTo>
                  <a:lnTo>
                    <a:pt x="58" y="186"/>
                  </a:lnTo>
                  <a:lnTo>
                    <a:pt x="58" y="213"/>
                  </a:lnTo>
                  <a:lnTo>
                    <a:pt x="69" y="223"/>
                  </a:lnTo>
                  <a:lnTo>
                    <a:pt x="69" y="251"/>
                  </a:lnTo>
                  <a:lnTo>
                    <a:pt x="79" y="251"/>
                  </a:lnTo>
                  <a:lnTo>
                    <a:pt x="79" y="269"/>
                  </a:lnTo>
                  <a:lnTo>
                    <a:pt x="69" y="280"/>
                  </a:lnTo>
                  <a:lnTo>
                    <a:pt x="58" y="280"/>
                  </a:lnTo>
                  <a:lnTo>
                    <a:pt x="50" y="298"/>
                  </a:lnTo>
                  <a:lnTo>
                    <a:pt x="40" y="326"/>
                  </a:lnTo>
                  <a:lnTo>
                    <a:pt x="29" y="344"/>
                  </a:lnTo>
                  <a:lnTo>
                    <a:pt x="21" y="344"/>
                  </a:lnTo>
                  <a:lnTo>
                    <a:pt x="21" y="380"/>
                  </a:lnTo>
                  <a:lnTo>
                    <a:pt x="29" y="389"/>
                  </a:lnTo>
                  <a:lnTo>
                    <a:pt x="29" y="399"/>
                  </a:lnTo>
                  <a:lnTo>
                    <a:pt x="21" y="408"/>
                  </a:lnTo>
                  <a:lnTo>
                    <a:pt x="0" y="408"/>
                  </a:lnTo>
                  <a:lnTo>
                    <a:pt x="0" y="426"/>
                  </a:lnTo>
                  <a:lnTo>
                    <a:pt x="282" y="595"/>
                  </a:lnTo>
                  <a:lnTo>
                    <a:pt x="448" y="623"/>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3" name="Freeform 18"/>
            <p:cNvSpPr>
              <a:spLocks/>
            </p:cNvSpPr>
            <p:nvPr/>
          </p:nvSpPr>
          <p:spPr bwMode="auto">
            <a:xfrm>
              <a:off x="1791" y="1995"/>
              <a:ext cx="672" cy="556"/>
            </a:xfrm>
            <a:custGeom>
              <a:avLst/>
              <a:gdLst>
                <a:gd name="T0" fmla="*/ 0 w 554"/>
                <a:gd name="T1" fmla="*/ 399 h 456"/>
                <a:gd name="T2" fmla="*/ 48 w 554"/>
                <a:gd name="T3" fmla="*/ 0 h 456"/>
                <a:gd name="T4" fmla="*/ 407 w 554"/>
                <a:gd name="T5" fmla="*/ 46 h 456"/>
                <a:gd name="T6" fmla="*/ 554 w 554"/>
                <a:gd name="T7" fmla="*/ 56 h 456"/>
                <a:gd name="T8" fmla="*/ 544 w 554"/>
                <a:gd name="T9" fmla="*/ 157 h 456"/>
                <a:gd name="T10" fmla="*/ 534 w 554"/>
                <a:gd name="T11" fmla="*/ 456 h 456"/>
                <a:gd name="T12" fmla="*/ 457 w 554"/>
                <a:gd name="T13" fmla="*/ 456 h 456"/>
                <a:gd name="T14" fmla="*/ 0 w 554"/>
                <a:gd name="T15" fmla="*/ 399 h 456"/>
                <a:gd name="T16" fmla="*/ 0 60000 65536"/>
                <a:gd name="T17" fmla="*/ 0 60000 65536"/>
                <a:gd name="T18" fmla="*/ 0 60000 65536"/>
                <a:gd name="T19" fmla="*/ 0 60000 65536"/>
                <a:gd name="T20" fmla="*/ 0 60000 65536"/>
                <a:gd name="T21" fmla="*/ 0 60000 65536"/>
                <a:gd name="T22" fmla="*/ 0 60000 65536"/>
                <a:gd name="T23" fmla="*/ 0 60000 65536"/>
                <a:gd name="T24" fmla="*/ 0 w 554"/>
                <a:gd name="T25" fmla="*/ 0 h 456"/>
                <a:gd name="T26" fmla="*/ 554 w 554"/>
                <a:gd name="T27" fmla="*/ 456 h 4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54" h="456">
                  <a:moveTo>
                    <a:pt x="0" y="399"/>
                  </a:moveTo>
                  <a:lnTo>
                    <a:pt x="48" y="0"/>
                  </a:lnTo>
                  <a:lnTo>
                    <a:pt x="407" y="46"/>
                  </a:lnTo>
                  <a:lnTo>
                    <a:pt x="554" y="56"/>
                  </a:lnTo>
                  <a:lnTo>
                    <a:pt x="544" y="157"/>
                  </a:lnTo>
                  <a:lnTo>
                    <a:pt x="534" y="456"/>
                  </a:lnTo>
                  <a:lnTo>
                    <a:pt x="457" y="456"/>
                  </a:lnTo>
                  <a:lnTo>
                    <a:pt x="0" y="39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4" name="Freeform 19"/>
            <p:cNvSpPr>
              <a:spLocks/>
            </p:cNvSpPr>
            <p:nvPr/>
          </p:nvSpPr>
          <p:spPr bwMode="auto">
            <a:xfrm>
              <a:off x="1697" y="2482"/>
              <a:ext cx="648" cy="690"/>
            </a:xfrm>
            <a:custGeom>
              <a:avLst/>
              <a:gdLst>
                <a:gd name="T0" fmla="*/ 77 w 534"/>
                <a:gd name="T1" fmla="*/ 0 h 567"/>
                <a:gd name="T2" fmla="*/ 0 w 534"/>
                <a:gd name="T3" fmla="*/ 559 h 567"/>
                <a:gd name="T4" fmla="*/ 67 w 534"/>
                <a:gd name="T5" fmla="*/ 567 h 567"/>
                <a:gd name="T6" fmla="*/ 67 w 534"/>
                <a:gd name="T7" fmla="*/ 521 h 567"/>
                <a:gd name="T8" fmla="*/ 204 w 534"/>
                <a:gd name="T9" fmla="*/ 540 h 567"/>
                <a:gd name="T10" fmla="*/ 204 w 534"/>
                <a:gd name="T11" fmla="*/ 521 h 567"/>
                <a:gd name="T12" fmla="*/ 494 w 534"/>
                <a:gd name="T13" fmla="*/ 549 h 567"/>
                <a:gd name="T14" fmla="*/ 523 w 534"/>
                <a:gd name="T15" fmla="*/ 103 h 567"/>
                <a:gd name="T16" fmla="*/ 534 w 534"/>
                <a:gd name="T17" fmla="*/ 103 h 567"/>
                <a:gd name="T18" fmla="*/ 534 w 534"/>
                <a:gd name="T19" fmla="*/ 57 h 567"/>
                <a:gd name="T20" fmla="*/ 77 w 534"/>
                <a:gd name="T21" fmla="*/ 0 h 5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567"/>
                <a:gd name="T35" fmla="*/ 534 w 534"/>
                <a:gd name="T36" fmla="*/ 567 h 5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567">
                  <a:moveTo>
                    <a:pt x="77" y="0"/>
                  </a:moveTo>
                  <a:lnTo>
                    <a:pt x="0" y="559"/>
                  </a:lnTo>
                  <a:lnTo>
                    <a:pt x="67" y="567"/>
                  </a:lnTo>
                  <a:lnTo>
                    <a:pt x="67" y="521"/>
                  </a:lnTo>
                  <a:lnTo>
                    <a:pt x="204" y="540"/>
                  </a:lnTo>
                  <a:lnTo>
                    <a:pt x="204" y="521"/>
                  </a:lnTo>
                  <a:lnTo>
                    <a:pt x="494" y="549"/>
                  </a:lnTo>
                  <a:lnTo>
                    <a:pt x="523" y="103"/>
                  </a:lnTo>
                  <a:lnTo>
                    <a:pt x="534" y="103"/>
                  </a:lnTo>
                  <a:lnTo>
                    <a:pt x="534" y="57"/>
                  </a:lnTo>
                  <a:lnTo>
                    <a:pt x="77"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5" name="Freeform 20"/>
            <p:cNvSpPr>
              <a:spLocks/>
            </p:cNvSpPr>
            <p:nvPr/>
          </p:nvSpPr>
          <p:spPr bwMode="auto">
            <a:xfrm>
              <a:off x="2332" y="1088"/>
              <a:ext cx="614" cy="385"/>
            </a:xfrm>
            <a:custGeom>
              <a:avLst/>
              <a:gdLst>
                <a:gd name="T0" fmla="*/ 0 w 506"/>
                <a:gd name="T1" fmla="*/ 298 h 316"/>
                <a:gd name="T2" fmla="*/ 29 w 506"/>
                <a:gd name="T3" fmla="*/ 0 h 316"/>
                <a:gd name="T4" fmla="*/ 253 w 506"/>
                <a:gd name="T5" fmla="*/ 11 h 316"/>
                <a:gd name="T6" fmla="*/ 467 w 506"/>
                <a:gd name="T7" fmla="*/ 19 h 316"/>
                <a:gd name="T8" fmla="*/ 467 w 506"/>
                <a:gd name="T9" fmla="*/ 29 h 316"/>
                <a:gd name="T10" fmla="*/ 477 w 506"/>
                <a:gd name="T11" fmla="*/ 48 h 316"/>
                <a:gd name="T12" fmla="*/ 477 w 506"/>
                <a:gd name="T13" fmla="*/ 57 h 316"/>
                <a:gd name="T14" fmla="*/ 467 w 506"/>
                <a:gd name="T15" fmla="*/ 76 h 316"/>
                <a:gd name="T16" fmla="*/ 467 w 506"/>
                <a:gd name="T17" fmla="*/ 103 h 316"/>
                <a:gd name="T18" fmla="*/ 477 w 506"/>
                <a:gd name="T19" fmla="*/ 132 h 316"/>
                <a:gd name="T20" fmla="*/ 487 w 506"/>
                <a:gd name="T21" fmla="*/ 140 h 316"/>
                <a:gd name="T22" fmla="*/ 487 w 506"/>
                <a:gd name="T23" fmla="*/ 169 h 316"/>
                <a:gd name="T24" fmla="*/ 496 w 506"/>
                <a:gd name="T25" fmla="*/ 222 h 316"/>
                <a:gd name="T26" fmla="*/ 496 w 506"/>
                <a:gd name="T27" fmla="*/ 251 h 316"/>
                <a:gd name="T28" fmla="*/ 506 w 506"/>
                <a:gd name="T29" fmla="*/ 289 h 316"/>
                <a:gd name="T30" fmla="*/ 506 w 506"/>
                <a:gd name="T31" fmla="*/ 316 h 316"/>
                <a:gd name="T32" fmla="*/ 0 w 506"/>
                <a:gd name="T33" fmla="*/ 298 h 3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6"/>
                <a:gd name="T52" fmla="*/ 0 h 316"/>
                <a:gd name="T53" fmla="*/ 506 w 506"/>
                <a:gd name="T54" fmla="*/ 316 h 3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6" h="316">
                  <a:moveTo>
                    <a:pt x="0" y="298"/>
                  </a:moveTo>
                  <a:lnTo>
                    <a:pt x="29" y="0"/>
                  </a:lnTo>
                  <a:lnTo>
                    <a:pt x="253" y="11"/>
                  </a:lnTo>
                  <a:lnTo>
                    <a:pt x="467" y="19"/>
                  </a:lnTo>
                  <a:lnTo>
                    <a:pt x="467" y="29"/>
                  </a:lnTo>
                  <a:lnTo>
                    <a:pt x="477" y="48"/>
                  </a:lnTo>
                  <a:lnTo>
                    <a:pt x="477" y="57"/>
                  </a:lnTo>
                  <a:lnTo>
                    <a:pt x="467" y="76"/>
                  </a:lnTo>
                  <a:lnTo>
                    <a:pt x="467" y="103"/>
                  </a:lnTo>
                  <a:lnTo>
                    <a:pt x="477" y="132"/>
                  </a:lnTo>
                  <a:lnTo>
                    <a:pt x="487" y="140"/>
                  </a:lnTo>
                  <a:lnTo>
                    <a:pt x="487" y="169"/>
                  </a:lnTo>
                  <a:lnTo>
                    <a:pt x="496" y="222"/>
                  </a:lnTo>
                  <a:lnTo>
                    <a:pt x="496" y="251"/>
                  </a:lnTo>
                  <a:lnTo>
                    <a:pt x="506" y="289"/>
                  </a:lnTo>
                  <a:lnTo>
                    <a:pt x="506" y="316"/>
                  </a:lnTo>
                  <a:lnTo>
                    <a:pt x="0" y="29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6" name="Freeform 21"/>
            <p:cNvSpPr>
              <a:spLocks/>
            </p:cNvSpPr>
            <p:nvPr/>
          </p:nvSpPr>
          <p:spPr bwMode="auto">
            <a:xfrm>
              <a:off x="2310" y="1451"/>
              <a:ext cx="647" cy="454"/>
            </a:xfrm>
            <a:custGeom>
              <a:avLst/>
              <a:gdLst>
                <a:gd name="T0" fmla="*/ 0 w 533"/>
                <a:gd name="T1" fmla="*/ 288 h 373"/>
                <a:gd name="T2" fmla="*/ 8 w 533"/>
                <a:gd name="T3" fmla="*/ 93 h 373"/>
                <a:gd name="T4" fmla="*/ 18 w 533"/>
                <a:gd name="T5" fmla="*/ 0 h 373"/>
                <a:gd name="T6" fmla="*/ 524 w 533"/>
                <a:gd name="T7" fmla="*/ 18 h 373"/>
                <a:gd name="T8" fmla="*/ 524 w 533"/>
                <a:gd name="T9" fmla="*/ 37 h 373"/>
                <a:gd name="T10" fmla="*/ 504 w 533"/>
                <a:gd name="T11" fmla="*/ 56 h 373"/>
                <a:gd name="T12" fmla="*/ 504 w 533"/>
                <a:gd name="T13" fmla="*/ 64 h 373"/>
                <a:gd name="T14" fmla="*/ 533 w 533"/>
                <a:gd name="T15" fmla="*/ 83 h 373"/>
                <a:gd name="T16" fmla="*/ 533 w 533"/>
                <a:gd name="T17" fmla="*/ 269 h 373"/>
                <a:gd name="T18" fmla="*/ 524 w 533"/>
                <a:gd name="T19" fmla="*/ 269 h 373"/>
                <a:gd name="T20" fmla="*/ 533 w 533"/>
                <a:gd name="T21" fmla="*/ 280 h 373"/>
                <a:gd name="T22" fmla="*/ 524 w 533"/>
                <a:gd name="T23" fmla="*/ 288 h 373"/>
                <a:gd name="T24" fmla="*/ 533 w 533"/>
                <a:gd name="T25" fmla="*/ 298 h 373"/>
                <a:gd name="T26" fmla="*/ 533 w 533"/>
                <a:gd name="T27" fmla="*/ 307 h 373"/>
                <a:gd name="T28" fmla="*/ 524 w 533"/>
                <a:gd name="T29" fmla="*/ 317 h 373"/>
                <a:gd name="T30" fmla="*/ 533 w 533"/>
                <a:gd name="T31" fmla="*/ 326 h 373"/>
                <a:gd name="T32" fmla="*/ 524 w 533"/>
                <a:gd name="T33" fmla="*/ 336 h 373"/>
                <a:gd name="T34" fmla="*/ 533 w 533"/>
                <a:gd name="T35" fmla="*/ 363 h 373"/>
                <a:gd name="T36" fmla="*/ 533 w 533"/>
                <a:gd name="T37" fmla="*/ 373 h 373"/>
                <a:gd name="T38" fmla="*/ 514 w 533"/>
                <a:gd name="T39" fmla="*/ 363 h 373"/>
                <a:gd name="T40" fmla="*/ 485 w 533"/>
                <a:gd name="T41" fmla="*/ 336 h 373"/>
                <a:gd name="T42" fmla="*/ 466 w 533"/>
                <a:gd name="T43" fmla="*/ 336 h 373"/>
                <a:gd name="T44" fmla="*/ 456 w 533"/>
                <a:gd name="T45" fmla="*/ 344 h 373"/>
                <a:gd name="T46" fmla="*/ 437 w 533"/>
                <a:gd name="T47" fmla="*/ 344 h 373"/>
                <a:gd name="T48" fmla="*/ 417 w 533"/>
                <a:gd name="T49" fmla="*/ 326 h 373"/>
                <a:gd name="T50" fmla="*/ 398 w 533"/>
                <a:gd name="T51" fmla="*/ 326 h 373"/>
                <a:gd name="T52" fmla="*/ 388 w 533"/>
                <a:gd name="T53" fmla="*/ 317 h 373"/>
                <a:gd name="T54" fmla="*/ 0 w 533"/>
                <a:gd name="T55" fmla="*/ 288 h 3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33"/>
                <a:gd name="T85" fmla="*/ 0 h 373"/>
                <a:gd name="T86" fmla="*/ 533 w 533"/>
                <a:gd name="T87" fmla="*/ 373 h 3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33" h="373">
                  <a:moveTo>
                    <a:pt x="0" y="288"/>
                  </a:moveTo>
                  <a:lnTo>
                    <a:pt x="8" y="93"/>
                  </a:lnTo>
                  <a:lnTo>
                    <a:pt x="18" y="0"/>
                  </a:lnTo>
                  <a:lnTo>
                    <a:pt x="524" y="18"/>
                  </a:lnTo>
                  <a:lnTo>
                    <a:pt x="524" y="37"/>
                  </a:lnTo>
                  <a:lnTo>
                    <a:pt x="504" y="56"/>
                  </a:lnTo>
                  <a:lnTo>
                    <a:pt x="504" y="64"/>
                  </a:lnTo>
                  <a:lnTo>
                    <a:pt x="533" y="83"/>
                  </a:lnTo>
                  <a:lnTo>
                    <a:pt x="533" y="269"/>
                  </a:lnTo>
                  <a:lnTo>
                    <a:pt x="524" y="269"/>
                  </a:lnTo>
                  <a:lnTo>
                    <a:pt x="533" y="280"/>
                  </a:lnTo>
                  <a:lnTo>
                    <a:pt x="524" y="288"/>
                  </a:lnTo>
                  <a:lnTo>
                    <a:pt x="533" y="298"/>
                  </a:lnTo>
                  <a:lnTo>
                    <a:pt x="533" y="307"/>
                  </a:lnTo>
                  <a:lnTo>
                    <a:pt x="524" y="317"/>
                  </a:lnTo>
                  <a:lnTo>
                    <a:pt x="533" y="326"/>
                  </a:lnTo>
                  <a:lnTo>
                    <a:pt x="524" y="336"/>
                  </a:lnTo>
                  <a:lnTo>
                    <a:pt x="533" y="363"/>
                  </a:lnTo>
                  <a:lnTo>
                    <a:pt x="533" y="373"/>
                  </a:lnTo>
                  <a:lnTo>
                    <a:pt x="514" y="363"/>
                  </a:lnTo>
                  <a:lnTo>
                    <a:pt x="485" y="336"/>
                  </a:lnTo>
                  <a:lnTo>
                    <a:pt x="466" y="336"/>
                  </a:lnTo>
                  <a:lnTo>
                    <a:pt x="456" y="344"/>
                  </a:lnTo>
                  <a:lnTo>
                    <a:pt x="437" y="344"/>
                  </a:lnTo>
                  <a:lnTo>
                    <a:pt x="417" y="326"/>
                  </a:lnTo>
                  <a:lnTo>
                    <a:pt x="398" y="326"/>
                  </a:lnTo>
                  <a:lnTo>
                    <a:pt x="388" y="317"/>
                  </a:lnTo>
                  <a:lnTo>
                    <a:pt x="0" y="28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7" name="Freeform 22"/>
            <p:cNvSpPr>
              <a:spLocks/>
            </p:cNvSpPr>
            <p:nvPr/>
          </p:nvSpPr>
          <p:spPr bwMode="auto">
            <a:xfrm>
              <a:off x="2285" y="1802"/>
              <a:ext cx="766" cy="397"/>
            </a:xfrm>
            <a:custGeom>
              <a:avLst/>
              <a:gdLst>
                <a:gd name="T0" fmla="*/ 0 w 632"/>
                <a:gd name="T1" fmla="*/ 205 h 326"/>
                <a:gd name="T2" fmla="*/ 21 w 632"/>
                <a:gd name="T3" fmla="*/ 0 h 326"/>
                <a:gd name="T4" fmla="*/ 409 w 632"/>
                <a:gd name="T5" fmla="*/ 27 h 326"/>
                <a:gd name="T6" fmla="*/ 419 w 632"/>
                <a:gd name="T7" fmla="*/ 38 h 326"/>
                <a:gd name="T8" fmla="*/ 438 w 632"/>
                <a:gd name="T9" fmla="*/ 38 h 326"/>
                <a:gd name="T10" fmla="*/ 458 w 632"/>
                <a:gd name="T11" fmla="*/ 56 h 326"/>
                <a:gd name="T12" fmla="*/ 477 w 632"/>
                <a:gd name="T13" fmla="*/ 56 h 326"/>
                <a:gd name="T14" fmla="*/ 487 w 632"/>
                <a:gd name="T15" fmla="*/ 46 h 326"/>
                <a:gd name="T16" fmla="*/ 506 w 632"/>
                <a:gd name="T17" fmla="*/ 46 h 326"/>
                <a:gd name="T18" fmla="*/ 535 w 632"/>
                <a:gd name="T19" fmla="*/ 75 h 326"/>
                <a:gd name="T20" fmla="*/ 554 w 632"/>
                <a:gd name="T21" fmla="*/ 84 h 326"/>
                <a:gd name="T22" fmla="*/ 554 w 632"/>
                <a:gd name="T23" fmla="*/ 94 h 326"/>
                <a:gd name="T24" fmla="*/ 564 w 632"/>
                <a:gd name="T25" fmla="*/ 103 h 326"/>
                <a:gd name="T26" fmla="*/ 554 w 632"/>
                <a:gd name="T27" fmla="*/ 121 h 326"/>
                <a:gd name="T28" fmla="*/ 574 w 632"/>
                <a:gd name="T29" fmla="*/ 140 h 326"/>
                <a:gd name="T30" fmla="*/ 574 w 632"/>
                <a:gd name="T31" fmla="*/ 169 h 326"/>
                <a:gd name="T32" fmla="*/ 593 w 632"/>
                <a:gd name="T33" fmla="*/ 178 h 326"/>
                <a:gd name="T34" fmla="*/ 593 w 632"/>
                <a:gd name="T35" fmla="*/ 196 h 326"/>
                <a:gd name="T36" fmla="*/ 585 w 632"/>
                <a:gd name="T37" fmla="*/ 205 h 326"/>
                <a:gd name="T38" fmla="*/ 603 w 632"/>
                <a:gd name="T39" fmla="*/ 224 h 326"/>
                <a:gd name="T40" fmla="*/ 593 w 632"/>
                <a:gd name="T41" fmla="*/ 224 h 326"/>
                <a:gd name="T42" fmla="*/ 593 w 632"/>
                <a:gd name="T43" fmla="*/ 232 h 326"/>
                <a:gd name="T44" fmla="*/ 603 w 632"/>
                <a:gd name="T45" fmla="*/ 241 h 326"/>
                <a:gd name="T46" fmla="*/ 603 w 632"/>
                <a:gd name="T47" fmla="*/ 270 h 326"/>
                <a:gd name="T48" fmla="*/ 614 w 632"/>
                <a:gd name="T49" fmla="*/ 278 h 326"/>
                <a:gd name="T50" fmla="*/ 622 w 632"/>
                <a:gd name="T51" fmla="*/ 297 h 326"/>
                <a:gd name="T52" fmla="*/ 632 w 632"/>
                <a:gd name="T53" fmla="*/ 307 h 326"/>
                <a:gd name="T54" fmla="*/ 632 w 632"/>
                <a:gd name="T55" fmla="*/ 326 h 326"/>
                <a:gd name="T56" fmla="*/ 137 w 632"/>
                <a:gd name="T57" fmla="*/ 316 h 326"/>
                <a:gd name="T58" fmla="*/ 147 w 632"/>
                <a:gd name="T59" fmla="*/ 215 h 326"/>
                <a:gd name="T60" fmla="*/ 0 w 632"/>
                <a:gd name="T61" fmla="*/ 205 h 32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32"/>
                <a:gd name="T94" fmla="*/ 0 h 326"/>
                <a:gd name="T95" fmla="*/ 632 w 632"/>
                <a:gd name="T96" fmla="*/ 326 h 32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32" h="326">
                  <a:moveTo>
                    <a:pt x="0" y="205"/>
                  </a:moveTo>
                  <a:lnTo>
                    <a:pt x="21" y="0"/>
                  </a:lnTo>
                  <a:lnTo>
                    <a:pt x="409" y="27"/>
                  </a:lnTo>
                  <a:lnTo>
                    <a:pt x="419" y="38"/>
                  </a:lnTo>
                  <a:lnTo>
                    <a:pt x="438" y="38"/>
                  </a:lnTo>
                  <a:lnTo>
                    <a:pt x="458" y="56"/>
                  </a:lnTo>
                  <a:lnTo>
                    <a:pt x="477" y="56"/>
                  </a:lnTo>
                  <a:lnTo>
                    <a:pt x="487" y="46"/>
                  </a:lnTo>
                  <a:lnTo>
                    <a:pt x="506" y="46"/>
                  </a:lnTo>
                  <a:lnTo>
                    <a:pt x="535" y="75"/>
                  </a:lnTo>
                  <a:lnTo>
                    <a:pt x="554" y="84"/>
                  </a:lnTo>
                  <a:lnTo>
                    <a:pt x="554" y="94"/>
                  </a:lnTo>
                  <a:lnTo>
                    <a:pt x="564" y="103"/>
                  </a:lnTo>
                  <a:lnTo>
                    <a:pt x="554" y="121"/>
                  </a:lnTo>
                  <a:lnTo>
                    <a:pt x="574" y="140"/>
                  </a:lnTo>
                  <a:lnTo>
                    <a:pt x="574" y="169"/>
                  </a:lnTo>
                  <a:lnTo>
                    <a:pt x="593" y="178"/>
                  </a:lnTo>
                  <a:lnTo>
                    <a:pt x="593" y="196"/>
                  </a:lnTo>
                  <a:lnTo>
                    <a:pt x="585" y="205"/>
                  </a:lnTo>
                  <a:lnTo>
                    <a:pt x="603" y="224"/>
                  </a:lnTo>
                  <a:lnTo>
                    <a:pt x="593" y="224"/>
                  </a:lnTo>
                  <a:lnTo>
                    <a:pt x="593" y="232"/>
                  </a:lnTo>
                  <a:lnTo>
                    <a:pt x="603" y="241"/>
                  </a:lnTo>
                  <a:lnTo>
                    <a:pt x="603" y="270"/>
                  </a:lnTo>
                  <a:lnTo>
                    <a:pt x="614" y="278"/>
                  </a:lnTo>
                  <a:lnTo>
                    <a:pt x="622" y="297"/>
                  </a:lnTo>
                  <a:lnTo>
                    <a:pt x="632" y="307"/>
                  </a:lnTo>
                  <a:lnTo>
                    <a:pt x="632" y="326"/>
                  </a:lnTo>
                  <a:lnTo>
                    <a:pt x="137" y="316"/>
                  </a:lnTo>
                  <a:lnTo>
                    <a:pt x="147" y="215"/>
                  </a:lnTo>
                  <a:lnTo>
                    <a:pt x="0" y="205"/>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8" name="Freeform 23"/>
            <p:cNvSpPr>
              <a:spLocks/>
            </p:cNvSpPr>
            <p:nvPr/>
          </p:nvSpPr>
          <p:spPr bwMode="auto">
            <a:xfrm>
              <a:off x="2440" y="2187"/>
              <a:ext cx="683" cy="374"/>
            </a:xfrm>
            <a:custGeom>
              <a:avLst/>
              <a:gdLst>
                <a:gd name="T0" fmla="*/ 9 w 563"/>
                <a:gd name="T1" fmla="*/ 0 h 307"/>
                <a:gd name="T2" fmla="*/ 504 w 563"/>
                <a:gd name="T3" fmla="*/ 10 h 307"/>
                <a:gd name="T4" fmla="*/ 533 w 563"/>
                <a:gd name="T5" fmla="*/ 38 h 307"/>
                <a:gd name="T6" fmla="*/ 523 w 563"/>
                <a:gd name="T7" fmla="*/ 48 h 307"/>
                <a:gd name="T8" fmla="*/ 523 w 563"/>
                <a:gd name="T9" fmla="*/ 56 h 307"/>
                <a:gd name="T10" fmla="*/ 533 w 563"/>
                <a:gd name="T11" fmla="*/ 65 h 307"/>
                <a:gd name="T12" fmla="*/ 544 w 563"/>
                <a:gd name="T13" fmla="*/ 65 h 307"/>
                <a:gd name="T14" fmla="*/ 544 w 563"/>
                <a:gd name="T15" fmla="*/ 84 h 307"/>
                <a:gd name="T16" fmla="*/ 552 w 563"/>
                <a:gd name="T17" fmla="*/ 94 h 307"/>
                <a:gd name="T18" fmla="*/ 563 w 563"/>
                <a:gd name="T19" fmla="*/ 94 h 307"/>
                <a:gd name="T20" fmla="*/ 563 w 563"/>
                <a:gd name="T21" fmla="*/ 307 h 307"/>
                <a:gd name="T22" fmla="*/ 0 w 563"/>
                <a:gd name="T23" fmla="*/ 299 h 307"/>
                <a:gd name="T24" fmla="*/ 9 w 563"/>
                <a:gd name="T25" fmla="*/ 0 h 3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3"/>
                <a:gd name="T40" fmla="*/ 0 h 307"/>
                <a:gd name="T41" fmla="*/ 563 w 563"/>
                <a:gd name="T42" fmla="*/ 307 h 3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3" h="307">
                  <a:moveTo>
                    <a:pt x="9" y="0"/>
                  </a:moveTo>
                  <a:lnTo>
                    <a:pt x="504" y="10"/>
                  </a:lnTo>
                  <a:lnTo>
                    <a:pt x="533" y="38"/>
                  </a:lnTo>
                  <a:lnTo>
                    <a:pt x="523" y="48"/>
                  </a:lnTo>
                  <a:lnTo>
                    <a:pt x="523" y="56"/>
                  </a:lnTo>
                  <a:lnTo>
                    <a:pt x="533" y="65"/>
                  </a:lnTo>
                  <a:lnTo>
                    <a:pt x="544" y="65"/>
                  </a:lnTo>
                  <a:lnTo>
                    <a:pt x="544" y="84"/>
                  </a:lnTo>
                  <a:lnTo>
                    <a:pt x="552" y="94"/>
                  </a:lnTo>
                  <a:lnTo>
                    <a:pt x="563" y="94"/>
                  </a:lnTo>
                  <a:lnTo>
                    <a:pt x="563" y="307"/>
                  </a:lnTo>
                  <a:lnTo>
                    <a:pt x="0" y="299"/>
                  </a:lnTo>
                  <a:lnTo>
                    <a:pt x="9"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39" name="Freeform 24"/>
            <p:cNvSpPr>
              <a:spLocks/>
            </p:cNvSpPr>
            <p:nvPr/>
          </p:nvSpPr>
          <p:spPr bwMode="auto">
            <a:xfrm>
              <a:off x="2345" y="2551"/>
              <a:ext cx="802" cy="418"/>
            </a:xfrm>
            <a:custGeom>
              <a:avLst/>
              <a:gdLst>
                <a:gd name="T0" fmla="*/ 641 w 661"/>
                <a:gd name="T1" fmla="*/ 8 h 343"/>
                <a:gd name="T2" fmla="*/ 78 w 661"/>
                <a:gd name="T3" fmla="*/ 0 h 343"/>
                <a:gd name="T4" fmla="*/ 0 w 661"/>
                <a:gd name="T5" fmla="*/ 0 h 343"/>
                <a:gd name="T6" fmla="*/ 0 w 661"/>
                <a:gd name="T7" fmla="*/ 46 h 343"/>
                <a:gd name="T8" fmla="*/ 224 w 661"/>
                <a:gd name="T9" fmla="*/ 56 h 343"/>
                <a:gd name="T10" fmla="*/ 224 w 661"/>
                <a:gd name="T11" fmla="*/ 251 h 343"/>
                <a:gd name="T12" fmla="*/ 232 w 661"/>
                <a:gd name="T13" fmla="*/ 251 h 343"/>
                <a:gd name="T14" fmla="*/ 242 w 661"/>
                <a:gd name="T15" fmla="*/ 270 h 343"/>
                <a:gd name="T16" fmla="*/ 282 w 661"/>
                <a:gd name="T17" fmla="*/ 270 h 343"/>
                <a:gd name="T18" fmla="*/ 282 w 661"/>
                <a:gd name="T19" fmla="*/ 278 h 343"/>
                <a:gd name="T20" fmla="*/ 292 w 661"/>
                <a:gd name="T21" fmla="*/ 287 h 343"/>
                <a:gd name="T22" fmla="*/ 311 w 661"/>
                <a:gd name="T23" fmla="*/ 287 h 343"/>
                <a:gd name="T24" fmla="*/ 321 w 661"/>
                <a:gd name="T25" fmla="*/ 297 h 343"/>
                <a:gd name="T26" fmla="*/ 329 w 661"/>
                <a:gd name="T27" fmla="*/ 297 h 343"/>
                <a:gd name="T28" fmla="*/ 340 w 661"/>
                <a:gd name="T29" fmla="*/ 305 h 343"/>
                <a:gd name="T30" fmla="*/ 350 w 661"/>
                <a:gd name="T31" fmla="*/ 297 h 343"/>
                <a:gd name="T32" fmla="*/ 369 w 661"/>
                <a:gd name="T33" fmla="*/ 297 h 343"/>
                <a:gd name="T34" fmla="*/ 369 w 661"/>
                <a:gd name="T35" fmla="*/ 305 h 343"/>
                <a:gd name="T36" fmla="*/ 379 w 661"/>
                <a:gd name="T37" fmla="*/ 316 h 343"/>
                <a:gd name="T38" fmla="*/ 379 w 661"/>
                <a:gd name="T39" fmla="*/ 324 h 343"/>
                <a:gd name="T40" fmla="*/ 398 w 661"/>
                <a:gd name="T41" fmla="*/ 324 h 343"/>
                <a:gd name="T42" fmla="*/ 398 w 661"/>
                <a:gd name="T43" fmla="*/ 316 h 343"/>
                <a:gd name="T44" fmla="*/ 408 w 661"/>
                <a:gd name="T45" fmla="*/ 316 h 343"/>
                <a:gd name="T46" fmla="*/ 427 w 661"/>
                <a:gd name="T47" fmla="*/ 324 h 343"/>
                <a:gd name="T48" fmla="*/ 447 w 661"/>
                <a:gd name="T49" fmla="*/ 324 h 343"/>
                <a:gd name="T50" fmla="*/ 447 w 661"/>
                <a:gd name="T51" fmla="*/ 343 h 343"/>
                <a:gd name="T52" fmla="*/ 447 w 661"/>
                <a:gd name="T53" fmla="*/ 334 h 343"/>
                <a:gd name="T54" fmla="*/ 466 w 661"/>
                <a:gd name="T55" fmla="*/ 316 h 343"/>
                <a:gd name="T56" fmla="*/ 466 w 661"/>
                <a:gd name="T57" fmla="*/ 324 h 343"/>
                <a:gd name="T58" fmla="*/ 495 w 661"/>
                <a:gd name="T59" fmla="*/ 324 h 343"/>
                <a:gd name="T60" fmla="*/ 485 w 661"/>
                <a:gd name="T61" fmla="*/ 324 h 343"/>
                <a:gd name="T62" fmla="*/ 495 w 661"/>
                <a:gd name="T63" fmla="*/ 334 h 343"/>
                <a:gd name="T64" fmla="*/ 514 w 661"/>
                <a:gd name="T65" fmla="*/ 343 h 343"/>
                <a:gd name="T66" fmla="*/ 524 w 661"/>
                <a:gd name="T67" fmla="*/ 334 h 343"/>
                <a:gd name="T68" fmla="*/ 524 w 661"/>
                <a:gd name="T69" fmla="*/ 324 h 343"/>
                <a:gd name="T70" fmla="*/ 601 w 661"/>
                <a:gd name="T71" fmla="*/ 324 h 343"/>
                <a:gd name="T72" fmla="*/ 601 w 661"/>
                <a:gd name="T73" fmla="*/ 316 h 343"/>
                <a:gd name="T74" fmla="*/ 641 w 661"/>
                <a:gd name="T75" fmla="*/ 343 h 343"/>
                <a:gd name="T76" fmla="*/ 651 w 661"/>
                <a:gd name="T77" fmla="*/ 343 h 343"/>
                <a:gd name="T78" fmla="*/ 661 w 661"/>
                <a:gd name="T79" fmla="*/ 167 h 343"/>
                <a:gd name="T80" fmla="*/ 641 w 661"/>
                <a:gd name="T81" fmla="*/ 65 h 343"/>
                <a:gd name="T82" fmla="*/ 641 w 661"/>
                <a:gd name="T83" fmla="*/ 8 h 3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61"/>
                <a:gd name="T127" fmla="*/ 0 h 343"/>
                <a:gd name="T128" fmla="*/ 661 w 661"/>
                <a:gd name="T129" fmla="*/ 343 h 3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61" h="343">
                  <a:moveTo>
                    <a:pt x="641" y="8"/>
                  </a:moveTo>
                  <a:lnTo>
                    <a:pt x="78" y="0"/>
                  </a:lnTo>
                  <a:lnTo>
                    <a:pt x="0" y="0"/>
                  </a:lnTo>
                  <a:lnTo>
                    <a:pt x="0" y="46"/>
                  </a:lnTo>
                  <a:lnTo>
                    <a:pt x="224" y="56"/>
                  </a:lnTo>
                  <a:lnTo>
                    <a:pt x="224" y="251"/>
                  </a:lnTo>
                  <a:lnTo>
                    <a:pt x="232" y="251"/>
                  </a:lnTo>
                  <a:lnTo>
                    <a:pt x="242" y="270"/>
                  </a:lnTo>
                  <a:lnTo>
                    <a:pt x="282" y="270"/>
                  </a:lnTo>
                  <a:lnTo>
                    <a:pt x="282" y="278"/>
                  </a:lnTo>
                  <a:lnTo>
                    <a:pt x="292" y="287"/>
                  </a:lnTo>
                  <a:lnTo>
                    <a:pt x="311" y="287"/>
                  </a:lnTo>
                  <a:lnTo>
                    <a:pt x="321" y="297"/>
                  </a:lnTo>
                  <a:lnTo>
                    <a:pt x="329" y="297"/>
                  </a:lnTo>
                  <a:lnTo>
                    <a:pt x="340" y="305"/>
                  </a:lnTo>
                  <a:lnTo>
                    <a:pt x="350" y="297"/>
                  </a:lnTo>
                  <a:lnTo>
                    <a:pt x="369" y="297"/>
                  </a:lnTo>
                  <a:lnTo>
                    <a:pt x="369" y="305"/>
                  </a:lnTo>
                  <a:lnTo>
                    <a:pt x="379" y="316"/>
                  </a:lnTo>
                  <a:lnTo>
                    <a:pt x="379" y="324"/>
                  </a:lnTo>
                  <a:lnTo>
                    <a:pt x="398" y="324"/>
                  </a:lnTo>
                  <a:lnTo>
                    <a:pt x="398" y="316"/>
                  </a:lnTo>
                  <a:lnTo>
                    <a:pt x="408" y="316"/>
                  </a:lnTo>
                  <a:lnTo>
                    <a:pt x="427" y="324"/>
                  </a:lnTo>
                  <a:lnTo>
                    <a:pt x="447" y="324"/>
                  </a:lnTo>
                  <a:lnTo>
                    <a:pt x="447" y="343"/>
                  </a:lnTo>
                  <a:lnTo>
                    <a:pt x="447" y="334"/>
                  </a:lnTo>
                  <a:lnTo>
                    <a:pt x="466" y="316"/>
                  </a:lnTo>
                  <a:lnTo>
                    <a:pt x="466" y="324"/>
                  </a:lnTo>
                  <a:lnTo>
                    <a:pt x="495" y="324"/>
                  </a:lnTo>
                  <a:lnTo>
                    <a:pt x="485" y="324"/>
                  </a:lnTo>
                  <a:lnTo>
                    <a:pt x="495" y="334"/>
                  </a:lnTo>
                  <a:lnTo>
                    <a:pt x="514" y="343"/>
                  </a:lnTo>
                  <a:lnTo>
                    <a:pt x="524" y="334"/>
                  </a:lnTo>
                  <a:lnTo>
                    <a:pt x="524" y="324"/>
                  </a:lnTo>
                  <a:lnTo>
                    <a:pt x="601" y="324"/>
                  </a:lnTo>
                  <a:lnTo>
                    <a:pt x="601" y="316"/>
                  </a:lnTo>
                  <a:lnTo>
                    <a:pt x="641" y="343"/>
                  </a:lnTo>
                  <a:lnTo>
                    <a:pt x="651" y="343"/>
                  </a:lnTo>
                  <a:lnTo>
                    <a:pt x="661" y="167"/>
                  </a:lnTo>
                  <a:lnTo>
                    <a:pt x="641" y="65"/>
                  </a:lnTo>
                  <a:lnTo>
                    <a:pt x="641" y="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0" name="Freeform 25"/>
            <p:cNvSpPr>
              <a:spLocks/>
            </p:cNvSpPr>
            <p:nvPr/>
          </p:nvSpPr>
          <p:spPr bwMode="auto">
            <a:xfrm>
              <a:off x="1945" y="2607"/>
              <a:ext cx="1293" cy="1304"/>
            </a:xfrm>
            <a:custGeom>
              <a:avLst/>
              <a:gdLst>
                <a:gd name="T0" fmla="*/ 931 w 1066"/>
                <a:gd name="T1" fmla="*/ 270 h 1070"/>
                <a:gd name="T2" fmla="*/ 854 w 1066"/>
                <a:gd name="T3" fmla="*/ 288 h 1070"/>
                <a:gd name="T4" fmla="*/ 815 w 1066"/>
                <a:gd name="T5" fmla="*/ 278 h 1070"/>
                <a:gd name="T6" fmla="*/ 796 w 1066"/>
                <a:gd name="T7" fmla="*/ 270 h 1070"/>
                <a:gd name="T8" fmla="*/ 776 w 1066"/>
                <a:gd name="T9" fmla="*/ 278 h 1070"/>
                <a:gd name="T10" fmla="*/ 728 w 1066"/>
                <a:gd name="T11" fmla="*/ 270 h 1070"/>
                <a:gd name="T12" fmla="*/ 707 w 1066"/>
                <a:gd name="T13" fmla="*/ 270 h 1070"/>
                <a:gd name="T14" fmla="*/ 678 w 1066"/>
                <a:gd name="T15" fmla="*/ 251 h 1070"/>
                <a:gd name="T16" fmla="*/ 649 w 1066"/>
                <a:gd name="T17" fmla="*/ 251 h 1070"/>
                <a:gd name="T18" fmla="*/ 612 w 1066"/>
                <a:gd name="T19" fmla="*/ 232 h 1070"/>
                <a:gd name="T20" fmla="*/ 562 w 1066"/>
                <a:gd name="T21" fmla="*/ 205 h 1070"/>
                <a:gd name="T22" fmla="*/ 330 w 1066"/>
                <a:gd name="T23" fmla="*/ 0 h 1070"/>
                <a:gd name="T24" fmla="*/ 0 w 1066"/>
                <a:gd name="T25" fmla="*/ 418 h 1070"/>
                <a:gd name="T26" fmla="*/ 19 w 1066"/>
                <a:gd name="T27" fmla="*/ 456 h 1070"/>
                <a:gd name="T28" fmla="*/ 87 w 1066"/>
                <a:gd name="T29" fmla="*/ 539 h 1070"/>
                <a:gd name="T30" fmla="*/ 135 w 1066"/>
                <a:gd name="T31" fmla="*/ 596 h 1070"/>
                <a:gd name="T32" fmla="*/ 155 w 1066"/>
                <a:gd name="T33" fmla="*/ 671 h 1070"/>
                <a:gd name="T34" fmla="*/ 261 w 1066"/>
                <a:gd name="T35" fmla="*/ 744 h 1070"/>
                <a:gd name="T36" fmla="*/ 311 w 1066"/>
                <a:gd name="T37" fmla="*/ 671 h 1070"/>
                <a:gd name="T38" fmla="*/ 340 w 1066"/>
                <a:gd name="T39" fmla="*/ 661 h 1070"/>
                <a:gd name="T40" fmla="*/ 398 w 1066"/>
                <a:gd name="T41" fmla="*/ 679 h 1070"/>
                <a:gd name="T42" fmla="*/ 417 w 1066"/>
                <a:gd name="T43" fmla="*/ 698 h 1070"/>
                <a:gd name="T44" fmla="*/ 475 w 1066"/>
                <a:gd name="T45" fmla="*/ 755 h 1070"/>
                <a:gd name="T46" fmla="*/ 524 w 1066"/>
                <a:gd name="T47" fmla="*/ 855 h 1070"/>
                <a:gd name="T48" fmla="*/ 562 w 1066"/>
                <a:gd name="T49" fmla="*/ 901 h 1070"/>
                <a:gd name="T50" fmla="*/ 572 w 1066"/>
                <a:gd name="T51" fmla="*/ 966 h 1070"/>
                <a:gd name="T52" fmla="*/ 612 w 1066"/>
                <a:gd name="T53" fmla="*/ 1014 h 1070"/>
                <a:gd name="T54" fmla="*/ 670 w 1066"/>
                <a:gd name="T55" fmla="*/ 1052 h 1070"/>
                <a:gd name="T56" fmla="*/ 747 w 1066"/>
                <a:gd name="T57" fmla="*/ 1070 h 1070"/>
                <a:gd name="T58" fmla="*/ 767 w 1066"/>
                <a:gd name="T59" fmla="*/ 1052 h 1070"/>
                <a:gd name="T60" fmla="*/ 736 w 1066"/>
                <a:gd name="T61" fmla="*/ 995 h 1070"/>
                <a:gd name="T62" fmla="*/ 736 w 1066"/>
                <a:gd name="T63" fmla="*/ 930 h 1070"/>
                <a:gd name="T64" fmla="*/ 747 w 1066"/>
                <a:gd name="T65" fmla="*/ 893 h 1070"/>
                <a:gd name="T66" fmla="*/ 776 w 1066"/>
                <a:gd name="T67" fmla="*/ 864 h 1070"/>
                <a:gd name="T68" fmla="*/ 796 w 1066"/>
                <a:gd name="T69" fmla="*/ 828 h 1070"/>
                <a:gd name="T70" fmla="*/ 834 w 1066"/>
                <a:gd name="T71" fmla="*/ 819 h 1070"/>
                <a:gd name="T72" fmla="*/ 834 w 1066"/>
                <a:gd name="T73" fmla="*/ 801 h 1070"/>
                <a:gd name="T74" fmla="*/ 854 w 1066"/>
                <a:gd name="T75" fmla="*/ 801 h 1070"/>
                <a:gd name="T76" fmla="*/ 960 w 1066"/>
                <a:gd name="T77" fmla="*/ 726 h 1070"/>
                <a:gd name="T78" fmla="*/ 971 w 1066"/>
                <a:gd name="T79" fmla="*/ 690 h 1070"/>
                <a:gd name="T80" fmla="*/ 1027 w 1066"/>
                <a:gd name="T81" fmla="*/ 690 h 1070"/>
                <a:gd name="T82" fmla="*/ 1037 w 1066"/>
                <a:gd name="T83" fmla="*/ 679 h 1070"/>
                <a:gd name="T84" fmla="*/ 1056 w 1066"/>
                <a:gd name="T85" fmla="*/ 642 h 1070"/>
                <a:gd name="T86" fmla="*/ 1066 w 1066"/>
                <a:gd name="T87" fmla="*/ 539 h 1070"/>
                <a:gd name="T88" fmla="*/ 1046 w 1066"/>
                <a:gd name="T89" fmla="*/ 512 h 1070"/>
                <a:gd name="T90" fmla="*/ 1027 w 1066"/>
                <a:gd name="T91" fmla="*/ 466 h 1070"/>
                <a:gd name="T92" fmla="*/ 1000 w 1066"/>
                <a:gd name="T93" fmla="*/ 307 h 10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6"/>
                <a:gd name="T142" fmla="*/ 0 h 1070"/>
                <a:gd name="T143" fmla="*/ 1066 w 1066"/>
                <a:gd name="T144" fmla="*/ 1070 h 107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6" h="1070">
                  <a:moveTo>
                    <a:pt x="979" y="297"/>
                  </a:moveTo>
                  <a:lnTo>
                    <a:pt x="971" y="297"/>
                  </a:lnTo>
                  <a:lnTo>
                    <a:pt x="931" y="270"/>
                  </a:lnTo>
                  <a:lnTo>
                    <a:pt x="931" y="278"/>
                  </a:lnTo>
                  <a:lnTo>
                    <a:pt x="854" y="278"/>
                  </a:lnTo>
                  <a:lnTo>
                    <a:pt x="854" y="288"/>
                  </a:lnTo>
                  <a:lnTo>
                    <a:pt x="844" y="297"/>
                  </a:lnTo>
                  <a:lnTo>
                    <a:pt x="825" y="288"/>
                  </a:lnTo>
                  <a:lnTo>
                    <a:pt x="815" y="278"/>
                  </a:lnTo>
                  <a:lnTo>
                    <a:pt x="825" y="278"/>
                  </a:lnTo>
                  <a:lnTo>
                    <a:pt x="796" y="278"/>
                  </a:lnTo>
                  <a:lnTo>
                    <a:pt x="796" y="270"/>
                  </a:lnTo>
                  <a:lnTo>
                    <a:pt x="776" y="288"/>
                  </a:lnTo>
                  <a:lnTo>
                    <a:pt x="776" y="297"/>
                  </a:lnTo>
                  <a:lnTo>
                    <a:pt x="776" y="278"/>
                  </a:lnTo>
                  <a:lnTo>
                    <a:pt x="757" y="278"/>
                  </a:lnTo>
                  <a:lnTo>
                    <a:pt x="736" y="270"/>
                  </a:lnTo>
                  <a:lnTo>
                    <a:pt x="728" y="270"/>
                  </a:lnTo>
                  <a:lnTo>
                    <a:pt x="728" y="278"/>
                  </a:lnTo>
                  <a:lnTo>
                    <a:pt x="707" y="278"/>
                  </a:lnTo>
                  <a:lnTo>
                    <a:pt x="707" y="270"/>
                  </a:lnTo>
                  <a:lnTo>
                    <a:pt x="699" y="259"/>
                  </a:lnTo>
                  <a:lnTo>
                    <a:pt x="699" y="251"/>
                  </a:lnTo>
                  <a:lnTo>
                    <a:pt x="678" y="251"/>
                  </a:lnTo>
                  <a:lnTo>
                    <a:pt x="670" y="259"/>
                  </a:lnTo>
                  <a:lnTo>
                    <a:pt x="659" y="251"/>
                  </a:lnTo>
                  <a:lnTo>
                    <a:pt x="649" y="251"/>
                  </a:lnTo>
                  <a:lnTo>
                    <a:pt x="641" y="241"/>
                  </a:lnTo>
                  <a:lnTo>
                    <a:pt x="620" y="241"/>
                  </a:lnTo>
                  <a:lnTo>
                    <a:pt x="612" y="232"/>
                  </a:lnTo>
                  <a:lnTo>
                    <a:pt x="612" y="224"/>
                  </a:lnTo>
                  <a:lnTo>
                    <a:pt x="572" y="224"/>
                  </a:lnTo>
                  <a:lnTo>
                    <a:pt x="562" y="205"/>
                  </a:lnTo>
                  <a:lnTo>
                    <a:pt x="554" y="205"/>
                  </a:lnTo>
                  <a:lnTo>
                    <a:pt x="554" y="10"/>
                  </a:lnTo>
                  <a:lnTo>
                    <a:pt x="330" y="0"/>
                  </a:lnTo>
                  <a:lnTo>
                    <a:pt x="319" y="0"/>
                  </a:lnTo>
                  <a:lnTo>
                    <a:pt x="290" y="447"/>
                  </a:lnTo>
                  <a:lnTo>
                    <a:pt x="0" y="418"/>
                  </a:lnTo>
                  <a:lnTo>
                    <a:pt x="0" y="437"/>
                  </a:lnTo>
                  <a:lnTo>
                    <a:pt x="19" y="447"/>
                  </a:lnTo>
                  <a:lnTo>
                    <a:pt x="19" y="456"/>
                  </a:lnTo>
                  <a:lnTo>
                    <a:pt x="29" y="475"/>
                  </a:lnTo>
                  <a:lnTo>
                    <a:pt x="39" y="483"/>
                  </a:lnTo>
                  <a:lnTo>
                    <a:pt x="87" y="539"/>
                  </a:lnTo>
                  <a:lnTo>
                    <a:pt x="126" y="568"/>
                  </a:lnTo>
                  <a:lnTo>
                    <a:pt x="126" y="587"/>
                  </a:lnTo>
                  <a:lnTo>
                    <a:pt x="135" y="596"/>
                  </a:lnTo>
                  <a:lnTo>
                    <a:pt x="135" y="642"/>
                  </a:lnTo>
                  <a:lnTo>
                    <a:pt x="145" y="652"/>
                  </a:lnTo>
                  <a:lnTo>
                    <a:pt x="155" y="671"/>
                  </a:lnTo>
                  <a:lnTo>
                    <a:pt x="213" y="717"/>
                  </a:lnTo>
                  <a:lnTo>
                    <a:pt x="253" y="736"/>
                  </a:lnTo>
                  <a:lnTo>
                    <a:pt x="261" y="744"/>
                  </a:lnTo>
                  <a:lnTo>
                    <a:pt x="282" y="726"/>
                  </a:lnTo>
                  <a:lnTo>
                    <a:pt x="301" y="679"/>
                  </a:lnTo>
                  <a:lnTo>
                    <a:pt x="311" y="671"/>
                  </a:lnTo>
                  <a:lnTo>
                    <a:pt x="330" y="671"/>
                  </a:lnTo>
                  <a:lnTo>
                    <a:pt x="330" y="661"/>
                  </a:lnTo>
                  <a:lnTo>
                    <a:pt x="340" y="661"/>
                  </a:lnTo>
                  <a:lnTo>
                    <a:pt x="348" y="671"/>
                  </a:lnTo>
                  <a:lnTo>
                    <a:pt x="377" y="671"/>
                  </a:lnTo>
                  <a:lnTo>
                    <a:pt x="398" y="679"/>
                  </a:lnTo>
                  <a:lnTo>
                    <a:pt x="398" y="671"/>
                  </a:lnTo>
                  <a:lnTo>
                    <a:pt x="417" y="690"/>
                  </a:lnTo>
                  <a:lnTo>
                    <a:pt x="417" y="698"/>
                  </a:lnTo>
                  <a:lnTo>
                    <a:pt x="427" y="698"/>
                  </a:lnTo>
                  <a:lnTo>
                    <a:pt x="475" y="744"/>
                  </a:lnTo>
                  <a:lnTo>
                    <a:pt x="475" y="755"/>
                  </a:lnTo>
                  <a:lnTo>
                    <a:pt x="495" y="819"/>
                  </a:lnTo>
                  <a:lnTo>
                    <a:pt x="504" y="828"/>
                  </a:lnTo>
                  <a:lnTo>
                    <a:pt x="524" y="855"/>
                  </a:lnTo>
                  <a:lnTo>
                    <a:pt x="554" y="883"/>
                  </a:lnTo>
                  <a:lnTo>
                    <a:pt x="554" y="893"/>
                  </a:lnTo>
                  <a:lnTo>
                    <a:pt x="562" y="901"/>
                  </a:lnTo>
                  <a:lnTo>
                    <a:pt x="562" y="930"/>
                  </a:lnTo>
                  <a:lnTo>
                    <a:pt x="572" y="930"/>
                  </a:lnTo>
                  <a:lnTo>
                    <a:pt x="572" y="966"/>
                  </a:lnTo>
                  <a:lnTo>
                    <a:pt x="591" y="1004"/>
                  </a:lnTo>
                  <a:lnTo>
                    <a:pt x="601" y="1014"/>
                  </a:lnTo>
                  <a:lnTo>
                    <a:pt x="612" y="1014"/>
                  </a:lnTo>
                  <a:lnTo>
                    <a:pt x="630" y="1023"/>
                  </a:lnTo>
                  <a:lnTo>
                    <a:pt x="641" y="1033"/>
                  </a:lnTo>
                  <a:lnTo>
                    <a:pt x="670" y="1052"/>
                  </a:lnTo>
                  <a:lnTo>
                    <a:pt x="718" y="1052"/>
                  </a:lnTo>
                  <a:lnTo>
                    <a:pt x="736" y="1070"/>
                  </a:lnTo>
                  <a:lnTo>
                    <a:pt x="747" y="1070"/>
                  </a:lnTo>
                  <a:lnTo>
                    <a:pt x="757" y="1060"/>
                  </a:lnTo>
                  <a:lnTo>
                    <a:pt x="767" y="1060"/>
                  </a:lnTo>
                  <a:lnTo>
                    <a:pt x="767" y="1052"/>
                  </a:lnTo>
                  <a:lnTo>
                    <a:pt x="757" y="1052"/>
                  </a:lnTo>
                  <a:lnTo>
                    <a:pt x="747" y="1041"/>
                  </a:lnTo>
                  <a:lnTo>
                    <a:pt x="736" y="995"/>
                  </a:lnTo>
                  <a:lnTo>
                    <a:pt x="728" y="977"/>
                  </a:lnTo>
                  <a:lnTo>
                    <a:pt x="736" y="949"/>
                  </a:lnTo>
                  <a:lnTo>
                    <a:pt x="736" y="930"/>
                  </a:lnTo>
                  <a:lnTo>
                    <a:pt x="747" y="920"/>
                  </a:lnTo>
                  <a:lnTo>
                    <a:pt x="757" y="893"/>
                  </a:lnTo>
                  <a:lnTo>
                    <a:pt x="747" y="893"/>
                  </a:lnTo>
                  <a:lnTo>
                    <a:pt x="747" y="883"/>
                  </a:lnTo>
                  <a:lnTo>
                    <a:pt x="757" y="874"/>
                  </a:lnTo>
                  <a:lnTo>
                    <a:pt x="776" y="864"/>
                  </a:lnTo>
                  <a:lnTo>
                    <a:pt x="776" y="847"/>
                  </a:lnTo>
                  <a:lnTo>
                    <a:pt x="796" y="847"/>
                  </a:lnTo>
                  <a:lnTo>
                    <a:pt x="796" y="828"/>
                  </a:lnTo>
                  <a:lnTo>
                    <a:pt x="805" y="828"/>
                  </a:lnTo>
                  <a:lnTo>
                    <a:pt x="825" y="819"/>
                  </a:lnTo>
                  <a:lnTo>
                    <a:pt x="834" y="819"/>
                  </a:lnTo>
                  <a:lnTo>
                    <a:pt x="815" y="811"/>
                  </a:lnTo>
                  <a:lnTo>
                    <a:pt x="815" y="801"/>
                  </a:lnTo>
                  <a:lnTo>
                    <a:pt x="834" y="801"/>
                  </a:lnTo>
                  <a:lnTo>
                    <a:pt x="844" y="792"/>
                  </a:lnTo>
                  <a:lnTo>
                    <a:pt x="844" y="801"/>
                  </a:lnTo>
                  <a:lnTo>
                    <a:pt x="854" y="801"/>
                  </a:lnTo>
                  <a:lnTo>
                    <a:pt x="883" y="792"/>
                  </a:lnTo>
                  <a:lnTo>
                    <a:pt x="931" y="755"/>
                  </a:lnTo>
                  <a:lnTo>
                    <a:pt x="960" y="726"/>
                  </a:lnTo>
                  <a:lnTo>
                    <a:pt x="950" y="708"/>
                  </a:lnTo>
                  <a:lnTo>
                    <a:pt x="950" y="698"/>
                  </a:lnTo>
                  <a:lnTo>
                    <a:pt x="971" y="690"/>
                  </a:lnTo>
                  <a:lnTo>
                    <a:pt x="971" y="708"/>
                  </a:lnTo>
                  <a:lnTo>
                    <a:pt x="989" y="708"/>
                  </a:lnTo>
                  <a:lnTo>
                    <a:pt x="1027" y="690"/>
                  </a:lnTo>
                  <a:lnTo>
                    <a:pt x="1046" y="690"/>
                  </a:lnTo>
                  <a:lnTo>
                    <a:pt x="1037" y="690"/>
                  </a:lnTo>
                  <a:lnTo>
                    <a:pt x="1037" y="679"/>
                  </a:lnTo>
                  <a:lnTo>
                    <a:pt x="1046" y="671"/>
                  </a:lnTo>
                  <a:lnTo>
                    <a:pt x="1046" y="661"/>
                  </a:lnTo>
                  <a:lnTo>
                    <a:pt x="1056" y="642"/>
                  </a:lnTo>
                  <a:lnTo>
                    <a:pt x="1056" y="596"/>
                  </a:lnTo>
                  <a:lnTo>
                    <a:pt x="1066" y="587"/>
                  </a:lnTo>
                  <a:lnTo>
                    <a:pt x="1066" y="539"/>
                  </a:lnTo>
                  <a:lnTo>
                    <a:pt x="1056" y="531"/>
                  </a:lnTo>
                  <a:lnTo>
                    <a:pt x="1056" y="521"/>
                  </a:lnTo>
                  <a:lnTo>
                    <a:pt x="1046" y="512"/>
                  </a:lnTo>
                  <a:lnTo>
                    <a:pt x="1046" y="493"/>
                  </a:lnTo>
                  <a:lnTo>
                    <a:pt x="1037" y="475"/>
                  </a:lnTo>
                  <a:lnTo>
                    <a:pt x="1027" y="466"/>
                  </a:lnTo>
                  <a:lnTo>
                    <a:pt x="1017" y="362"/>
                  </a:lnTo>
                  <a:lnTo>
                    <a:pt x="1017" y="307"/>
                  </a:lnTo>
                  <a:lnTo>
                    <a:pt x="1000" y="307"/>
                  </a:lnTo>
                  <a:lnTo>
                    <a:pt x="979" y="297"/>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1" name="Freeform 26"/>
            <p:cNvSpPr>
              <a:spLocks/>
            </p:cNvSpPr>
            <p:nvPr/>
          </p:nvSpPr>
          <p:spPr bwMode="auto">
            <a:xfrm>
              <a:off x="2899" y="1066"/>
              <a:ext cx="609" cy="713"/>
            </a:xfrm>
            <a:custGeom>
              <a:avLst/>
              <a:gdLst>
                <a:gd name="T0" fmla="*/ 50 w 502"/>
                <a:gd name="T1" fmla="*/ 399 h 585"/>
                <a:gd name="T2" fmla="*/ 20 w 502"/>
                <a:gd name="T3" fmla="*/ 372 h 585"/>
                <a:gd name="T4" fmla="*/ 39 w 502"/>
                <a:gd name="T5" fmla="*/ 305 h 585"/>
                <a:gd name="T6" fmla="*/ 29 w 502"/>
                <a:gd name="T7" fmla="*/ 240 h 585"/>
                <a:gd name="T8" fmla="*/ 20 w 502"/>
                <a:gd name="T9" fmla="*/ 158 h 585"/>
                <a:gd name="T10" fmla="*/ 0 w 502"/>
                <a:gd name="T11" fmla="*/ 121 h 585"/>
                <a:gd name="T12" fmla="*/ 10 w 502"/>
                <a:gd name="T13" fmla="*/ 75 h 585"/>
                <a:gd name="T14" fmla="*/ 0 w 502"/>
                <a:gd name="T15" fmla="*/ 47 h 585"/>
                <a:gd name="T16" fmla="*/ 126 w 502"/>
                <a:gd name="T17" fmla="*/ 37 h 585"/>
                <a:gd name="T18" fmla="*/ 137 w 502"/>
                <a:gd name="T19" fmla="*/ 0 h 585"/>
                <a:gd name="T20" fmla="*/ 155 w 502"/>
                <a:gd name="T21" fmla="*/ 10 h 585"/>
                <a:gd name="T22" fmla="*/ 166 w 502"/>
                <a:gd name="T23" fmla="*/ 47 h 585"/>
                <a:gd name="T24" fmla="*/ 174 w 502"/>
                <a:gd name="T25" fmla="*/ 66 h 585"/>
                <a:gd name="T26" fmla="*/ 195 w 502"/>
                <a:gd name="T27" fmla="*/ 75 h 585"/>
                <a:gd name="T28" fmla="*/ 222 w 502"/>
                <a:gd name="T29" fmla="*/ 83 h 585"/>
                <a:gd name="T30" fmla="*/ 241 w 502"/>
                <a:gd name="T31" fmla="*/ 75 h 585"/>
                <a:gd name="T32" fmla="*/ 291 w 502"/>
                <a:gd name="T33" fmla="*/ 83 h 585"/>
                <a:gd name="T34" fmla="*/ 309 w 502"/>
                <a:gd name="T35" fmla="*/ 94 h 585"/>
                <a:gd name="T36" fmla="*/ 320 w 502"/>
                <a:gd name="T37" fmla="*/ 102 h 585"/>
                <a:gd name="T38" fmla="*/ 338 w 502"/>
                <a:gd name="T39" fmla="*/ 94 h 585"/>
                <a:gd name="T40" fmla="*/ 357 w 502"/>
                <a:gd name="T41" fmla="*/ 112 h 585"/>
                <a:gd name="T42" fmla="*/ 386 w 502"/>
                <a:gd name="T43" fmla="*/ 121 h 585"/>
                <a:gd name="T44" fmla="*/ 415 w 502"/>
                <a:gd name="T45" fmla="*/ 102 h 585"/>
                <a:gd name="T46" fmla="*/ 465 w 502"/>
                <a:gd name="T47" fmla="*/ 112 h 585"/>
                <a:gd name="T48" fmla="*/ 502 w 502"/>
                <a:gd name="T49" fmla="*/ 121 h 585"/>
                <a:gd name="T50" fmla="*/ 455 w 502"/>
                <a:gd name="T51" fmla="*/ 150 h 585"/>
                <a:gd name="T52" fmla="*/ 426 w 502"/>
                <a:gd name="T53" fmla="*/ 169 h 585"/>
                <a:gd name="T54" fmla="*/ 328 w 502"/>
                <a:gd name="T55" fmla="*/ 316 h 585"/>
                <a:gd name="T56" fmla="*/ 299 w 502"/>
                <a:gd name="T57" fmla="*/ 353 h 585"/>
                <a:gd name="T58" fmla="*/ 291 w 502"/>
                <a:gd name="T59" fmla="*/ 372 h 585"/>
                <a:gd name="T60" fmla="*/ 309 w 502"/>
                <a:gd name="T61" fmla="*/ 391 h 585"/>
                <a:gd name="T62" fmla="*/ 299 w 502"/>
                <a:gd name="T63" fmla="*/ 456 h 585"/>
                <a:gd name="T64" fmla="*/ 328 w 502"/>
                <a:gd name="T65" fmla="*/ 464 h 585"/>
                <a:gd name="T66" fmla="*/ 338 w 502"/>
                <a:gd name="T67" fmla="*/ 483 h 585"/>
                <a:gd name="T68" fmla="*/ 386 w 502"/>
                <a:gd name="T69" fmla="*/ 520 h 585"/>
                <a:gd name="T70" fmla="*/ 407 w 502"/>
                <a:gd name="T71" fmla="*/ 567 h 5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2"/>
                <a:gd name="T109" fmla="*/ 0 h 585"/>
                <a:gd name="T110" fmla="*/ 502 w 502"/>
                <a:gd name="T111" fmla="*/ 585 h 58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2" h="585">
                  <a:moveTo>
                    <a:pt x="50" y="585"/>
                  </a:moveTo>
                  <a:lnTo>
                    <a:pt x="50" y="399"/>
                  </a:lnTo>
                  <a:lnTo>
                    <a:pt x="20" y="380"/>
                  </a:lnTo>
                  <a:lnTo>
                    <a:pt x="20" y="372"/>
                  </a:lnTo>
                  <a:lnTo>
                    <a:pt x="39" y="353"/>
                  </a:lnTo>
                  <a:lnTo>
                    <a:pt x="39" y="305"/>
                  </a:lnTo>
                  <a:lnTo>
                    <a:pt x="29" y="269"/>
                  </a:lnTo>
                  <a:lnTo>
                    <a:pt x="29" y="240"/>
                  </a:lnTo>
                  <a:lnTo>
                    <a:pt x="20" y="186"/>
                  </a:lnTo>
                  <a:lnTo>
                    <a:pt x="20" y="158"/>
                  </a:lnTo>
                  <a:lnTo>
                    <a:pt x="10" y="150"/>
                  </a:lnTo>
                  <a:lnTo>
                    <a:pt x="0" y="121"/>
                  </a:lnTo>
                  <a:lnTo>
                    <a:pt x="0" y="94"/>
                  </a:lnTo>
                  <a:lnTo>
                    <a:pt x="10" y="75"/>
                  </a:lnTo>
                  <a:lnTo>
                    <a:pt x="10" y="66"/>
                  </a:lnTo>
                  <a:lnTo>
                    <a:pt x="0" y="47"/>
                  </a:lnTo>
                  <a:lnTo>
                    <a:pt x="0" y="37"/>
                  </a:lnTo>
                  <a:lnTo>
                    <a:pt x="126" y="37"/>
                  </a:lnTo>
                  <a:lnTo>
                    <a:pt x="137" y="18"/>
                  </a:lnTo>
                  <a:lnTo>
                    <a:pt x="137" y="0"/>
                  </a:lnTo>
                  <a:lnTo>
                    <a:pt x="145" y="0"/>
                  </a:lnTo>
                  <a:lnTo>
                    <a:pt x="155" y="10"/>
                  </a:lnTo>
                  <a:lnTo>
                    <a:pt x="155" y="29"/>
                  </a:lnTo>
                  <a:lnTo>
                    <a:pt x="166" y="47"/>
                  </a:lnTo>
                  <a:lnTo>
                    <a:pt x="166" y="56"/>
                  </a:lnTo>
                  <a:lnTo>
                    <a:pt x="174" y="66"/>
                  </a:lnTo>
                  <a:lnTo>
                    <a:pt x="195" y="66"/>
                  </a:lnTo>
                  <a:lnTo>
                    <a:pt x="195" y="75"/>
                  </a:lnTo>
                  <a:lnTo>
                    <a:pt x="222" y="75"/>
                  </a:lnTo>
                  <a:lnTo>
                    <a:pt x="222" y="83"/>
                  </a:lnTo>
                  <a:lnTo>
                    <a:pt x="241" y="83"/>
                  </a:lnTo>
                  <a:lnTo>
                    <a:pt x="241" y="75"/>
                  </a:lnTo>
                  <a:lnTo>
                    <a:pt x="299" y="75"/>
                  </a:lnTo>
                  <a:lnTo>
                    <a:pt x="291" y="83"/>
                  </a:lnTo>
                  <a:lnTo>
                    <a:pt x="299" y="83"/>
                  </a:lnTo>
                  <a:lnTo>
                    <a:pt x="309" y="94"/>
                  </a:lnTo>
                  <a:lnTo>
                    <a:pt x="309" y="102"/>
                  </a:lnTo>
                  <a:lnTo>
                    <a:pt x="320" y="102"/>
                  </a:lnTo>
                  <a:lnTo>
                    <a:pt x="320" y="94"/>
                  </a:lnTo>
                  <a:lnTo>
                    <a:pt x="338" y="94"/>
                  </a:lnTo>
                  <a:lnTo>
                    <a:pt x="338" y="102"/>
                  </a:lnTo>
                  <a:lnTo>
                    <a:pt x="357" y="112"/>
                  </a:lnTo>
                  <a:lnTo>
                    <a:pt x="367" y="121"/>
                  </a:lnTo>
                  <a:lnTo>
                    <a:pt x="386" y="121"/>
                  </a:lnTo>
                  <a:lnTo>
                    <a:pt x="407" y="102"/>
                  </a:lnTo>
                  <a:lnTo>
                    <a:pt x="415" y="102"/>
                  </a:lnTo>
                  <a:lnTo>
                    <a:pt x="415" y="112"/>
                  </a:lnTo>
                  <a:lnTo>
                    <a:pt x="465" y="112"/>
                  </a:lnTo>
                  <a:lnTo>
                    <a:pt x="473" y="121"/>
                  </a:lnTo>
                  <a:lnTo>
                    <a:pt x="502" y="121"/>
                  </a:lnTo>
                  <a:lnTo>
                    <a:pt x="494" y="131"/>
                  </a:lnTo>
                  <a:lnTo>
                    <a:pt x="455" y="150"/>
                  </a:lnTo>
                  <a:lnTo>
                    <a:pt x="444" y="158"/>
                  </a:lnTo>
                  <a:lnTo>
                    <a:pt x="426" y="169"/>
                  </a:lnTo>
                  <a:lnTo>
                    <a:pt x="328" y="259"/>
                  </a:lnTo>
                  <a:lnTo>
                    <a:pt x="328" y="316"/>
                  </a:lnTo>
                  <a:lnTo>
                    <a:pt x="299" y="343"/>
                  </a:lnTo>
                  <a:lnTo>
                    <a:pt x="299" y="353"/>
                  </a:lnTo>
                  <a:lnTo>
                    <a:pt x="291" y="353"/>
                  </a:lnTo>
                  <a:lnTo>
                    <a:pt x="291" y="372"/>
                  </a:lnTo>
                  <a:lnTo>
                    <a:pt x="299" y="372"/>
                  </a:lnTo>
                  <a:lnTo>
                    <a:pt x="309" y="391"/>
                  </a:lnTo>
                  <a:lnTo>
                    <a:pt x="299" y="399"/>
                  </a:lnTo>
                  <a:lnTo>
                    <a:pt x="299" y="456"/>
                  </a:lnTo>
                  <a:lnTo>
                    <a:pt x="309" y="464"/>
                  </a:lnTo>
                  <a:lnTo>
                    <a:pt x="328" y="464"/>
                  </a:lnTo>
                  <a:lnTo>
                    <a:pt x="328" y="474"/>
                  </a:lnTo>
                  <a:lnTo>
                    <a:pt x="338" y="483"/>
                  </a:lnTo>
                  <a:lnTo>
                    <a:pt x="357" y="493"/>
                  </a:lnTo>
                  <a:lnTo>
                    <a:pt x="386" y="520"/>
                  </a:lnTo>
                  <a:lnTo>
                    <a:pt x="407" y="529"/>
                  </a:lnTo>
                  <a:lnTo>
                    <a:pt x="407" y="567"/>
                  </a:lnTo>
                  <a:lnTo>
                    <a:pt x="50" y="585"/>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2" name="Freeform 27"/>
            <p:cNvSpPr>
              <a:spLocks/>
            </p:cNvSpPr>
            <p:nvPr/>
          </p:nvSpPr>
          <p:spPr bwMode="auto">
            <a:xfrm>
              <a:off x="2946" y="1757"/>
              <a:ext cx="552" cy="383"/>
            </a:xfrm>
            <a:custGeom>
              <a:avLst/>
              <a:gdLst>
                <a:gd name="T0" fmla="*/ 11 w 455"/>
                <a:gd name="T1" fmla="*/ 18 h 315"/>
                <a:gd name="T2" fmla="*/ 368 w 455"/>
                <a:gd name="T3" fmla="*/ 0 h 315"/>
                <a:gd name="T4" fmla="*/ 378 w 455"/>
                <a:gd name="T5" fmla="*/ 18 h 315"/>
                <a:gd name="T6" fmla="*/ 387 w 455"/>
                <a:gd name="T7" fmla="*/ 29 h 315"/>
                <a:gd name="T8" fmla="*/ 378 w 455"/>
                <a:gd name="T9" fmla="*/ 37 h 315"/>
                <a:gd name="T10" fmla="*/ 378 w 455"/>
                <a:gd name="T11" fmla="*/ 47 h 315"/>
                <a:gd name="T12" fmla="*/ 387 w 455"/>
                <a:gd name="T13" fmla="*/ 75 h 315"/>
                <a:gd name="T14" fmla="*/ 407 w 455"/>
                <a:gd name="T15" fmla="*/ 83 h 315"/>
                <a:gd name="T16" fmla="*/ 416 w 455"/>
                <a:gd name="T17" fmla="*/ 93 h 315"/>
                <a:gd name="T18" fmla="*/ 416 w 455"/>
                <a:gd name="T19" fmla="*/ 102 h 315"/>
                <a:gd name="T20" fmla="*/ 436 w 455"/>
                <a:gd name="T21" fmla="*/ 121 h 315"/>
                <a:gd name="T22" fmla="*/ 436 w 455"/>
                <a:gd name="T23" fmla="*/ 131 h 315"/>
                <a:gd name="T24" fmla="*/ 455 w 455"/>
                <a:gd name="T25" fmla="*/ 140 h 315"/>
                <a:gd name="T26" fmla="*/ 455 w 455"/>
                <a:gd name="T27" fmla="*/ 169 h 315"/>
                <a:gd name="T28" fmla="*/ 445 w 455"/>
                <a:gd name="T29" fmla="*/ 177 h 315"/>
                <a:gd name="T30" fmla="*/ 445 w 455"/>
                <a:gd name="T31" fmla="*/ 186 h 315"/>
                <a:gd name="T32" fmla="*/ 426 w 455"/>
                <a:gd name="T33" fmla="*/ 204 h 315"/>
                <a:gd name="T34" fmla="*/ 407 w 455"/>
                <a:gd name="T35" fmla="*/ 204 h 315"/>
                <a:gd name="T36" fmla="*/ 397 w 455"/>
                <a:gd name="T37" fmla="*/ 215 h 315"/>
                <a:gd name="T38" fmla="*/ 397 w 455"/>
                <a:gd name="T39" fmla="*/ 233 h 315"/>
                <a:gd name="T40" fmla="*/ 407 w 455"/>
                <a:gd name="T41" fmla="*/ 242 h 315"/>
                <a:gd name="T42" fmla="*/ 407 w 455"/>
                <a:gd name="T43" fmla="*/ 259 h 315"/>
                <a:gd name="T44" fmla="*/ 387 w 455"/>
                <a:gd name="T45" fmla="*/ 288 h 315"/>
                <a:gd name="T46" fmla="*/ 378 w 455"/>
                <a:gd name="T47" fmla="*/ 288 h 315"/>
                <a:gd name="T48" fmla="*/ 378 w 455"/>
                <a:gd name="T49" fmla="*/ 315 h 315"/>
                <a:gd name="T50" fmla="*/ 349 w 455"/>
                <a:gd name="T51" fmla="*/ 297 h 315"/>
                <a:gd name="T52" fmla="*/ 58 w 455"/>
                <a:gd name="T53" fmla="*/ 307 h 315"/>
                <a:gd name="T54" fmla="*/ 58 w 455"/>
                <a:gd name="T55" fmla="*/ 278 h 315"/>
                <a:gd name="T56" fmla="*/ 48 w 455"/>
                <a:gd name="T57" fmla="*/ 269 h 315"/>
                <a:gd name="T58" fmla="*/ 48 w 455"/>
                <a:gd name="T59" fmla="*/ 259 h 315"/>
                <a:gd name="T60" fmla="*/ 58 w 455"/>
                <a:gd name="T61" fmla="*/ 259 h 315"/>
                <a:gd name="T62" fmla="*/ 40 w 455"/>
                <a:gd name="T63" fmla="*/ 242 h 315"/>
                <a:gd name="T64" fmla="*/ 48 w 455"/>
                <a:gd name="T65" fmla="*/ 233 h 315"/>
                <a:gd name="T66" fmla="*/ 48 w 455"/>
                <a:gd name="T67" fmla="*/ 215 h 315"/>
                <a:gd name="T68" fmla="*/ 29 w 455"/>
                <a:gd name="T69" fmla="*/ 204 h 315"/>
                <a:gd name="T70" fmla="*/ 29 w 455"/>
                <a:gd name="T71" fmla="*/ 177 h 315"/>
                <a:gd name="T72" fmla="*/ 11 w 455"/>
                <a:gd name="T73" fmla="*/ 158 h 315"/>
                <a:gd name="T74" fmla="*/ 19 w 455"/>
                <a:gd name="T75" fmla="*/ 140 h 315"/>
                <a:gd name="T76" fmla="*/ 11 w 455"/>
                <a:gd name="T77" fmla="*/ 131 h 315"/>
                <a:gd name="T78" fmla="*/ 11 w 455"/>
                <a:gd name="T79" fmla="*/ 112 h 315"/>
                <a:gd name="T80" fmla="*/ 0 w 455"/>
                <a:gd name="T81" fmla="*/ 83 h 315"/>
                <a:gd name="T82" fmla="*/ 11 w 455"/>
                <a:gd name="T83" fmla="*/ 75 h 315"/>
                <a:gd name="T84" fmla="*/ 0 w 455"/>
                <a:gd name="T85" fmla="*/ 64 h 315"/>
                <a:gd name="T86" fmla="*/ 11 w 455"/>
                <a:gd name="T87" fmla="*/ 56 h 315"/>
                <a:gd name="T88" fmla="*/ 11 w 455"/>
                <a:gd name="T89" fmla="*/ 47 h 315"/>
                <a:gd name="T90" fmla="*/ 0 w 455"/>
                <a:gd name="T91" fmla="*/ 37 h 315"/>
                <a:gd name="T92" fmla="*/ 11 w 455"/>
                <a:gd name="T93" fmla="*/ 29 h 315"/>
                <a:gd name="T94" fmla="*/ 0 w 455"/>
                <a:gd name="T95" fmla="*/ 18 h 315"/>
                <a:gd name="T96" fmla="*/ 11 w 455"/>
                <a:gd name="T97" fmla="*/ 18 h 31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5"/>
                <a:gd name="T148" fmla="*/ 0 h 315"/>
                <a:gd name="T149" fmla="*/ 455 w 455"/>
                <a:gd name="T150" fmla="*/ 315 h 31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5" h="315">
                  <a:moveTo>
                    <a:pt x="11" y="18"/>
                  </a:moveTo>
                  <a:lnTo>
                    <a:pt x="368" y="0"/>
                  </a:lnTo>
                  <a:lnTo>
                    <a:pt x="378" y="18"/>
                  </a:lnTo>
                  <a:lnTo>
                    <a:pt x="387" y="29"/>
                  </a:lnTo>
                  <a:lnTo>
                    <a:pt x="378" y="37"/>
                  </a:lnTo>
                  <a:lnTo>
                    <a:pt x="378" y="47"/>
                  </a:lnTo>
                  <a:lnTo>
                    <a:pt x="387" y="75"/>
                  </a:lnTo>
                  <a:lnTo>
                    <a:pt x="407" y="83"/>
                  </a:lnTo>
                  <a:lnTo>
                    <a:pt x="416" y="93"/>
                  </a:lnTo>
                  <a:lnTo>
                    <a:pt x="416" y="102"/>
                  </a:lnTo>
                  <a:lnTo>
                    <a:pt x="436" y="121"/>
                  </a:lnTo>
                  <a:lnTo>
                    <a:pt x="436" y="131"/>
                  </a:lnTo>
                  <a:lnTo>
                    <a:pt x="455" y="140"/>
                  </a:lnTo>
                  <a:lnTo>
                    <a:pt x="455" y="169"/>
                  </a:lnTo>
                  <a:lnTo>
                    <a:pt x="445" y="177"/>
                  </a:lnTo>
                  <a:lnTo>
                    <a:pt x="445" y="186"/>
                  </a:lnTo>
                  <a:lnTo>
                    <a:pt x="426" y="204"/>
                  </a:lnTo>
                  <a:lnTo>
                    <a:pt x="407" y="204"/>
                  </a:lnTo>
                  <a:lnTo>
                    <a:pt x="397" y="215"/>
                  </a:lnTo>
                  <a:lnTo>
                    <a:pt x="397" y="233"/>
                  </a:lnTo>
                  <a:lnTo>
                    <a:pt x="407" y="242"/>
                  </a:lnTo>
                  <a:lnTo>
                    <a:pt x="407" y="259"/>
                  </a:lnTo>
                  <a:lnTo>
                    <a:pt x="387" y="288"/>
                  </a:lnTo>
                  <a:lnTo>
                    <a:pt x="378" y="288"/>
                  </a:lnTo>
                  <a:lnTo>
                    <a:pt x="378" y="315"/>
                  </a:lnTo>
                  <a:lnTo>
                    <a:pt x="349" y="297"/>
                  </a:lnTo>
                  <a:lnTo>
                    <a:pt x="58" y="307"/>
                  </a:lnTo>
                  <a:lnTo>
                    <a:pt x="58" y="278"/>
                  </a:lnTo>
                  <a:lnTo>
                    <a:pt x="48" y="269"/>
                  </a:lnTo>
                  <a:lnTo>
                    <a:pt x="48" y="259"/>
                  </a:lnTo>
                  <a:lnTo>
                    <a:pt x="58" y="259"/>
                  </a:lnTo>
                  <a:lnTo>
                    <a:pt x="40" y="242"/>
                  </a:lnTo>
                  <a:lnTo>
                    <a:pt x="48" y="233"/>
                  </a:lnTo>
                  <a:lnTo>
                    <a:pt x="48" y="215"/>
                  </a:lnTo>
                  <a:lnTo>
                    <a:pt x="29" y="204"/>
                  </a:lnTo>
                  <a:lnTo>
                    <a:pt x="29" y="177"/>
                  </a:lnTo>
                  <a:lnTo>
                    <a:pt x="11" y="158"/>
                  </a:lnTo>
                  <a:lnTo>
                    <a:pt x="19" y="140"/>
                  </a:lnTo>
                  <a:lnTo>
                    <a:pt x="11" y="131"/>
                  </a:lnTo>
                  <a:lnTo>
                    <a:pt x="11" y="112"/>
                  </a:lnTo>
                  <a:lnTo>
                    <a:pt x="0" y="83"/>
                  </a:lnTo>
                  <a:lnTo>
                    <a:pt x="11" y="75"/>
                  </a:lnTo>
                  <a:lnTo>
                    <a:pt x="0" y="64"/>
                  </a:lnTo>
                  <a:lnTo>
                    <a:pt x="11" y="56"/>
                  </a:lnTo>
                  <a:lnTo>
                    <a:pt x="11" y="47"/>
                  </a:lnTo>
                  <a:lnTo>
                    <a:pt x="0" y="37"/>
                  </a:lnTo>
                  <a:lnTo>
                    <a:pt x="11" y="29"/>
                  </a:lnTo>
                  <a:lnTo>
                    <a:pt x="0" y="18"/>
                  </a:lnTo>
                  <a:lnTo>
                    <a:pt x="11" y="1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3" name="Freeform 28"/>
            <p:cNvSpPr>
              <a:spLocks/>
            </p:cNvSpPr>
            <p:nvPr/>
          </p:nvSpPr>
          <p:spPr bwMode="auto">
            <a:xfrm>
              <a:off x="3016" y="2118"/>
              <a:ext cx="623" cy="557"/>
            </a:xfrm>
            <a:custGeom>
              <a:avLst/>
              <a:gdLst>
                <a:gd name="T0" fmla="*/ 88 w 513"/>
                <a:gd name="T1" fmla="*/ 420 h 457"/>
                <a:gd name="T2" fmla="*/ 435 w 513"/>
                <a:gd name="T3" fmla="*/ 401 h 457"/>
                <a:gd name="T4" fmla="*/ 426 w 513"/>
                <a:gd name="T5" fmla="*/ 411 h 457"/>
                <a:gd name="T6" fmla="*/ 435 w 513"/>
                <a:gd name="T7" fmla="*/ 411 h 457"/>
                <a:gd name="T8" fmla="*/ 445 w 513"/>
                <a:gd name="T9" fmla="*/ 420 h 457"/>
                <a:gd name="T10" fmla="*/ 416 w 513"/>
                <a:gd name="T11" fmla="*/ 449 h 457"/>
                <a:gd name="T12" fmla="*/ 416 w 513"/>
                <a:gd name="T13" fmla="*/ 457 h 457"/>
                <a:gd name="T14" fmla="*/ 474 w 513"/>
                <a:gd name="T15" fmla="*/ 449 h 457"/>
                <a:gd name="T16" fmla="*/ 474 w 513"/>
                <a:gd name="T17" fmla="*/ 411 h 457"/>
                <a:gd name="T18" fmla="*/ 484 w 513"/>
                <a:gd name="T19" fmla="*/ 401 h 457"/>
                <a:gd name="T20" fmla="*/ 484 w 513"/>
                <a:gd name="T21" fmla="*/ 392 h 457"/>
                <a:gd name="T22" fmla="*/ 503 w 513"/>
                <a:gd name="T23" fmla="*/ 392 h 457"/>
                <a:gd name="T24" fmla="*/ 503 w 513"/>
                <a:gd name="T25" fmla="*/ 382 h 457"/>
                <a:gd name="T26" fmla="*/ 513 w 513"/>
                <a:gd name="T27" fmla="*/ 363 h 457"/>
                <a:gd name="T28" fmla="*/ 513 w 513"/>
                <a:gd name="T29" fmla="*/ 355 h 457"/>
                <a:gd name="T30" fmla="*/ 503 w 513"/>
                <a:gd name="T31" fmla="*/ 345 h 457"/>
                <a:gd name="T32" fmla="*/ 494 w 513"/>
                <a:gd name="T33" fmla="*/ 345 h 457"/>
                <a:gd name="T34" fmla="*/ 474 w 513"/>
                <a:gd name="T35" fmla="*/ 317 h 457"/>
                <a:gd name="T36" fmla="*/ 484 w 513"/>
                <a:gd name="T37" fmla="*/ 309 h 457"/>
                <a:gd name="T38" fmla="*/ 474 w 513"/>
                <a:gd name="T39" fmla="*/ 298 h 457"/>
                <a:gd name="T40" fmla="*/ 474 w 513"/>
                <a:gd name="T41" fmla="*/ 280 h 457"/>
                <a:gd name="T42" fmla="*/ 455 w 513"/>
                <a:gd name="T43" fmla="*/ 261 h 457"/>
                <a:gd name="T44" fmla="*/ 435 w 513"/>
                <a:gd name="T45" fmla="*/ 261 h 457"/>
                <a:gd name="T46" fmla="*/ 397 w 513"/>
                <a:gd name="T47" fmla="*/ 223 h 457"/>
                <a:gd name="T48" fmla="*/ 405 w 513"/>
                <a:gd name="T49" fmla="*/ 215 h 457"/>
                <a:gd name="T50" fmla="*/ 416 w 513"/>
                <a:gd name="T51" fmla="*/ 196 h 457"/>
                <a:gd name="T52" fmla="*/ 416 w 513"/>
                <a:gd name="T53" fmla="*/ 169 h 457"/>
                <a:gd name="T54" fmla="*/ 397 w 513"/>
                <a:gd name="T55" fmla="*/ 158 h 457"/>
                <a:gd name="T56" fmla="*/ 387 w 513"/>
                <a:gd name="T57" fmla="*/ 169 h 457"/>
                <a:gd name="T58" fmla="*/ 376 w 513"/>
                <a:gd name="T59" fmla="*/ 158 h 457"/>
                <a:gd name="T60" fmla="*/ 368 w 513"/>
                <a:gd name="T61" fmla="*/ 131 h 457"/>
                <a:gd name="T62" fmla="*/ 368 w 513"/>
                <a:gd name="T63" fmla="*/ 121 h 457"/>
                <a:gd name="T64" fmla="*/ 339 w 513"/>
                <a:gd name="T65" fmla="*/ 102 h 457"/>
                <a:gd name="T66" fmla="*/ 318 w 513"/>
                <a:gd name="T67" fmla="*/ 75 h 457"/>
                <a:gd name="T68" fmla="*/ 318 w 513"/>
                <a:gd name="T69" fmla="*/ 64 h 457"/>
                <a:gd name="T70" fmla="*/ 310 w 513"/>
                <a:gd name="T71" fmla="*/ 56 h 457"/>
                <a:gd name="T72" fmla="*/ 310 w 513"/>
                <a:gd name="T73" fmla="*/ 37 h 457"/>
                <a:gd name="T74" fmla="*/ 318 w 513"/>
                <a:gd name="T75" fmla="*/ 29 h 457"/>
                <a:gd name="T76" fmla="*/ 318 w 513"/>
                <a:gd name="T77" fmla="*/ 18 h 457"/>
                <a:gd name="T78" fmla="*/ 289 w 513"/>
                <a:gd name="T79" fmla="*/ 0 h 457"/>
                <a:gd name="T80" fmla="*/ 0 w 513"/>
                <a:gd name="T81" fmla="*/ 10 h 457"/>
                <a:gd name="T82" fmla="*/ 9 w 513"/>
                <a:gd name="T83" fmla="*/ 18 h 457"/>
                <a:gd name="T84" fmla="*/ 19 w 513"/>
                <a:gd name="T85" fmla="*/ 37 h 457"/>
                <a:gd name="T86" fmla="*/ 29 w 513"/>
                <a:gd name="T87" fmla="*/ 46 h 457"/>
                <a:gd name="T88" fmla="*/ 29 w 513"/>
                <a:gd name="T89" fmla="*/ 64 h 457"/>
                <a:gd name="T90" fmla="*/ 58 w 513"/>
                <a:gd name="T91" fmla="*/ 94 h 457"/>
                <a:gd name="T92" fmla="*/ 48 w 513"/>
                <a:gd name="T93" fmla="*/ 102 h 457"/>
                <a:gd name="T94" fmla="*/ 48 w 513"/>
                <a:gd name="T95" fmla="*/ 112 h 457"/>
                <a:gd name="T96" fmla="*/ 58 w 513"/>
                <a:gd name="T97" fmla="*/ 121 h 457"/>
                <a:gd name="T98" fmla="*/ 67 w 513"/>
                <a:gd name="T99" fmla="*/ 121 h 457"/>
                <a:gd name="T100" fmla="*/ 67 w 513"/>
                <a:gd name="T101" fmla="*/ 140 h 457"/>
                <a:gd name="T102" fmla="*/ 77 w 513"/>
                <a:gd name="T103" fmla="*/ 150 h 457"/>
                <a:gd name="T104" fmla="*/ 88 w 513"/>
                <a:gd name="T105" fmla="*/ 150 h 457"/>
                <a:gd name="T106" fmla="*/ 88 w 513"/>
                <a:gd name="T107" fmla="*/ 420 h 45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13"/>
                <a:gd name="T163" fmla="*/ 0 h 457"/>
                <a:gd name="T164" fmla="*/ 513 w 513"/>
                <a:gd name="T165" fmla="*/ 457 h 45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13" h="457">
                  <a:moveTo>
                    <a:pt x="88" y="420"/>
                  </a:moveTo>
                  <a:lnTo>
                    <a:pt x="435" y="401"/>
                  </a:lnTo>
                  <a:lnTo>
                    <a:pt x="426" y="411"/>
                  </a:lnTo>
                  <a:lnTo>
                    <a:pt x="435" y="411"/>
                  </a:lnTo>
                  <a:lnTo>
                    <a:pt x="445" y="420"/>
                  </a:lnTo>
                  <a:lnTo>
                    <a:pt x="416" y="449"/>
                  </a:lnTo>
                  <a:lnTo>
                    <a:pt x="416" y="457"/>
                  </a:lnTo>
                  <a:lnTo>
                    <a:pt x="474" y="449"/>
                  </a:lnTo>
                  <a:lnTo>
                    <a:pt x="474" y="411"/>
                  </a:lnTo>
                  <a:lnTo>
                    <a:pt x="484" y="401"/>
                  </a:lnTo>
                  <a:lnTo>
                    <a:pt x="484" y="392"/>
                  </a:lnTo>
                  <a:lnTo>
                    <a:pt x="503" y="392"/>
                  </a:lnTo>
                  <a:lnTo>
                    <a:pt x="503" y="382"/>
                  </a:lnTo>
                  <a:lnTo>
                    <a:pt x="513" y="363"/>
                  </a:lnTo>
                  <a:lnTo>
                    <a:pt x="513" y="355"/>
                  </a:lnTo>
                  <a:lnTo>
                    <a:pt x="503" y="345"/>
                  </a:lnTo>
                  <a:lnTo>
                    <a:pt x="494" y="345"/>
                  </a:lnTo>
                  <a:lnTo>
                    <a:pt x="474" y="317"/>
                  </a:lnTo>
                  <a:lnTo>
                    <a:pt x="484" y="309"/>
                  </a:lnTo>
                  <a:lnTo>
                    <a:pt x="474" y="298"/>
                  </a:lnTo>
                  <a:lnTo>
                    <a:pt x="474" y="280"/>
                  </a:lnTo>
                  <a:lnTo>
                    <a:pt x="455" y="261"/>
                  </a:lnTo>
                  <a:lnTo>
                    <a:pt x="435" y="261"/>
                  </a:lnTo>
                  <a:lnTo>
                    <a:pt x="397" y="223"/>
                  </a:lnTo>
                  <a:lnTo>
                    <a:pt x="405" y="215"/>
                  </a:lnTo>
                  <a:lnTo>
                    <a:pt x="416" y="196"/>
                  </a:lnTo>
                  <a:lnTo>
                    <a:pt x="416" y="169"/>
                  </a:lnTo>
                  <a:lnTo>
                    <a:pt x="397" y="158"/>
                  </a:lnTo>
                  <a:lnTo>
                    <a:pt x="387" y="169"/>
                  </a:lnTo>
                  <a:lnTo>
                    <a:pt x="376" y="158"/>
                  </a:lnTo>
                  <a:lnTo>
                    <a:pt x="368" y="131"/>
                  </a:lnTo>
                  <a:lnTo>
                    <a:pt x="368" y="121"/>
                  </a:lnTo>
                  <a:lnTo>
                    <a:pt x="339" y="102"/>
                  </a:lnTo>
                  <a:lnTo>
                    <a:pt x="318" y="75"/>
                  </a:lnTo>
                  <a:lnTo>
                    <a:pt x="318" y="64"/>
                  </a:lnTo>
                  <a:lnTo>
                    <a:pt x="310" y="56"/>
                  </a:lnTo>
                  <a:lnTo>
                    <a:pt x="310" y="37"/>
                  </a:lnTo>
                  <a:lnTo>
                    <a:pt x="318" y="29"/>
                  </a:lnTo>
                  <a:lnTo>
                    <a:pt x="318" y="18"/>
                  </a:lnTo>
                  <a:lnTo>
                    <a:pt x="289" y="0"/>
                  </a:lnTo>
                  <a:lnTo>
                    <a:pt x="0" y="10"/>
                  </a:lnTo>
                  <a:lnTo>
                    <a:pt x="9" y="18"/>
                  </a:lnTo>
                  <a:lnTo>
                    <a:pt x="19" y="37"/>
                  </a:lnTo>
                  <a:lnTo>
                    <a:pt x="29" y="46"/>
                  </a:lnTo>
                  <a:lnTo>
                    <a:pt x="29" y="64"/>
                  </a:lnTo>
                  <a:lnTo>
                    <a:pt x="58" y="94"/>
                  </a:lnTo>
                  <a:lnTo>
                    <a:pt x="48" y="102"/>
                  </a:lnTo>
                  <a:lnTo>
                    <a:pt x="48" y="112"/>
                  </a:lnTo>
                  <a:lnTo>
                    <a:pt x="58" y="121"/>
                  </a:lnTo>
                  <a:lnTo>
                    <a:pt x="67" y="121"/>
                  </a:lnTo>
                  <a:lnTo>
                    <a:pt x="67" y="140"/>
                  </a:lnTo>
                  <a:lnTo>
                    <a:pt x="77" y="150"/>
                  </a:lnTo>
                  <a:lnTo>
                    <a:pt x="88" y="150"/>
                  </a:lnTo>
                  <a:lnTo>
                    <a:pt x="88" y="42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4" name="Freeform 29"/>
            <p:cNvSpPr>
              <a:spLocks/>
            </p:cNvSpPr>
            <p:nvPr/>
          </p:nvSpPr>
          <p:spPr bwMode="auto">
            <a:xfrm>
              <a:off x="3179" y="3037"/>
              <a:ext cx="530" cy="477"/>
            </a:xfrm>
            <a:custGeom>
              <a:avLst/>
              <a:gdLst>
                <a:gd name="T0" fmla="*/ 234 w 437"/>
                <a:gd name="T1" fmla="*/ 0 h 391"/>
                <a:gd name="T2" fmla="*/ 253 w 437"/>
                <a:gd name="T3" fmla="*/ 46 h 391"/>
                <a:gd name="T4" fmla="*/ 263 w 437"/>
                <a:gd name="T5" fmla="*/ 65 h 391"/>
                <a:gd name="T6" fmla="*/ 253 w 437"/>
                <a:gd name="T7" fmla="*/ 75 h 391"/>
                <a:gd name="T8" fmla="*/ 242 w 437"/>
                <a:gd name="T9" fmla="*/ 103 h 391"/>
                <a:gd name="T10" fmla="*/ 213 w 437"/>
                <a:gd name="T11" fmla="*/ 168 h 391"/>
                <a:gd name="T12" fmla="*/ 360 w 437"/>
                <a:gd name="T13" fmla="*/ 197 h 391"/>
                <a:gd name="T14" fmla="*/ 360 w 437"/>
                <a:gd name="T15" fmla="*/ 215 h 391"/>
                <a:gd name="T16" fmla="*/ 379 w 437"/>
                <a:gd name="T17" fmla="*/ 251 h 391"/>
                <a:gd name="T18" fmla="*/ 360 w 437"/>
                <a:gd name="T19" fmla="*/ 270 h 391"/>
                <a:gd name="T20" fmla="*/ 340 w 437"/>
                <a:gd name="T21" fmla="*/ 251 h 391"/>
                <a:gd name="T22" fmla="*/ 321 w 437"/>
                <a:gd name="T23" fmla="*/ 289 h 391"/>
                <a:gd name="T24" fmla="*/ 350 w 437"/>
                <a:gd name="T25" fmla="*/ 280 h 391"/>
                <a:gd name="T26" fmla="*/ 369 w 437"/>
                <a:gd name="T27" fmla="*/ 289 h 391"/>
                <a:gd name="T28" fmla="*/ 379 w 437"/>
                <a:gd name="T29" fmla="*/ 299 h 391"/>
                <a:gd name="T30" fmla="*/ 408 w 437"/>
                <a:gd name="T31" fmla="*/ 280 h 391"/>
                <a:gd name="T32" fmla="*/ 418 w 437"/>
                <a:gd name="T33" fmla="*/ 299 h 391"/>
                <a:gd name="T34" fmla="*/ 398 w 437"/>
                <a:gd name="T35" fmla="*/ 318 h 391"/>
                <a:gd name="T36" fmla="*/ 389 w 437"/>
                <a:gd name="T37" fmla="*/ 345 h 391"/>
                <a:gd name="T38" fmla="*/ 437 w 437"/>
                <a:gd name="T39" fmla="*/ 364 h 391"/>
                <a:gd name="T40" fmla="*/ 427 w 437"/>
                <a:gd name="T41" fmla="*/ 383 h 391"/>
                <a:gd name="T42" fmla="*/ 408 w 437"/>
                <a:gd name="T43" fmla="*/ 373 h 391"/>
                <a:gd name="T44" fmla="*/ 369 w 437"/>
                <a:gd name="T45" fmla="*/ 345 h 391"/>
                <a:gd name="T46" fmla="*/ 350 w 437"/>
                <a:gd name="T47" fmla="*/ 373 h 391"/>
                <a:gd name="T48" fmla="*/ 331 w 437"/>
                <a:gd name="T49" fmla="*/ 373 h 391"/>
                <a:gd name="T50" fmla="*/ 311 w 437"/>
                <a:gd name="T51" fmla="*/ 364 h 391"/>
                <a:gd name="T52" fmla="*/ 302 w 437"/>
                <a:gd name="T53" fmla="*/ 383 h 391"/>
                <a:gd name="T54" fmla="*/ 263 w 437"/>
                <a:gd name="T55" fmla="*/ 373 h 391"/>
                <a:gd name="T56" fmla="*/ 224 w 437"/>
                <a:gd name="T57" fmla="*/ 345 h 391"/>
                <a:gd name="T58" fmla="*/ 213 w 437"/>
                <a:gd name="T59" fmla="*/ 337 h 391"/>
                <a:gd name="T60" fmla="*/ 195 w 437"/>
                <a:gd name="T61" fmla="*/ 326 h 391"/>
                <a:gd name="T62" fmla="*/ 184 w 437"/>
                <a:gd name="T63" fmla="*/ 318 h 391"/>
                <a:gd name="T64" fmla="*/ 184 w 437"/>
                <a:gd name="T65" fmla="*/ 345 h 391"/>
                <a:gd name="T66" fmla="*/ 107 w 437"/>
                <a:gd name="T67" fmla="*/ 337 h 391"/>
                <a:gd name="T68" fmla="*/ 29 w 437"/>
                <a:gd name="T69" fmla="*/ 337 h 391"/>
                <a:gd name="T70" fmla="*/ 20 w 437"/>
                <a:gd name="T71" fmla="*/ 326 h 391"/>
                <a:gd name="T72" fmla="*/ 29 w 437"/>
                <a:gd name="T73" fmla="*/ 308 h 391"/>
                <a:gd name="T74" fmla="*/ 39 w 437"/>
                <a:gd name="T75" fmla="*/ 243 h 391"/>
                <a:gd name="T76" fmla="*/ 49 w 437"/>
                <a:gd name="T77" fmla="*/ 186 h 391"/>
                <a:gd name="T78" fmla="*/ 39 w 437"/>
                <a:gd name="T79" fmla="*/ 168 h 391"/>
                <a:gd name="T80" fmla="*/ 29 w 437"/>
                <a:gd name="T81" fmla="*/ 140 h 391"/>
                <a:gd name="T82" fmla="*/ 10 w 437"/>
                <a:gd name="T83" fmla="*/ 113 h 3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37"/>
                <a:gd name="T127" fmla="*/ 0 h 391"/>
                <a:gd name="T128" fmla="*/ 437 w 437"/>
                <a:gd name="T129" fmla="*/ 391 h 3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37" h="391">
                  <a:moveTo>
                    <a:pt x="0" y="9"/>
                  </a:moveTo>
                  <a:lnTo>
                    <a:pt x="234" y="0"/>
                  </a:lnTo>
                  <a:lnTo>
                    <a:pt x="234" y="9"/>
                  </a:lnTo>
                  <a:lnTo>
                    <a:pt x="253" y="46"/>
                  </a:lnTo>
                  <a:lnTo>
                    <a:pt x="253" y="57"/>
                  </a:lnTo>
                  <a:lnTo>
                    <a:pt x="263" y="65"/>
                  </a:lnTo>
                  <a:lnTo>
                    <a:pt x="263" y="75"/>
                  </a:lnTo>
                  <a:lnTo>
                    <a:pt x="253" y="75"/>
                  </a:lnTo>
                  <a:lnTo>
                    <a:pt x="242" y="84"/>
                  </a:lnTo>
                  <a:lnTo>
                    <a:pt x="242" y="103"/>
                  </a:lnTo>
                  <a:lnTo>
                    <a:pt x="224" y="130"/>
                  </a:lnTo>
                  <a:lnTo>
                    <a:pt x="213" y="168"/>
                  </a:lnTo>
                  <a:lnTo>
                    <a:pt x="213" y="205"/>
                  </a:lnTo>
                  <a:lnTo>
                    <a:pt x="360" y="197"/>
                  </a:lnTo>
                  <a:lnTo>
                    <a:pt x="369" y="197"/>
                  </a:lnTo>
                  <a:lnTo>
                    <a:pt x="360" y="215"/>
                  </a:lnTo>
                  <a:lnTo>
                    <a:pt x="360" y="234"/>
                  </a:lnTo>
                  <a:lnTo>
                    <a:pt x="379" y="251"/>
                  </a:lnTo>
                  <a:lnTo>
                    <a:pt x="379" y="270"/>
                  </a:lnTo>
                  <a:lnTo>
                    <a:pt x="360" y="270"/>
                  </a:lnTo>
                  <a:lnTo>
                    <a:pt x="340" y="262"/>
                  </a:lnTo>
                  <a:lnTo>
                    <a:pt x="340" y="251"/>
                  </a:lnTo>
                  <a:lnTo>
                    <a:pt x="311" y="280"/>
                  </a:lnTo>
                  <a:lnTo>
                    <a:pt x="321" y="289"/>
                  </a:lnTo>
                  <a:lnTo>
                    <a:pt x="340" y="289"/>
                  </a:lnTo>
                  <a:lnTo>
                    <a:pt x="350" y="280"/>
                  </a:lnTo>
                  <a:lnTo>
                    <a:pt x="379" y="280"/>
                  </a:lnTo>
                  <a:lnTo>
                    <a:pt x="369" y="289"/>
                  </a:lnTo>
                  <a:lnTo>
                    <a:pt x="369" y="299"/>
                  </a:lnTo>
                  <a:lnTo>
                    <a:pt x="379" y="299"/>
                  </a:lnTo>
                  <a:lnTo>
                    <a:pt x="389" y="289"/>
                  </a:lnTo>
                  <a:lnTo>
                    <a:pt x="408" y="280"/>
                  </a:lnTo>
                  <a:lnTo>
                    <a:pt x="418" y="280"/>
                  </a:lnTo>
                  <a:lnTo>
                    <a:pt x="418" y="299"/>
                  </a:lnTo>
                  <a:lnTo>
                    <a:pt x="408" y="299"/>
                  </a:lnTo>
                  <a:lnTo>
                    <a:pt x="398" y="318"/>
                  </a:lnTo>
                  <a:lnTo>
                    <a:pt x="389" y="326"/>
                  </a:lnTo>
                  <a:lnTo>
                    <a:pt x="389" y="345"/>
                  </a:lnTo>
                  <a:lnTo>
                    <a:pt x="408" y="354"/>
                  </a:lnTo>
                  <a:lnTo>
                    <a:pt x="437" y="364"/>
                  </a:lnTo>
                  <a:lnTo>
                    <a:pt x="437" y="383"/>
                  </a:lnTo>
                  <a:lnTo>
                    <a:pt x="427" y="383"/>
                  </a:lnTo>
                  <a:lnTo>
                    <a:pt x="408" y="391"/>
                  </a:lnTo>
                  <a:lnTo>
                    <a:pt x="408" y="373"/>
                  </a:lnTo>
                  <a:lnTo>
                    <a:pt x="369" y="354"/>
                  </a:lnTo>
                  <a:lnTo>
                    <a:pt x="369" y="345"/>
                  </a:lnTo>
                  <a:lnTo>
                    <a:pt x="350" y="345"/>
                  </a:lnTo>
                  <a:lnTo>
                    <a:pt x="350" y="373"/>
                  </a:lnTo>
                  <a:lnTo>
                    <a:pt x="340" y="383"/>
                  </a:lnTo>
                  <a:lnTo>
                    <a:pt x="331" y="373"/>
                  </a:lnTo>
                  <a:lnTo>
                    <a:pt x="321" y="373"/>
                  </a:lnTo>
                  <a:lnTo>
                    <a:pt x="311" y="364"/>
                  </a:lnTo>
                  <a:lnTo>
                    <a:pt x="311" y="373"/>
                  </a:lnTo>
                  <a:lnTo>
                    <a:pt x="302" y="383"/>
                  </a:lnTo>
                  <a:lnTo>
                    <a:pt x="282" y="383"/>
                  </a:lnTo>
                  <a:lnTo>
                    <a:pt x="263" y="373"/>
                  </a:lnTo>
                  <a:lnTo>
                    <a:pt x="234" y="345"/>
                  </a:lnTo>
                  <a:lnTo>
                    <a:pt x="224" y="345"/>
                  </a:lnTo>
                  <a:lnTo>
                    <a:pt x="224" y="337"/>
                  </a:lnTo>
                  <a:lnTo>
                    <a:pt x="213" y="337"/>
                  </a:lnTo>
                  <a:lnTo>
                    <a:pt x="213" y="326"/>
                  </a:lnTo>
                  <a:lnTo>
                    <a:pt x="195" y="326"/>
                  </a:lnTo>
                  <a:lnTo>
                    <a:pt x="195" y="318"/>
                  </a:lnTo>
                  <a:lnTo>
                    <a:pt x="184" y="318"/>
                  </a:lnTo>
                  <a:lnTo>
                    <a:pt x="176" y="337"/>
                  </a:lnTo>
                  <a:lnTo>
                    <a:pt x="184" y="345"/>
                  </a:lnTo>
                  <a:lnTo>
                    <a:pt x="155" y="345"/>
                  </a:lnTo>
                  <a:lnTo>
                    <a:pt x="107" y="337"/>
                  </a:lnTo>
                  <a:lnTo>
                    <a:pt x="89" y="326"/>
                  </a:lnTo>
                  <a:lnTo>
                    <a:pt x="29" y="337"/>
                  </a:lnTo>
                  <a:lnTo>
                    <a:pt x="20" y="337"/>
                  </a:lnTo>
                  <a:lnTo>
                    <a:pt x="20" y="326"/>
                  </a:lnTo>
                  <a:lnTo>
                    <a:pt x="29" y="318"/>
                  </a:lnTo>
                  <a:lnTo>
                    <a:pt x="29" y="308"/>
                  </a:lnTo>
                  <a:lnTo>
                    <a:pt x="39" y="289"/>
                  </a:lnTo>
                  <a:lnTo>
                    <a:pt x="39" y="243"/>
                  </a:lnTo>
                  <a:lnTo>
                    <a:pt x="49" y="234"/>
                  </a:lnTo>
                  <a:lnTo>
                    <a:pt x="49" y="186"/>
                  </a:lnTo>
                  <a:lnTo>
                    <a:pt x="39" y="178"/>
                  </a:lnTo>
                  <a:lnTo>
                    <a:pt x="39" y="168"/>
                  </a:lnTo>
                  <a:lnTo>
                    <a:pt x="29" y="159"/>
                  </a:lnTo>
                  <a:lnTo>
                    <a:pt x="29" y="140"/>
                  </a:lnTo>
                  <a:lnTo>
                    <a:pt x="20" y="122"/>
                  </a:lnTo>
                  <a:lnTo>
                    <a:pt x="10" y="113"/>
                  </a:lnTo>
                  <a:lnTo>
                    <a:pt x="0" y="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5" name="Freeform 30"/>
            <p:cNvSpPr>
              <a:spLocks/>
            </p:cNvSpPr>
            <p:nvPr/>
          </p:nvSpPr>
          <p:spPr bwMode="auto">
            <a:xfrm>
              <a:off x="3252" y="1336"/>
              <a:ext cx="480" cy="547"/>
            </a:xfrm>
            <a:custGeom>
              <a:avLst/>
              <a:gdLst>
                <a:gd name="T0" fmla="*/ 164 w 396"/>
                <a:gd name="T1" fmla="*/ 438 h 449"/>
                <a:gd name="T2" fmla="*/ 135 w 396"/>
                <a:gd name="T3" fmla="*/ 420 h 449"/>
                <a:gd name="T4" fmla="*/ 124 w 396"/>
                <a:gd name="T5" fmla="*/ 382 h 449"/>
                <a:gd name="T6" fmla="*/ 124 w 396"/>
                <a:gd name="T7" fmla="*/ 363 h 449"/>
                <a:gd name="T8" fmla="*/ 116 w 396"/>
                <a:gd name="T9" fmla="*/ 309 h 449"/>
                <a:gd name="T10" fmla="*/ 66 w 396"/>
                <a:gd name="T11" fmla="*/ 271 h 449"/>
                <a:gd name="T12" fmla="*/ 37 w 396"/>
                <a:gd name="T13" fmla="*/ 252 h 449"/>
                <a:gd name="T14" fmla="*/ 18 w 396"/>
                <a:gd name="T15" fmla="*/ 242 h 449"/>
                <a:gd name="T16" fmla="*/ 8 w 396"/>
                <a:gd name="T17" fmla="*/ 177 h 449"/>
                <a:gd name="T18" fmla="*/ 8 w 396"/>
                <a:gd name="T19" fmla="*/ 150 h 449"/>
                <a:gd name="T20" fmla="*/ 0 w 396"/>
                <a:gd name="T21" fmla="*/ 131 h 449"/>
                <a:gd name="T22" fmla="*/ 8 w 396"/>
                <a:gd name="T23" fmla="*/ 121 h 449"/>
                <a:gd name="T24" fmla="*/ 37 w 396"/>
                <a:gd name="T25" fmla="*/ 37 h 449"/>
                <a:gd name="T26" fmla="*/ 47 w 396"/>
                <a:gd name="T27" fmla="*/ 37 h 449"/>
                <a:gd name="T28" fmla="*/ 87 w 396"/>
                <a:gd name="T29" fmla="*/ 18 h 449"/>
                <a:gd name="T30" fmla="*/ 124 w 396"/>
                <a:gd name="T31" fmla="*/ 0 h 449"/>
                <a:gd name="T32" fmla="*/ 135 w 396"/>
                <a:gd name="T33" fmla="*/ 18 h 449"/>
                <a:gd name="T34" fmla="*/ 124 w 396"/>
                <a:gd name="T35" fmla="*/ 37 h 449"/>
                <a:gd name="T36" fmla="*/ 145 w 396"/>
                <a:gd name="T37" fmla="*/ 37 h 449"/>
                <a:gd name="T38" fmla="*/ 164 w 396"/>
                <a:gd name="T39" fmla="*/ 46 h 449"/>
                <a:gd name="T40" fmla="*/ 184 w 396"/>
                <a:gd name="T41" fmla="*/ 64 h 449"/>
                <a:gd name="T42" fmla="*/ 261 w 396"/>
                <a:gd name="T43" fmla="*/ 75 h 449"/>
                <a:gd name="T44" fmla="*/ 280 w 396"/>
                <a:gd name="T45" fmla="*/ 83 h 449"/>
                <a:gd name="T46" fmla="*/ 319 w 396"/>
                <a:gd name="T47" fmla="*/ 94 h 449"/>
                <a:gd name="T48" fmla="*/ 329 w 396"/>
                <a:gd name="T49" fmla="*/ 112 h 449"/>
                <a:gd name="T50" fmla="*/ 338 w 396"/>
                <a:gd name="T51" fmla="*/ 150 h 449"/>
                <a:gd name="T52" fmla="*/ 348 w 396"/>
                <a:gd name="T53" fmla="*/ 158 h 449"/>
                <a:gd name="T54" fmla="*/ 358 w 396"/>
                <a:gd name="T55" fmla="*/ 177 h 449"/>
                <a:gd name="T56" fmla="*/ 338 w 396"/>
                <a:gd name="T57" fmla="*/ 223 h 449"/>
                <a:gd name="T58" fmla="*/ 338 w 396"/>
                <a:gd name="T59" fmla="*/ 234 h 449"/>
                <a:gd name="T60" fmla="*/ 358 w 396"/>
                <a:gd name="T61" fmla="*/ 204 h 449"/>
                <a:gd name="T62" fmla="*/ 377 w 396"/>
                <a:gd name="T63" fmla="*/ 196 h 449"/>
                <a:gd name="T64" fmla="*/ 387 w 396"/>
                <a:gd name="T65" fmla="*/ 177 h 449"/>
                <a:gd name="T66" fmla="*/ 396 w 396"/>
                <a:gd name="T67" fmla="*/ 158 h 449"/>
                <a:gd name="T68" fmla="*/ 396 w 396"/>
                <a:gd name="T69" fmla="*/ 169 h 449"/>
                <a:gd name="T70" fmla="*/ 377 w 396"/>
                <a:gd name="T71" fmla="*/ 204 h 449"/>
                <a:gd name="T72" fmla="*/ 377 w 396"/>
                <a:gd name="T73" fmla="*/ 234 h 449"/>
                <a:gd name="T74" fmla="*/ 358 w 396"/>
                <a:gd name="T75" fmla="*/ 280 h 449"/>
                <a:gd name="T76" fmla="*/ 367 w 396"/>
                <a:gd name="T77" fmla="*/ 317 h 449"/>
                <a:gd name="T78" fmla="*/ 358 w 396"/>
                <a:gd name="T79" fmla="*/ 382 h 449"/>
                <a:gd name="T80" fmla="*/ 367 w 396"/>
                <a:gd name="T81" fmla="*/ 430 h 4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96"/>
                <a:gd name="T124" fmla="*/ 0 h 449"/>
                <a:gd name="T125" fmla="*/ 396 w 396"/>
                <a:gd name="T126" fmla="*/ 449 h 44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96" h="449">
                  <a:moveTo>
                    <a:pt x="164" y="449"/>
                  </a:moveTo>
                  <a:lnTo>
                    <a:pt x="164" y="438"/>
                  </a:lnTo>
                  <a:lnTo>
                    <a:pt x="153" y="430"/>
                  </a:lnTo>
                  <a:lnTo>
                    <a:pt x="135" y="420"/>
                  </a:lnTo>
                  <a:lnTo>
                    <a:pt x="124" y="392"/>
                  </a:lnTo>
                  <a:lnTo>
                    <a:pt x="124" y="382"/>
                  </a:lnTo>
                  <a:lnTo>
                    <a:pt x="135" y="374"/>
                  </a:lnTo>
                  <a:lnTo>
                    <a:pt x="124" y="363"/>
                  </a:lnTo>
                  <a:lnTo>
                    <a:pt x="116" y="346"/>
                  </a:lnTo>
                  <a:lnTo>
                    <a:pt x="116" y="309"/>
                  </a:lnTo>
                  <a:lnTo>
                    <a:pt x="95" y="298"/>
                  </a:lnTo>
                  <a:lnTo>
                    <a:pt x="66" y="271"/>
                  </a:lnTo>
                  <a:lnTo>
                    <a:pt x="47" y="261"/>
                  </a:lnTo>
                  <a:lnTo>
                    <a:pt x="37" y="252"/>
                  </a:lnTo>
                  <a:lnTo>
                    <a:pt x="37" y="242"/>
                  </a:lnTo>
                  <a:lnTo>
                    <a:pt x="18" y="242"/>
                  </a:lnTo>
                  <a:lnTo>
                    <a:pt x="8" y="234"/>
                  </a:lnTo>
                  <a:lnTo>
                    <a:pt x="8" y="177"/>
                  </a:lnTo>
                  <a:lnTo>
                    <a:pt x="18" y="169"/>
                  </a:lnTo>
                  <a:lnTo>
                    <a:pt x="8" y="150"/>
                  </a:lnTo>
                  <a:lnTo>
                    <a:pt x="0" y="150"/>
                  </a:lnTo>
                  <a:lnTo>
                    <a:pt x="0" y="131"/>
                  </a:lnTo>
                  <a:lnTo>
                    <a:pt x="8" y="131"/>
                  </a:lnTo>
                  <a:lnTo>
                    <a:pt x="8" y="121"/>
                  </a:lnTo>
                  <a:lnTo>
                    <a:pt x="37" y="94"/>
                  </a:lnTo>
                  <a:lnTo>
                    <a:pt x="37" y="37"/>
                  </a:lnTo>
                  <a:lnTo>
                    <a:pt x="47" y="29"/>
                  </a:lnTo>
                  <a:lnTo>
                    <a:pt x="47" y="37"/>
                  </a:lnTo>
                  <a:lnTo>
                    <a:pt x="76" y="37"/>
                  </a:lnTo>
                  <a:lnTo>
                    <a:pt x="87" y="18"/>
                  </a:lnTo>
                  <a:lnTo>
                    <a:pt x="124" y="10"/>
                  </a:lnTo>
                  <a:lnTo>
                    <a:pt x="124" y="0"/>
                  </a:lnTo>
                  <a:lnTo>
                    <a:pt x="135" y="10"/>
                  </a:lnTo>
                  <a:lnTo>
                    <a:pt x="135" y="18"/>
                  </a:lnTo>
                  <a:lnTo>
                    <a:pt x="124" y="18"/>
                  </a:lnTo>
                  <a:lnTo>
                    <a:pt x="124" y="37"/>
                  </a:lnTo>
                  <a:lnTo>
                    <a:pt x="135" y="29"/>
                  </a:lnTo>
                  <a:lnTo>
                    <a:pt x="145" y="37"/>
                  </a:lnTo>
                  <a:lnTo>
                    <a:pt x="164" y="37"/>
                  </a:lnTo>
                  <a:lnTo>
                    <a:pt x="164" y="46"/>
                  </a:lnTo>
                  <a:lnTo>
                    <a:pt x="184" y="46"/>
                  </a:lnTo>
                  <a:lnTo>
                    <a:pt x="184" y="64"/>
                  </a:lnTo>
                  <a:lnTo>
                    <a:pt x="251" y="75"/>
                  </a:lnTo>
                  <a:lnTo>
                    <a:pt x="261" y="75"/>
                  </a:lnTo>
                  <a:lnTo>
                    <a:pt x="271" y="94"/>
                  </a:lnTo>
                  <a:lnTo>
                    <a:pt x="280" y="83"/>
                  </a:lnTo>
                  <a:lnTo>
                    <a:pt x="280" y="94"/>
                  </a:lnTo>
                  <a:lnTo>
                    <a:pt x="319" y="94"/>
                  </a:lnTo>
                  <a:lnTo>
                    <a:pt x="319" y="102"/>
                  </a:lnTo>
                  <a:lnTo>
                    <a:pt x="329" y="112"/>
                  </a:lnTo>
                  <a:lnTo>
                    <a:pt x="338" y="112"/>
                  </a:lnTo>
                  <a:lnTo>
                    <a:pt x="338" y="150"/>
                  </a:lnTo>
                  <a:lnTo>
                    <a:pt x="358" y="150"/>
                  </a:lnTo>
                  <a:lnTo>
                    <a:pt x="348" y="158"/>
                  </a:lnTo>
                  <a:lnTo>
                    <a:pt x="348" y="169"/>
                  </a:lnTo>
                  <a:lnTo>
                    <a:pt x="358" y="177"/>
                  </a:lnTo>
                  <a:lnTo>
                    <a:pt x="338" y="215"/>
                  </a:lnTo>
                  <a:lnTo>
                    <a:pt x="338" y="223"/>
                  </a:lnTo>
                  <a:lnTo>
                    <a:pt x="329" y="234"/>
                  </a:lnTo>
                  <a:lnTo>
                    <a:pt x="338" y="234"/>
                  </a:lnTo>
                  <a:lnTo>
                    <a:pt x="348" y="223"/>
                  </a:lnTo>
                  <a:lnTo>
                    <a:pt x="358" y="204"/>
                  </a:lnTo>
                  <a:lnTo>
                    <a:pt x="367" y="196"/>
                  </a:lnTo>
                  <a:lnTo>
                    <a:pt x="377" y="196"/>
                  </a:lnTo>
                  <a:lnTo>
                    <a:pt x="377" y="187"/>
                  </a:lnTo>
                  <a:lnTo>
                    <a:pt x="387" y="177"/>
                  </a:lnTo>
                  <a:lnTo>
                    <a:pt x="387" y="158"/>
                  </a:lnTo>
                  <a:lnTo>
                    <a:pt x="396" y="158"/>
                  </a:lnTo>
                  <a:lnTo>
                    <a:pt x="396" y="150"/>
                  </a:lnTo>
                  <a:lnTo>
                    <a:pt x="396" y="169"/>
                  </a:lnTo>
                  <a:lnTo>
                    <a:pt x="387" y="196"/>
                  </a:lnTo>
                  <a:lnTo>
                    <a:pt x="377" y="204"/>
                  </a:lnTo>
                  <a:lnTo>
                    <a:pt x="387" y="215"/>
                  </a:lnTo>
                  <a:lnTo>
                    <a:pt x="377" y="234"/>
                  </a:lnTo>
                  <a:lnTo>
                    <a:pt x="377" y="261"/>
                  </a:lnTo>
                  <a:lnTo>
                    <a:pt x="358" y="280"/>
                  </a:lnTo>
                  <a:lnTo>
                    <a:pt x="367" y="290"/>
                  </a:lnTo>
                  <a:lnTo>
                    <a:pt x="367" y="317"/>
                  </a:lnTo>
                  <a:lnTo>
                    <a:pt x="358" y="327"/>
                  </a:lnTo>
                  <a:lnTo>
                    <a:pt x="358" y="382"/>
                  </a:lnTo>
                  <a:lnTo>
                    <a:pt x="367" y="411"/>
                  </a:lnTo>
                  <a:lnTo>
                    <a:pt x="367" y="430"/>
                  </a:lnTo>
                  <a:lnTo>
                    <a:pt x="164" y="44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6" name="Freeform 31"/>
            <p:cNvSpPr>
              <a:spLocks/>
            </p:cNvSpPr>
            <p:nvPr/>
          </p:nvSpPr>
          <p:spPr bwMode="auto">
            <a:xfrm>
              <a:off x="3390" y="1860"/>
              <a:ext cx="377" cy="679"/>
            </a:xfrm>
            <a:custGeom>
              <a:avLst/>
              <a:gdLst>
                <a:gd name="T0" fmla="*/ 50 w 311"/>
                <a:gd name="T1" fmla="*/ 19 h 557"/>
                <a:gd name="T2" fmla="*/ 68 w 311"/>
                <a:gd name="T3" fmla="*/ 46 h 557"/>
                <a:gd name="T4" fmla="*/ 89 w 311"/>
                <a:gd name="T5" fmla="*/ 84 h 557"/>
                <a:gd name="T6" fmla="*/ 79 w 311"/>
                <a:gd name="T7" fmla="*/ 102 h 557"/>
                <a:gd name="T8" fmla="*/ 39 w 311"/>
                <a:gd name="T9" fmla="*/ 121 h 557"/>
                <a:gd name="T10" fmla="*/ 31 w 311"/>
                <a:gd name="T11" fmla="*/ 148 h 557"/>
                <a:gd name="T12" fmla="*/ 39 w 311"/>
                <a:gd name="T13" fmla="*/ 176 h 557"/>
                <a:gd name="T14" fmla="*/ 10 w 311"/>
                <a:gd name="T15" fmla="*/ 203 h 557"/>
                <a:gd name="T16" fmla="*/ 0 w 311"/>
                <a:gd name="T17" fmla="*/ 249 h 557"/>
                <a:gd name="T18" fmla="*/ 10 w 311"/>
                <a:gd name="T19" fmla="*/ 278 h 557"/>
                <a:gd name="T20" fmla="*/ 31 w 311"/>
                <a:gd name="T21" fmla="*/ 314 h 557"/>
                <a:gd name="T22" fmla="*/ 60 w 311"/>
                <a:gd name="T23" fmla="*/ 343 h 557"/>
                <a:gd name="T24" fmla="*/ 79 w 311"/>
                <a:gd name="T25" fmla="*/ 381 h 557"/>
                <a:gd name="T26" fmla="*/ 108 w 311"/>
                <a:gd name="T27" fmla="*/ 381 h 557"/>
                <a:gd name="T28" fmla="*/ 97 w 311"/>
                <a:gd name="T29" fmla="*/ 427 h 557"/>
                <a:gd name="T30" fmla="*/ 127 w 311"/>
                <a:gd name="T31" fmla="*/ 473 h 557"/>
                <a:gd name="T32" fmla="*/ 166 w 311"/>
                <a:gd name="T33" fmla="*/ 492 h 557"/>
                <a:gd name="T34" fmla="*/ 176 w 311"/>
                <a:gd name="T35" fmla="*/ 519 h 557"/>
                <a:gd name="T36" fmla="*/ 185 w 311"/>
                <a:gd name="T37" fmla="*/ 557 h 557"/>
                <a:gd name="T38" fmla="*/ 195 w 311"/>
                <a:gd name="T39" fmla="*/ 538 h 557"/>
                <a:gd name="T40" fmla="*/ 234 w 311"/>
                <a:gd name="T41" fmla="*/ 548 h 557"/>
                <a:gd name="T42" fmla="*/ 244 w 311"/>
                <a:gd name="T43" fmla="*/ 529 h 557"/>
                <a:gd name="T44" fmla="*/ 253 w 311"/>
                <a:gd name="T45" fmla="*/ 510 h 557"/>
                <a:gd name="T46" fmla="*/ 273 w 311"/>
                <a:gd name="T47" fmla="*/ 464 h 557"/>
                <a:gd name="T48" fmla="*/ 282 w 311"/>
                <a:gd name="T49" fmla="*/ 427 h 557"/>
                <a:gd name="T50" fmla="*/ 292 w 311"/>
                <a:gd name="T51" fmla="*/ 408 h 557"/>
                <a:gd name="T52" fmla="*/ 311 w 311"/>
                <a:gd name="T53" fmla="*/ 381 h 557"/>
                <a:gd name="T54" fmla="*/ 292 w 311"/>
                <a:gd name="T55" fmla="*/ 343 h 557"/>
                <a:gd name="T56" fmla="*/ 303 w 311"/>
                <a:gd name="T57" fmla="*/ 314 h 557"/>
                <a:gd name="T58" fmla="*/ 273 w 311"/>
                <a:gd name="T59" fmla="*/ 73 h 557"/>
                <a:gd name="T60" fmla="*/ 263 w 311"/>
                <a:gd name="T61" fmla="*/ 46 h 557"/>
                <a:gd name="T62" fmla="*/ 253 w 311"/>
                <a:gd name="T63" fmla="*/ 19 h 5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1"/>
                <a:gd name="T97" fmla="*/ 0 h 557"/>
                <a:gd name="T98" fmla="*/ 311 w 311"/>
                <a:gd name="T99" fmla="*/ 557 h 5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1" h="557">
                  <a:moveTo>
                    <a:pt x="253" y="0"/>
                  </a:moveTo>
                  <a:lnTo>
                    <a:pt x="50" y="19"/>
                  </a:lnTo>
                  <a:lnTo>
                    <a:pt x="68" y="37"/>
                  </a:lnTo>
                  <a:lnTo>
                    <a:pt x="68" y="46"/>
                  </a:lnTo>
                  <a:lnTo>
                    <a:pt x="89" y="56"/>
                  </a:lnTo>
                  <a:lnTo>
                    <a:pt x="89" y="84"/>
                  </a:lnTo>
                  <a:lnTo>
                    <a:pt x="79" y="92"/>
                  </a:lnTo>
                  <a:lnTo>
                    <a:pt x="79" y="102"/>
                  </a:lnTo>
                  <a:lnTo>
                    <a:pt x="60" y="121"/>
                  </a:lnTo>
                  <a:lnTo>
                    <a:pt x="39" y="121"/>
                  </a:lnTo>
                  <a:lnTo>
                    <a:pt x="31" y="130"/>
                  </a:lnTo>
                  <a:lnTo>
                    <a:pt x="31" y="148"/>
                  </a:lnTo>
                  <a:lnTo>
                    <a:pt x="39" y="159"/>
                  </a:lnTo>
                  <a:lnTo>
                    <a:pt x="39" y="176"/>
                  </a:lnTo>
                  <a:lnTo>
                    <a:pt x="21" y="203"/>
                  </a:lnTo>
                  <a:lnTo>
                    <a:pt x="10" y="203"/>
                  </a:lnTo>
                  <a:lnTo>
                    <a:pt x="10" y="241"/>
                  </a:lnTo>
                  <a:lnTo>
                    <a:pt x="0" y="249"/>
                  </a:lnTo>
                  <a:lnTo>
                    <a:pt x="0" y="268"/>
                  </a:lnTo>
                  <a:lnTo>
                    <a:pt x="10" y="278"/>
                  </a:lnTo>
                  <a:lnTo>
                    <a:pt x="10" y="287"/>
                  </a:lnTo>
                  <a:lnTo>
                    <a:pt x="31" y="314"/>
                  </a:lnTo>
                  <a:lnTo>
                    <a:pt x="60" y="333"/>
                  </a:lnTo>
                  <a:lnTo>
                    <a:pt x="60" y="343"/>
                  </a:lnTo>
                  <a:lnTo>
                    <a:pt x="68" y="370"/>
                  </a:lnTo>
                  <a:lnTo>
                    <a:pt x="79" y="381"/>
                  </a:lnTo>
                  <a:lnTo>
                    <a:pt x="89" y="370"/>
                  </a:lnTo>
                  <a:lnTo>
                    <a:pt x="108" y="381"/>
                  </a:lnTo>
                  <a:lnTo>
                    <a:pt x="108" y="408"/>
                  </a:lnTo>
                  <a:lnTo>
                    <a:pt x="97" y="427"/>
                  </a:lnTo>
                  <a:lnTo>
                    <a:pt x="89" y="435"/>
                  </a:lnTo>
                  <a:lnTo>
                    <a:pt x="127" y="473"/>
                  </a:lnTo>
                  <a:lnTo>
                    <a:pt x="147" y="473"/>
                  </a:lnTo>
                  <a:lnTo>
                    <a:pt x="166" y="492"/>
                  </a:lnTo>
                  <a:lnTo>
                    <a:pt x="166" y="510"/>
                  </a:lnTo>
                  <a:lnTo>
                    <a:pt x="176" y="519"/>
                  </a:lnTo>
                  <a:lnTo>
                    <a:pt x="166" y="529"/>
                  </a:lnTo>
                  <a:lnTo>
                    <a:pt x="185" y="557"/>
                  </a:lnTo>
                  <a:lnTo>
                    <a:pt x="195" y="557"/>
                  </a:lnTo>
                  <a:lnTo>
                    <a:pt x="195" y="538"/>
                  </a:lnTo>
                  <a:lnTo>
                    <a:pt x="224" y="538"/>
                  </a:lnTo>
                  <a:lnTo>
                    <a:pt x="234" y="548"/>
                  </a:lnTo>
                  <a:lnTo>
                    <a:pt x="253" y="548"/>
                  </a:lnTo>
                  <a:lnTo>
                    <a:pt x="244" y="529"/>
                  </a:lnTo>
                  <a:lnTo>
                    <a:pt x="244" y="510"/>
                  </a:lnTo>
                  <a:lnTo>
                    <a:pt x="253" y="510"/>
                  </a:lnTo>
                  <a:lnTo>
                    <a:pt x="273" y="500"/>
                  </a:lnTo>
                  <a:lnTo>
                    <a:pt x="273" y="464"/>
                  </a:lnTo>
                  <a:lnTo>
                    <a:pt x="282" y="446"/>
                  </a:lnTo>
                  <a:lnTo>
                    <a:pt x="282" y="427"/>
                  </a:lnTo>
                  <a:lnTo>
                    <a:pt x="292" y="417"/>
                  </a:lnTo>
                  <a:lnTo>
                    <a:pt x="292" y="408"/>
                  </a:lnTo>
                  <a:lnTo>
                    <a:pt x="303" y="398"/>
                  </a:lnTo>
                  <a:lnTo>
                    <a:pt x="311" y="381"/>
                  </a:lnTo>
                  <a:lnTo>
                    <a:pt x="303" y="352"/>
                  </a:lnTo>
                  <a:lnTo>
                    <a:pt x="292" y="343"/>
                  </a:lnTo>
                  <a:lnTo>
                    <a:pt x="303" y="324"/>
                  </a:lnTo>
                  <a:lnTo>
                    <a:pt x="303" y="314"/>
                  </a:lnTo>
                  <a:lnTo>
                    <a:pt x="282" y="84"/>
                  </a:lnTo>
                  <a:lnTo>
                    <a:pt x="273" y="73"/>
                  </a:lnTo>
                  <a:lnTo>
                    <a:pt x="273" y="46"/>
                  </a:lnTo>
                  <a:lnTo>
                    <a:pt x="263" y="46"/>
                  </a:lnTo>
                  <a:lnTo>
                    <a:pt x="263" y="37"/>
                  </a:lnTo>
                  <a:lnTo>
                    <a:pt x="253" y="19"/>
                  </a:lnTo>
                  <a:lnTo>
                    <a:pt x="253"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7" name="Freeform 32"/>
            <p:cNvSpPr>
              <a:spLocks/>
            </p:cNvSpPr>
            <p:nvPr/>
          </p:nvSpPr>
          <p:spPr bwMode="auto">
            <a:xfrm>
              <a:off x="3793" y="1440"/>
              <a:ext cx="352" cy="509"/>
            </a:xfrm>
            <a:custGeom>
              <a:avLst/>
              <a:gdLst>
                <a:gd name="T0" fmla="*/ 145 w 290"/>
                <a:gd name="T1" fmla="*/ 400 h 418"/>
                <a:gd name="T2" fmla="*/ 242 w 290"/>
                <a:gd name="T3" fmla="*/ 382 h 418"/>
                <a:gd name="T4" fmla="*/ 251 w 290"/>
                <a:gd name="T5" fmla="*/ 345 h 418"/>
                <a:gd name="T6" fmla="*/ 271 w 290"/>
                <a:gd name="T7" fmla="*/ 316 h 418"/>
                <a:gd name="T8" fmla="*/ 280 w 290"/>
                <a:gd name="T9" fmla="*/ 289 h 418"/>
                <a:gd name="T10" fmla="*/ 290 w 290"/>
                <a:gd name="T11" fmla="*/ 297 h 418"/>
                <a:gd name="T12" fmla="*/ 261 w 290"/>
                <a:gd name="T13" fmla="*/ 157 h 418"/>
                <a:gd name="T14" fmla="*/ 222 w 290"/>
                <a:gd name="T15" fmla="*/ 167 h 418"/>
                <a:gd name="T16" fmla="*/ 184 w 290"/>
                <a:gd name="T17" fmla="*/ 205 h 418"/>
                <a:gd name="T18" fmla="*/ 174 w 290"/>
                <a:gd name="T19" fmla="*/ 195 h 418"/>
                <a:gd name="T20" fmla="*/ 184 w 290"/>
                <a:gd name="T21" fmla="*/ 167 h 418"/>
                <a:gd name="T22" fmla="*/ 203 w 290"/>
                <a:gd name="T23" fmla="*/ 157 h 418"/>
                <a:gd name="T24" fmla="*/ 213 w 290"/>
                <a:gd name="T25" fmla="*/ 140 h 418"/>
                <a:gd name="T26" fmla="*/ 203 w 290"/>
                <a:gd name="T27" fmla="*/ 84 h 418"/>
                <a:gd name="T28" fmla="*/ 193 w 290"/>
                <a:gd name="T29" fmla="*/ 65 h 418"/>
                <a:gd name="T30" fmla="*/ 203 w 290"/>
                <a:gd name="T31" fmla="*/ 55 h 418"/>
                <a:gd name="T32" fmla="*/ 203 w 290"/>
                <a:gd name="T33" fmla="*/ 38 h 418"/>
                <a:gd name="T34" fmla="*/ 164 w 290"/>
                <a:gd name="T35" fmla="*/ 27 h 418"/>
                <a:gd name="T36" fmla="*/ 145 w 290"/>
                <a:gd name="T37" fmla="*/ 9 h 418"/>
                <a:gd name="T38" fmla="*/ 106 w 290"/>
                <a:gd name="T39" fmla="*/ 0 h 418"/>
                <a:gd name="T40" fmla="*/ 87 w 290"/>
                <a:gd name="T41" fmla="*/ 9 h 418"/>
                <a:gd name="T42" fmla="*/ 77 w 290"/>
                <a:gd name="T43" fmla="*/ 46 h 418"/>
                <a:gd name="T44" fmla="*/ 66 w 290"/>
                <a:gd name="T45" fmla="*/ 84 h 418"/>
                <a:gd name="T46" fmla="*/ 47 w 290"/>
                <a:gd name="T47" fmla="*/ 92 h 418"/>
                <a:gd name="T48" fmla="*/ 47 w 290"/>
                <a:gd name="T49" fmla="*/ 73 h 418"/>
                <a:gd name="T50" fmla="*/ 47 w 290"/>
                <a:gd name="T51" fmla="*/ 65 h 418"/>
                <a:gd name="T52" fmla="*/ 37 w 290"/>
                <a:gd name="T53" fmla="*/ 84 h 418"/>
                <a:gd name="T54" fmla="*/ 29 w 290"/>
                <a:gd name="T55" fmla="*/ 102 h 418"/>
                <a:gd name="T56" fmla="*/ 18 w 290"/>
                <a:gd name="T57" fmla="*/ 111 h 418"/>
                <a:gd name="T58" fmla="*/ 8 w 290"/>
                <a:gd name="T59" fmla="*/ 176 h 418"/>
                <a:gd name="T60" fmla="*/ 0 w 290"/>
                <a:gd name="T61" fmla="*/ 195 h 418"/>
                <a:gd name="T62" fmla="*/ 0 w 290"/>
                <a:gd name="T63" fmla="*/ 232 h 418"/>
                <a:gd name="T64" fmla="*/ 29 w 290"/>
                <a:gd name="T65" fmla="*/ 297 h 418"/>
                <a:gd name="T66" fmla="*/ 37 w 290"/>
                <a:gd name="T67" fmla="*/ 316 h 418"/>
                <a:gd name="T68" fmla="*/ 29 w 290"/>
                <a:gd name="T69" fmla="*/ 326 h 418"/>
                <a:gd name="T70" fmla="*/ 18 w 290"/>
                <a:gd name="T71" fmla="*/ 372 h 418"/>
                <a:gd name="T72" fmla="*/ 0 w 290"/>
                <a:gd name="T73" fmla="*/ 410 h 4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0"/>
                <a:gd name="T112" fmla="*/ 0 h 418"/>
                <a:gd name="T113" fmla="*/ 290 w 290"/>
                <a:gd name="T114" fmla="*/ 418 h 41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0" h="418">
                  <a:moveTo>
                    <a:pt x="0" y="418"/>
                  </a:moveTo>
                  <a:lnTo>
                    <a:pt x="145" y="400"/>
                  </a:lnTo>
                  <a:lnTo>
                    <a:pt x="242" y="391"/>
                  </a:lnTo>
                  <a:lnTo>
                    <a:pt x="242" y="382"/>
                  </a:lnTo>
                  <a:lnTo>
                    <a:pt x="251" y="364"/>
                  </a:lnTo>
                  <a:lnTo>
                    <a:pt x="251" y="345"/>
                  </a:lnTo>
                  <a:lnTo>
                    <a:pt x="261" y="326"/>
                  </a:lnTo>
                  <a:lnTo>
                    <a:pt x="271" y="316"/>
                  </a:lnTo>
                  <a:lnTo>
                    <a:pt x="271" y="297"/>
                  </a:lnTo>
                  <a:lnTo>
                    <a:pt x="280" y="289"/>
                  </a:lnTo>
                  <a:lnTo>
                    <a:pt x="280" y="297"/>
                  </a:lnTo>
                  <a:lnTo>
                    <a:pt x="290" y="297"/>
                  </a:lnTo>
                  <a:lnTo>
                    <a:pt x="290" y="242"/>
                  </a:lnTo>
                  <a:lnTo>
                    <a:pt x="261" y="157"/>
                  </a:lnTo>
                  <a:lnTo>
                    <a:pt x="232" y="157"/>
                  </a:lnTo>
                  <a:lnTo>
                    <a:pt x="222" y="167"/>
                  </a:lnTo>
                  <a:lnTo>
                    <a:pt x="203" y="205"/>
                  </a:lnTo>
                  <a:lnTo>
                    <a:pt x="184" y="205"/>
                  </a:lnTo>
                  <a:lnTo>
                    <a:pt x="184" y="195"/>
                  </a:lnTo>
                  <a:lnTo>
                    <a:pt x="174" y="195"/>
                  </a:lnTo>
                  <a:lnTo>
                    <a:pt x="184" y="176"/>
                  </a:lnTo>
                  <a:lnTo>
                    <a:pt x="184" y="167"/>
                  </a:lnTo>
                  <a:lnTo>
                    <a:pt x="193" y="157"/>
                  </a:lnTo>
                  <a:lnTo>
                    <a:pt x="203" y="157"/>
                  </a:lnTo>
                  <a:lnTo>
                    <a:pt x="203" y="140"/>
                  </a:lnTo>
                  <a:lnTo>
                    <a:pt x="213" y="140"/>
                  </a:lnTo>
                  <a:lnTo>
                    <a:pt x="213" y="92"/>
                  </a:lnTo>
                  <a:lnTo>
                    <a:pt x="203" y="84"/>
                  </a:lnTo>
                  <a:lnTo>
                    <a:pt x="203" y="73"/>
                  </a:lnTo>
                  <a:lnTo>
                    <a:pt x="193" y="65"/>
                  </a:lnTo>
                  <a:lnTo>
                    <a:pt x="203" y="65"/>
                  </a:lnTo>
                  <a:lnTo>
                    <a:pt x="203" y="55"/>
                  </a:lnTo>
                  <a:lnTo>
                    <a:pt x="213" y="55"/>
                  </a:lnTo>
                  <a:lnTo>
                    <a:pt x="203" y="38"/>
                  </a:lnTo>
                  <a:lnTo>
                    <a:pt x="193" y="38"/>
                  </a:lnTo>
                  <a:lnTo>
                    <a:pt x="164" y="27"/>
                  </a:lnTo>
                  <a:lnTo>
                    <a:pt x="145" y="19"/>
                  </a:lnTo>
                  <a:lnTo>
                    <a:pt x="145" y="9"/>
                  </a:lnTo>
                  <a:lnTo>
                    <a:pt x="116" y="9"/>
                  </a:lnTo>
                  <a:lnTo>
                    <a:pt x="106" y="0"/>
                  </a:lnTo>
                  <a:lnTo>
                    <a:pt x="97" y="0"/>
                  </a:lnTo>
                  <a:lnTo>
                    <a:pt x="87" y="9"/>
                  </a:lnTo>
                  <a:lnTo>
                    <a:pt x="87" y="46"/>
                  </a:lnTo>
                  <a:lnTo>
                    <a:pt x="77" y="46"/>
                  </a:lnTo>
                  <a:lnTo>
                    <a:pt x="66" y="55"/>
                  </a:lnTo>
                  <a:lnTo>
                    <a:pt x="66" y="84"/>
                  </a:lnTo>
                  <a:lnTo>
                    <a:pt x="58" y="102"/>
                  </a:lnTo>
                  <a:lnTo>
                    <a:pt x="47" y="92"/>
                  </a:lnTo>
                  <a:lnTo>
                    <a:pt x="58" y="84"/>
                  </a:lnTo>
                  <a:lnTo>
                    <a:pt x="47" y="73"/>
                  </a:lnTo>
                  <a:lnTo>
                    <a:pt x="58" y="65"/>
                  </a:lnTo>
                  <a:lnTo>
                    <a:pt x="47" y="65"/>
                  </a:lnTo>
                  <a:lnTo>
                    <a:pt x="47" y="73"/>
                  </a:lnTo>
                  <a:lnTo>
                    <a:pt x="37" y="84"/>
                  </a:lnTo>
                  <a:lnTo>
                    <a:pt x="37" y="92"/>
                  </a:lnTo>
                  <a:lnTo>
                    <a:pt x="29" y="102"/>
                  </a:lnTo>
                  <a:lnTo>
                    <a:pt x="18" y="102"/>
                  </a:lnTo>
                  <a:lnTo>
                    <a:pt x="18" y="111"/>
                  </a:lnTo>
                  <a:lnTo>
                    <a:pt x="8" y="121"/>
                  </a:lnTo>
                  <a:lnTo>
                    <a:pt x="8" y="176"/>
                  </a:lnTo>
                  <a:lnTo>
                    <a:pt x="0" y="186"/>
                  </a:lnTo>
                  <a:lnTo>
                    <a:pt x="0" y="195"/>
                  </a:lnTo>
                  <a:lnTo>
                    <a:pt x="8" y="213"/>
                  </a:lnTo>
                  <a:lnTo>
                    <a:pt x="0" y="232"/>
                  </a:lnTo>
                  <a:lnTo>
                    <a:pt x="8" y="242"/>
                  </a:lnTo>
                  <a:lnTo>
                    <a:pt x="29" y="297"/>
                  </a:lnTo>
                  <a:lnTo>
                    <a:pt x="29" y="316"/>
                  </a:lnTo>
                  <a:lnTo>
                    <a:pt x="37" y="316"/>
                  </a:lnTo>
                  <a:lnTo>
                    <a:pt x="37" y="326"/>
                  </a:lnTo>
                  <a:lnTo>
                    <a:pt x="29" y="326"/>
                  </a:lnTo>
                  <a:lnTo>
                    <a:pt x="29" y="364"/>
                  </a:lnTo>
                  <a:lnTo>
                    <a:pt x="18" y="372"/>
                  </a:lnTo>
                  <a:lnTo>
                    <a:pt x="8" y="400"/>
                  </a:lnTo>
                  <a:lnTo>
                    <a:pt x="0" y="410"/>
                  </a:lnTo>
                  <a:lnTo>
                    <a:pt x="0" y="41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8" name="Freeform 33"/>
            <p:cNvSpPr>
              <a:spLocks/>
            </p:cNvSpPr>
            <p:nvPr/>
          </p:nvSpPr>
          <p:spPr bwMode="auto">
            <a:xfrm>
              <a:off x="3451" y="1258"/>
              <a:ext cx="565" cy="294"/>
            </a:xfrm>
            <a:custGeom>
              <a:avLst/>
              <a:gdLst>
                <a:gd name="T0" fmla="*/ 10 w 466"/>
                <a:gd name="T1" fmla="*/ 101 h 241"/>
                <a:gd name="T2" fmla="*/ 39 w 466"/>
                <a:gd name="T3" fmla="*/ 82 h 241"/>
                <a:gd name="T4" fmla="*/ 68 w 466"/>
                <a:gd name="T5" fmla="*/ 64 h 241"/>
                <a:gd name="T6" fmla="*/ 107 w 466"/>
                <a:gd name="T7" fmla="*/ 36 h 241"/>
                <a:gd name="T8" fmla="*/ 126 w 466"/>
                <a:gd name="T9" fmla="*/ 9 h 241"/>
                <a:gd name="T10" fmla="*/ 165 w 466"/>
                <a:gd name="T11" fmla="*/ 0 h 241"/>
                <a:gd name="T12" fmla="*/ 145 w 466"/>
                <a:gd name="T13" fmla="*/ 28 h 241"/>
                <a:gd name="T14" fmla="*/ 126 w 466"/>
                <a:gd name="T15" fmla="*/ 45 h 241"/>
                <a:gd name="T16" fmla="*/ 136 w 466"/>
                <a:gd name="T17" fmla="*/ 64 h 241"/>
                <a:gd name="T18" fmla="*/ 155 w 466"/>
                <a:gd name="T19" fmla="*/ 55 h 241"/>
                <a:gd name="T20" fmla="*/ 203 w 466"/>
                <a:gd name="T21" fmla="*/ 93 h 241"/>
                <a:gd name="T22" fmla="*/ 232 w 466"/>
                <a:gd name="T23" fmla="*/ 101 h 241"/>
                <a:gd name="T24" fmla="*/ 242 w 466"/>
                <a:gd name="T25" fmla="*/ 101 h 241"/>
                <a:gd name="T26" fmla="*/ 253 w 466"/>
                <a:gd name="T27" fmla="*/ 93 h 241"/>
                <a:gd name="T28" fmla="*/ 329 w 466"/>
                <a:gd name="T29" fmla="*/ 64 h 241"/>
                <a:gd name="T30" fmla="*/ 359 w 466"/>
                <a:gd name="T31" fmla="*/ 55 h 241"/>
                <a:gd name="T32" fmla="*/ 350 w 466"/>
                <a:gd name="T33" fmla="*/ 74 h 241"/>
                <a:gd name="T34" fmla="*/ 408 w 466"/>
                <a:gd name="T35" fmla="*/ 82 h 241"/>
                <a:gd name="T36" fmla="*/ 427 w 466"/>
                <a:gd name="T37" fmla="*/ 111 h 241"/>
                <a:gd name="T38" fmla="*/ 466 w 466"/>
                <a:gd name="T39" fmla="*/ 120 h 241"/>
                <a:gd name="T40" fmla="*/ 446 w 466"/>
                <a:gd name="T41" fmla="*/ 130 h 241"/>
                <a:gd name="T42" fmla="*/ 427 w 466"/>
                <a:gd name="T43" fmla="*/ 130 h 241"/>
                <a:gd name="T44" fmla="*/ 417 w 466"/>
                <a:gd name="T45" fmla="*/ 120 h 241"/>
                <a:gd name="T46" fmla="*/ 388 w 466"/>
                <a:gd name="T47" fmla="*/ 130 h 241"/>
                <a:gd name="T48" fmla="*/ 379 w 466"/>
                <a:gd name="T49" fmla="*/ 139 h 241"/>
                <a:gd name="T50" fmla="*/ 329 w 466"/>
                <a:gd name="T51" fmla="*/ 130 h 241"/>
                <a:gd name="T52" fmla="*/ 311 w 466"/>
                <a:gd name="T53" fmla="*/ 139 h 241"/>
                <a:gd name="T54" fmla="*/ 282 w 466"/>
                <a:gd name="T55" fmla="*/ 149 h 241"/>
                <a:gd name="T56" fmla="*/ 271 w 466"/>
                <a:gd name="T57" fmla="*/ 158 h 241"/>
                <a:gd name="T58" fmla="*/ 263 w 466"/>
                <a:gd name="T59" fmla="*/ 166 h 241"/>
                <a:gd name="T60" fmla="*/ 242 w 466"/>
                <a:gd name="T61" fmla="*/ 158 h 241"/>
                <a:gd name="T62" fmla="*/ 232 w 466"/>
                <a:gd name="T63" fmla="*/ 176 h 241"/>
                <a:gd name="T64" fmla="*/ 223 w 466"/>
                <a:gd name="T65" fmla="*/ 176 h 241"/>
                <a:gd name="T66" fmla="*/ 213 w 466"/>
                <a:gd name="T67" fmla="*/ 204 h 241"/>
                <a:gd name="T68" fmla="*/ 203 w 466"/>
                <a:gd name="T69" fmla="*/ 222 h 241"/>
                <a:gd name="T70" fmla="*/ 194 w 466"/>
                <a:gd name="T71" fmla="*/ 241 h 241"/>
                <a:gd name="T72" fmla="*/ 184 w 466"/>
                <a:gd name="T73" fmla="*/ 222 h 241"/>
                <a:gd name="T74" fmla="*/ 174 w 466"/>
                <a:gd name="T75" fmla="*/ 214 h 241"/>
                <a:gd name="T76" fmla="*/ 165 w 466"/>
                <a:gd name="T77" fmla="*/ 176 h 241"/>
                <a:gd name="T78" fmla="*/ 155 w 466"/>
                <a:gd name="T79" fmla="*/ 158 h 241"/>
                <a:gd name="T80" fmla="*/ 116 w 466"/>
                <a:gd name="T81" fmla="*/ 149 h 241"/>
                <a:gd name="T82" fmla="*/ 97 w 466"/>
                <a:gd name="T83" fmla="*/ 139 h 241"/>
                <a:gd name="T84" fmla="*/ 20 w 466"/>
                <a:gd name="T85" fmla="*/ 130 h 241"/>
                <a:gd name="T86" fmla="*/ 0 w 466"/>
                <a:gd name="T87" fmla="*/ 111 h 2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66"/>
                <a:gd name="T133" fmla="*/ 0 h 241"/>
                <a:gd name="T134" fmla="*/ 466 w 466"/>
                <a:gd name="T135" fmla="*/ 241 h 2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66" h="241">
                  <a:moveTo>
                    <a:pt x="0" y="101"/>
                  </a:moveTo>
                  <a:lnTo>
                    <a:pt x="10" y="101"/>
                  </a:lnTo>
                  <a:lnTo>
                    <a:pt x="29" y="82"/>
                  </a:lnTo>
                  <a:lnTo>
                    <a:pt x="39" y="82"/>
                  </a:lnTo>
                  <a:lnTo>
                    <a:pt x="39" y="74"/>
                  </a:lnTo>
                  <a:lnTo>
                    <a:pt x="68" y="64"/>
                  </a:lnTo>
                  <a:lnTo>
                    <a:pt x="87" y="55"/>
                  </a:lnTo>
                  <a:lnTo>
                    <a:pt x="107" y="36"/>
                  </a:lnTo>
                  <a:lnTo>
                    <a:pt x="116" y="36"/>
                  </a:lnTo>
                  <a:lnTo>
                    <a:pt x="126" y="9"/>
                  </a:lnTo>
                  <a:lnTo>
                    <a:pt x="145" y="9"/>
                  </a:lnTo>
                  <a:lnTo>
                    <a:pt x="165" y="0"/>
                  </a:lnTo>
                  <a:lnTo>
                    <a:pt x="165" y="9"/>
                  </a:lnTo>
                  <a:lnTo>
                    <a:pt x="145" y="28"/>
                  </a:lnTo>
                  <a:lnTo>
                    <a:pt x="136" y="45"/>
                  </a:lnTo>
                  <a:lnTo>
                    <a:pt x="126" y="45"/>
                  </a:lnTo>
                  <a:lnTo>
                    <a:pt x="126" y="74"/>
                  </a:lnTo>
                  <a:lnTo>
                    <a:pt x="136" y="64"/>
                  </a:lnTo>
                  <a:lnTo>
                    <a:pt x="145" y="64"/>
                  </a:lnTo>
                  <a:lnTo>
                    <a:pt x="155" y="55"/>
                  </a:lnTo>
                  <a:lnTo>
                    <a:pt x="184" y="74"/>
                  </a:lnTo>
                  <a:lnTo>
                    <a:pt x="203" y="93"/>
                  </a:lnTo>
                  <a:lnTo>
                    <a:pt x="232" y="93"/>
                  </a:lnTo>
                  <a:lnTo>
                    <a:pt x="232" y="101"/>
                  </a:lnTo>
                  <a:lnTo>
                    <a:pt x="242" y="93"/>
                  </a:lnTo>
                  <a:lnTo>
                    <a:pt x="242" y="101"/>
                  </a:lnTo>
                  <a:lnTo>
                    <a:pt x="253" y="101"/>
                  </a:lnTo>
                  <a:lnTo>
                    <a:pt x="253" y="93"/>
                  </a:lnTo>
                  <a:lnTo>
                    <a:pt x="271" y="82"/>
                  </a:lnTo>
                  <a:lnTo>
                    <a:pt x="329" y="64"/>
                  </a:lnTo>
                  <a:lnTo>
                    <a:pt x="350" y="55"/>
                  </a:lnTo>
                  <a:lnTo>
                    <a:pt x="359" y="55"/>
                  </a:lnTo>
                  <a:lnTo>
                    <a:pt x="350" y="64"/>
                  </a:lnTo>
                  <a:lnTo>
                    <a:pt x="350" y="74"/>
                  </a:lnTo>
                  <a:lnTo>
                    <a:pt x="359" y="82"/>
                  </a:lnTo>
                  <a:lnTo>
                    <a:pt x="408" y="82"/>
                  </a:lnTo>
                  <a:lnTo>
                    <a:pt x="417" y="101"/>
                  </a:lnTo>
                  <a:lnTo>
                    <a:pt x="427" y="111"/>
                  </a:lnTo>
                  <a:lnTo>
                    <a:pt x="466" y="111"/>
                  </a:lnTo>
                  <a:lnTo>
                    <a:pt x="466" y="120"/>
                  </a:lnTo>
                  <a:lnTo>
                    <a:pt x="456" y="130"/>
                  </a:lnTo>
                  <a:lnTo>
                    <a:pt x="446" y="130"/>
                  </a:lnTo>
                  <a:lnTo>
                    <a:pt x="437" y="120"/>
                  </a:lnTo>
                  <a:lnTo>
                    <a:pt x="427" y="130"/>
                  </a:lnTo>
                  <a:lnTo>
                    <a:pt x="417" y="130"/>
                  </a:lnTo>
                  <a:lnTo>
                    <a:pt x="417" y="120"/>
                  </a:lnTo>
                  <a:lnTo>
                    <a:pt x="398" y="130"/>
                  </a:lnTo>
                  <a:lnTo>
                    <a:pt x="388" y="130"/>
                  </a:lnTo>
                  <a:lnTo>
                    <a:pt x="388" y="139"/>
                  </a:lnTo>
                  <a:lnTo>
                    <a:pt x="379" y="139"/>
                  </a:lnTo>
                  <a:lnTo>
                    <a:pt x="369" y="130"/>
                  </a:lnTo>
                  <a:lnTo>
                    <a:pt x="329" y="130"/>
                  </a:lnTo>
                  <a:lnTo>
                    <a:pt x="321" y="139"/>
                  </a:lnTo>
                  <a:lnTo>
                    <a:pt x="311" y="139"/>
                  </a:lnTo>
                  <a:lnTo>
                    <a:pt x="300" y="149"/>
                  </a:lnTo>
                  <a:lnTo>
                    <a:pt x="282" y="149"/>
                  </a:lnTo>
                  <a:lnTo>
                    <a:pt x="282" y="158"/>
                  </a:lnTo>
                  <a:lnTo>
                    <a:pt x="271" y="158"/>
                  </a:lnTo>
                  <a:lnTo>
                    <a:pt x="253" y="176"/>
                  </a:lnTo>
                  <a:lnTo>
                    <a:pt x="263" y="166"/>
                  </a:lnTo>
                  <a:lnTo>
                    <a:pt x="263" y="158"/>
                  </a:lnTo>
                  <a:lnTo>
                    <a:pt x="242" y="158"/>
                  </a:lnTo>
                  <a:lnTo>
                    <a:pt x="242" y="166"/>
                  </a:lnTo>
                  <a:lnTo>
                    <a:pt x="232" y="176"/>
                  </a:lnTo>
                  <a:lnTo>
                    <a:pt x="232" y="158"/>
                  </a:lnTo>
                  <a:lnTo>
                    <a:pt x="223" y="176"/>
                  </a:lnTo>
                  <a:lnTo>
                    <a:pt x="223" y="185"/>
                  </a:lnTo>
                  <a:lnTo>
                    <a:pt x="213" y="204"/>
                  </a:lnTo>
                  <a:lnTo>
                    <a:pt x="213" y="214"/>
                  </a:lnTo>
                  <a:lnTo>
                    <a:pt x="203" y="222"/>
                  </a:lnTo>
                  <a:lnTo>
                    <a:pt x="203" y="233"/>
                  </a:lnTo>
                  <a:lnTo>
                    <a:pt x="194" y="241"/>
                  </a:lnTo>
                  <a:lnTo>
                    <a:pt x="184" y="233"/>
                  </a:lnTo>
                  <a:lnTo>
                    <a:pt x="184" y="222"/>
                  </a:lnTo>
                  <a:lnTo>
                    <a:pt x="194" y="214"/>
                  </a:lnTo>
                  <a:lnTo>
                    <a:pt x="174" y="214"/>
                  </a:lnTo>
                  <a:lnTo>
                    <a:pt x="174" y="176"/>
                  </a:lnTo>
                  <a:lnTo>
                    <a:pt x="165" y="176"/>
                  </a:lnTo>
                  <a:lnTo>
                    <a:pt x="155" y="166"/>
                  </a:lnTo>
                  <a:lnTo>
                    <a:pt x="155" y="158"/>
                  </a:lnTo>
                  <a:lnTo>
                    <a:pt x="116" y="158"/>
                  </a:lnTo>
                  <a:lnTo>
                    <a:pt x="116" y="149"/>
                  </a:lnTo>
                  <a:lnTo>
                    <a:pt x="107" y="158"/>
                  </a:lnTo>
                  <a:lnTo>
                    <a:pt x="97" y="139"/>
                  </a:lnTo>
                  <a:lnTo>
                    <a:pt x="87" y="139"/>
                  </a:lnTo>
                  <a:lnTo>
                    <a:pt x="20" y="130"/>
                  </a:lnTo>
                  <a:lnTo>
                    <a:pt x="20" y="111"/>
                  </a:lnTo>
                  <a:lnTo>
                    <a:pt x="0" y="111"/>
                  </a:lnTo>
                  <a:lnTo>
                    <a:pt x="0" y="101"/>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49" name="Freeform 34"/>
            <p:cNvSpPr>
              <a:spLocks/>
            </p:cNvSpPr>
            <p:nvPr/>
          </p:nvSpPr>
          <p:spPr bwMode="auto">
            <a:xfrm>
              <a:off x="3721" y="1927"/>
              <a:ext cx="283" cy="510"/>
            </a:xfrm>
            <a:custGeom>
              <a:avLst/>
              <a:gdLst>
                <a:gd name="T0" fmla="*/ 11 w 233"/>
                <a:gd name="T1" fmla="*/ 29 h 418"/>
                <a:gd name="T2" fmla="*/ 30 w 233"/>
                <a:gd name="T3" fmla="*/ 259 h 418"/>
                <a:gd name="T4" fmla="*/ 30 w 233"/>
                <a:gd name="T5" fmla="*/ 269 h 418"/>
                <a:gd name="T6" fmla="*/ 19 w 233"/>
                <a:gd name="T7" fmla="*/ 288 h 418"/>
                <a:gd name="T8" fmla="*/ 30 w 233"/>
                <a:gd name="T9" fmla="*/ 297 h 418"/>
                <a:gd name="T10" fmla="*/ 40 w 233"/>
                <a:gd name="T11" fmla="*/ 326 h 418"/>
                <a:gd name="T12" fmla="*/ 30 w 233"/>
                <a:gd name="T13" fmla="*/ 344 h 418"/>
                <a:gd name="T14" fmla="*/ 19 w 233"/>
                <a:gd name="T15" fmla="*/ 353 h 418"/>
                <a:gd name="T16" fmla="*/ 19 w 233"/>
                <a:gd name="T17" fmla="*/ 362 h 418"/>
                <a:gd name="T18" fmla="*/ 11 w 233"/>
                <a:gd name="T19" fmla="*/ 372 h 418"/>
                <a:gd name="T20" fmla="*/ 11 w 233"/>
                <a:gd name="T21" fmla="*/ 391 h 418"/>
                <a:gd name="T22" fmla="*/ 0 w 233"/>
                <a:gd name="T23" fmla="*/ 409 h 418"/>
                <a:gd name="T24" fmla="*/ 0 w 233"/>
                <a:gd name="T25" fmla="*/ 418 h 418"/>
                <a:gd name="T26" fmla="*/ 11 w 233"/>
                <a:gd name="T27" fmla="*/ 418 h 418"/>
                <a:gd name="T28" fmla="*/ 11 w 233"/>
                <a:gd name="T29" fmla="*/ 409 h 418"/>
                <a:gd name="T30" fmla="*/ 30 w 233"/>
                <a:gd name="T31" fmla="*/ 409 h 418"/>
                <a:gd name="T32" fmla="*/ 48 w 233"/>
                <a:gd name="T33" fmla="*/ 399 h 418"/>
                <a:gd name="T34" fmla="*/ 69 w 233"/>
                <a:gd name="T35" fmla="*/ 409 h 418"/>
                <a:gd name="T36" fmla="*/ 77 w 233"/>
                <a:gd name="T37" fmla="*/ 409 h 418"/>
                <a:gd name="T38" fmla="*/ 77 w 233"/>
                <a:gd name="T39" fmla="*/ 399 h 418"/>
                <a:gd name="T40" fmla="*/ 98 w 233"/>
                <a:gd name="T41" fmla="*/ 391 h 418"/>
                <a:gd name="T42" fmla="*/ 98 w 233"/>
                <a:gd name="T43" fmla="*/ 399 h 418"/>
                <a:gd name="T44" fmla="*/ 117 w 233"/>
                <a:gd name="T45" fmla="*/ 399 h 418"/>
                <a:gd name="T46" fmla="*/ 117 w 233"/>
                <a:gd name="T47" fmla="*/ 380 h 418"/>
                <a:gd name="T48" fmla="*/ 127 w 233"/>
                <a:gd name="T49" fmla="*/ 372 h 418"/>
                <a:gd name="T50" fmla="*/ 137 w 233"/>
                <a:gd name="T51" fmla="*/ 380 h 418"/>
                <a:gd name="T52" fmla="*/ 156 w 233"/>
                <a:gd name="T53" fmla="*/ 380 h 418"/>
                <a:gd name="T54" fmla="*/ 166 w 233"/>
                <a:gd name="T55" fmla="*/ 362 h 418"/>
                <a:gd name="T56" fmla="*/ 195 w 233"/>
                <a:gd name="T57" fmla="*/ 326 h 418"/>
                <a:gd name="T58" fmla="*/ 195 w 233"/>
                <a:gd name="T59" fmla="*/ 307 h 418"/>
                <a:gd name="T60" fmla="*/ 214 w 233"/>
                <a:gd name="T61" fmla="*/ 307 h 418"/>
                <a:gd name="T62" fmla="*/ 224 w 233"/>
                <a:gd name="T63" fmla="*/ 297 h 418"/>
                <a:gd name="T64" fmla="*/ 233 w 233"/>
                <a:gd name="T65" fmla="*/ 297 h 418"/>
                <a:gd name="T66" fmla="*/ 233 w 233"/>
                <a:gd name="T67" fmla="*/ 259 h 418"/>
                <a:gd name="T68" fmla="*/ 204 w 233"/>
                <a:gd name="T69" fmla="*/ 0 h 418"/>
                <a:gd name="T70" fmla="*/ 59 w 233"/>
                <a:gd name="T71" fmla="*/ 18 h 418"/>
                <a:gd name="T72" fmla="*/ 48 w 233"/>
                <a:gd name="T73" fmla="*/ 18 h 418"/>
                <a:gd name="T74" fmla="*/ 40 w 233"/>
                <a:gd name="T75" fmla="*/ 29 h 418"/>
                <a:gd name="T76" fmla="*/ 11 w 233"/>
                <a:gd name="T77" fmla="*/ 29 h 41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33"/>
                <a:gd name="T118" fmla="*/ 0 h 418"/>
                <a:gd name="T119" fmla="*/ 233 w 233"/>
                <a:gd name="T120" fmla="*/ 418 h 41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33" h="418">
                  <a:moveTo>
                    <a:pt x="11" y="29"/>
                  </a:moveTo>
                  <a:lnTo>
                    <a:pt x="30" y="259"/>
                  </a:lnTo>
                  <a:lnTo>
                    <a:pt x="30" y="269"/>
                  </a:lnTo>
                  <a:lnTo>
                    <a:pt x="19" y="288"/>
                  </a:lnTo>
                  <a:lnTo>
                    <a:pt x="30" y="297"/>
                  </a:lnTo>
                  <a:lnTo>
                    <a:pt x="40" y="326"/>
                  </a:lnTo>
                  <a:lnTo>
                    <a:pt x="30" y="344"/>
                  </a:lnTo>
                  <a:lnTo>
                    <a:pt x="19" y="353"/>
                  </a:lnTo>
                  <a:lnTo>
                    <a:pt x="19" y="362"/>
                  </a:lnTo>
                  <a:lnTo>
                    <a:pt x="11" y="372"/>
                  </a:lnTo>
                  <a:lnTo>
                    <a:pt x="11" y="391"/>
                  </a:lnTo>
                  <a:lnTo>
                    <a:pt x="0" y="409"/>
                  </a:lnTo>
                  <a:lnTo>
                    <a:pt x="0" y="418"/>
                  </a:lnTo>
                  <a:lnTo>
                    <a:pt x="11" y="418"/>
                  </a:lnTo>
                  <a:lnTo>
                    <a:pt x="11" y="409"/>
                  </a:lnTo>
                  <a:lnTo>
                    <a:pt x="30" y="409"/>
                  </a:lnTo>
                  <a:lnTo>
                    <a:pt x="48" y="399"/>
                  </a:lnTo>
                  <a:lnTo>
                    <a:pt x="69" y="409"/>
                  </a:lnTo>
                  <a:lnTo>
                    <a:pt x="77" y="409"/>
                  </a:lnTo>
                  <a:lnTo>
                    <a:pt x="77" y="399"/>
                  </a:lnTo>
                  <a:lnTo>
                    <a:pt x="98" y="391"/>
                  </a:lnTo>
                  <a:lnTo>
                    <a:pt x="98" y="399"/>
                  </a:lnTo>
                  <a:lnTo>
                    <a:pt x="117" y="399"/>
                  </a:lnTo>
                  <a:lnTo>
                    <a:pt x="117" y="380"/>
                  </a:lnTo>
                  <a:lnTo>
                    <a:pt x="127" y="372"/>
                  </a:lnTo>
                  <a:lnTo>
                    <a:pt x="137" y="380"/>
                  </a:lnTo>
                  <a:lnTo>
                    <a:pt x="156" y="380"/>
                  </a:lnTo>
                  <a:lnTo>
                    <a:pt x="166" y="362"/>
                  </a:lnTo>
                  <a:lnTo>
                    <a:pt x="195" y="326"/>
                  </a:lnTo>
                  <a:lnTo>
                    <a:pt x="195" y="307"/>
                  </a:lnTo>
                  <a:lnTo>
                    <a:pt x="214" y="307"/>
                  </a:lnTo>
                  <a:lnTo>
                    <a:pt x="224" y="297"/>
                  </a:lnTo>
                  <a:lnTo>
                    <a:pt x="233" y="297"/>
                  </a:lnTo>
                  <a:lnTo>
                    <a:pt x="233" y="259"/>
                  </a:lnTo>
                  <a:lnTo>
                    <a:pt x="204" y="0"/>
                  </a:lnTo>
                  <a:lnTo>
                    <a:pt x="59" y="18"/>
                  </a:lnTo>
                  <a:lnTo>
                    <a:pt x="48" y="18"/>
                  </a:lnTo>
                  <a:lnTo>
                    <a:pt x="40" y="29"/>
                  </a:lnTo>
                  <a:lnTo>
                    <a:pt x="11" y="2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0" name="Freeform 35"/>
            <p:cNvSpPr>
              <a:spLocks/>
            </p:cNvSpPr>
            <p:nvPr/>
          </p:nvSpPr>
          <p:spPr bwMode="auto">
            <a:xfrm>
              <a:off x="3604" y="2245"/>
              <a:ext cx="684" cy="362"/>
            </a:xfrm>
            <a:custGeom>
              <a:avLst/>
              <a:gdLst>
                <a:gd name="T0" fmla="*/ 108 w 564"/>
                <a:gd name="T1" fmla="*/ 288 h 297"/>
                <a:gd name="T2" fmla="*/ 127 w 564"/>
                <a:gd name="T3" fmla="*/ 270 h 297"/>
                <a:gd name="T4" fmla="*/ 456 w 564"/>
                <a:gd name="T5" fmla="*/ 232 h 297"/>
                <a:gd name="T6" fmla="*/ 485 w 564"/>
                <a:gd name="T7" fmla="*/ 213 h 297"/>
                <a:gd name="T8" fmla="*/ 504 w 564"/>
                <a:gd name="T9" fmla="*/ 194 h 297"/>
                <a:gd name="T10" fmla="*/ 515 w 564"/>
                <a:gd name="T11" fmla="*/ 176 h 297"/>
                <a:gd name="T12" fmla="*/ 564 w 564"/>
                <a:gd name="T13" fmla="*/ 140 h 297"/>
                <a:gd name="T14" fmla="*/ 554 w 564"/>
                <a:gd name="T15" fmla="*/ 130 h 297"/>
                <a:gd name="T16" fmla="*/ 535 w 564"/>
                <a:gd name="T17" fmla="*/ 121 h 297"/>
                <a:gd name="T18" fmla="*/ 504 w 564"/>
                <a:gd name="T19" fmla="*/ 83 h 297"/>
                <a:gd name="T20" fmla="*/ 496 w 564"/>
                <a:gd name="T21" fmla="*/ 36 h 297"/>
                <a:gd name="T22" fmla="*/ 475 w 564"/>
                <a:gd name="T23" fmla="*/ 27 h 297"/>
                <a:gd name="T24" fmla="*/ 467 w 564"/>
                <a:gd name="T25" fmla="*/ 27 h 297"/>
                <a:gd name="T26" fmla="*/ 456 w 564"/>
                <a:gd name="T27" fmla="*/ 36 h 297"/>
                <a:gd name="T28" fmla="*/ 427 w 564"/>
                <a:gd name="T29" fmla="*/ 27 h 297"/>
                <a:gd name="T30" fmla="*/ 409 w 564"/>
                <a:gd name="T31" fmla="*/ 27 h 297"/>
                <a:gd name="T32" fmla="*/ 369 w 564"/>
                <a:gd name="T33" fmla="*/ 8 h 297"/>
                <a:gd name="T34" fmla="*/ 330 w 564"/>
                <a:gd name="T35" fmla="*/ 0 h 297"/>
                <a:gd name="T36" fmla="*/ 321 w 564"/>
                <a:gd name="T37" fmla="*/ 36 h 297"/>
                <a:gd name="T38" fmla="*/ 291 w 564"/>
                <a:gd name="T39" fmla="*/ 46 h 297"/>
                <a:gd name="T40" fmla="*/ 262 w 564"/>
                <a:gd name="T41" fmla="*/ 102 h 297"/>
                <a:gd name="T42" fmla="*/ 233 w 564"/>
                <a:gd name="T43" fmla="*/ 121 h 297"/>
                <a:gd name="T44" fmla="*/ 214 w 564"/>
                <a:gd name="T45" fmla="*/ 121 h 297"/>
                <a:gd name="T46" fmla="*/ 195 w 564"/>
                <a:gd name="T47" fmla="*/ 140 h 297"/>
                <a:gd name="T48" fmla="*/ 174 w 564"/>
                <a:gd name="T49" fmla="*/ 140 h 297"/>
                <a:gd name="T50" fmla="*/ 166 w 564"/>
                <a:gd name="T51" fmla="*/ 148 h 297"/>
                <a:gd name="T52" fmla="*/ 127 w 564"/>
                <a:gd name="T53" fmla="*/ 148 h 297"/>
                <a:gd name="T54" fmla="*/ 108 w 564"/>
                <a:gd name="T55" fmla="*/ 157 h 297"/>
                <a:gd name="T56" fmla="*/ 97 w 564"/>
                <a:gd name="T57" fmla="*/ 186 h 297"/>
                <a:gd name="T58" fmla="*/ 68 w 564"/>
                <a:gd name="T59" fmla="*/ 194 h 297"/>
                <a:gd name="T60" fmla="*/ 79 w 564"/>
                <a:gd name="T61" fmla="*/ 232 h 297"/>
                <a:gd name="T62" fmla="*/ 48 w 564"/>
                <a:gd name="T63" fmla="*/ 223 h 297"/>
                <a:gd name="T64" fmla="*/ 19 w 564"/>
                <a:gd name="T65" fmla="*/ 242 h 297"/>
                <a:gd name="T66" fmla="*/ 29 w 564"/>
                <a:gd name="T67" fmla="*/ 261 h 297"/>
                <a:gd name="T68" fmla="*/ 19 w 564"/>
                <a:gd name="T69" fmla="*/ 288 h 297"/>
                <a:gd name="T70" fmla="*/ 0 w 564"/>
                <a:gd name="T71" fmla="*/ 297 h 29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64"/>
                <a:gd name="T109" fmla="*/ 0 h 297"/>
                <a:gd name="T110" fmla="*/ 564 w 564"/>
                <a:gd name="T111" fmla="*/ 297 h 29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64" h="297">
                  <a:moveTo>
                    <a:pt x="0" y="297"/>
                  </a:moveTo>
                  <a:lnTo>
                    <a:pt x="108" y="288"/>
                  </a:lnTo>
                  <a:lnTo>
                    <a:pt x="108" y="270"/>
                  </a:lnTo>
                  <a:lnTo>
                    <a:pt x="127" y="270"/>
                  </a:lnTo>
                  <a:lnTo>
                    <a:pt x="446" y="242"/>
                  </a:lnTo>
                  <a:lnTo>
                    <a:pt x="456" y="232"/>
                  </a:lnTo>
                  <a:lnTo>
                    <a:pt x="485" y="223"/>
                  </a:lnTo>
                  <a:lnTo>
                    <a:pt x="485" y="213"/>
                  </a:lnTo>
                  <a:lnTo>
                    <a:pt x="504" y="205"/>
                  </a:lnTo>
                  <a:lnTo>
                    <a:pt x="504" y="194"/>
                  </a:lnTo>
                  <a:lnTo>
                    <a:pt x="515" y="186"/>
                  </a:lnTo>
                  <a:lnTo>
                    <a:pt x="515" y="176"/>
                  </a:lnTo>
                  <a:lnTo>
                    <a:pt x="525" y="167"/>
                  </a:lnTo>
                  <a:lnTo>
                    <a:pt x="564" y="140"/>
                  </a:lnTo>
                  <a:lnTo>
                    <a:pt x="564" y="130"/>
                  </a:lnTo>
                  <a:lnTo>
                    <a:pt x="554" y="130"/>
                  </a:lnTo>
                  <a:lnTo>
                    <a:pt x="554" y="121"/>
                  </a:lnTo>
                  <a:lnTo>
                    <a:pt x="535" y="121"/>
                  </a:lnTo>
                  <a:lnTo>
                    <a:pt x="525" y="102"/>
                  </a:lnTo>
                  <a:lnTo>
                    <a:pt x="504" y="83"/>
                  </a:lnTo>
                  <a:lnTo>
                    <a:pt x="504" y="46"/>
                  </a:lnTo>
                  <a:lnTo>
                    <a:pt x="496" y="36"/>
                  </a:lnTo>
                  <a:lnTo>
                    <a:pt x="485" y="36"/>
                  </a:lnTo>
                  <a:lnTo>
                    <a:pt x="475" y="27"/>
                  </a:lnTo>
                  <a:lnTo>
                    <a:pt x="475" y="17"/>
                  </a:lnTo>
                  <a:lnTo>
                    <a:pt x="467" y="27"/>
                  </a:lnTo>
                  <a:lnTo>
                    <a:pt x="456" y="27"/>
                  </a:lnTo>
                  <a:lnTo>
                    <a:pt x="456" y="36"/>
                  </a:lnTo>
                  <a:lnTo>
                    <a:pt x="446" y="36"/>
                  </a:lnTo>
                  <a:lnTo>
                    <a:pt x="427" y="27"/>
                  </a:lnTo>
                  <a:lnTo>
                    <a:pt x="417" y="36"/>
                  </a:lnTo>
                  <a:lnTo>
                    <a:pt x="409" y="27"/>
                  </a:lnTo>
                  <a:lnTo>
                    <a:pt x="380" y="27"/>
                  </a:lnTo>
                  <a:lnTo>
                    <a:pt x="369" y="8"/>
                  </a:lnTo>
                  <a:lnTo>
                    <a:pt x="359" y="0"/>
                  </a:lnTo>
                  <a:lnTo>
                    <a:pt x="330" y="0"/>
                  </a:lnTo>
                  <a:lnTo>
                    <a:pt x="330" y="36"/>
                  </a:lnTo>
                  <a:lnTo>
                    <a:pt x="321" y="36"/>
                  </a:lnTo>
                  <a:lnTo>
                    <a:pt x="311" y="46"/>
                  </a:lnTo>
                  <a:lnTo>
                    <a:pt x="291" y="46"/>
                  </a:lnTo>
                  <a:lnTo>
                    <a:pt x="291" y="65"/>
                  </a:lnTo>
                  <a:lnTo>
                    <a:pt x="262" y="102"/>
                  </a:lnTo>
                  <a:lnTo>
                    <a:pt x="253" y="121"/>
                  </a:lnTo>
                  <a:lnTo>
                    <a:pt x="233" y="121"/>
                  </a:lnTo>
                  <a:lnTo>
                    <a:pt x="224" y="111"/>
                  </a:lnTo>
                  <a:lnTo>
                    <a:pt x="214" y="121"/>
                  </a:lnTo>
                  <a:lnTo>
                    <a:pt x="214" y="140"/>
                  </a:lnTo>
                  <a:lnTo>
                    <a:pt x="195" y="140"/>
                  </a:lnTo>
                  <a:lnTo>
                    <a:pt x="195" y="130"/>
                  </a:lnTo>
                  <a:lnTo>
                    <a:pt x="174" y="140"/>
                  </a:lnTo>
                  <a:lnTo>
                    <a:pt x="174" y="148"/>
                  </a:lnTo>
                  <a:lnTo>
                    <a:pt x="166" y="148"/>
                  </a:lnTo>
                  <a:lnTo>
                    <a:pt x="145" y="140"/>
                  </a:lnTo>
                  <a:lnTo>
                    <a:pt x="127" y="148"/>
                  </a:lnTo>
                  <a:lnTo>
                    <a:pt x="108" y="148"/>
                  </a:lnTo>
                  <a:lnTo>
                    <a:pt x="108" y="157"/>
                  </a:lnTo>
                  <a:lnTo>
                    <a:pt x="97" y="157"/>
                  </a:lnTo>
                  <a:lnTo>
                    <a:pt x="97" y="186"/>
                  </a:lnTo>
                  <a:lnTo>
                    <a:pt x="79" y="194"/>
                  </a:lnTo>
                  <a:lnTo>
                    <a:pt x="68" y="194"/>
                  </a:lnTo>
                  <a:lnTo>
                    <a:pt x="68" y="213"/>
                  </a:lnTo>
                  <a:lnTo>
                    <a:pt x="79" y="232"/>
                  </a:lnTo>
                  <a:lnTo>
                    <a:pt x="58" y="232"/>
                  </a:lnTo>
                  <a:lnTo>
                    <a:pt x="48" y="223"/>
                  </a:lnTo>
                  <a:lnTo>
                    <a:pt x="19" y="223"/>
                  </a:lnTo>
                  <a:lnTo>
                    <a:pt x="19" y="242"/>
                  </a:lnTo>
                  <a:lnTo>
                    <a:pt x="29" y="251"/>
                  </a:lnTo>
                  <a:lnTo>
                    <a:pt x="29" y="261"/>
                  </a:lnTo>
                  <a:lnTo>
                    <a:pt x="19" y="278"/>
                  </a:lnTo>
                  <a:lnTo>
                    <a:pt x="19" y="288"/>
                  </a:lnTo>
                  <a:lnTo>
                    <a:pt x="0" y="288"/>
                  </a:lnTo>
                  <a:lnTo>
                    <a:pt x="0" y="297"/>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1" name="Freeform 36"/>
            <p:cNvSpPr>
              <a:spLocks/>
            </p:cNvSpPr>
            <p:nvPr/>
          </p:nvSpPr>
          <p:spPr bwMode="auto">
            <a:xfrm>
              <a:off x="3545" y="2516"/>
              <a:ext cx="766" cy="274"/>
            </a:xfrm>
            <a:custGeom>
              <a:avLst/>
              <a:gdLst>
                <a:gd name="T0" fmla="*/ 631 w 631"/>
                <a:gd name="T1" fmla="*/ 0 h 225"/>
                <a:gd name="T2" fmla="*/ 494 w 631"/>
                <a:gd name="T3" fmla="*/ 19 h 225"/>
                <a:gd name="T4" fmla="*/ 175 w 631"/>
                <a:gd name="T5" fmla="*/ 48 h 225"/>
                <a:gd name="T6" fmla="*/ 156 w 631"/>
                <a:gd name="T7" fmla="*/ 48 h 225"/>
                <a:gd name="T8" fmla="*/ 156 w 631"/>
                <a:gd name="T9" fmla="*/ 66 h 225"/>
                <a:gd name="T10" fmla="*/ 48 w 631"/>
                <a:gd name="T11" fmla="*/ 75 h 225"/>
                <a:gd name="T12" fmla="*/ 40 w 631"/>
                <a:gd name="T13" fmla="*/ 85 h 225"/>
                <a:gd name="T14" fmla="*/ 40 w 631"/>
                <a:gd name="T15" fmla="*/ 121 h 225"/>
                <a:gd name="T16" fmla="*/ 29 w 631"/>
                <a:gd name="T17" fmla="*/ 131 h 225"/>
                <a:gd name="T18" fmla="*/ 40 w 631"/>
                <a:gd name="T19" fmla="*/ 131 h 225"/>
                <a:gd name="T20" fmla="*/ 19 w 631"/>
                <a:gd name="T21" fmla="*/ 150 h 225"/>
                <a:gd name="T22" fmla="*/ 19 w 631"/>
                <a:gd name="T23" fmla="*/ 177 h 225"/>
                <a:gd name="T24" fmla="*/ 9 w 631"/>
                <a:gd name="T25" fmla="*/ 188 h 225"/>
                <a:gd name="T26" fmla="*/ 9 w 631"/>
                <a:gd name="T27" fmla="*/ 215 h 225"/>
                <a:gd name="T28" fmla="*/ 0 w 631"/>
                <a:gd name="T29" fmla="*/ 225 h 225"/>
                <a:gd name="T30" fmla="*/ 156 w 631"/>
                <a:gd name="T31" fmla="*/ 215 h 225"/>
                <a:gd name="T32" fmla="*/ 359 w 631"/>
                <a:gd name="T33" fmla="*/ 196 h 225"/>
                <a:gd name="T34" fmla="*/ 436 w 631"/>
                <a:gd name="T35" fmla="*/ 188 h 225"/>
                <a:gd name="T36" fmla="*/ 446 w 631"/>
                <a:gd name="T37" fmla="*/ 169 h 225"/>
                <a:gd name="T38" fmla="*/ 457 w 631"/>
                <a:gd name="T39" fmla="*/ 159 h 225"/>
                <a:gd name="T40" fmla="*/ 457 w 631"/>
                <a:gd name="T41" fmla="*/ 150 h 225"/>
                <a:gd name="T42" fmla="*/ 465 w 631"/>
                <a:gd name="T43" fmla="*/ 140 h 225"/>
                <a:gd name="T44" fmla="*/ 465 w 631"/>
                <a:gd name="T45" fmla="*/ 131 h 225"/>
                <a:gd name="T46" fmla="*/ 486 w 631"/>
                <a:gd name="T47" fmla="*/ 131 h 225"/>
                <a:gd name="T48" fmla="*/ 504 w 631"/>
                <a:gd name="T49" fmla="*/ 121 h 225"/>
                <a:gd name="T50" fmla="*/ 554 w 631"/>
                <a:gd name="T51" fmla="*/ 75 h 225"/>
                <a:gd name="T52" fmla="*/ 554 w 631"/>
                <a:gd name="T53" fmla="*/ 66 h 225"/>
                <a:gd name="T54" fmla="*/ 563 w 631"/>
                <a:gd name="T55" fmla="*/ 66 h 225"/>
                <a:gd name="T56" fmla="*/ 563 w 631"/>
                <a:gd name="T57" fmla="*/ 75 h 225"/>
                <a:gd name="T58" fmla="*/ 583 w 631"/>
                <a:gd name="T59" fmla="*/ 56 h 225"/>
                <a:gd name="T60" fmla="*/ 602 w 631"/>
                <a:gd name="T61" fmla="*/ 56 h 225"/>
                <a:gd name="T62" fmla="*/ 612 w 631"/>
                <a:gd name="T63" fmla="*/ 29 h 225"/>
                <a:gd name="T64" fmla="*/ 621 w 631"/>
                <a:gd name="T65" fmla="*/ 29 h 225"/>
                <a:gd name="T66" fmla="*/ 621 w 631"/>
                <a:gd name="T67" fmla="*/ 19 h 225"/>
                <a:gd name="T68" fmla="*/ 631 w 631"/>
                <a:gd name="T69" fmla="*/ 10 h 225"/>
                <a:gd name="T70" fmla="*/ 621 w 631"/>
                <a:gd name="T71" fmla="*/ 10 h 225"/>
                <a:gd name="T72" fmla="*/ 631 w 631"/>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31"/>
                <a:gd name="T112" fmla="*/ 0 h 225"/>
                <a:gd name="T113" fmla="*/ 631 w 631"/>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31" h="225">
                  <a:moveTo>
                    <a:pt x="631" y="0"/>
                  </a:moveTo>
                  <a:lnTo>
                    <a:pt x="494" y="19"/>
                  </a:lnTo>
                  <a:lnTo>
                    <a:pt x="175" y="48"/>
                  </a:lnTo>
                  <a:lnTo>
                    <a:pt x="156" y="48"/>
                  </a:lnTo>
                  <a:lnTo>
                    <a:pt x="156" y="66"/>
                  </a:lnTo>
                  <a:lnTo>
                    <a:pt x="48" y="75"/>
                  </a:lnTo>
                  <a:lnTo>
                    <a:pt x="40" y="85"/>
                  </a:lnTo>
                  <a:lnTo>
                    <a:pt x="40" y="121"/>
                  </a:lnTo>
                  <a:lnTo>
                    <a:pt x="29" y="131"/>
                  </a:lnTo>
                  <a:lnTo>
                    <a:pt x="40" y="131"/>
                  </a:lnTo>
                  <a:lnTo>
                    <a:pt x="19" y="150"/>
                  </a:lnTo>
                  <a:lnTo>
                    <a:pt x="19" y="177"/>
                  </a:lnTo>
                  <a:lnTo>
                    <a:pt x="9" y="188"/>
                  </a:lnTo>
                  <a:lnTo>
                    <a:pt x="9" y="215"/>
                  </a:lnTo>
                  <a:lnTo>
                    <a:pt x="0" y="225"/>
                  </a:lnTo>
                  <a:lnTo>
                    <a:pt x="156" y="215"/>
                  </a:lnTo>
                  <a:lnTo>
                    <a:pt x="359" y="196"/>
                  </a:lnTo>
                  <a:lnTo>
                    <a:pt x="436" y="188"/>
                  </a:lnTo>
                  <a:lnTo>
                    <a:pt x="446" y="169"/>
                  </a:lnTo>
                  <a:lnTo>
                    <a:pt x="457" y="159"/>
                  </a:lnTo>
                  <a:lnTo>
                    <a:pt x="457" y="150"/>
                  </a:lnTo>
                  <a:lnTo>
                    <a:pt x="465" y="140"/>
                  </a:lnTo>
                  <a:lnTo>
                    <a:pt x="465" y="131"/>
                  </a:lnTo>
                  <a:lnTo>
                    <a:pt x="486" y="131"/>
                  </a:lnTo>
                  <a:lnTo>
                    <a:pt x="504" y="121"/>
                  </a:lnTo>
                  <a:lnTo>
                    <a:pt x="554" y="75"/>
                  </a:lnTo>
                  <a:lnTo>
                    <a:pt x="554" y="66"/>
                  </a:lnTo>
                  <a:lnTo>
                    <a:pt x="563" y="66"/>
                  </a:lnTo>
                  <a:lnTo>
                    <a:pt x="563" y="75"/>
                  </a:lnTo>
                  <a:lnTo>
                    <a:pt x="583" y="56"/>
                  </a:lnTo>
                  <a:lnTo>
                    <a:pt x="602" y="56"/>
                  </a:lnTo>
                  <a:lnTo>
                    <a:pt x="612" y="29"/>
                  </a:lnTo>
                  <a:lnTo>
                    <a:pt x="621" y="29"/>
                  </a:lnTo>
                  <a:lnTo>
                    <a:pt x="621" y="19"/>
                  </a:lnTo>
                  <a:lnTo>
                    <a:pt x="631" y="10"/>
                  </a:lnTo>
                  <a:lnTo>
                    <a:pt x="621" y="10"/>
                  </a:lnTo>
                  <a:lnTo>
                    <a:pt x="631"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2" name="Freeform 37"/>
            <p:cNvSpPr>
              <a:spLocks/>
            </p:cNvSpPr>
            <p:nvPr/>
          </p:nvSpPr>
          <p:spPr bwMode="auto">
            <a:xfrm>
              <a:off x="3437" y="2778"/>
              <a:ext cx="330" cy="591"/>
            </a:xfrm>
            <a:custGeom>
              <a:avLst/>
              <a:gdLst>
                <a:gd name="T0" fmla="*/ 243 w 272"/>
                <a:gd name="T1" fmla="*/ 0 h 485"/>
                <a:gd name="T2" fmla="*/ 88 w 272"/>
                <a:gd name="T3" fmla="*/ 10 h 485"/>
                <a:gd name="T4" fmla="*/ 88 w 272"/>
                <a:gd name="T5" fmla="*/ 19 h 485"/>
                <a:gd name="T6" fmla="*/ 69 w 272"/>
                <a:gd name="T7" fmla="*/ 29 h 485"/>
                <a:gd name="T8" fmla="*/ 69 w 272"/>
                <a:gd name="T9" fmla="*/ 65 h 485"/>
                <a:gd name="T10" fmla="*/ 40 w 272"/>
                <a:gd name="T11" fmla="*/ 92 h 485"/>
                <a:gd name="T12" fmla="*/ 40 w 272"/>
                <a:gd name="T13" fmla="*/ 111 h 485"/>
                <a:gd name="T14" fmla="*/ 29 w 272"/>
                <a:gd name="T15" fmla="*/ 119 h 485"/>
                <a:gd name="T16" fmla="*/ 29 w 272"/>
                <a:gd name="T17" fmla="*/ 130 h 485"/>
                <a:gd name="T18" fmla="*/ 21 w 272"/>
                <a:gd name="T19" fmla="*/ 138 h 485"/>
                <a:gd name="T20" fmla="*/ 21 w 272"/>
                <a:gd name="T21" fmla="*/ 176 h 485"/>
                <a:gd name="T22" fmla="*/ 29 w 272"/>
                <a:gd name="T23" fmla="*/ 176 h 485"/>
                <a:gd name="T24" fmla="*/ 29 w 272"/>
                <a:gd name="T25" fmla="*/ 195 h 485"/>
                <a:gd name="T26" fmla="*/ 21 w 272"/>
                <a:gd name="T27" fmla="*/ 205 h 485"/>
                <a:gd name="T28" fmla="*/ 21 w 272"/>
                <a:gd name="T29" fmla="*/ 222 h 485"/>
                <a:gd name="T30" fmla="*/ 40 w 272"/>
                <a:gd name="T31" fmla="*/ 259 h 485"/>
                <a:gd name="T32" fmla="*/ 40 w 272"/>
                <a:gd name="T33" fmla="*/ 270 h 485"/>
                <a:gd name="T34" fmla="*/ 50 w 272"/>
                <a:gd name="T35" fmla="*/ 278 h 485"/>
                <a:gd name="T36" fmla="*/ 50 w 272"/>
                <a:gd name="T37" fmla="*/ 288 h 485"/>
                <a:gd name="T38" fmla="*/ 40 w 272"/>
                <a:gd name="T39" fmla="*/ 288 h 485"/>
                <a:gd name="T40" fmla="*/ 29 w 272"/>
                <a:gd name="T41" fmla="*/ 297 h 485"/>
                <a:gd name="T42" fmla="*/ 29 w 272"/>
                <a:gd name="T43" fmla="*/ 316 h 485"/>
                <a:gd name="T44" fmla="*/ 11 w 272"/>
                <a:gd name="T45" fmla="*/ 345 h 485"/>
                <a:gd name="T46" fmla="*/ 0 w 272"/>
                <a:gd name="T47" fmla="*/ 381 h 485"/>
                <a:gd name="T48" fmla="*/ 0 w 272"/>
                <a:gd name="T49" fmla="*/ 418 h 485"/>
                <a:gd name="T50" fmla="*/ 146 w 272"/>
                <a:gd name="T51" fmla="*/ 410 h 485"/>
                <a:gd name="T52" fmla="*/ 156 w 272"/>
                <a:gd name="T53" fmla="*/ 410 h 485"/>
                <a:gd name="T54" fmla="*/ 146 w 272"/>
                <a:gd name="T55" fmla="*/ 428 h 485"/>
                <a:gd name="T56" fmla="*/ 146 w 272"/>
                <a:gd name="T57" fmla="*/ 447 h 485"/>
                <a:gd name="T58" fmla="*/ 166 w 272"/>
                <a:gd name="T59" fmla="*/ 466 h 485"/>
                <a:gd name="T60" fmla="*/ 166 w 272"/>
                <a:gd name="T61" fmla="*/ 485 h 485"/>
                <a:gd name="T62" fmla="*/ 176 w 272"/>
                <a:gd name="T63" fmla="*/ 485 h 485"/>
                <a:gd name="T64" fmla="*/ 234 w 272"/>
                <a:gd name="T65" fmla="*/ 456 h 485"/>
                <a:gd name="T66" fmla="*/ 243 w 272"/>
                <a:gd name="T67" fmla="*/ 466 h 485"/>
                <a:gd name="T68" fmla="*/ 253 w 272"/>
                <a:gd name="T69" fmla="*/ 456 h 485"/>
                <a:gd name="T70" fmla="*/ 253 w 272"/>
                <a:gd name="T71" fmla="*/ 466 h 485"/>
                <a:gd name="T72" fmla="*/ 272 w 272"/>
                <a:gd name="T73" fmla="*/ 466 h 485"/>
                <a:gd name="T74" fmla="*/ 253 w 272"/>
                <a:gd name="T75" fmla="*/ 316 h 485"/>
                <a:gd name="T76" fmla="*/ 253 w 272"/>
                <a:gd name="T77" fmla="*/ 10 h 485"/>
                <a:gd name="T78" fmla="*/ 243 w 272"/>
                <a:gd name="T79" fmla="*/ 0 h 48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2"/>
                <a:gd name="T121" fmla="*/ 0 h 485"/>
                <a:gd name="T122" fmla="*/ 272 w 272"/>
                <a:gd name="T123" fmla="*/ 485 h 48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2" h="485">
                  <a:moveTo>
                    <a:pt x="243" y="0"/>
                  </a:moveTo>
                  <a:lnTo>
                    <a:pt x="88" y="10"/>
                  </a:lnTo>
                  <a:lnTo>
                    <a:pt x="88" y="19"/>
                  </a:lnTo>
                  <a:lnTo>
                    <a:pt x="69" y="29"/>
                  </a:lnTo>
                  <a:lnTo>
                    <a:pt x="69" y="65"/>
                  </a:lnTo>
                  <a:lnTo>
                    <a:pt x="40" y="92"/>
                  </a:lnTo>
                  <a:lnTo>
                    <a:pt x="40" y="111"/>
                  </a:lnTo>
                  <a:lnTo>
                    <a:pt x="29" y="119"/>
                  </a:lnTo>
                  <a:lnTo>
                    <a:pt x="29" y="130"/>
                  </a:lnTo>
                  <a:lnTo>
                    <a:pt x="21" y="138"/>
                  </a:lnTo>
                  <a:lnTo>
                    <a:pt x="21" y="176"/>
                  </a:lnTo>
                  <a:lnTo>
                    <a:pt x="29" y="176"/>
                  </a:lnTo>
                  <a:lnTo>
                    <a:pt x="29" y="195"/>
                  </a:lnTo>
                  <a:lnTo>
                    <a:pt x="21" y="205"/>
                  </a:lnTo>
                  <a:lnTo>
                    <a:pt x="21" y="222"/>
                  </a:lnTo>
                  <a:lnTo>
                    <a:pt x="40" y="259"/>
                  </a:lnTo>
                  <a:lnTo>
                    <a:pt x="40" y="270"/>
                  </a:lnTo>
                  <a:lnTo>
                    <a:pt x="50" y="278"/>
                  </a:lnTo>
                  <a:lnTo>
                    <a:pt x="50" y="288"/>
                  </a:lnTo>
                  <a:lnTo>
                    <a:pt x="40" y="288"/>
                  </a:lnTo>
                  <a:lnTo>
                    <a:pt x="29" y="297"/>
                  </a:lnTo>
                  <a:lnTo>
                    <a:pt x="29" y="316"/>
                  </a:lnTo>
                  <a:lnTo>
                    <a:pt x="11" y="345"/>
                  </a:lnTo>
                  <a:lnTo>
                    <a:pt x="0" y="381"/>
                  </a:lnTo>
                  <a:lnTo>
                    <a:pt x="0" y="418"/>
                  </a:lnTo>
                  <a:lnTo>
                    <a:pt x="146" y="410"/>
                  </a:lnTo>
                  <a:lnTo>
                    <a:pt x="156" y="410"/>
                  </a:lnTo>
                  <a:lnTo>
                    <a:pt x="146" y="428"/>
                  </a:lnTo>
                  <a:lnTo>
                    <a:pt x="146" y="447"/>
                  </a:lnTo>
                  <a:lnTo>
                    <a:pt x="166" y="466"/>
                  </a:lnTo>
                  <a:lnTo>
                    <a:pt x="166" y="485"/>
                  </a:lnTo>
                  <a:lnTo>
                    <a:pt x="176" y="485"/>
                  </a:lnTo>
                  <a:lnTo>
                    <a:pt x="234" y="456"/>
                  </a:lnTo>
                  <a:lnTo>
                    <a:pt x="243" y="466"/>
                  </a:lnTo>
                  <a:lnTo>
                    <a:pt x="253" y="456"/>
                  </a:lnTo>
                  <a:lnTo>
                    <a:pt x="253" y="466"/>
                  </a:lnTo>
                  <a:lnTo>
                    <a:pt x="272" y="466"/>
                  </a:lnTo>
                  <a:lnTo>
                    <a:pt x="253" y="316"/>
                  </a:lnTo>
                  <a:lnTo>
                    <a:pt x="253" y="10"/>
                  </a:lnTo>
                  <a:lnTo>
                    <a:pt x="243"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3" name="Freeform 38"/>
            <p:cNvSpPr>
              <a:spLocks/>
            </p:cNvSpPr>
            <p:nvPr/>
          </p:nvSpPr>
          <p:spPr bwMode="auto">
            <a:xfrm>
              <a:off x="3732" y="2755"/>
              <a:ext cx="365" cy="588"/>
            </a:xfrm>
            <a:custGeom>
              <a:avLst/>
              <a:gdLst>
                <a:gd name="T0" fmla="*/ 0 w 301"/>
                <a:gd name="T1" fmla="*/ 19 h 483"/>
                <a:gd name="T2" fmla="*/ 10 w 301"/>
                <a:gd name="T3" fmla="*/ 29 h 483"/>
                <a:gd name="T4" fmla="*/ 10 w 301"/>
                <a:gd name="T5" fmla="*/ 335 h 483"/>
                <a:gd name="T6" fmla="*/ 31 w 301"/>
                <a:gd name="T7" fmla="*/ 483 h 483"/>
                <a:gd name="T8" fmla="*/ 31 w 301"/>
                <a:gd name="T9" fmla="*/ 475 h 483"/>
                <a:gd name="T10" fmla="*/ 50 w 301"/>
                <a:gd name="T11" fmla="*/ 483 h 483"/>
                <a:gd name="T12" fmla="*/ 50 w 301"/>
                <a:gd name="T13" fmla="*/ 456 h 483"/>
                <a:gd name="T14" fmla="*/ 60 w 301"/>
                <a:gd name="T15" fmla="*/ 437 h 483"/>
                <a:gd name="T16" fmla="*/ 68 w 301"/>
                <a:gd name="T17" fmla="*/ 456 h 483"/>
                <a:gd name="T18" fmla="*/ 68 w 301"/>
                <a:gd name="T19" fmla="*/ 465 h 483"/>
                <a:gd name="T20" fmla="*/ 79 w 301"/>
                <a:gd name="T21" fmla="*/ 483 h 483"/>
                <a:gd name="T22" fmla="*/ 89 w 301"/>
                <a:gd name="T23" fmla="*/ 483 h 483"/>
                <a:gd name="T24" fmla="*/ 108 w 301"/>
                <a:gd name="T25" fmla="*/ 475 h 483"/>
                <a:gd name="T26" fmla="*/ 108 w 301"/>
                <a:gd name="T27" fmla="*/ 446 h 483"/>
                <a:gd name="T28" fmla="*/ 89 w 301"/>
                <a:gd name="T29" fmla="*/ 427 h 483"/>
                <a:gd name="T30" fmla="*/ 89 w 301"/>
                <a:gd name="T31" fmla="*/ 408 h 483"/>
                <a:gd name="T32" fmla="*/ 301 w 301"/>
                <a:gd name="T33" fmla="*/ 391 h 483"/>
                <a:gd name="T34" fmla="*/ 301 w 301"/>
                <a:gd name="T35" fmla="*/ 381 h 483"/>
                <a:gd name="T36" fmla="*/ 292 w 301"/>
                <a:gd name="T37" fmla="*/ 362 h 483"/>
                <a:gd name="T38" fmla="*/ 292 w 301"/>
                <a:gd name="T39" fmla="*/ 343 h 483"/>
                <a:gd name="T40" fmla="*/ 282 w 301"/>
                <a:gd name="T41" fmla="*/ 316 h 483"/>
                <a:gd name="T42" fmla="*/ 282 w 301"/>
                <a:gd name="T43" fmla="*/ 278 h 483"/>
                <a:gd name="T44" fmla="*/ 292 w 301"/>
                <a:gd name="T45" fmla="*/ 270 h 483"/>
                <a:gd name="T46" fmla="*/ 292 w 301"/>
                <a:gd name="T47" fmla="*/ 260 h 483"/>
                <a:gd name="T48" fmla="*/ 282 w 301"/>
                <a:gd name="T49" fmla="*/ 251 h 483"/>
                <a:gd name="T50" fmla="*/ 292 w 301"/>
                <a:gd name="T51" fmla="*/ 241 h 483"/>
                <a:gd name="T52" fmla="*/ 282 w 301"/>
                <a:gd name="T53" fmla="*/ 241 h 483"/>
                <a:gd name="T54" fmla="*/ 272 w 301"/>
                <a:gd name="T55" fmla="*/ 232 h 483"/>
                <a:gd name="T56" fmla="*/ 272 w 301"/>
                <a:gd name="T57" fmla="*/ 214 h 483"/>
                <a:gd name="T58" fmla="*/ 263 w 301"/>
                <a:gd name="T59" fmla="*/ 203 h 483"/>
                <a:gd name="T60" fmla="*/ 205 w 301"/>
                <a:gd name="T61" fmla="*/ 0 h 483"/>
                <a:gd name="T62" fmla="*/ 0 w 301"/>
                <a:gd name="T63" fmla="*/ 19 h 48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01"/>
                <a:gd name="T97" fmla="*/ 0 h 483"/>
                <a:gd name="T98" fmla="*/ 301 w 301"/>
                <a:gd name="T99" fmla="*/ 483 h 48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01" h="483">
                  <a:moveTo>
                    <a:pt x="0" y="19"/>
                  </a:moveTo>
                  <a:lnTo>
                    <a:pt x="10" y="29"/>
                  </a:lnTo>
                  <a:lnTo>
                    <a:pt x="10" y="335"/>
                  </a:lnTo>
                  <a:lnTo>
                    <a:pt x="31" y="483"/>
                  </a:lnTo>
                  <a:lnTo>
                    <a:pt x="31" y="475"/>
                  </a:lnTo>
                  <a:lnTo>
                    <a:pt x="50" y="483"/>
                  </a:lnTo>
                  <a:lnTo>
                    <a:pt x="50" y="456"/>
                  </a:lnTo>
                  <a:lnTo>
                    <a:pt x="60" y="437"/>
                  </a:lnTo>
                  <a:lnTo>
                    <a:pt x="68" y="456"/>
                  </a:lnTo>
                  <a:lnTo>
                    <a:pt x="68" y="465"/>
                  </a:lnTo>
                  <a:lnTo>
                    <a:pt x="79" y="483"/>
                  </a:lnTo>
                  <a:lnTo>
                    <a:pt x="89" y="483"/>
                  </a:lnTo>
                  <a:lnTo>
                    <a:pt x="108" y="475"/>
                  </a:lnTo>
                  <a:lnTo>
                    <a:pt x="108" y="446"/>
                  </a:lnTo>
                  <a:lnTo>
                    <a:pt x="89" y="427"/>
                  </a:lnTo>
                  <a:lnTo>
                    <a:pt x="89" y="408"/>
                  </a:lnTo>
                  <a:lnTo>
                    <a:pt x="301" y="391"/>
                  </a:lnTo>
                  <a:lnTo>
                    <a:pt x="301" y="381"/>
                  </a:lnTo>
                  <a:lnTo>
                    <a:pt x="292" y="362"/>
                  </a:lnTo>
                  <a:lnTo>
                    <a:pt x="292" y="343"/>
                  </a:lnTo>
                  <a:lnTo>
                    <a:pt x="282" y="316"/>
                  </a:lnTo>
                  <a:lnTo>
                    <a:pt x="282" y="278"/>
                  </a:lnTo>
                  <a:lnTo>
                    <a:pt x="292" y="270"/>
                  </a:lnTo>
                  <a:lnTo>
                    <a:pt x="292" y="260"/>
                  </a:lnTo>
                  <a:lnTo>
                    <a:pt x="282" y="251"/>
                  </a:lnTo>
                  <a:lnTo>
                    <a:pt x="292" y="241"/>
                  </a:lnTo>
                  <a:lnTo>
                    <a:pt x="282" y="241"/>
                  </a:lnTo>
                  <a:lnTo>
                    <a:pt x="272" y="232"/>
                  </a:lnTo>
                  <a:lnTo>
                    <a:pt x="272" y="214"/>
                  </a:lnTo>
                  <a:lnTo>
                    <a:pt x="263" y="203"/>
                  </a:lnTo>
                  <a:lnTo>
                    <a:pt x="205" y="0"/>
                  </a:lnTo>
                  <a:lnTo>
                    <a:pt x="0" y="1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4" name="Freeform 39"/>
            <p:cNvSpPr>
              <a:spLocks/>
            </p:cNvSpPr>
            <p:nvPr/>
          </p:nvSpPr>
          <p:spPr bwMode="auto">
            <a:xfrm>
              <a:off x="3969" y="1848"/>
              <a:ext cx="389" cy="453"/>
            </a:xfrm>
            <a:custGeom>
              <a:avLst/>
              <a:gdLst>
                <a:gd name="T0" fmla="*/ 0 w 321"/>
                <a:gd name="T1" fmla="*/ 66 h 372"/>
                <a:gd name="T2" fmla="*/ 29 w 321"/>
                <a:gd name="T3" fmla="*/ 324 h 372"/>
                <a:gd name="T4" fmla="*/ 58 w 321"/>
                <a:gd name="T5" fmla="*/ 324 h 372"/>
                <a:gd name="T6" fmla="*/ 68 w 321"/>
                <a:gd name="T7" fmla="*/ 334 h 372"/>
                <a:gd name="T8" fmla="*/ 77 w 321"/>
                <a:gd name="T9" fmla="*/ 353 h 372"/>
                <a:gd name="T10" fmla="*/ 108 w 321"/>
                <a:gd name="T11" fmla="*/ 353 h 372"/>
                <a:gd name="T12" fmla="*/ 116 w 321"/>
                <a:gd name="T13" fmla="*/ 362 h 372"/>
                <a:gd name="T14" fmla="*/ 126 w 321"/>
                <a:gd name="T15" fmla="*/ 353 h 372"/>
                <a:gd name="T16" fmla="*/ 145 w 321"/>
                <a:gd name="T17" fmla="*/ 362 h 372"/>
                <a:gd name="T18" fmla="*/ 155 w 321"/>
                <a:gd name="T19" fmla="*/ 362 h 372"/>
                <a:gd name="T20" fmla="*/ 155 w 321"/>
                <a:gd name="T21" fmla="*/ 353 h 372"/>
                <a:gd name="T22" fmla="*/ 166 w 321"/>
                <a:gd name="T23" fmla="*/ 353 h 372"/>
                <a:gd name="T24" fmla="*/ 174 w 321"/>
                <a:gd name="T25" fmla="*/ 343 h 372"/>
                <a:gd name="T26" fmla="*/ 174 w 321"/>
                <a:gd name="T27" fmla="*/ 353 h 372"/>
                <a:gd name="T28" fmla="*/ 184 w 321"/>
                <a:gd name="T29" fmla="*/ 362 h 372"/>
                <a:gd name="T30" fmla="*/ 195 w 321"/>
                <a:gd name="T31" fmla="*/ 362 h 372"/>
                <a:gd name="T32" fmla="*/ 203 w 321"/>
                <a:gd name="T33" fmla="*/ 372 h 372"/>
                <a:gd name="T34" fmla="*/ 214 w 321"/>
                <a:gd name="T35" fmla="*/ 372 h 372"/>
                <a:gd name="T36" fmla="*/ 224 w 321"/>
                <a:gd name="T37" fmla="*/ 362 h 372"/>
                <a:gd name="T38" fmla="*/ 224 w 321"/>
                <a:gd name="T39" fmla="*/ 334 h 372"/>
                <a:gd name="T40" fmla="*/ 234 w 321"/>
                <a:gd name="T41" fmla="*/ 307 h 372"/>
                <a:gd name="T42" fmla="*/ 243 w 321"/>
                <a:gd name="T43" fmla="*/ 307 h 372"/>
                <a:gd name="T44" fmla="*/ 243 w 321"/>
                <a:gd name="T45" fmla="*/ 316 h 372"/>
                <a:gd name="T46" fmla="*/ 253 w 321"/>
                <a:gd name="T47" fmla="*/ 307 h 372"/>
                <a:gd name="T48" fmla="*/ 253 w 321"/>
                <a:gd name="T49" fmla="*/ 297 h 372"/>
                <a:gd name="T50" fmla="*/ 263 w 321"/>
                <a:gd name="T51" fmla="*/ 278 h 372"/>
                <a:gd name="T52" fmla="*/ 263 w 321"/>
                <a:gd name="T53" fmla="*/ 269 h 372"/>
                <a:gd name="T54" fmla="*/ 272 w 321"/>
                <a:gd name="T55" fmla="*/ 259 h 372"/>
                <a:gd name="T56" fmla="*/ 282 w 321"/>
                <a:gd name="T57" fmla="*/ 269 h 372"/>
                <a:gd name="T58" fmla="*/ 292 w 321"/>
                <a:gd name="T59" fmla="*/ 259 h 372"/>
                <a:gd name="T60" fmla="*/ 301 w 321"/>
                <a:gd name="T61" fmla="*/ 240 h 372"/>
                <a:gd name="T62" fmla="*/ 311 w 321"/>
                <a:gd name="T63" fmla="*/ 240 h 372"/>
                <a:gd name="T64" fmla="*/ 311 w 321"/>
                <a:gd name="T65" fmla="*/ 194 h 372"/>
                <a:gd name="T66" fmla="*/ 321 w 321"/>
                <a:gd name="T67" fmla="*/ 169 h 372"/>
                <a:gd name="T68" fmla="*/ 311 w 321"/>
                <a:gd name="T69" fmla="*/ 158 h 372"/>
                <a:gd name="T70" fmla="*/ 321 w 321"/>
                <a:gd name="T71" fmla="*/ 150 h 372"/>
                <a:gd name="T72" fmla="*/ 311 w 321"/>
                <a:gd name="T73" fmla="*/ 140 h 372"/>
                <a:gd name="T74" fmla="*/ 321 w 321"/>
                <a:gd name="T75" fmla="*/ 131 h 372"/>
                <a:gd name="T76" fmla="*/ 301 w 321"/>
                <a:gd name="T77" fmla="*/ 0 h 372"/>
                <a:gd name="T78" fmla="*/ 243 w 321"/>
                <a:gd name="T79" fmla="*/ 29 h 372"/>
                <a:gd name="T80" fmla="*/ 243 w 321"/>
                <a:gd name="T81" fmla="*/ 37 h 372"/>
                <a:gd name="T82" fmla="*/ 214 w 321"/>
                <a:gd name="T83" fmla="*/ 66 h 372"/>
                <a:gd name="T84" fmla="*/ 184 w 321"/>
                <a:gd name="T85" fmla="*/ 66 h 372"/>
                <a:gd name="T86" fmla="*/ 166 w 321"/>
                <a:gd name="T87" fmla="*/ 83 h 372"/>
                <a:gd name="T88" fmla="*/ 166 w 321"/>
                <a:gd name="T89" fmla="*/ 75 h 372"/>
                <a:gd name="T90" fmla="*/ 137 w 321"/>
                <a:gd name="T91" fmla="*/ 75 h 372"/>
                <a:gd name="T92" fmla="*/ 145 w 321"/>
                <a:gd name="T93" fmla="*/ 66 h 372"/>
                <a:gd name="T94" fmla="*/ 126 w 321"/>
                <a:gd name="T95" fmla="*/ 66 h 372"/>
                <a:gd name="T96" fmla="*/ 108 w 321"/>
                <a:gd name="T97" fmla="*/ 56 h 372"/>
                <a:gd name="T98" fmla="*/ 97 w 321"/>
                <a:gd name="T99" fmla="*/ 56 h 372"/>
                <a:gd name="T100" fmla="*/ 0 w 321"/>
                <a:gd name="T101" fmla="*/ 66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21"/>
                <a:gd name="T154" fmla="*/ 0 h 372"/>
                <a:gd name="T155" fmla="*/ 321 w 321"/>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21" h="372">
                  <a:moveTo>
                    <a:pt x="0" y="66"/>
                  </a:moveTo>
                  <a:lnTo>
                    <a:pt x="29" y="324"/>
                  </a:lnTo>
                  <a:lnTo>
                    <a:pt x="58" y="324"/>
                  </a:lnTo>
                  <a:lnTo>
                    <a:pt x="68" y="334"/>
                  </a:lnTo>
                  <a:lnTo>
                    <a:pt x="77" y="353"/>
                  </a:lnTo>
                  <a:lnTo>
                    <a:pt x="108" y="353"/>
                  </a:lnTo>
                  <a:lnTo>
                    <a:pt x="116" y="362"/>
                  </a:lnTo>
                  <a:lnTo>
                    <a:pt x="126" y="353"/>
                  </a:lnTo>
                  <a:lnTo>
                    <a:pt x="145" y="362"/>
                  </a:lnTo>
                  <a:lnTo>
                    <a:pt x="155" y="362"/>
                  </a:lnTo>
                  <a:lnTo>
                    <a:pt x="155" y="353"/>
                  </a:lnTo>
                  <a:lnTo>
                    <a:pt x="166" y="353"/>
                  </a:lnTo>
                  <a:lnTo>
                    <a:pt x="174" y="343"/>
                  </a:lnTo>
                  <a:lnTo>
                    <a:pt x="174" y="353"/>
                  </a:lnTo>
                  <a:lnTo>
                    <a:pt x="184" y="362"/>
                  </a:lnTo>
                  <a:lnTo>
                    <a:pt x="195" y="362"/>
                  </a:lnTo>
                  <a:lnTo>
                    <a:pt x="203" y="372"/>
                  </a:lnTo>
                  <a:lnTo>
                    <a:pt x="214" y="372"/>
                  </a:lnTo>
                  <a:lnTo>
                    <a:pt x="224" y="362"/>
                  </a:lnTo>
                  <a:lnTo>
                    <a:pt x="224" y="334"/>
                  </a:lnTo>
                  <a:lnTo>
                    <a:pt x="234" y="307"/>
                  </a:lnTo>
                  <a:lnTo>
                    <a:pt x="243" y="307"/>
                  </a:lnTo>
                  <a:lnTo>
                    <a:pt x="243" y="316"/>
                  </a:lnTo>
                  <a:lnTo>
                    <a:pt x="253" y="307"/>
                  </a:lnTo>
                  <a:lnTo>
                    <a:pt x="253" y="297"/>
                  </a:lnTo>
                  <a:lnTo>
                    <a:pt x="263" y="278"/>
                  </a:lnTo>
                  <a:lnTo>
                    <a:pt x="263" y="269"/>
                  </a:lnTo>
                  <a:lnTo>
                    <a:pt x="272" y="259"/>
                  </a:lnTo>
                  <a:lnTo>
                    <a:pt x="282" y="269"/>
                  </a:lnTo>
                  <a:lnTo>
                    <a:pt x="292" y="259"/>
                  </a:lnTo>
                  <a:lnTo>
                    <a:pt x="301" y="240"/>
                  </a:lnTo>
                  <a:lnTo>
                    <a:pt x="311" y="240"/>
                  </a:lnTo>
                  <a:lnTo>
                    <a:pt x="311" y="194"/>
                  </a:lnTo>
                  <a:lnTo>
                    <a:pt x="321" y="169"/>
                  </a:lnTo>
                  <a:lnTo>
                    <a:pt x="311" y="158"/>
                  </a:lnTo>
                  <a:lnTo>
                    <a:pt x="321" y="150"/>
                  </a:lnTo>
                  <a:lnTo>
                    <a:pt x="311" y="140"/>
                  </a:lnTo>
                  <a:lnTo>
                    <a:pt x="321" y="131"/>
                  </a:lnTo>
                  <a:lnTo>
                    <a:pt x="301" y="0"/>
                  </a:lnTo>
                  <a:lnTo>
                    <a:pt x="243" y="29"/>
                  </a:lnTo>
                  <a:lnTo>
                    <a:pt x="243" y="37"/>
                  </a:lnTo>
                  <a:lnTo>
                    <a:pt x="214" y="66"/>
                  </a:lnTo>
                  <a:lnTo>
                    <a:pt x="184" y="66"/>
                  </a:lnTo>
                  <a:lnTo>
                    <a:pt x="166" y="83"/>
                  </a:lnTo>
                  <a:lnTo>
                    <a:pt x="166" y="75"/>
                  </a:lnTo>
                  <a:lnTo>
                    <a:pt x="137" y="75"/>
                  </a:lnTo>
                  <a:lnTo>
                    <a:pt x="145" y="66"/>
                  </a:lnTo>
                  <a:lnTo>
                    <a:pt x="126" y="66"/>
                  </a:lnTo>
                  <a:lnTo>
                    <a:pt x="108" y="56"/>
                  </a:lnTo>
                  <a:lnTo>
                    <a:pt x="97" y="56"/>
                  </a:lnTo>
                  <a:lnTo>
                    <a:pt x="0" y="66"/>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5" name="Freeform 40"/>
            <p:cNvSpPr>
              <a:spLocks/>
            </p:cNvSpPr>
            <p:nvPr/>
          </p:nvSpPr>
          <p:spPr bwMode="auto">
            <a:xfrm>
              <a:off x="4393" y="1358"/>
              <a:ext cx="693" cy="558"/>
            </a:xfrm>
            <a:custGeom>
              <a:avLst/>
              <a:gdLst>
                <a:gd name="T0" fmla="*/ 434 w 571"/>
                <a:gd name="T1" fmla="*/ 402 h 458"/>
                <a:gd name="T2" fmla="*/ 426 w 571"/>
                <a:gd name="T3" fmla="*/ 420 h 458"/>
                <a:gd name="T4" fmla="*/ 416 w 571"/>
                <a:gd name="T5" fmla="*/ 458 h 458"/>
                <a:gd name="T6" fmla="*/ 434 w 571"/>
                <a:gd name="T7" fmla="*/ 439 h 458"/>
                <a:gd name="T8" fmla="*/ 455 w 571"/>
                <a:gd name="T9" fmla="*/ 449 h 458"/>
                <a:gd name="T10" fmla="*/ 474 w 571"/>
                <a:gd name="T11" fmla="*/ 439 h 458"/>
                <a:gd name="T12" fmla="*/ 532 w 571"/>
                <a:gd name="T13" fmla="*/ 393 h 458"/>
                <a:gd name="T14" fmla="*/ 571 w 571"/>
                <a:gd name="T15" fmla="*/ 364 h 458"/>
                <a:gd name="T16" fmla="*/ 561 w 571"/>
                <a:gd name="T17" fmla="*/ 364 h 458"/>
                <a:gd name="T18" fmla="*/ 542 w 571"/>
                <a:gd name="T19" fmla="*/ 374 h 458"/>
                <a:gd name="T20" fmla="*/ 532 w 571"/>
                <a:gd name="T21" fmla="*/ 383 h 458"/>
                <a:gd name="T22" fmla="*/ 542 w 571"/>
                <a:gd name="T23" fmla="*/ 364 h 458"/>
                <a:gd name="T24" fmla="*/ 532 w 571"/>
                <a:gd name="T25" fmla="*/ 364 h 458"/>
                <a:gd name="T26" fmla="*/ 513 w 571"/>
                <a:gd name="T27" fmla="*/ 383 h 458"/>
                <a:gd name="T28" fmla="*/ 465 w 571"/>
                <a:gd name="T29" fmla="*/ 412 h 458"/>
                <a:gd name="T30" fmla="*/ 445 w 571"/>
                <a:gd name="T31" fmla="*/ 420 h 458"/>
                <a:gd name="T32" fmla="*/ 455 w 571"/>
                <a:gd name="T33" fmla="*/ 393 h 458"/>
                <a:gd name="T34" fmla="*/ 455 w 571"/>
                <a:gd name="T35" fmla="*/ 374 h 458"/>
                <a:gd name="T36" fmla="*/ 445 w 571"/>
                <a:gd name="T37" fmla="*/ 291 h 458"/>
                <a:gd name="T38" fmla="*/ 434 w 571"/>
                <a:gd name="T39" fmla="*/ 205 h 458"/>
                <a:gd name="T40" fmla="*/ 426 w 571"/>
                <a:gd name="T41" fmla="*/ 151 h 458"/>
                <a:gd name="T42" fmla="*/ 405 w 571"/>
                <a:gd name="T43" fmla="*/ 140 h 458"/>
                <a:gd name="T44" fmla="*/ 397 w 571"/>
                <a:gd name="T45" fmla="*/ 94 h 458"/>
                <a:gd name="T46" fmla="*/ 405 w 571"/>
                <a:gd name="T47" fmla="*/ 76 h 458"/>
                <a:gd name="T48" fmla="*/ 387 w 571"/>
                <a:gd name="T49" fmla="*/ 28 h 458"/>
                <a:gd name="T50" fmla="*/ 376 w 571"/>
                <a:gd name="T51" fmla="*/ 0 h 458"/>
                <a:gd name="T52" fmla="*/ 289 w 571"/>
                <a:gd name="T53" fmla="*/ 19 h 458"/>
                <a:gd name="T54" fmla="*/ 250 w 571"/>
                <a:gd name="T55" fmla="*/ 46 h 458"/>
                <a:gd name="T56" fmla="*/ 231 w 571"/>
                <a:gd name="T57" fmla="*/ 103 h 458"/>
                <a:gd name="T58" fmla="*/ 202 w 571"/>
                <a:gd name="T59" fmla="*/ 151 h 458"/>
                <a:gd name="T60" fmla="*/ 212 w 571"/>
                <a:gd name="T61" fmla="*/ 168 h 458"/>
                <a:gd name="T62" fmla="*/ 202 w 571"/>
                <a:gd name="T63" fmla="*/ 197 h 458"/>
                <a:gd name="T64" fmla="*/ 163 w 571"/>
                <a:gd name="T65" fmla="*/ 224 h 458"/>
                <a:gd name="T66" fmla="*/ 67 w 571"/>
                <a:gd name="T67" fmla="*/ 234 h 458"/>
                <a:gd name="T68" fmla="*/ 29 w 571"/>
                <a:gd name="T69" fmla="*/ 262 h 458"/>
                <a:gd name="T70" fmla="*/ 48 w 571"/>
                <a:gd name="T71" fmla="*/ 291 h 458"/>
                <a:gd name="T72" fmla="*/ 38 w 571"/>
                <a:gd name="T73" fmla="*/ 309 h 458"/>
                <a:gd name="T74" fmla="*/ 0 w 571"/>
                <a:gd name="T75" fmla="*/ 364 h 458"/>
                <a:gd name="T76" fmla="*/ 310 w 571"/>
                <a:gd name="T77" fmla="*/ 327 h 458"/>
                <a:gd name="T78" fmla="*/ 318 w 571"/>
                <a:gd name="T79" fmla="*/ 337 h 458"/>
                <a:gd name="T80" fmla="*/ 339 w 571"/>
                <a:gd name="T81" fmla="*/ 356 h 458"/>
                <a:gd name="T82" fmla="*/ 347 w 571"/>
                <a:gd name="T83" fmla="*/ 364 h 458"/>
                <a:gd name="T84" fmla="*/ 368 w 571"/>
                <a:gd name="T85" fmla="*/ 374 h 45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71"/>
                <a:gd name="T130" fmla="*/ 0 h 458"/>
                <a:gd name="T131" fmla="*/ 571 w 571"/>
                <a:gd name="T132" fmla="*/ 458 h 45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71" h="458">
                  <a:moveTo>
                    <a:pt x="368" y="383"/>
                  </a:moveTo>
                  <a:lnTo>
                    <a:pt x="434" y="402"/>
                  </a:lnTo>
                  <a:lnTo>
                    <a:pt x="434" y="420"/>
                  </a:lnTo>
                  <a:lnTo>
                    <a:pt x="426" y="420"/>
                  </a:lnTo>
                  <a:lnTo>
                    <a:pt x="426" y="439"/>
                  </a:lnTo>
                  <a:lnTo>
                    <a:pt x="416" y="458"/>
                  </a:lnTo>
                  <a:lnTo>
                    <a:pt x="426" y="458"/>
                  </a:lnTo>
                  <a:lnTo>
                    <a:pt x="434" y="439"/>
                  </a:lnTo>
                  <a:lnTo>
                    <a:pt x="434" y="449"/>
                  </a:lnTo>
                  <a:lnTo>
                    <a:pt x="455" y="449"/>
                  </a:lnTo>
                  <a:lnTo>
                    <a:pt x="455" y="439"/>
                  </a:lnTo>
                  <a:lnTo>
                    <a:pt x="474" y="439"/>
                  </a:lnTo>
                  <a:lnTo>
                    <a:pt x="494" y="420"/>
                  </a:lnTo>
                  <a:lnTo>
                    <a:pt x="532" y="393"/>
                  </a:lnTo>
                  <a:lnTo>
                    <a:pt x="542" y="393"/>
                  </a:lnTo>
                  <a:lnTo>
                    <a:pt x="571" y="364"/>
                  </a:lnTo>
                  <a:lnTo>
                    <a:pt x="571" y="356"/>
                  </a:lnTo>
                  <a:lnTo>
                    <a:pt x="561" y="364"/>
                  </a:lnTo>
                  <a:lnTo>
                    <a:pt x="552" y="364"/>
                  </a:lnTo>
                  <a:lnTo>
                    <a:pt x="542" y="374"/>
                  </a:lnTo>
                  <a:lnTo>
                    <a:pt x="542" y="383"/>
                  </a:lnTo>
                  <a:lnTo>
                    <a:pt x="532" y="383"/>
                  </a:lnTo>
                  <a:lnTo>
                    <a:pt x="532" y="374"/>
                  </a:lnTo>
                  <a:lnTo>
                    <a:pt x="542" y="364"/>
                  </a:lnTo>
                  <a:lnTo>
                    <a:pt x="542" y="356"/>
                  </a:lnTo>
                  <a:lnTo>
                    <a:pt x="532" y="364"/>
                  </a:lnTo>
                  <a:lnTo>
                    <a:pt x="532" y="374"/>
                  </a:lnTo>
                  <a:lnTo>
                    <a:pt x="513" y="383"/>
                  </a:lnTo>
                  <a:lnTo>
                    <a:pt x="484" y="393"/>
                  </a:lnTo>
                  <a:lnTo>
                    <a:pt x="465" y="412"/>
                  </a:lnTo>
                  <a:lnTo>
                    <a:pt x="455" y="412"/>
                  </a:lnTo>
                  <a:lnTo>
                    <a:pt x="445" y="420"/>
                  </a:lnTo>
                  <a:lnTo>
                    <a:pt x="445" y="402"/>
                  </a:lnTo>
                  <a:lnTo>
                    <a:pt x="455" y="393"/>
                  </a:lnTo>
                  <a:lnTo>
                    <a:pt x="445" y="383"/>
                  </a:lnTo>
                  <a:lnTo>
                    <a:pt x="455" y="374"/>
                  </a:lnTo>
                  <a:lnTo>
                    <a:pt x="455" y="364"/>
                  </a:lnTo>
                  <a:lnTo>
                    <a:pt x="445" y="291"/>
                  </a:lnTo>
                  <a:lnTo>
                    <a:pt x="434" y="291"/>
                  </a:lnTo>
                  <a:lnTo>
                    <a:pt x="434" y="205"/>
                  </a:lnTo>
                  <a:lnTo>
                    <a:pt x="426" y="186"/>
                  </a:lnTo>
                  <a:lnTo>
                    <a:pt x="426" y="151"/>
                  </a:lnTo>
                  <a:lnTo>
                    <a:pt x="416" y="140"/>
                  </a:lnTo>
                  <a:lnTo>
                    <a:pt x="405" y="140"/>
                  </a:lnTo>
                  <a:lnTo>
                    <a:pt x="405" y="122"/>
                  </a:lnTo>
                  <a:lnTo>
                    <a:pt x="397" y="94"/>
                  </a:lnTo>
                  <a:lnTo>
                    <a:pt x="397" y="84"/>
                  </a:lnTo>
                  <a:lnTo>
                    <a:pt x="405" y="76"/>
                  </a:lnTo>
                  <a:lnTo>
                    <a:pt x="397" y="57"/>
                  </a:lnTo>
                  <a:lnTo>
                    <a:pt x="387" y="28"/>
                  </a:lnTo>
                  <a:lnTo>
                    <a:pt x="387" y="9"/>
                  </a:lnTo>
                  <a:lnTo>
                    <a:pt x="376" y="0"/>
                  </a:lnTo>
                  <a:lnTo>
                    <a:pt x="289" y="28"/>
                  </a:lnTo>
                  <a:lnTo>
                    <a:pt x="289" y="19"/>
                  </a:lnTo>
                  <a:lnTo>
                    <a:pt x="279" y="28"/>
                  </a:lnTo>
                  <a:lnTo>
                    <a:pt x="250" y="46"/>
                  </a:lnTo>
                  <a:lnTo>
                    <a:pt x="231" y="84"/>
                  </a:lnTo>
                  <a:lnTo>
                    <a:pt x="231" y="103"/>
                  </a:lnTo>
                  <a:lnTo>
                    <a:pt x="192" y="140"/>
                  </a:lnTo>
                  <a:lnTo>
                    <a:pt x="202" y="151"/>
                  </a:lnTo>
                  <a:lnTo>
                    <a:pt x="212" y="151"/>
                  </a:lnTo>
                  <a:lnTo>
                    <a:pt x="212" y="168"/>
                  </a:lnTo>
                  <a:lnTo>
                    <a:pt x="221" y="178"/>
                  </a:lnTo>
                  <a:lnTo>
                    <a:pt x="202" y="197"/>
                  </a:lnTo>
                  <a:lnTo>
                    <a:pt x="183" y="224"/>
                  </a:lnTo>
                  <a:lnTo>
                    <a:pt x="163" y="224"/>
                  </a:lnTo>
                  <a:lnTo>
                    <a:pt x="125" y="234"/>
                  </a:lnTo>
                  <a:lnTo>
                    <a:pt x="67" y="234"/>
                  </a:lnTo>
                  <a:lnTo>
                    <a:pt x="48" y="243"/>
                  </a:lnTo>
                  <a:lnTo>
                    <a:pt x="29" y="262"/>
                  </a:lnTo>
                  <a:lnTo>
                    <a:pt x="29" y="272"/>
                  </a:lnTo>
                  <a:lnTo>
                    <a:pt x="48" y="291"/>
                  </a:lnTo>
                  <a:lnTo>
                    <a:pt x="48" y="309"/>
                  </a:lnTo>
                  <a:lnTo>
                    <a:pt x="38" y="309"/>
                  </a:lnTo>
                  <a:lnTo>
                    <a:pt x="38" y="327"/>
                  </a:lnTo>
                  <a:lnTo>
                    <a:pt x="0" y="364"/>
                  </a:lnTo>
                  <a:lnTo>
                    <a:pt x="0" y="393"/>
                  </a:lnTo>
                  <a:lnTo>
                    <a:pt x="310" y="327"/>
                  </a:lnTo>
                  <a:lnTo>
                    <a:pt x="318" y="327"/>
                  </a:lnTo>
                  <a:lnTo>
                    <a:pt x="318" y="337"/>
                  </a:lnTo>
                  <a:lnTo>
                    <a:pt x="328" y="337"/>
                  </a:lnTo>
                  <a:lnTo>
                    <a:pt x="339" y="356"/>
                  </a:lnTo>
                  <a:lnTo>
                    <a:pt x="339" y="364"/>
                  </a:lnTo>
                  <a:lnTo>
                    <a:pt x="347" y="364"/>
                  </a:lnTo>
                  <a:lnTo>
                    <a:pt x="347" y="374"/>
                  </a:lnTo>
                  <a:lnTo>
                    <a:pt x="368" y="374"/>
                  </a:lnTo>
                  <a:lnTo>
                    <a:pt x="368" y="383"/>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6" name="Freeform 41"/>
            <p:cNvSpPr>
              <a:spLocks/>
            </p:cNvSpPr>
            <p:nvPr/>
          </p:nvSpPr>
          <p:spPr bwMode="auto">
            <a:xfrm>
              <a:off x="4334" y="1757"/>
              <a:ext cx="539" cy="361"/>
            </a:xfrm>
            <a:custGeom>
              <a:avLst/>
              <a:gdLst>
                <a:gd name="T0" fmla="*/ 107 w 444"/>
                <a:gd name="T1" fmla="*/ 278 h 297"/>
                <a:gd name="T2" fmla="*/ 309 w 444"/>
                <a:gd name="T3" fmla="*/ 242 h 297"/>
                <a:gd name="T4" fmla="*/ 377 w 444"/>
                <a:gd name="T5" fmla="*/ 233 h 297"/>
                <a:gd name="T6" fmla="*/ 377 w 444"/>
                <a:gd name="T7" fmla="*/ 223 h 297"/>
                <a:gd name="T8" fmla="*/ 386 w 444"/>
                <a:gd name="T9" fmla="*/ 215 h 297"/>
                <a:gd name="T10" fmla="*/ 396 w 444"/>
                <a:gd name="T11" fmla="*/ 215 h 297"/>
                <a:gd name="T12" fmla="*/ 415 w 444"/>
                <a:gd name="T13" fmla="*/ 204 h 297"/>
                <a:gd name="T14" fmla="*/ 415 w 444"/>
                <a:gd name="T15" fmla="*/ 186 h 297"/>
                <a:gd name="T16" fmla="*/ 436 w 444"/>
                <a:gd name="T17" fmla="*/ 177 h 297"/>
                <a:gd name="T18" fmla="*/ 444 w 444"/>
                <a:gd name="T19" fmla="*/ 169 h 297"/>
                <a:gd name="T20" fmla="*/ 436 w 444"/>
                <a:gd name="T21" fmla="*/ 158 h 297"/>
                <a:gd name="T22" fmla="*/ 425 w 444"/>
                <a:gd name="T23" fmla="*/ 158 h 297"/>
                <a:gd name="T24" fmla="*/ 425 w 444"/>
                <a:gd name="T25" fmla="*/ 150 h 297"/>
                <a:gd name="T26" fmla="*/ 415 w 444"/>
                <a:gd name="T27" fmla="*/ 150 h 297"/>
                <a:gd name="T28" fmla="*/ 406 w 444"/>
                <a:gd name="T29" fmla="*/ 140 h 297"/>
                <a:gd name="T30" fmla="*/ 406 w 444"/>
                <a:gd name="T31" fmla="*/ 131 h 297"/>
                <a:gd name="T32" fmla="*/ 396 w 444"/>
                <a:gd name="T33" fmla="*/ 131 h 297"/>
                <a:gd name="T34" fmla="*/ 396 w 444"/>
                <a:gd name="T35" fmla="*/ 112 h 297"/>
                <a:gd name="T36" fmla="*/ 406 w 444"/>
                <a:gd name="T37" fmla="*/ 112 h 297"/>
                <a:gd name="T38" fmla="*/ 406 w 444"/>
                <a:gd name="T39" fmla="*/ 102 h 297"/>
                <a:gd name="T40" fmla="*/ 396 w 444"/>
                <a:gd name="T41" fmla="*/ 93 h 297"/>
                <a:gd name="T42" fmla="*/ 406 w 444"/>
                <a:gd name="T43" fmla="*/ 83 h 297"/>
                <a:gd name="T44" fmla="*/ 406 w 444"/>
                <a:gd name="T45" fmla="*/ 64 h 297"/>
                <a:gd name="T46" fmla="*/ 415 w 444"/>
                <a:gd name="T47" fmla="*/ 56 h 297"/>
                <a:gd name="T48" fmla="*/ 415 w 444"/>
                <a:gd name="T49" fmla="*/ 47 h 297"/>
                <a:gd name="T50" fmla="*/ 396 w 444"/>
                <a:gd name="T51" fmla="*/ 47 h 297"/>
                <a:gd name="T52" fmla="*/ 396 w 444"/>
                <a:gd name="T53" fmla="*/ 37 h 297"/>
                <a:gd name="T54" fmla="*/ 386 w 444"/>
                <a:gd name="T55" fmla="*/ 37 h 297"/>
                <a:gd name="T56" fmla="*/ 386 w 444"/>
                <a:gd name="T57" fmla="*/ 29 h 297"/>
                <a:gd name="T58" fmla="*/ 377 w 444"/>
                <a:gd name="T59" fmla="*/ 10 h 297"/>
                <a:gd name="T60" fmla="*/ 367 w 444"/>
                <a:gd name="T61" fmla="*/ 10 h 297"/>
                <a:gd name="T62" fmla="*/ 367 w 444"/>
                <a:gd name="T63" fmla="*/ 0 h 297"/>
                <a:gd name="T64" fmla="*/ 357 w 444"/>
                <a:gd name="T65" fmla="*/ 0 h 297"/>
                <a:gd name="T66" fmla="*/ 49 w 444"/>
                <a:gd name="T67" fmla="*/ 64 h 297"/>
                <a:gd name="T68" fmla="*/ 49 w 444"/>
                <a:gd name="T69" fmla="*/ 37 h 297"/>
                <a:gd name="T70" fmla="*/ 29 w 444"/>
                <a:gd name="T71" fmla="*/ 56 h 297"/>
                <a:gd name="T72" fmla="*/ 20 w 444"/>
                <a:gd name="T73" fmla="*/ 47 h 297"/>
                <a:gd name="T74" fmla="*/ 20 w 444"/>
                <a:gd name="T75" fmla="*/ 64 h 297"/>
                <a:gd name="T76" fmla="*/ 0 w 444"/>
                <a:gd name="T77" fmla="*/ 75 h 297"/>
                <a:gd name="T78" fmla="*/ 20 w 444"/>
                <a:gd name="T79" fmla="*/ 204 h 297"/>
                <a:gd name="T80" fmla="*/ 39 w 444"/>
                <a:gd name="T81" fmla="*/ 297 h 297"/>
                <a:gd name="T82" fmla="*/ 107 w 444"/>
                <a:gd name="T83" fmla="*/ 278 h 2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44"/>
                <a:gd name="T127" fmla="*/ 0 h 297"/>
                <a:gd name="T128" fmla="*/ 444 w 444"/>
                <a:gd name="T129" fmla="*/ 297 h 2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44" h="297">
                  <a:moveTo>
                    <a:pt x="107" y="278"/>
                  </a:moveTo>
                  <a:lnTo>
                    <a:pt x="309" y="242"/>
                  </a:lnTo>
                  <a:lnTo>
                    <a:pt x="377" y="233"/>
                  </a:lnTo>
                  <a:lnTo>
                    <a:pt x="377" y="223"/>
                  </a:lnTo>
                  <a:lnTo>
                    <a:pt x="386" y="215"/>
                  </a:lnTo>
                  <a:lnTo>
                    <a:pt x="396" y="215"/>
                  </a:lnTo>
                  <a:lnTo>
                    <a:pt x="415" y="204"/>
                  </a:lnTo>
                  <a:lnTo>
                    <a:pt x="415" y="186"/>
                  </a:lnTo>
                  <a:lnTo>
                    <a:pt x="436" y="177"/>
                  </a:lnTo>
                  <a:lnTo>
                    <a:pt x="444" y="169"/>
                  </a:lnTo>
                  <a:lnTo>
                    <a:pt x="436" y="158"/>
                  </a:lnTo>
                  <a:lnTo>
                    <a:pt x="425" y="158"/>
                  </a:lnTo>
                  <a:lnTo>
                    <a:pt x="425" y="150"/>
                  </a:lnTo>
                  <a:lnTo>
                    <a:pt x="415" y="150"/>
                  </a:lnTo>
                  <a:lnTo>
                    <a:pt x="406" y="140"/>
                  </a:lnTo>
                  <a:lnTo>
                    <a:pt x="406" y="131"/>
                  </a:lnTo>
                  <a:lnTo>
                    <a:pt x="396" y="131"/>
                  </a:lnTo>
                  <a:lnTo>
                    <a:pt x="396" y="112"/>
                  </a:lnTo>
                  <a:lnTo>
                    <a:pt x="406" y="112"/>
                  </a:lnTo>
                  <a:lnTo>
                    <a:pt x="406" y="102"/>
                  </a:lnTo>
                  <a:lnTo>
                    <a:pt x="396" y="93"/>
                  </a:lnTo>
                  <a:lnTo>
                    <a:pt x="406" y="83"/>
                  </a:lnTo>
                  <a:lnTo>
                    <a:pt x="406" y="64"/>
                  </a:lnTo>
                  <a:lnTo>
                    <a:pt x="415" y="56"/>
                  </a:lnTo>
                  <a:lnTo>
                    <a:pt x="415" y="47"/>
                  </a:lnTo>
                  <a:lnTo>
                    <a:pt x="396" y="47"/>
                  </a:lnTo>
                  <a:lnTo>
                    <a:pt x="396" y="37"/>
                  </a:lnTo>
                  <a:lnTo>
                    <a:pt x="386" y="37"/>
                  </a:lnTo>
                  <a:lnTo>
                    <a:pt x="386" y="29"/>
                  </a:lnTo>
                  <a:lnTo>
                    <a:pt x="377" y="10"/>
                  </a:lnTo>
                  <a:lnTo>
                    <a:pt x="367" y="10"/>
                  </a:lnTo>
                  <a:lnTo>
                    <a:pt x="367" y="0"/>
                  </a:lnTo>
                  <a:lnTo>
                    <a:pt x="357" y="0"/>
                  </a:lnTo>
                  <a:lnTo>
                    <a:pt x="49" y="64"/>
                  </a:lnTo>
                  <a:lnTo>
                    <a:pt x="49" y="37"/>
                  </a:lnTo>
                  <a:lnTo>
                    <a:pt x="29" y="56"/>
                  </a:lnTo>
                  <a:lnTo>
                    <a:pt x="20" y="47"/>
                  </a:lnTo>
                  <a:lnTo>
                    <a:pt x="20" y="64"/>
                  </a:lnTo>
                  <a:lnTo>
                    <a:pt x="0" y="75"/>
                  </a:lnTo>
                  <a:lnTo>
                    <a:pt x="20" y="204"/>
                  </a:lnTo>
                  <a:lnTo>
                    <a:pt x="39" y="297"/>
                  </a:lnTo>
                  <a:lnTo>
                    <a:pt x="107" y="27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7" name="Freeform 42"/>
            <p:cNvSpPr>
              <a:spLocks/>
            </p:cNvSpPr>
            <p:nvPr/>
          </p:nvSpPr>
          <p:spPr bwMode="auto">
            <a:xfrm>
              <a:off x="4145" y="2118"/>
              <a:ext cx="718" cy="421"/>
            </a:xfrm>
            <a:custGeom>
              <a:avLst/>
              <a:gdLst>
                <a:gd name="T0" fmla="*/ 388 w 592"/>
                <a:gd name="T1" fmla="*/ 288 h 345"/>
                <a:gd name="T2" fmla="*/ 176 w 592"/>
                <a:gd name="T3" fmla="*/ 317 h 345"/>
                <a:gd name="T4" fmla="*/ 156 w 592"/>
                <a:gd name="T5" fmla="*/ 317 h 345"/>
                <a:gd name="T6" fmla="*/ 0 w 592"/>
                <a:gd name="T7" fmla="*/ 345 h 345"/>
                <a:gd name="T8" fmla="*/ 39 w 592"/>
                <a:gd name="T9" fmla="*/ 326 h 345"/>
                <a:gd name="T10" fmla="*/ 58 w 592"/>
                <a:gd name="T11" fmla="*/ 307 h 345"/>
                <a:gd name="T12" fmla="*/ 69 w 592"/>
                <a:gd name="T13" fmla="*/ 288 h 345"/>
                <a:gd name="T14" fmla="*/ 79 w 592"/>
                <a:gd name="T15" fmla="*/ 271 h 345"/>
                <a:gd name="T16" fmla="*/ 116 w 592"/>
                <a:gd name="T17" fmla="*/ 234 h 345"/>
                <a:gd name="T18" fmla="*/ 127 w 592"/>
                <a:gd name="T19" fmla="*/ 252 h 345"/>
                <a:gd name="T20" fmla="*/ 156 w 592"/>
                <a:gd name="T21" fmla="*/ 261 h 345"/>
                <a:gd name="T22" fmla="*/ 166 w 592"/>
                <a:gd name="T23" fmla="*/ 242 h 345"/>
                <a:gd name="T24" fmla="*/ 185 w 592"/>
                <a:gd name="T25" fmla="*/ 252 h 345"/>
                <a:gd name="T26" fmla="*/ 205 w 592"/>
                <a:gd name="T27" fmla="*/ 234 h 345"/>
                <a:gd name="T28" fmla="*/ 224 w 592"/>
                <a:gd name="T29" fmla="*/ 223 h 345"/>
                <a:gd name="T30" fmla="*/ 243 w 592"/>
                <a:gd name="T31" fmla="*/ 205 h 345"/>
                <a:gd name="T32" fmla="*/ 253 w 592"/>
                <a:gd name="T33" fmla="*/ 158 h 345"/>
                <a:gd name="T34" fmla="*/ 292 w 592"/>
                <a:gd name="T35" fmla="*/ 112 h 345"/>
                <a:gd name="T36" fmla="*/ 311 w 592"/>
                <a:gd name="T37" fmla="*/ 102 h 345"/>
                <a:gd name="T38" fmla="*/ 321 w 592"/>
                <a:gd name="T39" fmla="*/ 64 h 345"/>
                <a:gd name="T40" fmla="*/ 330 w 592"/>
                <a:gd name="T41" fmla="*/ 56 h 345"/>
                <a:gd name="T42" fmla="*/ 340 w 592"/>
                <a:gd name="T43" fmla="*/ 46 h 345"/>
                <a:gd name="T44" fmla="*/ 359 w 592"/>
                <a:gd name="T45" fmla="*/ 29 h 345"/>
                <a:gd name="T46" fmla="*/ 351 w 592"/>
                <a:gd name="T47" fmla="*/ 0 h 345"/>
                <a:gd name="T48" fmla="*/ 388 w 592"/>
                <a:gd name="T49" fmla="*/ 18 h 345"/>
                <a:gd name="T50" fmla="*/ 397 w 592"/>
                <a:gd name="T51" fmla="*/ 0 h 345"/>
                <a:gd name="T52" fmla="*/ 417 w 592"/>
                <a:gd name="T53" fmla="*/ 10 h 345"/>
                <a:gd name="T54" fmla="*/ 436 w 592"/>
                <a:gd name="T55" fmla="*/ 18 h 345"/>
                <a:gd name="T56" fmla="*/ 455 w 592"/>
                <a:gd name="T57" fmla="*/ 29 h 345"/>
                <a:gd name="T58" fmla="*/ 465 w 592"/>
                <a:gd name="T59" fmla="*/ 46 h 345"/>
                <a:gd name="T60" fmla="*/ 446 w 592"/>
                <a:gd name="T61" fmla="*/ 75 h 345"/>
                <a:gd name="T62" fmla="*/ 455 w 592"/>
                <a:gd name="T63" fmla="*/ 94 h 345"/>
                <a:gd name="T64" fmla="*/ 475 w 592"/>
                <a:gd name="T65" fmla="*/ 94 h 345"/>
                <a:gd name="T66" fmla="*/ 494 w 592"/>
                <a:gd name="T67" fmla="*/ 102 h 345"/>
                <a:gd name="T68" fmla="*/ 523 w 592"/>
                <a:gd name="T69" fmla="*/ 112 h 345"/>
                <a:gd name="T70" fmla="*/ 533 w 592"/>
                <a:gd name="T71" fmla="*/ 150 h 345"/>
                <a:gd name="T72" fmla="*/ 544 w 592"/>
                <a:gd name="T73" fmla="*/ 167 h 345"/>
                <a:gd name="T74" fmla="*/ 533 w 592"/>
                <a:gd name="T75" fmla="*/ 186 h 345"/>
                <a:gd name="T76" fmla="*/ 544 w 592"/>
                <a:gd name="T77" fmla="*/ 186 h 345"/>
                <a:gd name="T78" fmla="*/ 544 w 592"/>
                <a:gd name="T79" fmla="*/ 205 h 345"/>
                <a:gd name="T80" fmla="*/ 533 w 592"/>
                <a:gd name="T81" fmla="*/ 215 h 345"/>
                <a:gd name="T82" fmla="*/ 562 w 592"/>
                <a:gd name="T83" fmla="*/ 205 h 345"/>
                <a:gd name="T84" fmla="*/ 581 w 592"/>
                <a:gd name="T85" fmla="*/ 215 h 345"/>
                <a:gd name="T86" fmla="*/ 581 w 592"/>
                <a:gd name="T87" fmla="*/ 242 h 3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92"/>
                <a:gd name="T133" fmla="*/ 0 h 345"/>
                <a:gd name="T134" fmla="*/ 592 w 592"/>
                <a:gd name="T135" fmla="*/ 345 h 34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92" h="345">
                  <a:moveTo>
                    <a:pt x="581" y="252"/>
                  </a:moveTo>
                  <a:lnTo>
                    <a:pt x="388" y="288"/>
                  </a:lnTo>
                  <a:lnTo>
                    <a:pt x="185" y="317"/>
                  </a:lnTo>
                  <a:lnTo>
                    <a:pt x="176" y="317"/>
                  </a:lnTo>
                  <a:lnTo>
                    <a:pt x="156" y="326"/>
                  </a:lnTo>
                  <a:lnTo>
                    <a:pt x="156" y="317"/>
                  </a:lnTo>
                  <a:lnTo>
                    <a:pt x="137" y="326"/>
                  </a:lnTo>
                  <a:lnTo>
                    <a:pt x="0" y="345"/>
                  </a:lnTo>
                  <a:lnTo>
                    <a:pt x="10" y="336"/>
                  </a:lnTo>
                  <a:lnTo>
                    <a:pt x="39" y="326"/>
                  </a:lnTo>
                  <a:lnTo>
                    <a:pt x="39" y="317"/>
                  </a:lnTo>
                  <a:lnTo>
                    <a:pt x="58" y="307"/>
                  </a:lnTo>
                  <a:lnTo>
                    <a:pt x="58" y="298"/>
                  </a:lnTo>
                  <a:lnTo>
                    <a:pt x="69" y="288"/>
                  </a:lnTo>
                  <a:lnTo>
                    <a:pt x="69" y="280"/>
                  </a:lnTo>
                  <a:lnTo>
                    <a:pt x="79" y="271"/>
                  </a:lnTo>
                  <a:lnTo>
                    <a:pt x="116" y="242"/>
                  </a:lnTo>
                  <a:lnTo>
                    <a:pt x="116" y="234"/>
                  </a:lnTo>
                  <a:lnTo>
                    <a:pt x="116" y="242"/>
                  </a:lnTo>
                  <a:lnTo>
                    <a:pt x="127" y="252"/>
                  </a:lnTo>
                  <a:lnTo>
                    <a:pt x="145" y="261"/>
                  </a:lnTo>
                  <a:lnTo>
                    <a:pt x="156" y="261"/>
                  </a:lnTo>
                  <a:lnTo>
                    <a:pt x="166" y="252"/>
                  </a:lnTo>
                  <a:lnTo>
                    <a:pt x="166" y="242"/>
                  </a:lnTo>
                  <a:lnTo>
                    <a:pt x="176" y="252"/>
                  </a:lnTo>
                  <a:lnTo>
                    <a:pt x="185" y="252"/>
                  </a:lnTo>
                  <a:lnTo>
                    <a:pt x="205" y="242"/>
                  </a:lnTo>
                  <a:lnTo>
                    <a:pt x="205" y="234"/>
                  </a:lnTo>
                  <a:lnTo>
                    <a:pt x="214" y="234"/>
                  </a:lnTo>
                  <a:lnTo>
                    <a:pt x="224" y="223"/>
                  </a:lnTo>
                  <a:lnTo>
                    <a:pt x="234" y="223"/>
                  </a:lnTo>
                  <a:lnTo>
                    <a:pt x="243" y="205"/>
                  </a:lnTo>
                  <a:lnTo>
                    <a:pt x="243" y="186"/>
                  </a:lnTo>
                  <a:lnTo>
                    <a:pt x="253" y="158"/>
                  </a:lnTo>
                  <a:lnTo>
                    <a:pt x="272" y="94"/>
                  </a:lnTo>
                  <a:lnTo>
                    <a:pt x="292" y="112"/>
                  </a:lnTo>
                  <a:lnTo>
                    <a:pt x="301" y="112"/>
                  </a:lnTo>
                  <a:lnTo>
                    <a:pt x="311" y="102"/>
                  </a:lnTo>
                  <a:lnTo>
                    <a:pt x="311" y="75"/>
                  </a:lnTo>
                  <a:lnTo>
                    <a:pt x="321" y="64"/>
                  </a:lnTo>
                  <a:lnTo>
                    <a:pt x="330" y="64"/>
                  </a:lnTo>
                  <a:lnTo>
                    <a:pt x="330" y="56"/>
                  </a:lnTo>
                  <a:lnTo>
                    <a:pt x="340" y="56"/>
                  </a:lnTo>
                  <a:lnTo>
                    <a:pt x="340" y="46"/>
                  </a:lnTo>
                  <a:lnTo>
                    <a:pt x="351" y="29"/>
                  </a:lnTo>
                  <a:lnTo>
                    <a:pt x="359" y="29"/>
                  </a:lnTo>
                  <a:lnTo>
                    <a:pt x="351" y="18"/>
                  </a:lnTo>
                  <a:lnTo>
                    <a:pt x="351" y="0"/>
                  </a:lnTo>
                  <a:lnTo>
                    <a:pt x="359" y="0"/>
                  </a:lnTo>
                  <a:lnTo>
                    <a:pt x="388" y="18"/>
                  </a:lnTo>
                  <a:lnTo>
                    <a:pt x="397" y="18"/>
                  </a:lnTo>
                  <a:lnTo>
                    <a:pt x="397" y="0"/>
                  </a:lnTo>
                  <a:lnTo>
                    <a:pt x="426" y="0"/>
                  </a:lnTo>
                  <a:lnTo>
                    <a:pt x="417" y="10"/>
                  </a:lnTo>
                  <a:lnTo>
                    <a:pt x="426" y="18"/>
                  </a:lnTo>
                  <a:lnTo>
                    <a:pt x="436" y="18"/>
                  </a:lnTo>
                  <a:lnTo>
                    <a:pt x="446" y="29"/>
                  </a:lnTo>
                  <a:lnTo>
                    <a:pt x="455" y="29"/>
                  </a:lnTo>
                  <a:lnTo>
                    <a:pt x="465" y="37"/>
                  </a:lnTo>
                  <a:lnTo>
                    <a:pt x="465" y="46"/>
                  </a:lnTo>
                  <a:lnTo>
                    <a:pt x="455" y="64"/>
                  </a:lnTo>
                  <a:lnTo>
                    <a:pt x="446" y="75"/>
                  </a:lnTo>
                  <a:lnTo>
                    <a:pt x="446" y="94"/>
                  </a:lnTo>
                  <a:lnTo>
                    <a:pt x="455" y="94"/>
                  </a:lnTo>
                  <a:lnTo>
                    <a:pt x="465" y="83"/>
                  </a:lnTo>
                  <a:lnTo>
                    <a:pt x="475" y="94"/>
                  </a:lnTo>
                  <a:lnTo>
                    <a:pt x="484" y="94"/>
                  </a:lnTo>
                  <a:lnTo>
                    <a:pt x="494" y="102"/>
                  </a:lnTo>
                  <a:lnTo>
                    <a:pt x="504" y="102"/>
                  </a:lnTo>
                  <a:lnTo>
                    <a:pt x="523" y="112"/>
                  </a:lnTo>
                  <a:lnTo>
                    <a:pt x="533" y="112"/>
                  </a:lnTo>
                  <a:lnTo>
                    <a:pt x="533" y="150"/>
                  </a:lnTo>
                  <a:lnTo>
                    <a:pt x="544" y="158"/>
                  </a:lnTo>
                  <a:lnTo>
                    <a:pt x="544" y="167"/>
                  </a:lnTo>
                  <a:lnTo>
                    <a:pt x="533" y="167"/>
                  </a:lnTo>
                  <a:lnTo>
                    <a:pt x="533" y="186"/>
                  </a:lnTo>
                  <a:lnTo>
                    <a:pt x="523" y="186"/>
                  </a:lnTo>
                  <a:lnTo>
                    <a:pt x="544" y="186"/>
                  </a:lnTo>
                  <a:lnTo>
                    <a:pt x="552" y="196"/>
                  </a:lnTo>
                  <a:lnTo>
                    <a:pt x="544" y="205"/>
                  </a:lnTo>
                  <a:lnTo>
                    <a:pt x="523" y="205"/>
                  </a:lnTo>
                  <a:lnTo>
                    <a:pt x="533" y="215"/>
                  </a:lnTo>
                  <a:lnTo>
                    <a:pt x="552" y="215"/>
                  </a:lnTo>
                  <a:lnTo>
                    <a:pt x="562" y="205"/>
                  </a:lnTo>
                  <a:lnTo>
                    <a:pt x="573" y="205"/>
                  </a:lnTo>
                  <a:lnTo>
                    <a:pt x="581" y="215"/>
                  </a:lnTo>
                  <a:lnTo>
                    <a:pt x="592" y="242"/>
                  </a:lnTo>
                  <a:lnTo>
                    <a:pt x="581" y="242"/>
                  </a:lnTo>
                  <a:lnTo>
                    <a:pt x="581" y="252"/>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8" name="Freeform 43"/>
            <p:cNvSpPr>
              <a:spLocks/>
            </p:cNvSpPr>
            <p:nvPr/>
          </p:nvSpPr>
          <p:spPr bwMode="auto">
            <a:xfrm>
              <a:off x="4074" y="2426"/>
              <a:ext cx="824" cy="364"/>
            </a:xfrm>
            <a:custGeom>
              <a:avLst/>
              <a:gdLst>
                <a:gd name="T0" fmla="*/ 10 w 679"/>
                <a:gd name="T1" fmla="*/ 243 h 299"/>
                <a:gd name="T2" fmla="*/ 21 w 679"/>
                <a:gd name="T3" fmla="*/ 224 h 299"/>
                <a:gd name="T4" fmla="*/ 31 w 679"/>
                <a:gd name="T5" fmla="*/ 205 h 299"/>
                <a:gd name="T6" fmla="*/ 68 w 679"/>
                <a:gd name="T7" fmla="*/ 195 h 299"/>
                <a:gd name="T8" fmla="*/ 118 w 679"/>
                <a:gd name="T9" fmla="*/ 140 h 299"/>
                <a:gd name="T10" fmla="*/ 127 w 679"/>
                <a:gd name="T11" fmla="*/ 149 h 299"/>
                <a:gd name="T12" fmla="*/ 166 w 679"/>
                <a:gd name="T13" fmla="*/ 130 h 299"/>
                <a:gd name="T14" fmla="*/ 185 w 679"/>
                <a:gd name="T15" fmla="*/ 103 h 299"/>
                <a:gd name="T16" fmla="*/ 195 w 679"/>
                <a:gd name="T17" fmla="*/ 84 h 299"/>
                <a:gd name="T18" fmla="*/ 195 w 679"/>
                <a:gd name="T19" fmla="*/ 74 h 299"/>
                <a:gd name="T20" fmla="*/ 214 w 679"/>
                <a:gd name="T21" fmla="*/ 74 h 299"/>
                <a:gd name="T22" fmla="*/ 243 w 679"/>
                <a:gd name="T23" fmla="*/ 65 h 299"/>
                <a:gd name="T24" fmla="*/ 639 w 679"/>
                <a:gd name="T25" fmla="*/ 0 h 299"/>
                <a:gd name="T26" fmla="*/ 660 w 679"/>
                <a:gd name="T27" fmla="*/ 28 h 299"/>
                <a:gd name="T28" fmla="*/ 620 w 679"/>
                <a:gd name="T29" fmla="*/ 38 h 299"/>
                <a:gd name="T30" fmla="*/ 610 w 679"/>
                <a:gd name="T31" fmla="*/ 57 h 299"/>
                <a:gd name="T32" fmla="*/ 600 w 679"/>
                <a:gd name="T33" fmla="*/ 65 h 299"/>
                <a:gd name="T34" fmla="*/ 629 w 679"/>
                <a:gd name="T35" fmla="*/ 57 h 299"/>
                <a:gd name="T36" fmla="*/ 650 w 679"/>
                <a:gd name="T37" fmla="*/ 46 h 299"/>
                <a:gd name="T38" fmla="*/ 660 w 679"/>
                <a:gd name="T39" fmla="*/ 65 h 299"/>
                <a:gd name="T40" fmla="*/ 668 w 679"/>
                <a:gd name="T41" fmla="*/ 46 h 299"/>
                <a:gd name="T42" fmla="*/ 679 w 679"/>
                <a:gd name="T43" fmla="*/ 84 h 299"/>
                <a:gd name="T44" fmla="*/ 668 w 679"/>
                <a:gd name="T45" fmla="*/ 103 h 299"/>
                <a:gd name="T46" fmla="*/ 650 w 679"/>
                <a:gd name="T47" fmla="*/ 111 h 299"/>
                <a:gd name="T48" fmla="*/ 620 w 679"/>
                <a:gd name="T49" fmla="*/ 103 h 299"/>
                <a:gd name="T50" fmla="*/ 620 w 679"/>
                <a:gd name="T51" fmla="*/ 111 h 299"/>
                <a:gd name="T52" fmla="*/ 610 w 679"/>
                <a:gd name="T53" fmla="*/ 111 h 299"/>
                <a:gd name="T54" fmla="*/ 620 w 679"/>
                <a:gd name="T55" fmla="*/ 140 h 299"/>
                <a:gd name="T56" fmla="*/ 610 w 679"/>
                <a:gd name="T57" fmla="*/ 159 h 299"/>
                <a:gd name="T58" fmla="*/ 620 w 679"/>
                <a:gd name="T59" fmla="*/ 159 h 299"/>
                <a:gd name="T60" fmla="*/ 650 w 679"/>
                <a:gd name="T61" fmla="*/ 149 h 299"/>
                <a:gd name="T62" fmla="*/ 629 w 679"/>
                <a:gd name="T63" fmla="*/ 178 h 299"/>
                <a:gd name="T64" fmla="*/ 610 w 679"/>
                <a:gd name="T65" fmla="*/ 186 h 299"/>
                <a:gd name="T66" fmla="*/ 581 w 679"/>
                <a:gd name="T67" fmla="*/ 205 h 299"/>
                <a:gd name="T68" fmla="*/ 562 w 679"/>
                <a:gd name="T69" fmla="*/ 224 h 299"/>
                <a:gd name="T70" fmla="*/ 542 w 679"/>
                <a:gd name="T71" fmla="*/ 251 h 299"/>
                <a:gd name="T72" fmla="*/ 533 w 679"/>
                <a:gd name="T73" fmla="*/ 289 h 299"/>
                <a:gd name="T74" fmla="*/ 494 w 679"/>
                <a:gd name="T75" fmla="*/ 299 h 299"/>
                <a:gd name="T76" fmla="*/ 311 w 679"/>
                <a:gd name="T77" fmla="*/ 233 h 299"/>
                <a:gd name="T78" fmla="*/ 292 w 679"/>
                <a:gd name="T79" fmla="*/ 205 h 299"/>
                <a:gd name="T80" fmla="*/ 282 w 679"/>
                <a:gd name="T81" fmla="*/ 205 h 299"/>
                <a:gd name="T82" fmla="*/ 156 w 679"/>
                <a:gd name="T83" fmla="*/ 224 h 299"/>
                <a:gd name="T84" fmla="*/ 118 w 679"/>
                <a:gd name="T85" fmla="*/ 243 h 2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79"/>
                <a:gd name="T130" fmla="*/ 0 h 299"/>
                <a:gd name="T131" fmla="*/ 679 w 679"/>
                <a:gd name="T132" fmla="*/ 299 h 29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79" h="299">
                  <a:moveTo>
                    <a:pt x="0" y="262"/>
                  </a:moveTo>
                  <a:lnTo>
                    <a:pt x="10" y="243"/>
                  </a:lnTo>
                  <a:lnTo>
                    <a:pt x="21" y="233"/>
                  </a:lnTo>
                  <a:lnTo>
                    <a:pt x="21" y="224"/>
                  </a:lnTo>
                  <a:lnTo>
                    <a:pt x="31" y="214"/>
                  </a:lnTo>
                  <a:lnTo>
                    <a:pt x="31" y="205"/>
                  </a:lnTo>
                  <a:lnTo>
                    <a:pt x="50" y="205"/>
                  </a:lnTo>
                  <a:lnTo>
                    <a:pt x="68" y="195"/>
                  </a:lnTo>
                  <a:lnTo>
                    <a:pt x="118" y="149"/>
                  </a:lnTo>
                  <a:lnTo>
                    <a:pt x="118" y="140"/>
                  </a:lnTo>
                  <a:lnTo>
                    <a:pt x="127" y="140"/>
                  </a:lnTo>
                  <a:lnTo>
                    <a:pt x="127" y="149"/>
                  </a:lnTo>
                  <a:lnTo>
                    <a:pt x="147" y="130"/>
                  </a:lnTo>
                  <a:lnTo>
                    <a:pt x="166" y="130"/>
                  </a:lnTo>
                  <a:lnTo>
                    <a:pt x="176" y="103"/>
                  </a:lnTo>
                  <a:lnTo>
                    <a:pt x="185" y="103"/>
                  </a:lnTo>
                  <a:lnTo>
                    <a:pt x="185" y="93"/>
                  </a:lnTo>
                  <a:lnTo>
                    <a:pt x="195" y="84"/>
                  </a:lnTo>
                  <a:lnTo>
                    <a:pt x="185" y="84"/>
                  </a:lnTo>
                  <a:lnTo>
                    <a:pt x="195" y="74"/>
                  </a:lnTo>
                  <a:lnTo>
                    <a:pt x="214" y="65"/>
                  </a:lnTo>
                  <a:lnTo>
                    <a:pt x="214" y="74"/>
                  </a:lnTo>
                  <a:lnTo>
                    <a:pt x="234" y="65"/>
                  </a:lnTo>
                  <a:lnTo>
                    <a:pt x="243" y="65"/>
                  </a:lnTo>
                  <a:lnTo>
                    <a:pt x="446" y="38"/>
                  </a:lnTo>
                  <a:lnTo>
                    <a:pt x="639" y="0"/>
                  </a:lnTo>
                  <a:lnTo>
                    <a:pt x="660" y="19"/>
                  </a:lnTo>
                  <a:lnTo>
                    <a:pt x="660" y="28"/>
                  </a:lnTo>
                  <a:lnTo>
                    <a:pt x="639" y="28"/>
                  </a:lnTo>
                  <a:lnTo>
                    <a:pt x="620" y="38"/>
                  </a:lnTo>
                  <a:lnTo>
                    <a:pt x="620" y="46"/>
                  </a:lnTo>
                  <a:lnTo>
                    <a:pt x="610" y="57"/>
                  </a:lnTo>
                  <a:lnTo>
                    <a:pt x="600" y="57"/>
                  </a:lnTo>
                  <a:lnTo>
                    <a:pt x="600" y="65"/>
                  </a:lnTo>
                  <a:lnTo>
                    <a:pt x="620" y="57"/>
                  </a:lnTo>
                  <a:lnTo>
                    <a:pt x="629" y="57"/>
                  </a:lnTo>
                  <a:lnTo>
                    <a:pt x="639" y="46"/>
                  </a:lnTo>
                  <a:lnTo>
                    <a:pt x="650" y="46"/>
                  </a:lnTo>
                  <a:lnTo>
                    <a:pt x="650" y="65"/>
                  </a:lnTo>
                  <a:lnTo>
                    <a:pt x="660" y="65"/>
                  </a:lnTo>
                  <a:lnTo>
                    <a:pt x="660" y="57"/>
                  </a:lnTo>
                  <a:lnTo>
                    <a:pt x="668" y="46"/>
                  </a:lnTo>
                  <a:lnTo>
                    <a:pt x="679" y="57"/>
                  </a:lnTo>
                  <a:lnTo>
                    <a:pt x="679" y="84"/>
                  </a:lnTo>
                  <a:lnTo>
                    <a:pt x="668" y="93"/>
                  </a:lnTo>
                  <a:lnTo>
                    <a:pt x="668" y="103"/>
                  </a:lnTo>
                  <a:lnTo>
                    <a:pt x="660" y="103"/>
                  </a:lnTo>
                  <a:lnTo>
                    <a:pt x="650" y="111"/>
                  </a:lnTo>
                  <a:lnTo>
                    <a:pt x="620" y="111"/>
                  </a:lnTo>
                  <a:lnTo>
                    <a:pt x="620" y="103"/>
                  </a:lnTo>
                  <a:lnTo>
                    <a:pt x="610" y="103"/>
                  </a:lnTo>
                  <a:lnTo>
                    <a:pt x="620" y="111"/>
                  </a:lnTo>
                  <a:lnTo>
                    <a:pt x="610" y="122"/>
                  </a:lnTo>
                  <a:lnTo>
                    <a:pt x="610" y="111"/>
                  </a:lnTo>
                  <a:lnTo>
                    <a:pt x="629" y="130"/>
                  </a:lnTo>
                  <a:lnTo>
                    <a:pt x="620" y="140"/>
                  </a:lnTo>
                  <a:lnTo>
                    <a:pt x="629" y="140"/>
                  </a:lnTo>
                  <a:lnTo>
                    <a:pt x="610" y="159"/>
                  </a:lnTo>
                  <a:lnTo>
                    <a:pt x="591" y="159"/>
                  </a:lnTo>
                  <a:lnTo>
                    <a:pt x="620" y="159"/>
                  </a:lnTo>
                  <a:lnTo>
                    <a:pt x="639" y="149"/>
                  </a:lnTo>
                  <a:lnTo>
                    <a:pt x="650" y="149"/>
                  </a:lnTo>
                  <a:lnTo>
                    <a:pt x="639" y="168"/>
                  </a:lnTo>
                  <a:lnTo>
                    <a:pt x="629" y="178"/>
                  </a:lnTo>
                  <a:lnTo>
                    <a:pt x="620" y="178"/>
                  </a:lnTo>
                  <a:lnTo>
                    <a:pt x="610" y="186"/>
                  </a:lnTo>
                  <a:lnTo>
                    <a:pt x="600" y="186"/>
                  </a:lnTo>
                  <a:lnTo>
                    <a:pt x="581" y="205"/>
                  </a:lnTo>
                  <a:lnTo>
                    <a:pt x="581" y="214"/>
                  </a:lnTo>
                  <a:lnTo>
                    <a:pt x="562" y="224"/>
                  </a:lnTo>
                  <a:lnTo>
                    <a:pt x="552" y="233"/>
                  </a:lnTo>
                  <a:lnTo>
                    <a:pt x="542" y="251"/>
                  </a:lnTo>
                  <a:lnTo>
                    <a:pt x="542" y="280"/>
                  </a:lnTo>
                  <a:lnTo>
                    <a:pt x="533" y="289"/>
                  </a:lnTo>
                  <a:lnTo>
                    <a:pt x="504" y="289"/>
                  </a:lnTo>
                  <a:lnTo>
                    <a:pt x="494" y="299"/>
                  </a:lnTo>
                  <a:lnTo>
                    <a:pt x="398" y="224"/>
                  </a:lnTo>
                  <a:lnTo>
                    <a:pt x="311" y="233"/>
                  </a:lnTo>
                  <a:lnTo>
                    <a:pt x="301" y="224"/>
                  </a:lnTo>
                  <a:lnTo>
                    <a:pt x="292" y="205"/>
                  </a:lnTo>
                  <a:lnTo>
                    <a:pt x="282" y="214"/>
                  </a:lnTo>
                  <a:lnTo>
                    <a:pt x="282" y="205"/>
                  </a:lnTo>
                  <a:lnTo>
                    <a:pt x="176" y="214"/>
                  </a:lnTo>
                  <a:lnTo>
                    <a:pt x="156" y="224"/>
                  </a:lnTo>
                  <a:lnTo>
                    <a:pt x="147" y="233"/>
                  </a:lnTo>
                  <a:lnTo>
                    <a:pt x="118" y="243"/>
                  </a:lnTo>
                  <a:lnTo>
                    <a:pt x="0" y="262"/>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59" name="Freeform 44"/>
            <p:cNvSpPr>
              <a:spLocks/>
            </p:cNvSpPr>
            <p:nvPr/>
          </p:nvSpPr>
          <p:spPr bwMode="auto">
            <a:xfrm>
              <a:off x="4205" y="2675"/>
              <a:ext cx="469" cy="373"/>
            </a:xfrm>
            <a:custGeom>
              <a:avLst/>
              <a:gdLst>
                <a:gd name="T0" fmla="*/ 232 w 386"/>
                <a:gd name="T1" fmla="*/ 306 h 306"/>
                <a:gd name="T2" fmla="*/ 213 w 386"/>
                <a:gd name="T3" fmla="*/ 297 h 306"/>
                <a:gd name="T4" fmla="*/ 203 w 386"/>
                <a:gd name="T5" fmla="*/ 270 h 306"/>
                <a:gd name="T6" fmla="*/ 184 w 386"/>
                <a:gd name="T7" fmla="*/ 251 h 306"/>
                <a:gd name="T8" fmla="*/ 184 w 386"/>
                <a:gd name="T9" fmla="*/ 232 h 306"/>
                <a:gd name="T10" fmla="*/ 164 w 386"/>
                <a:gd name="T11" fmla="*/ 214 h 306"/>
                <a:gd name="T12" fmla="*/ 145 w 386"/>
                <a:gd name="T13" fmla="*/ 203 h 306"/>
                <a:gd name="T14" fmla="*/ 126 w 386"/>
                <a:gd name="T15" fmla="*/ 185 h 306"/>
                <a:gd name="T16" fmla="*/ 126 w 386"/>
                <a:gd name="T17" fmla="*/ 168 h 306"/>
                <a:gd name="T18" fmla="*/ 106 w 386"/>
                <a:gd name="T19" fmla="*/ 168 h 306"/>
                <a:gd name="T20" fmla="*/ 87 w 386"/>
                <a:gd name="T21" fmla="*/ 139 h 306"/>
                <a:gd name="T22" fmla="*/ 68 w 386"/>
                <a:gd name="T23" fmla="*/ 139 h 306"/>
                <a:gd name="T24" fmla="*/ 68 w 386"/>
                <a:gd name="T25" fmla="*/ 132 h 306"/>
                <a:gd name="T26" fmla="*/ 58 w 386"/>
                <a:gd name="T27" fmla="*/ 121 h 306"/>
                <a:gd name="T28" fmla="*/ 48 w 386"/>
                <a:gd name="T29" fmla="*/ 103 h 306"/>
                <a:gd name="T30" fmla="*/ 48 w 386"/>
                <a:gd name="T31" fmla="*/ 94 h 306"/>
                <a:gd name="T32" fmla="*/ 29 w 386"/>
                <a:gd name="T33" fmla="*/ 94 h 306"/>
                <a:gd name="T34" fmla="*/ 0 w 386"/>
                <a:gd name="T35" fmla="*/ 75 h 306"/>
                <a:gd name="T36" fmla="*/ 0 w 386"/>
                <a:gd name="T37" fmla="*/ 57 h 306"/>
                <a:gd name="T38" fmla="*/ 19 w 386"/>
                <a:gd name="T39" fmla="*/ 38 h 306"/>
                <a:gd name="T40" fmla="*/ 10 w 386"/>
                <a:gd name="T41" fmla="*/ 38 h 306"/>
                <a:gd name="T42" fmla="*/ 39 w 386"/>
                <a:gd name="T43" fmla="*/ 28 h 306"/>
                <a:gd name="T44" fmla="*/ 48 w 386"/>
                <a:gd name="T45" fmla="*/ 19 h 306"/>
                <a:gd name="T46" fmla="*/ 68 w 386"/>
                <a:gd name="T47" fmla="*/ 10 h 306"/>
                <a:gd name="T48" fmla="*/ 174 w 386"/>
                <a:gd name="T49" fmla="*/ 0 h 306"/>
                <a:gd name="T50" fmla="*/ 174 w 386"/>
                <a:gd name="T51" fmla="*/ 10 h 306"/>
                <a:gd name="T52" fmla="*/ 184 w 386"/>
                <a:gd name="T53" fmla="*/ 0 h 306"/>
                <a:gd name="T54" fmla="*/ 193 w 386"/>
                <a:gd name="T55" fmla="*/ 19 h 306"/>
                <a:gd name="T56" fmla="*/ 203 w 386"/>
                <a:gd name="T57" fmla="*/ 28 h 306"/>
                <a:gd name="T58" fmla="*/ 290 w 386"/>
                <a:gd name="T59" fmla="*/ 19 h 306"/>
                <a:gd name="T60" fmla="*/ 386 w 386"/>
                <a:gd name="T61" fmla="*/ 94 h 306"/>
                <a:gd name="T62" fmla="*/ 367 w 386"/>
                <a:gd name="T63" fmla="*/ 113 h 306"/>
                <a:gd name="T64" fmla="*/ 357 w 386"/>
                <a:gd name="T65" fmla="*/ 132 h 306"/>
                <a:gd name="T66" fmla="*/ 357 w 386"/>
                <a:gd name="T67" fmla="*/ 139 h 306"/>
                <a:gd name="T68" fmla="*/ 347 w 386"/>
                <a:gd name="T69" fmla="*/ 149 h 306"/>
                <a:gd name="T70" fmla="*/ 347 w 386"/>
                <a:gd name="T71" fmla="*/ 176 h 306"/>
                <a:gd name="T72" fmla="*/ 336 w 386"/>
                <a:gd name="T73" fmla="*/ 176 h 306"/>
                <a:gd name="T74" fmla="*/ 318 w 386"/>
                <a:gd name="T75" fmla="*/ 195 h 306"/>
                <a:gd name="T76" fmla="*/ 318 w 386"/>
                <a:gd name="T77" fmla="*/ 203 h 306"/>
                <a:gd name="T78" fmla="*/ 290 w 386"/>
                <a:gd name="T79" fmla="*/ 232 h 306"/>
                <a:gd name="T80" fmla="*/ 280 w 386"/>
                <a:gd name="T81" fmla="*/ 232 h 306"/>
                <a:gd name="T82" fmla="*/ 280 w 386"/>
                <a:gd name="T83" fmla="*/ 241 h 306"/>
                <a:gd name="T84" fmla="*/ 271 w 386"/>
                <a:gd name="T85" fmla="*/ 251 h 306"/>
                <a:gd name="T86" fmla="*/ 261 w 386"/>
                <a:gd name="T87" fmla="*/ 251 h 306"/>
                <a:gd name="T88" fmla="*/ 261 w 386"/>
                <a:gd name="T89" fmla="*/ 260 h 306"/>
                <a:gd name="T90" fmla="*/ 251 w 386"/>
                <a:gd name="T91" fmla="*/ 270 h 306"/>
                <a:gd name="T92" fmla="*/ 242 w 386"/>
                <a:gd name="T93" fmla="*/ 270 h 306"/>
                <a:gd name="T94" fmla="*/ 242 w 386"/>
                <a:gd name="T95" fmla="*/ 289 h 306"/>
                <a:gd name="T96" fmla="*/ 232 w 386"/>
                <a:gd name="T97" fmla="*/ 297 h 306"/>
                <a:gd name="T98" fmla="*/ 232 w 386"/>
                <a:gd name="T99" fmla="*/ 306 h 3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86"/>
                <a:gd name="T151" fmla="*/ 0 h 306"/>
                <a:gd name="T152" fmla="*/ 386 w 386"/>
                <a:gd name="T153" fmla="*/ 306 h 3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86" h="306">
                  <a:moveTo>
                    <a:pt x="232" y="306"/>
                  </a:moveTo>
                  <a:lnTo>
                    <a:pt x="213" y="297"/>
                  </a:lnTo>
                  <a:lnTo>
                    <a:pt x="203" y="270"/>
                  </a:lnTo>
                  <a:lnTo>
                    <a:pt x="184" y="251"/>
                  </a:lnTo>
                  <a:lnTo>
                    <a:pt x="184" y="232"/>
                  </a:lnTo>
                  <a:lnTo>
                    <a:pt x="164" y="214"/>
                  </a:lnTo>
                  <a:lnTo>
                    <a:pt x="145" y="203"/>
                  </a:lnTo>
                  <a:lnTo>
                    <a:pt x="126" y="185"/>
                  </a:lnTo>
                  <a:lnTo>
                    <a:pt x="126" y="168"/>
                  </a:lnTo>
                  <a:lnTo>
                    <a:pt x="106" y="168"/>
                  </a:lnTo>
                  <a:lnTo>
                    <a:pt x="87" y="139"/>
                  </a:lnTo>
                  <a:lnTo>
                    <a:pt x="68" y="139"/>
                  </a:lnTo>
                  <a:lnTo>
                    <a:pt x="68" y="132"/>
                  </a:lnTo>
                  <a:lnTo>
                    <a:pt x="58" y="121"/>
                  </a:lnTo>
                  <a:lnTo>
                    <a:pt x="48" y="103"/>
                  </a:lnTo>
                  <a:lnTo>
                    <a:pt x="48" y="94"/>
                  </a:lnTo>
                  <a:lnTo>
                    <a:pt x="29" y="94"/>
                  </a:lnTo>
                  <a:lnTo>
                    <a:pt x="0" y="75"/>
                  </a:lnTo>
                  <a:lnTo>
                    <a:pt x="0" y="57"/>
                  </a:lnTo>
                  <a:lnTo>
                    <a:pt x="19" y="38"/>
                  </a:lnTo>
                  <a:lnTo>
                    <a:pt x="10" y="38"/>
                  </a:lnTo>
                  <a:lnTo>
                    <a:pt x="39" y="28"/>
                  </a:lnTo>
                  <a:lnTo>
                    <a:pt x="48" y="19"/>
                  </a:lnTo>
                  <a:lnTo>
                    <a:pt x="68" y="10"/>
                  </a:lnTo>
                  <a:lnTo>
                    <a:pt x="174" y="0"/>
                  </a:lnTo>
                  <a:lnTo>
                    <a:pt x="174" y="10"/>
                  </a:lnTo>
                  <a:lnTo>
                    <a:pt x="184" y="0"/>
                  </a:lnTo>
                  <a:lnTo>
                    <a:pt x="193" y="19"/>
                  </a:lnTo>
                  <a:lnTo>
                    <a:pt x="203" y="28"/>
                  </a:lnTo>
                  <a:lnTo>
                    <a:pt x="290" y="19"/>
                  </a:lnTo>
                  <a:lnTo>
                    <a:pt x="386" y="94"/>
                  </a:lnTo>
                  <a:lnTo>
                    <a:pt x="367" y="113"/>
                  </a:lnTo>
                  <a:lnTo>
                    <a:pt x="357" y="132"/>
                  </a:lnTo>
                  <a:lnTo>
                    <a:pt x="357" y="139"/>
                  </a:lnTo>
                  <a:lnTo>
                    <a:pt x="347" y="149"/>
                  </a:lnTo>
                  <a:lnTo>
                    <a:pt x="347" y="176"/>
                  </a:lnTo>
                  <a:lnTo>
                    <a:pt x="336" y="176"/>
                  </a:lnTo>
                  <a:lnTo>
                    <a:pt x="318" y="195"/>
                  </a:lnTo>
                  <a:lnTo>
                    <a:pt x="318" y="203"/>
                  </a:lnTo>
                  <a:lnTo>
                    <a:pt x="290" y="232"/>
                  </a:lnTo>
                  <a:lnTo>
                    <a:pt x="280" y="232"/>
                  </a:lnTo>
                  <a:lnTo>
                    <a:pt x="280" y="241"/>
                  </a:lnTo>
                  <a:lnTo>
                    <a:pt x="271" y="251"/>
                  </a:lnTo>
                  <a:lnTo>
                    <a:pt x="261" y="251"/>
                  </a:lnTo>
                  <a:lnTo>
                    <a:pt x="261" y="260"/>
                  </a:lnTo>
                  <a:lnTo>
                    <a:pt x="251" y="270"/>
                  </a:lnTo>
                  <a:lnTo>
                    <a:pt x="242" y="270"/>
                  </a:lnTo>
                  <a:lnTo>
                    <a:pt x="242" y="289"/>
                  </a:lnTo>
                  <a:lnTo>
                    <a:pt x="232" y="297"/>
                  </a:lnTo>
                  <a:lnTo>
                    <a:pt x="232" y="306"/>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0" name="Freeform 45"/>
            <p:cNvSpPr>
              <a:spLocks/>
            </p:cNvSpPr>
            <p:nvPr/>
          </p:nvSpPr>
          <p:spPr bwMode="auto">
            <a:xfrm>
              <a:off x="3981" y="2722"/>
              <a:ext cx="518" cy="542"/>
            </a:xfrm>
            <a:custGeom>
              <a:avLst/>
              <a:gdLst>
                <a:gd name="T0" fmla="*/ 0 w 427"/>
                <a:gd name="T1" fmla="*/ 27 h 445"/>
                <a:gd name="T2" fmla="*/ 58 w 427"/>
                <a:gd name="T3" fmla="*/ 230 h 445"/>
                <a:gd name="T4" fmla="*/ 69 w 427"/>
                <a:gd name="T5" fmla="*/ 241 h 445"/>
                <a:gd name="T6" fmla="*/ 69 w 427"/>
                <a:gd name="T7" fmla="*/ 259 h 445"/>
                <a:gd name="T8" fmla="*/ 77 w 427"/>
                <a:gd name="T9" fmla="*/ 268 h 445"/>
                <a:gd name="T10" fmla="*/ 87 w 427"/>
                <a:gd name="T11" fmla="*/ 268 h 445"/>
                <a:gd name="T12" fmla="*/ 77 w 427"/>
                <a:gd name="T13" fmla="*/ 278 h 445"/>
                <a:gd name="T14" fmla="*/ 87 w 427"/>
                <a:gd name="T15" fmla="*/ 287 h 445"/>
                <a:gd name="T16" fmla="*/ 87 w 427"/>
                <a:gd name="T17" fmla="*/ 297 h 445"/>
                <a:gd name="T18" fmla="*/ 77 w 427"/>
                <a:gd name="T19" fmla="*/ 305 h 445"/>
                <a:gd name="T20" fmla="*/ 77 w 427"/>
                <a:gd name="T21" fmla="*/ 343 h 445"/>
                <a:gd name="T22" fmla="*/ 87 w 427"/>
                <a:gd name="T23" fmla="*/ 370 h 445"/>
                <a:gd name="T24" fmla="*/ 87 w 427"/>
                <a:gd name="T25" fmla="*/ 389 h 445"/>
                <a:gd name="T26" fmla="*/ 98 w 427"/>
                <a:gd name="T27" fmla="*/ 408 h 445"/>
                <a:gd name="T28" fmla="*/ 98 w 427"/>
                <a:gd name="T29" fmla="*/ 418 h 445"/>
                <a:gd name="T30" fmla="*/ 106 w 427"/>
                <a:gd name="T31" fmla="*/ 427 h 445"/>
                <a:gd name="T32" fmla="*/ 106 w 427"/>
                <a:gd name="T33" fmla="*/ 445 h 445"/>
                <a:gd name="T34" fmla="*/ 330 w 427"/>
                <a:gd name="T35" fmla="*/ 427 h 445"/>
                <a:gd name="T36" fmla="*/ 330 w 427"/>
                <a:gd name="T37" fmla="*/ 437 h 445"/>
                <a:gd name="T38" fmla="*/ 340 w 427"/>
                <a:gd name="T39" fmla="*/ 445 h 445"/>
                <a:gd name="T40" fmla="*/ 349 w 427"/>
                <a:gd name="T41" fmla="*/ 445 h 445"/>
                <a:gd name="T42" fmla="*/ 349 w 427"/>
                <a:gd name="T43" fmla="*/ 437 h 445"/>
                <a:gd name="T44" fmla="*/ 340 w 427"/>
                <a:gd name="T45" fmla="*/ 408 h 445"/>
                <a:gd name="T46" fmla="*/ 349 w 427"/>
                <a:gd name="T47" fmla="*/ 399 h 445"/>
                <a:gd name="T48" fmla="*/ 369 w 427"/>
                <a:gd name="T49" fmla="*/ 399 h 445"/>
                <a:gd name="T50" fmla="*/ 378 w 427"/>
                <a:gd name="T51" fmla="*/ 408 h 445"/>
                <a:gd name="T52" fmla="*/ 388 w 427"/>
                <a:gd name="T53" fmla="*/ 399 h 445"/>
                <a:gd name="T54" fmla="*/ 388 w 427"/>
                <a:gd name="T55" fmla="*/ 362 h 445"/>
                <a:gd name="T56" fmla="*/ 398 w 427"/>
                <a:gd name="T57" fmla="*/ 324 h 445"/>
                <a:gd name="T58" fmla="*/ 398 w 427"/>
                <a:gd name="T59" fmla="*/ 305 h 445"/>
                <a:gd name="T60" fmla="*/ 407 w 427"/>
                <a:gd name="T61" fmla="*/ 297 h 445"/>
                <a:gd name="T62" fmla="*/ 407 w 427"/>
                <a:gd name="T63" fmla="*/ 278 h 445"/>
                <a:gd name="T64" fmla="*/ 417 w 427"/>
                <a:gd name="T65" fmla="*/ 278 h 445"/>
                <a:gd name="T66" fmla="*/ 417 w 427"/>
                <a:gd name="T67" fmla="*/ 268 h 445"/>
                <a:gd name="T68" fmla="*/ 427 w 427"/>
                <a:gd name="T69" fmla="*/ 268 h 445"/>
                <a:gd name="T70" fmla="*/ 417 w 427"/>
                <a:gd name="T71" fmla="*/ 268 h 445"/>
                <a:gd name="T72" fmla="*/ 398 w 427"/>
                <a:gd name="T73" fmla="*/ 259 h 445"/>
                <a:gd name="T74" fmla="*/ 388 w 427"/>
                <a:gd name="T75" fmla="*/ 230 h 445"/>
                <a:gd name="T76" fmla="*/ 369 w 427"/>
                <a:gd name="T77" fmla="*/ 213 h 445"/>
                <a:gd name="T78" fmla="*/ 369 w 427"/>
                <a:gd name="T79" fmla="*/ 194 h 445"/>
                <a:gd name="T80" fmla="*/ 349 w 427"/>
                <a:gd name="T81" fmla="*/ 176 h 445"/>
                <a:gd name="T82" fmla="*/ 330 w 427"/>
                <a:gd name="T83" fmla="*/ 165 h 445"/>
                <a:gd name="T84" fmla="*/ 311 w 427"/>
                <a:gd name="T85" fmla="*/ 147 h 445"/>
                <a:gd name="T86" fmla="*/ 311 w 427"/>
                <a:gd name="T87" fmla="*/ 128 h 445"/>
                <a:gd name="T88" fmla="*/ 291 w 427"/>
                <a:gd name="T89" fmla="*/ 128 h 445"/>
                <a:gd name="T90" fmla="*/ 272 w 427"/>
                <a:gd name="T91" fmla="*/ 101 h 445"/>
                <a:gd name="T92" fmla="*/ 251 w 427"/>
                <a:gd name="T93" fmla="*/ 101 h 445"/>
                <a:gd name="T94" fmla="*/ 251 w 427"/>
                <a:gd name="T95" fmla="*/ 92 h 445"/>
                <a:gd name="T96" fmla="*/ 243 w 427"/>
                <a:gd name="T97" fmla="*/ 83 h 445"/>
                <a:gd name="T98" fmla="*/ 233 w 427"/>
                <a:gd name="T99" fmla="*/ 65 h 445"/>
                <a:gd name="T100" fmla="*/ 233 w 427"/>
                <a:gd name="T101" fmla="*/ 56 h 445"/>
                <a:gd name="T102" fmla="*/ 214 w 427"/>
                <a:gd name="T103" fmla="*/ 56 h 445"/>
                <a:gd name="T104" fmla="*/ 185 w 427"/>
                <a:gd name="T105" fmla="*/ 37 h 445"/>
                <a:gd name="T106" fmla="*/ 185 w 427"/>
                <a:gd name="T107" fmla="*/ 19 h 445"/>
                <a:gd name="T108" fmla="*/ 204 w 427"/>
                <a:gd name="T109" fmla="*/ 0 h 445"/>
                <a:gd name="T110" fmla="*/ 193 w 427"/>
                <a:gd name="T111" fmla="*/ 0 h 445"/>
                <a:gd name="T112" fmla="*/ 77 w 427"/>
                <a:gd name="T113" fmla="*/ 19 h 445"/>
                <a:gd name="T114" fmla="*/ 0 w 427"/>
                <a:gd name="T115" fmla="*/ 27 h 44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27"/>
                <a:gd name="T175" fmla="*/ 0 h 445"/>
                <a:gd name="T176" fmla="*/ 427 w 427"/>
                <a:gd name="T177" fmla="*/ 445 h 44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27" h="445">
                  <a:moveTo>
                    <a:pt x="0" y="27"/>
                  </a:moveTo>
                  <a:lnTo>
                    <a:pt x="58" y="230"/>
                  </a:lnTo>
                  <a:lnTo>
                    <a:pt x="69" y="241"/>
                  </a:lnTo>
                  <a:lnTo>
                    <a:pt x="69" y="259"/>
                  </a:lnTo>
                  <a:lnTo>
                    <a:pt x="77" y="268"/>
                  </a:lnTo>
                  <a:lnTo>
                    <a:pt x="87" y="268"/>
                  </a:lnTo>
                  <a:lnTo>
                    <a:pt x="77" y="278"/>
                  </a:lnTo>
                  <a:lnTo>
                    <a:pt x="87" y="287"/>
                  </a:lnTo>
                  <a:lnTo>
                    <a:pt x="87" y="297"/>
                  </a:lnTo>
                  <a:lnTo>
                    <a:pt x="77" y="305"/>
                  </a:lnTo>
                  <a:lnTo>
                    <a:pt x="77" y="343"/>
                  </a:lnTo>
                  <a:lnTo>
                    <a:pt x="87" y="370"/>
                  </a:lnTo>
                  <a:lnTo>
                    <a:pt x="87" y="389"/>
                  </a:lnTo>
                  <a:lnTo>
                    <a:pt x="98" y="408"/>
                  </a:lnTo>
                  <a:lnTo>
                    <a:pt x="98" y="418"/>
                  </a:lnTo>
                  <a:lnTo>
                    <a:pt x="106" y="427"/>
                  </a:lnTo>
                  <a:lnTo>
                    <a:pt x="106" y="445"/>
                  </a:lnTo>
                  <a:lnTo>
                    <a:pt x="330" y="427"/>
                  </a:lnTo>
                  <a:lnTo>
                    <a:pt x="330" y="437"/>
                  </a:lnTo>
                  <a:lnTo>
                    <a:pt x="340" y="445"/>
                  </a:lnTo>
                  <a:lnTo>
                    <a:pt x="349" y="445"/>
                  </a:lnTo>
                  <a:lnTo>
                    <a:pt x="349" y="437"/>
                  </a:lnTo>
                  <a:lnTo>
                    <a:pt x="340" y="408"/>
                  </a:lnTo>
                  <a:lnTo>
                    <a:pt x="349" y="399"/>
                  </a:lnTo>
                  <a:lnTo>
                    <a:pt x="369" y="399"/>
                  </a:lnTo>
                  <a:lnTo>
                    <a:pt x="378" y="408"/>
                  </a:lnTo>
                  <a:lnTo>
                    <a:pt x="388" y="399"/>
                  </a:lnTo>
                  <a:lnTo>
                    <a:pt x="388" y="362"/>
                  </a:lnTo>
                  <a:lnTo>
                    <a:pt x="398" y="324"/>
                  </a:lnTo>
                  <a:lnTo>
                    <a:pt x="398" y="305"/>
                  </a:lnTo>
                  <a:lnTo>
                    <a:pt x="407" y="297"/>
                  </a:lnTo>
                  <a:lnTo>
                    <a:pt x="407" y="278"/>
                  </a:lnTo>
                  <a:lnTo>
                    <a:pt x="417" y="278"/>
                  </a:lnTo>
                  <a:lnTo>
                    <a:pt x="417" y="268"/>
                  </a:lnTo>
                  <a:lnTo>
                    <a:pt x="427" y="268"/>
                  </a:lnTo>
                  <a:lnTo>
                    <a:pt x="417" y="268"/>
                  </a:lnTo>
                  <a:lnTo>
                    <a:pt x="398" y="259"/>
                  </a:lnTo>
                  <a:lnTo>
                    <a:pt x="388" y="230"/>
                  </a:lnTo>
                  <a:lnTo>
                    <a:pt x="369" y="213"/>
                  </a:lnTo>
                  <a:lnTo>
                    <a:pt x="369" y="194"/>
                  </a:lnTo>
                  <a:lnTo>
                    <a:pt x="349" y="176"/>
                  </a:lnTo>
                  <a:lnTo>
                    <a:pt x="330" y="165"/>
                  </a:lnTo>
                  <a:lnTo>
                    <a:pt x="311" y="147"/>
                  </a:lnTo>
                  <a:lnTo>
                    <a:pt x="311" y="128"/>
                  </a:lnTo>
                  <a:lnTo>
                    <a:pt x="291" y="128"/>
                  </a:lnTo>
                  <a:lnTo>
                    <a:pt x="272" y="101"/>
                  </a:lnTo>
                  <a:lnTo>
                    <a:pt x="251" y="101"/>
                  </a:lnTo>
                  <a:lnTo>
                    <a:pt x="251" y="92"/>
                  </a:lnTo>
                  <a:lnTo>
                    <a:pt x="243" y="83"/>
                  </a:lnTo>
                  <a:lnTo>
                    <a:pt x="233" y="65"/>
                  </a:lnTo>
                  <a:lnTo>
                    <a:pt x="233" y="56"/>
                  </a:lnTo>
                  <a:lnTo>
                    <a:pt x="214" y="56"/>
                  </a:lnTo>
                  <a:lnTo>
                    <a:pt x="185" y="37"/>
                  </a:lnTo>
                  <a:lnTo>
                    <a:pt x="185" y="19"/>
                  </a:lnTo>
                  <a:lnTo>
                    <a:pt x="204" y="0"/>
                  </a:lnTo>
                  <a:lnTo>
                    <a:pt x="193" y="0"/>
                  </a:lnTo>
                  <a:lnTo>
                    <a:pt x="77" y="19"/>
                  </a:lnTo>
                  <a:lnTo>
                    <a:pt x="0" y="27"/>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1" name="Freeform 46"/>
            <p:cNvSpPr>
              <a:spLocks/>
            </p:cNvSpPr>
            <p:nvPr/>
          </p:nvSpPr>
          <p:spPr bwMode="auto">
            <a:xfrm>
              <a:off x="3840" y="3208"/>
              <a:ext cx="846" cy="658"/>
            </a:xfrm>
            <a:custGeom>
              <a:avLst/>
              <a:gdLst>
                <a:gd name="T0" fmla="*/ 0 w 697"/>
                <a:gd name="T1" fmla="*/ 38 h 540"/>
                <a:gd name="T2" fmla="*/ 19 w 697"/>
                <a:gd name="T3" fmla="*/ 74 h 540"/>
                <a:gd name="T4" fmla="*/ 38 w 697"/>
                <a:gd name="T5" fmla="*/ 103 h 540"/>
                <a:gd name="T6" fmla="*/ 58 w 697"/>
                <a:gd name="T7" fmla="*/ 84 h 540"/>
                <a:gd name="T8" fmla="*/ 67 w 697"/>
                <a:gd name="T9" fmla="*/ 93 h 540"/>
                <a:gd name="T10" fmla="*/ 106 w 697"/>
                <a:gd name="T11" fmla="*/ 93 h 540"/>
                <a:gd name="T12" fmla="*/ 135 w 697"/>
                <a:gd name="T13" fmla="*/ 103 h 540"/>
                <a:gd name="T14" fmla="*/ 164 w 697"/>
                <a:gd name="T15" fmla="*/ 111 h 540"/>
                <a:gd name="T16" fmla="*/ 164 w 697"/>
                <a:gd name="T17" fmla="*/ 103 h 540"/>
                <a:gd name="T18" fmla="*/ 193 w 697"/>
                <a:gd name="T19" fmla="*/ 149 h 540"/>
                <a:gd name="T20" fmla="*/ 193 w 697"/>
                <a:gd name="T21" fmla="*/ 149 h 540"/>
                <a:gd name="T22" fmla="*/ 243 w 697"/>
                <a:gd name="T23" fmla="*/ 140 h 540"/>
                <a:gd name="T24" fmla="*/ 280 w 697"/>
                <a:gd name="T25" fmla="*/ 122 h 540"/>
                <a:gd name="T26" fmla="*/ 272 w 697"/>
                <a:gd name="T27" fmla="*/ 111 h 540"/>
                <a:gd name="T28" fmla="*/ 309 w 697"/>
                <a:gd name="T29" fmla="*/ 93 h 540"/>
                <a:gd name="T30" fmla="*/ 349 w 697"/>
                <a:gd name="T31" fmla="*/ 122 h 540"/>
                <a:gd name="T32" fmla="*/ 388 w 697"/>
                <a:gd name="T33" fmla="*/ 168 h 540"/>
                <a:gd name="T34" fmla="*/ 417 w 697"/>
                <a:gd name="T35" fmla="*/ 178 h 540"/>
                <a:gd name="T36" fmla="*/ 436 w 697"/>
                <a:gd name="T37" fmla="*/ 195 h 540"/>
                <a:gd name="T38" fmla="*/ 427 w 697"/>
                <a:gd name="T39" fmla="*/ 280 h 540"/>
                <a:gd name="T40" fmla="*/ 446 w 697"/>
                <a:gd name="T41" fmla="*/ 318 h 540"/>
                <a:gd name="T42" fmla="*/ 446 w 697"/>
                <a:gd name="T43" fmla="*/ 299 h 540"/>
                <a:gd name="T44" fmla="*/ 456 w 697"/>
                <a:gd name="T45" fmla="*/ 280 h 540"/>
                <a:gd name="T46" fmla="*/ 465 w 697"/>
                <a:gd name="T47" fmla="*/ 299 h 540"/>
                <a:gd name="T48" fmla="*/ 475 w 697"/>
                <a:gd name="T49" fmla="*/ 289 h 540"/>
                <a:gd name="T50" fmla="*/ 465 w 697"/>
                <a:gd name="T51" fmla="*/ 308 h 540"/>
                <a:gd name="T52" fmla="*/ 456 w 697"/>
                <a:gd name="T53" fmla="*/ 344 h 540"/>
                <a:gd name="T54" fmla="*/ 485 w 697"/>
                <a:gd name="T55" fmla="*/ 381 h 540"/>
                <a:gd name="T56" fmla="*/ 514 w 697"/>
                <a:gd name="T57" fmla="*/ 390 h 540"/>
                <a:gd name="T58" fmla="*/ 533 w 697"/>
                <a:gd name="T59" fmla="*/ 427 h 540"/>
                <a:gd name="T60" fmla="*/ 583 w 697"/>
                <a:gd name="T61" fmla="*/ 475 h 540"/>
                <a:gd name="T62" fmla="*/ 619 w 697"/>
                <a:gd name="T63" fmla="*/ 521 h 540"/>
                <a:gd name="T64" fmla="*/ 629 w 697"/>
                <a:gd name="T65" fmla="*/ 530 h 540"/>
                <a:gd name="T66" fmla="*/ 619 w 697"/>
                <a:gd name="T67" fmla="*/ 540 h 540"/>
                <a:gd name="T68" fmla="*/ 677 w 697"/>
                <a:gd name="T69" fmla="*/ 521 h 540"/>
                <a:gd name="T70" fmla="*/ 687 w 697"/>
                <a:gd name="T71" fmla="*/ 502 h 540"/>
                <a:gd name="T72" fmla="*/ 677 w 697"/>
                <a:gd name="T73" fmla="*/ 475 h 540"/>
                <a:gd name="T74" fmla="*/ 697 w 697"/>
                <a:gd name="T75" fmla="*/ 465 h 540"/>
                <a:gd name="T76" fmla="*/ 687 w 697"/>
                <a:gd name="T77" fmla="*/ 381 h 540"/>
                <a:gd name="T78" fmla="*/ 677 w 697"/>
                <a:gd name="T79" fmla="*/ 344 h 540"/>
                <a:gd name="T80" fmla="*/ 639 w 697"/>
                <a:gd name="T81" fmla="*/ 280 h 540"/>
                <a:gd name="T82" fmla="*/ 619 w 697"/>
                <a:gd name="T83" fmla="*/ 243 h 540"/>
                <a:gd name="T84" fmla="*/ 610 w 697"/>
                <a:gd name="T85" fmla="*/ 224 h 540"/>
                <a:gd name="T86" fmla="*/ 602 w 697"/>
                <a:gd name="T87" fmla="*/ 178 h 540"/>
                <a:gd name="T88" fmla="*/ 572 w 697"/>
                <a:gd name="T89" fmla="*/ 159 h 540"/>
                <a:gd name="T90" fmla="*/ 533 w 697"/>
                <a:gd name="T91" fmla="*/ 74 h 540"/>
                <a:gd name="T92" fmla="*/ 523 w 697"/>
                <a:gd name="T93" fmla="*/ 38 h 540"/>
                <a:gd name="T94" fmla="*/ 504 w 697"/>
                <a:gd name="T95" fmla="*/ 9 h 540"/>
                <a:gd name="T96" fmla="*/ 494 w 697"/>
                <a:gd name="T97" fmla="*/ 9 h 540"/>
                <a:gd name="T98" fmla="*/ 465 w 697"/>
                <a:gd name="T99" fmla="*/ 0 h 540"/>
                <a:gd name="T100" fmla="*/ 465 w 697"/>
                <a:gd name="T101" fmla="*/ 38 h 540"/>
                <a:gd name="T102" fmla="*/ 456 w 697"/>
                <a:gd name="T103" fmla="*/ 46 h 540"/>
                <a:gd name="T104" fmla="*/ 446 w 697"/>
                <a:gd name="T105" fmla="*/ 28 h 540"/>
                <a:gd name="T106" fmla="*/ 222 w 697"/>
                <a:gd name="T107" fmla="*/ 28 h 54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97"/>
                <a:gd name="T163" fmla="*/ 0 h 540"/>
                <a:gd name="T164" fmla="*/ 697 w 697"/>
                <a:gd name="T165" fmla="*/ 540 h 54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97" h="540">
                  <a:moveTo>
                    <a:pt x="214" y="19"/>
                  </a:moveTo>
                  <a:lnTo>
                    <a:pt x="0" y="38"/>
                  </a:lnTo>
                  <a:lnTo>
                    <a:pt x="0" y="57"/>
                  </a:lnTo>
                  <a:lnTo>
                    <a:pt x="19" y="74"/>
                  </a:lnTo>
                  <a:lnTo>
                    <a:pt x="19" y="103"/>
                  </a:lnTo>
                  <a:lnTo>
                    <a:pt x="38" y="103"/>
                  </a:lnTo>
                  <a:lnTo>
                    <a:pt x="38" y="84"/>
                  </a:lnTo>
                  <a:lnTo>
                    <a:pt x="58" y="84"/>
                  </a:lnTo>
                  <a:lnTo>
                    <a:pt x="48" y="93"/>
                  </a:lnTo>
                  <a:lnTo>
                    <a:pt x="67" y="93"/>
                  </a:lnTo>
                  <a:lnTo>
                    <a:pt x="106" y="84"/>
                  </a:lnTo>
                  <a:lnTo>
                    <a:pt x="106" y="93"/>
                  </a:lnTo>
                  <a:lnTo>
                    <a:pt x="125" y="93"/>
                  </a:lnTo>
                  <a:lnTo>
                    <a:pt x="135" y="103"/>
                  </a:lnTo>
                  <a:lnTo>
                    <a:pt x="154" y="103"/>
                  </a:lnTo>
                  <a:lnTo>
                    <a:pt x="164" y="111"/>
                  </a:lnTo>
                  <a:lnTo>
                    <a:pt x="154" y="103"/>
                  </a:lnTo>
                  <a:lnTo>
                    <a:pt x="164" y="103"/>
                  </a:lnTo>
                  <a:lnTo>
                    <a:pt x="203" y="140"/>
                  </a:lnTo>
                  <a:lnTo>
                    <a:pt x="193" y="149"/>
                  </a:lnTo>
                  <a:lnTo>
                    <a:pt x="193" y="140"/>
                  </a:lnTo>
                  <a:lnTo>
                    <a:pt x="193" y="149"/>
                  </a:lnTo>
                  <a:lnTo>
                    <a:pt x="222" y="140"/>
                  </a:lnTo>
                  <a:lnTo>
                    <a:pt x="243" y="140"/>
                  </a:lnTo>
                  <a:lnTo>
                    <a:pt x="261" y="122"/>
                  </a:lnTo>
                  <a:lnTo>
                    <a:pt x="280" y="122"/>
                  </a:lnTo>
                  <a:lnTo>
                    <a:pt x="280" y="111"/>
                  </a:lnTo>
                  <a:lnTo>
                    <a:pt x="272" y="111"/>
                  </a:lnTo>
                  <a:lnTo>
                    <a:pt x="280" y="103"/>
                  </a:lnTo>
                  <a:lnTo>
                    <a:pt x="309" y="93"/>
                  </a:lnTo>
                  <a:lnTo>
                    <a:pt x="349" y="111"/>
                  </a:lnTo>
                  <a:lnTo>
                    <a:pt x="349" y="122"/>
                  </a:lnTo>
                  <a:lnTo>
                    <a:pt x="388" y="159"/>
                  </a:lnTo>
                  <a:lnTo>
                    <a:pt x="388" y="168"/>
                  </a:lnTo>
                  <a:lnTo>
                    <a:pt x="398" y="178"/>
                  </a:lnTo>
                  <a:lnTo>
                    <a:pt x="417" y="178"/>
                  </a:lnTo>
                  <a:lnTo>
                    <a:pt x="427" y="195"/>
                  </a:lnTo>
                  <a:lnTo>
                    <a:pt x="436" y="195"/>
                  </a:lnTo>
                  <a:lnTo>
                    <a:pt x="436" y="251"/>
                  </a:lnTo>
                  <a:lnTo>
                    <a:pt x="427" y="280"/>
                  </a:lnTo>
                  <a:lnTo>
                    <a:pt x="427" y="299"/>
                  </a:lnTo>
                  <a:lnTo>
                    <a:pt x="446" y="318"/>
                  </a:lnTo>
                  <a:lnTo>
                    <a:pt x="456" y="308"/>
                  </a:lnTo>
                  <a:lnTo>
                    <a:pt x="446" y="299"/>
                  </a:lnTo>
                  <a:lnTo>
                    <a:pt x="446" y="289"/>
                  </a:lnTo>
                  <a:lnTo>
                    <a:pt x="456" y="280"/>
                  </a:lnTo>
                  <a:lnTo>
                    <a:pt x="456" y="299"/>
                  </a:lnTo>
                  <a:lnTo>
                    <a:pt x="465" y="299"/>
                  </a:lnTo>
                  <a:lnTo>
                    <a:pt x="465" y="289"/>
                  </a:lnTo>
                  <a:lnTo>
                    <a:pt x="475" y="289"/>
                  </a:lnTo>
                  <a:lnTo>
                    <a:pt x="475" y="299"/>
                  </a:lnTo>
                  <a:lnTo>
                    <a:pt x="465" y="308"/>
                  </a:lnTo>
                  <a:lnTo>
                    <a:pt x="456" y="326"/>
                  </a:lnTo>
                  <a:lnTo>
                    <a:pt x="456" y="344"/>
                  </a:lnTo>
                  <a:lnTo>
                    <a:pt x="465" y="352"/>
                  </a:lnTo>
                  <a:lnTo>
                    <a:pt x="485" y="381"/>
                  </a:lnTo>
                  <a:lnTo>
                    <a:pt x="504" y="390"/>
                  </a:lnTo>
                  <a:lnTo>
                    <a:pt x="514" y="390"/>
                  </a:lnTo>
                  <a:lnTo>
                    <a:pt x="514" y="408"/>
                  </a:lnTo>
                  <a:lnTo>
                    <a:pt x="533" y="427"/>
                  </a:lnTo>
                  <a:lnTo>
                    <a:pt x="552" y="475"/>
                  </a:lnTo>
                  <a:lnTo>
                    <a:pt x="583" y="475"/>
                  </a:lnTo>
                  <a:lnTo>
                    <a:pt x="583" y="484"/>
                  </a:lnTo>
                  <a:lnTo>
                    <a:pt x="619" y="521"/>
                  </a:lnTo>
                  <a:lnTo>
                    <a:pt x="629" y="521"/>
                  </a:lnTo>
                  <a:lnTo>
                    <a:pt x="629" y="530"/>
                  </a:lnTo>
                  <a:lnTo>
                    <a:pt x="619" y="530"/>
                  </a:lnTo>
                  <a:lnTo>
                    <a:pt x="619" y="540"/>
                  </a:lnTo>
                  <a:lnTo>
                    <a:pt x="648" y="540"/>
                  </a:lnTo>
                  <a:lnTo>
                    <a:pt x="677" y="521"/>
                  </a:lnTo>
                  <a:lnTo>
                    <a:pt x="687" y="511"/>
                  </a:lnTo>
                  <a:lnTo>
                    <a:pt x="687" y="502"/>
                  </a:lnTo>
                  <a:lnTo>
                    <a:pt x="677" y="484"/>
                  </a:lnTo>
                  <a:lnTo>
                    <a:pt x="677" y="475"/>
                  </a:lnTo>
                  <a:lnTo>
                    <a:pt x="687" y="456"/>
                  </a:lnTo>
                  <a:lnTo>
                    <a:pt x="697" y="465"/>
                  </a:lnTo>
                  <a:lnTo>
                    <a:pt x="687" y="427"/>
                  </a:lnTo>
                  <a:lnTo>
                    <a:pt x="687" y="381"/>
                  </a:lnTo>
                  <a:lnTo>
                    <a:pt x="677" y="352"/>
                  </a:lnTo>
                  <a:lnTo>
                    <a:pt x="677" y="344"/>
                  </a:lnTo>
                  <a:lnTo>
                    <a:pt x="658" y="318"/>
                  </a:lnTo>
                  <a:lnTo>
                    <a:pt x="639" y="280"/>
                  </a:lnTo>
                  <a:lnTo>
                    <a:pt x="619" y="251"/>
                  </a:lnTo>
                  <a:lnTo>
                    <a:pt x="619" y="243"/>
                  </a:lnTo>
                  <a:lnTo>
                    <a:pt x="610" y="233"/>
                  </a:lnTo>
                  <a:lnTo>
                    <a:pt x="610" y="224"/>
                  </a:lnTo>
                  <a:lnTo>
                    <a:pt x="619" y="214"/>
                  </a:lnTo>
                  <a:lnTo>
                    <a:pt x="602" y="178"/>
                  </a:lnTo>
                  <a:lnTo>
                    <a:pt x="583" y="168"/>
                  </a:lnTo>
                  <a:lnTo>
                    <a:pt x="572" y="159"/>
                  </a:lnTo>
                  <a:lnTo>
                    <a:pt x="533" y="103"/>
                  </a:lnTo>
                  <a:lnTo>
                    <a:pt x="533" y="74"/>
                  </a:lnTo>
                  <a:lnTo>
                    <a:pt x="523" y="46"/>
                  </a:lnTo>
                  <a:lnTo>
                    <a:pt x="523" y="38"/>
                  </a:lnTo>
                  <a:lnTo>
                    <a:pt x="514" y="38"/>
                  </a:lnTo>
                  <a:lnTo>
                    <a:pt x="504" y="9"/>
                  </a:lnTo>
                  <a:lnTo>
                    <a:pt x="504" y="0"/>
                  </a:lnTo>
                  <a:lnTo>
                    <a:pt x="494" y="9"/>
                  </a:lnTo>
                  <a:lnTo>
                    <a:pt x="485" y="0"/>
                  </a:lnTo>
                  <a:lnTo>
                    <a:pt x="465" y="0"/>
                  </a:lnTo>
                  <a:lnTo>
                    <a:pt x="456" y="9"/>
                  </a:lnTo>
                  <a:lnTo>
                    <a:pt x="465" y="38"/>
                  </a:lnTo>
                  <a:lnTo>
                    <a:pt x="465" y="46"/>
                  </a:lnTo>
                  <a:lnTo>
                    <a:pt x="456" y="46"/>
                  </a:lnTo>
                  <a:lnTo>
                    <a:pt x="446" y="38"/>
                  </a:lnTo>
                  <a:lnTo>
                    <a:pt x="446" y="28"/>
                  </a:lnTo>
                  <a:lnTo>
                    <a:pt x="222" y="46"/>
                  </a:lnTo>
                  <a:lnTo>
                    <a:pt x="222" y="28"/>
                  </a:lnTo>
                  <a:lnTo>
                    <a:pt x="214" y="1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2" name="Freeform 47"/>
            <p:cNvSpPr>
              <a:spLocks/>
            </p:cNvSpPr>
            <p:nvPr/>
          </p:nvSpPr>
          <p:spPr bwMode="auto">
            <a:xfrm>
              <a:off x="4464" y="2041"/>
              <a:ext cx="434" cy="204"/>
            </a:xfrm>
            <a:custGeom>
              <a:avLst/>
              <a:gdLst>
                <a:gd name="T0" fmla="*/ 270 w 358"/>
                <a:gd name="T1" fmla="*/ 0 h 168"/>
                <a:gd name="T2" fmla="*/ 202 w 358"/>
                <a:gd name="T3" fmla="*/ 9 h 168"/>
                <a:gd name="T4" fmla="*/ 0 w 358"/>
                <a:gd name="T5" fmla="*/ 45 h 168"/>
                <a:gd name="T6" fmla="*/ 9 w 358"/>
                <a:gd name="T7" fmla="*/ 101 h 168"/>
                <a:gd name="T8" fmla="*/ 58 w 358"/>
                <a:gd name="T9" fmla="*/ 55 h 168"/>
                <a:gd name="T10" fmla="*/ 58 w 358"/>
                <a:gd name="T11" fmla="*/ 45 h 168"/>
                <a:gd name="T12" fmla="*/ 58 w 358"/>
                <a:gd name="T13" fmla="*/ 55 h 168"/>
                <a:gd name="T14" fmla="*/ 77 w 358"/>
                <a:gd name="T15" fmla="*/ 55 h 168"/>
                <a:gd name="T16" fmla="*/ 88 w 358"/>
                <a:gd name="T17" fmla="*/ 45 h 168"/>
                <a:gd name="T18" fmla="*/ 105 w 358"/>
                <a:gd name="T19" fmla="*/ 36 h 168"/>
                <a:gd name="T20" fmla="*/ 125 w 358"/>
                <a:gd name="T21" fmla="*/ 36 h 168"/>
                <a:gd name="T22" fmla="*/ 125 w 358"/>
                <a:gd name="T23" fmla="*/ 45 h 168"/>
                <a:gd name="T24" fmla="*/ 134 w 358"/>
                <a:gd name="T25" fmla="*/ 45 h 168"/>
                <a:gd name="T26" fmla="*/ 134 w 358"/>
                <a:gd name="T27" fmla="*/ 64 h 168"/>
                <a:gd name="T28" fmla="*/ 163 w 358"/>
                <a:gd name="T29" fmla="*/ 64 h 168"/>
                <a:gd name="T30" fmla="*/ 154 w 358"/>
                <a:gd name="T31" fmla="*/ 74 h 168"/>
                <a:gd name="T32" fmla="*/ 163 w 358"/>
                <a:gd name="T33" fmla="*/ 82 h 168"/>
                <a:gd name="T34" fmla="*/ 173 w 358"/>
                <a:gd name="T35" fmla="*/ 82 h 168"/>
                <a:gd name="T36" fmla="*/ 183 w 358"/>
                <a:gd name="T37" fmla="*/ 93 h 168"/>
                <a:gd name="T38" fmla="*/ 192 w 358"/>
                <a:gd name="T39" fmla="*/ 93 h 168"/>
                <a:gd name="T40" fmla="*/ 202 w 358"/>
                <a:gd name="T41" fmla="*/ 101 h 168"/>
                <a:gd name="T42" fmla="*/ 202 w 358"/>
                <a:gd name="T43" fmla="*/ 111 h 168"/>
                <a:gd name="T44" fmla="*/ 192 w 358"/>
                <a:gd name="T45" fmla="*/ 130 h 168"/>
                <a:gd name="T46" fmla="*/ 183 w 358"/>
                <a:gd name="T47" fmla="*/ 139 h 168"/>
                <a:gd name="T48" fmla="*/ 183 w 358"/>
                <a:gd name="T49" fmla="*/ 158 h 168"/>
                <a:gd name="T50" fmla="*/ 192 w 358"/>
                <a:gd name="T51" fmla="*/ 158 h 168"/>
                <a:gd name="T52" fmla="*/ 202 w 358"/>
                <a:gd name="T53" fmla="*/ 149 h 168"/>
                <a:gd name="T54" fmla="*/ 212 w 358"/>
                <a:gd name="T55" fmla="*/ 158 h 168"/>
                <a:gd name="T56" fmla="*/ 250 w 358"/>
                <a:gd name="T57" fmla="*/ 158 h 168"/>
                <a:gd name="T58" fmla="*/ 260 w 358"/>
                <a:gd name="T59" fmla="*/ 168 h 168"/>
                <a:gd name="T60" fmla="*/ 270 w 358"/>
                <a:gd name="T61" fmla="*/ 168 h 168"/>
                <a:gd name="T62" fmla="*/ 270 w 358"/>
                <a:gd name="T63" fmla="*/ 158 h 168"/>
                <a:gd name="T64" fmla="*/ 260 w 358"/>
                <a:gd name="T65" fmla="*/ 158 h 168"/>
                <a:gd name="T66" fmla="*/ 250 w 358"/>
                <a:gd name="T67" fmla="*/ 149 h 168"/>
                <a:gd name="T68" fmla="*/ 250 w 358"/>
                <a:gd name="T69" fmla="*/ 130 h 168"/>
                <a:gd name="T70" fmla="*/ 241 w 358"/>
                <a:gd name="T71" fmla="*/ 120 h 168"/>
                <a:gd name="T72" fmla="*/ 231 w 358"/>
                <a:gd name="T73" fmla="*/ 101 h 168"/>
                <a:gd name="T74" fmla="*/ 231 w 358"/>
                <a:gd name="T75" fmla="*/ 45 h 168"/>
                <a:gd name="T76" fmla="*/ 250 w 358"/>
                <a:gd name="T77" fmla="*/ 36 h 168"/>
                <a:gd name="T78" fmla="*/ 250 w 358"/>
                <a:gd name="T79" fmla="*/ 19 h 168"/>
                <a:gd name="T80" fmla="*/ 270 w 358"/>
                <a:gd name="T81" fmla="*/ 19 h 168"/>
                <a:gd name="T82" fmla="*/ 260 w 358"/>
                <a:gd name="T83" fmla="*/ 36 h 168"/>
                <a:gd name="T84" fmla="*/ 250 w 358"/>
                <a:gd name="T85" fmla="*/ 36 h 168"/>
                <a:gd name="T86" fmla="*/ 250 w 358"/>
                <a:gd name="T87" fmla="*/ 64 h 168"/>
                <a:gd name="T88" fmla="*/ 260 w 358"/>
                <a:gd name="T89" fmla="*/ 64 h 168"/>
                <a:gd name="T90" fmla="*/ 260 w 358"/>
                <a:gd name="T91" fmla="*/ 93 h 168"/>
                <a:gd name="T92" fmla="*/ 250 w 358"/>
                <a:gd name="T93" fmla="*/ 93 h 168"/>
                <a:gd name="T94" fmla="*/ 250 w 358"/>
                <a:gd name="T95" fmla="*/ 101 h 168"/>
                <a:gd name="T96" fmla="*/ 260 w 358"/>
                <a:gd name="T97" fmla="*/ 101 h 168"/>
                <a:gd name="T98" fmla="*/ 260 w 358"/>
                <a:gd name="T99" fmla="*/ 120 h 168"/>
                <a:gd name="T100" fmla="*/ 270 w 358"/>
                <a:gd name="T101" fmla="*/ 139 h 168"/>
                <a:gd name="T102" fmla="*/ 299 w 358"/>
                <a:gd name="T103" fmla="*/ 139 h 168"/>
                <a:gd name="T104" fmla="*/ 289 w 358"/>
                <a:gd name="T105" fmla="*/ 149 h 168"/>
                <a:gd name="T106" fmla="*/ 299 w 358"/>
                <a:gd name="T107" fmla="*/ 158 h 168"/>
                <a:gd name="T108" fmla="*/ 299 w 358"/>
                <a:gd name="T109" fmla="*/ 168 h 168"/>
                <a:gd name="T110" fmla="*/ 308 w 358"/>
                <a:gd name="T111" fmla="*/ 168 h 168"/>
                <a:gd name="T112" fmla="*/ 318 w 358"/>
                <a:gd name="T113" fmla="*/ 158 h 168"/>
                <a:gd name="T114" fmla="*/ 347 w 358"/>
                <a:gd name="T115" fmla="*/ 149 h 168"/>
                <a:gd name="T116" fmla="*/ 347 w 358"/>
                <a:gd name="T117" fmla="*/ 139 h 168"/>
                <a:gd name="T118" fmla="*/ 358 w 358"/>
                <a:gd name="T119" fmla="*/ 111 h 168"/>
                <a:gd name="T120" fmla="*/ 347 w 358"/>
                <a:gd name="T121" fmla="*/ 111 h 168"/>
                <a:gd name="T122" fmla="*/ 299 w 358"/>
                <a:gd name="T123" fmla="*/ 120 h 168"/>
                <a:gd name="T124" fmla="*/ 270 w 358"/>
                <a:gd name="T125" fmla="*/ 0 h 1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58"/>
                <a:gd name="T190" fmla="*/ 0 h 168"/>
                <a:gd name="T191" fmla="*/ 358 w 358"/>
                <a:gd name="T192" fmla="*/ 168 h 1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58" h="168">
                  <a:moveTo>
                    <a:pt x="270" y="0"/>
                  </a:moveTo>
                  <a:lnTo>
                    <a:pt x="202" y="9"/>
                  </a:lnTo>
                  <a:lnTo>
                    <a:pt x="0" y="45"/>
                  </a:lnTo>
                  <a:lnTo>
                    <a:pt x="9" y="101"/>
                  </a:lnTo>
                  <a:lnTo>
                    <a:pt x="58" y="55"/>
                  </a:lnTo>
                  <a:lnTo>
                    <a:pt x="58" y="45"/>
                  </a:lnTo>
                  <a:lnTo>
                    <a:pt x="58" y="55"/>
                  </a:lnTo>
                  <a:lnTo>
                    <a:pt x="77" y="55"/>
                  </a:lnTo>
                  <a:lnTo>
                    <a:pt x="88" y="45"/>
                  </a:lnTo>
                  <a:lnTo>
                    <a:pt x="105" y="36"/>
                  </a:lnTo>
                  <a:lnTo>
                    <a:pt x="125" y="36"/>
                  </a:lnTo>
                  <a:lnTo>
                    <a:pt x="125" y="45"/>
                  </a:lnTo>
                  <a:lnTo>
                    <a:pt x="134" y="45"/>
                  </a:lnTo>
                  <a:lnTo>
                    <a:pt x="134" y="64"/>
                  </a:lnTo>
                  <a:lnTo>
                    <a:pt x="163" y="64"/>
                  </a:lnTo>
                  <a:lnTo>
                    <a:pt x="154" y="74"/>
                  </a:lnTo>
                  <a:lnTo>
                    <a:pt x="163" y="82"/>
                  </a:lnTo>
                  <a:lnTo>
                    <a:pt x="173" y="82"/>
                  </a:lnTo>
                  <a:lnTo>
                    <a:pt x="183" y="93"/>
                  </a:lnTo>
                  <a:lnTo>
                    <a:pt x="192" y="93"/>
                  </a:lnTo>
                  <a:lnTo>
                    <a:pt x="202" y="101"/>
                  </a:lnTo>
                  <a:lnTo>
                    <a:pt x="202" y="111"/>
                  </a:lnTo>
                  <a:lnTo>
                    <a:pt x="192" y="130"/>
                  </a:lnTo>
                  <a:lnTo>
                    <a:pt x="183" y="139"/>
                  </a:lnTo>
                  <a:lnTo>
                    <a:pt x="183" y="158"/>
                  </a:lnTo>
                  <a:lnTo>
                    <a:pt x="192" y="158"/>
                  </a:lnTo>
                  <a:lnTo>
                    <a:pt x="202" y="149"/>
                  </a:lnTo>
                  <a:lnTo>
                    <a:pt x="212" y="158"/>
                  </a:lnTo>
                  <a:lnTo>
                    <a:pt x="250" y="158"/>
                  </a:lnTo>
                  <a:lnTo>
                    <a:pt x="260" y="168"/>
                  </a:lnTo>
                  <a:lnTo>
                    <a:pt x="270" y="168"/>
                  </a:lnTo>
                  <a:lnTo>
                    <a:pt x="270" y="158"/>
                  </a:lnTo>
                  <a:lnTo>
                    <a:pt x="260" y="158"/>
                  </a:lnTo>
                  <a:lnTo>
                    <a:pt x="250" y="149"/>
                  </a:lnTo>
                  <a:lnTo>
                    <a:pt x="250" y="130"/>
                  </a:lnTo>
                  <a:lnTo>
                    <a:pt x="241" y="120"/>
                  </a:lnTo>
                  <a:lnTo>
                    <a:pt x="231" y="101"/>
                  </a:lnTo>
                  <a:lnTo>
                    <a:pt x="231" y="45"/>
                  </a:lnTo>
                  <a:lnTo>
                    <a:pt x="250" y="36"/>
                  </a:lnTo>
                  <a:lnTo>
                    <a:pt x="250" y="19"/>
                  </a:lnTo>
                  <a:lnTo>
                    <a:pt x="270" y="19"/>
                  </a:lnTo>
                  <a:lnTo>
                    <a:pt x="260" y="36"/>
                  </a:lnTo>
                  <a:lnTo>
                    <a:pt x="250" y="36"/>
                  </a:lnTo>
                  <a:lnTo>
                    <a:pt x="250" y="64"/>
                  </a:lnTo>
                  <a:lnTo>
                    <a:pt x="260" y="64"/>
                  </a:lnTo>
                  <a:lnTo>
                    <a:pt x="260" y="93"/>
                  </a:lnTo>
                  <a:lnTo>
                    <a:pt x="250" y="93"/>
                  </a:lnTo>
                  <a:lnTo>
                    <a:pt x="250" y="101"/>
                  </a:lnTo>
                  <a:lnTo>
                    <a:pt x="260" y="101"/>
                  </a:lnTo>
                  <a:lnTo>
                    <a:pt x="260" y="120"/>
                  </a:lnTo>
                  <a:lnTo>
                    <a:pt x="270" y="139"/>
                  </a:lnTo>
                  <a:lnTo>
                    <a:pt x="299" y="139"/>
                  </a:lnTo>
                  <a:lnTo>
                    <a:pt x="289" y="149"/>
                  </a:lnTo>
                  <a:lnTo>
                    <a:pt x="299" y="158"/>
                  </a:lnTo>
                  <a:lnTo>
                    <a:pt x="299" y="168"/>
                  </a:lnTo>
                  <a:lnTo>
                    <a:pt x="308" y="168"/>
                  </a:lnTo>
                  <a:lnTo>
                    <a:pt x="318" y="158"/>
                  </a:lnTo>
                  <a:lnTo>
                    <a:pt x="347" y="149"/>
                  </a:lnTo>
                  <a:lnTo>
                    <a:pt x="347" y="139"/>
                  </a:lnTo>
                  <a:lnTo>
                    <a:pt x="358" y="111"/>
                  </a:lnTo>
                  <a:lnTo>
                    <a:pt x="347" y="111"/>
                  </a:lnTo>
                  <a:lnTo>
                    <a:pt x="299" y="120"/>
                  </a:lnTo>
                  <a:lnTo>
                    <a:pt x="270"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3" name="Freeform 48"/>
            <p:cNvSpPr>
              <a:spLocks/>
            </p:cNvSpPr>
            <p:nvPr/>
          </p:nvSpPr>
          <p:spPr bwMode="auto">
            <a:xfrm>
              <a:off x="4791" y="2019"/>
              <a:ext cx="94" cy="168"/>
            </a:xfrm>
            <a:custGeom>
              <a:avLst/>
              <a:gdLst>
                <a:gd name="T0" fmla="*/ 77 w 77"/>
                <a:gd name="T1" fmla="*/ 129 h 138"/>
                <a:gd name="T2" fmla="*/ 77 w 77"/>
                <a:gd name="T3" fmla="*/ 100 h 138"/>
                <a:gd name="T4" fmla="*/ 69 w 77"/>
                <a:gd name="T5" fmla="*/ 92 h 138"/>
                <a:gd name="T6" fmla="*/ 48 w 77"/>
                <a:gd name="T7" fmla="*/ 82 h 138"/>
                <a:gd name="T8" fmla="*/ 48 w 77"/>
                <a:gd name="T9" fmla="*/ 73 h 138"/>
                <a:gd name="T10" fmla="*/ 29 w 77"/>
                <a:gd name="T11" fmla="*/ 54 h 138"/>
                <a:gd name="T12" fmla="*/ 29 w 77"/>
                <a:gd name="T13" fmla="*/ 46 h 138"/>
                <a:gd name="T14" fmla="*/ 19 w 77"/>
                <a:gd name="T15" fmla="*/ 37 h 138"/>
                <a:gd name="T16" fmla="*/ 19 w 77"/>
                <a:gd name="T17" fmla="*/ 0 h 138"/>
                <a:gd name="T18" fmla="*/ 11 w 77"/>
                <a:gd name="T19" fmla="*/ 0 h 138"/>
                <a:gd name="T20" fmla="*/ 0 w 77"/>
                <a:gd name="T21" fmla="*/ 10 h 138"/>
                <a:gd name="T22" fmla="*/ 0 w 77"/>
                <a:gd name="T23" fmla="*/ 18 h 138"/>
                <a:gd name="T24" fmla="*/ 29 w 77"/>
                <a:gd name="T25" fmla="*/ 138 h 138"/>
                <a:gd name="T26" fmla="*/ 77 w 77"/>
                <a:gd name="T27" fmla="*/ 129 h 1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138"/>
                <a:gd name="T44" fmla="*/ 77 w 77"/>
                <a:gd name="T45" fmla="*/ 138 h 1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138">
                  <a:moveTo>
                    <a:pt x="77" y="129"/>
                  </a:moveTo>
                  <a:lnTo>
                    <a:pt x="77" y="100"/>
                  </a:lnTo>
                  <a:lnTo>
                    <a:pt x="69" y="92"/>
                  </a:lnTo>
                  <a:lnTo>
                    <a:pt x="48" y="82"/>
                  </a:lnTo>
                  <a:lnTo>
                    <a:pt x="48" y="73"/>
                  </a:lnTo>
                  <a:lnTo>
                    <a:pt x="29" y="54"/>
                  </a:lnTo>
                  <a:lnTo>
                    <a:pt x="29" y="46"/>
                  </a:lnTo>
                  <a:lnTo>
                    <a:pt x="19" y="37"/>
                  </a:lnTo>
                  <a:lnTo>
                    <a:pt x="19" y="0"/>
                  </a:lnTo>
                  <a:lnTo>
                    <a:pt x="11" y="0"/>
                  </a:lnTo>
                  <a:lnTo>
                    <a:pt x="0" y="10"/>
                  </a:lnTo>
                  <a:lnTo>
                    <a:pt x="0" y="18"/>
                  </a:lnTo>
                  <a:lnTo>
                    <a:pt x="29" y="138"/>
                  </a:lnTo>
                  <a:lnTo>
                    <a:pt x="77" y="12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4" name="Freeform 49"/>
            <p:cNvSpPr>
              <a:spLocks/>
            </p:cNvSpPr>
            <p:nvPr/>
          </p:nvSpPr>
          <p:spPr bwMode="auto">
            <a:xfrm>
              <a:off x="4814" y="1825"/>
              <a:ext cx="132" cy="283"/>
            </a:xfrm>
            <a:custGeom>
              <a:avLst/>
              <a:gdLst>
                <a:gd name="T0" fmla="*/ 0 w 108"/>
                <a:gd name="T1" fmla="*/ 159 h 232"/>
                <a:gd name="T2" fmla="*/ 0 w 108"/>
                <a:gd name="T3" fmla="*/ 177 h 232"/>
                <a:gd name="T4" fmla="*/ 10 w 108"/>
                <a:gd name="T5" fmla="*/ 186 h 232"/>
                <a:gd name="T6" fmla="*/ 10 w 108"/>
                <a:gd name="T7" fmla="*/ 196 h 232"/>
                <a:gd name="T8" fmla="*/ 21 w 108"/>
                <a:gd name="T9" fmla="*/ 196 h 232"/>
                <a:gd name="T10" fmla="*/ 40 w 108"/>
                <a:gd name="T11" fmla="*/ 203 h 232"/>
                <a:gd name="T12" fmla="*/ 40 w 108"/>
                <a:gd name="T13" fmla="*/ 213 h 232"/>
                <a:gd name="T14" fmla="*/ 58 w 108"/>
                <a:gd name="T15" fmla="*/ 213 h 232"/>
                <a:gd name="T16" fmla="*/ 58 w 108"/>
                <a:gd name="T17" fmla="*/ 232 h 232"/>
                <a:gd name="T18" fmla="*/ 69 w 108"/>
                <a:gd name="T19" fmla="*/ 232 h 232"/>
                <a:gd name="T20" fmla="*/ 69 w 108"/>
                <a:gd name="T21" fmla="*/ 213 h 232"/>
                <a:gd name="T22" fmla="*/ 79 w 108"/>
                <a:gd name="T23" fmla="*/ 196 h 232"/>
                <a:gd name="T24" fmla="*/ 87 w 108"/>
                <a:gd name="T25" fmla="*/ 186 h 232"/>
                <a:gd name="T26" fmla="*/ 98 w 108"/>
                <a:gd name="T27" fmla="*/ 167 h 232"/>
                <a:gd name="T28" fmla="*/ 98 w 108"/>
                <a:gd name="T29" fmla="*/ 159 h 232"/>
                <a:gd name="T30" fmla="*/ 108 w 108"/>
                <a:gd name="T31" fmla="*/ 150 h 232"/>
                <a:gd name="T32" fmla="*/ 108 w 108"/>
                <a:gd name="T33" fmla="*/ 140 h 232"/>
                <a:gd name="T34" fmla="*/ 98 w 108"/>
                <a:gd name="T35" fmla="*/ 102 h 232"/>
                <a:gd name="T36" fmla="*/ 98 w 108"/>
                <a:gd name="T37" fmla="*/ 75 h 232"/>
                <a:gd name="T38" fmla="*/ 69 w 108"/>
                <a:gd name="T39" fmla="*/ 75 h 232"/>
                <a:gd name="T40" fmla="*/ 79 w 108"/>
                <a:gd name="T41" fmla="*/ 56 h 232"/>
                <a:gd name="T42" fmla="*/ 79 w 108"/>
                <a:gd name="T43" fmla="*/ 37 h 232"/>
                <a:gd name="T44" fmla="*/ 87 w 108"/>
                <a:gd name="T45" fmla="*/ 37 h 232"/>
                <a:gd name="T46" fmla="*/ 87 w 108"/>
                <a:gd name="T47" fmla="*/ 19 h 232"/>
                <a:gd name="T48" fmla="*/ 21 w 108"/>
                <a:gd name="T49" fmla="*/ 0 h 232"/>
                <a:gd name="T50" fmla="*/ 10 w 108"/>
                <a:gd name="T51" fmla="*/ 10 h 232"/>
                <a:gd name="T52" fmla="*/ 10 w 108"/>
                <a:gd name="T53" fmla="*/ 29 h 232"/>
                <a:gd name="T54" fmla="*/ 0 w 108"/>
                <a:gd name="T55" fmla="*/ 37 h 232"/>
                <a:gd name="T56" fmla="*/ 10 w 108"/>
                <a:gd name="T57" fmla="*/ 48 h 232"/>
                <a:gd name="T58" fmla="*/ 10 w 108"/>
                <a:gd name="T59" fmla="*/ 56 h 232"/>
                <a:gd name="T60" fmla="*/ 0 w 108"/>
                <a:gd name="T61" fmla="*/ 56 h 232"/>
                <a:gd name="T62" fmla="*/ 0 w 108"/>
                <a:gd name="T63" fmla="*/ 75 h 232"/>
                <a:gd name="T64" fmla="*/ 10 w 108"/>
                <a:gd name="T65" fmla="*/ 75 h 232"/>
                <a:gd name="T66" fmla="*/ 10 w 108"/>
                <a:gd name="T67" fmla="*/ 84 h 232"/>
                <a:gd name="T68" fmla="*/ 21 w 108"/>
                <a:gd name="T69" fmla="*/ 94 h 232"/>
                <a:gd name="T70" fmla="*/ 29 w 108"/>
                <a:gd name="T71" fmla="*/ 94 h 232"/>
                <a:gd name="T72" fmla="*/ 29 w 108"/>
                <a:gd name="T73" fmla="*/ 102 h 232"/>
                <a:gd name="T74" fmla="*/ 40 w 108"/>
                <a:gd name="T75" fmla="*/ 102 h 232"/>
                <a:gd name="T76" fmla="*/ 50 w 108"/>
                <a:gd name="T77" fmla="*/ 113 h 232"/>
                <a:gd name="T78" fmla="*/ 40 w 108"/>
                <a:gd name="T79" fmla="*/ 121 h 232"/>
                <a:gd name="T80" fmla="*/ 21 w 108"/>
                <a:gd name="T81" fmla="*/ 131 h 232"/>
                <a:gd name="T82" fmla="*/ 21 w 108"/>
                <a:gd name="T83" fmla="*/ 150 h 232"/>
                <a:gd name="T84" fmla="*/ 0 w 108"/>
                <a:gd name="T85" fmla="*/ 159 h 2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8"/>
                <a:gd name="T130" fmla="*/ 0 h 232"/>
                <a:gd name="T131" fmla="*/ 108 w 108"/>
                <a:gd name="T132" fmla="*/ 232 h 2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8" h="232">
                  <a:moveTo>
                    <a:pt x="0" y="159"/>
                  </a:moveTo>
                  <a:lnTo>
                    <a:pt x="0" y="177"/>
                  </a:lnTo>
                  <a:lnTo>
                    <a:pt x="10" y="186"/>
                  </a:lnTo>
                  <a:lnTo>
                    <a:pt x="10" y="196"/>
                  </a:lnTo>
                  <a:lnTo>
                    <a:pt x="21" y="196"/>
                  </a:lnTo>
                  <a:lnTo>
                    <a:pt x="40" y="203"/>
                  </a:lnTo>
                  <a:lnTo>
                    <a:pt x="40" y="213"/>
                  </a:lnTo>
                  <a:lnTo>
                    <a:pt x="58" y="213"/>
                  </a:lnTo>
                  <a:lnTo>
                    <a:pt x="58" y="232"/>
                  </a:lnTo>
                  <a:lnTo>
                    <a:pt x="69" y="232"/>
                  </a:lnTo>
                  <a:lnTo>
                    <a:pt x="69" y="213"/>
                  </a:lnTo>
                  <a:lnTo>
                    <a:pt x="79" y="196"/>
                  </a:lnTo>
                  <a:lnTo>
                    <a:pt x="87" y="186"/>
                  </a:lnTo>
                  <a:lnTo>
                    <a:pt x="98" y="167"/>
                  </a:lnTo>
                  <a:lnTo>
                    <a:pt x="98" y="159"/>
                  </a:lnTo>
                  <a:lnTo>
                    <a:pt x="108" y="150"/>
                  </a:lnTo>
                  <a:lnTo>
                    <a:pt x="108" y="140"/>
                  </a:lnTo>
                  <a:lnTo>
                    <a:pt x="98" y="102"/>
                  </a:lnTo>
                  <a:lnTo>
                    <a:pt x="98" y="75"/>
                  </a:lnTo>
                  <a:lnTo>
                    <a:pt x="69" y="75"/>
                  </a:lnTo>
                  <a:lnTo>
                    <a:pt x="79" y="56"/>
                  </a:lnTo>
                  <a:lnTo>
                    <a:pt x="79" y="37"/>
                  </a:lnTo>
                  <a:lnTo>
                    <a:pt x="87" y="37"/>
                  </a:lnTo>
                  <a:lnTo>
                    <a:pt x="87" y="19"/>
                  </a:lnTo>
                  <a:lnTo>
                    <a:pt x="21" y="0"/>
                  </a:lnTo>
                  <a:lnTo>
                    <a:pt x="10" y="10"/>
                  </a:lnTo>
                  <a:lnTo>
                    <a:pt x="10" y="29"/>
                  </a:lnTo>
                  <a:lnTo>
                    <a:pt x="0" y="37"/>
                  </a:lnTo>
                  <a:lnTo>
                    <a:pt x="10" y="48"/>
                  </a:lnTo>
                  <a:lnTo>
                    <a:pt x="10" y="56"/>
                  </a:lnTo>
                  <a:lnTo>
                    <a:pt x="0" y="56"/>
                  </a:lnTo>
                  <a:lnTo>
                    <a:pt x="0" y="75"/>
                  </a:lnTo>
                  <a:lnTo>
                    <a:pt x="10" y="75"/>
                  </a:lnTo>
                  <a:lnTo>
                    <a:pt x="10" y="84"/>
                  </a:lnTo>
                  <a:lnTo>
                    <a:pt x="21" y="94"/>
                  </a:lnTo>
                  <a:lnTo>
                    <a:pt x="29" y="94"/>
                  </a:lnTo>
                  <a:lnTo>
                    <a:pt x="29" y="102"/>
                  </a:lnTo>
                  <a:lnTo>
                    <a:pt x="40" y="102"/>
                  </a:lnTo>
                  <a:lnTo>
                    <a:pt x="50" y="113"/>
                  </a:lnTo>
                  <a:lnTo>
                    <a:pt x="40" y="121"/>
                  </a:lnTo>
                  <a:lnTo>
                    <a:pt x="21" y="131"/>
                  </a:lnTo>
                  <a:lnTo>
                    <a:pt x="21" y="150"/>
                  </a:lnTo>
                  <a:lnTo>
                    <a:pt x="0" y="15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5" name="Freeform 50"/>
            <p:cNvSpPr>
              <a:spLocks/>
            </p:cNvSpPr>
            <p:nvPr/>
          </p:nvSpPr>
          <p:spPr bwMode="auto">
            <a:xfrm>
              <a:off x="4933" y="1677"/>
              <a:ext cx="153" cy="160"/>
            </a:xfrm>
            <a:custGeom>
              <a:avLst/>
              <a:gdLst>
                <a:gd name="T0" fmla="*/ 0 w 126"/>
                <a:gd name="T1" fmla="*/ 29 h 131"/>
                <a:gd name="T2" fmla="*/ 39 w 126"/>
                <a:gd name="T3" fmla="*/ 18 h 131"/>
                <a:gd name="T4" fmla="*/ 49 w 126"/>
                <a:gd name="T5" fmla="*/ 18 h 131"/>
                <a:gd name="T6" fmla="*/ 116 w 126"/>
                <a:gd name="T7" fmla="*/ 0 h 131"/>
                <a:gd name="T8" fmla="*/ 126 w 126"/>
                <a:gd name="T9" fmla="*/ 56 h 131"/>
                <a:gd name="T10" fmla="*/ 126 w 126"/>
                <a:gd name="T11" fmla="*/ 65 h 131"/>
                <a:gd name="T12" fmla="*/ 116 w 126"/>
                <a:gd name="T13" fmla="*/ 75 h 131"/>
                <a:gd name="T14" fmla="*/ 97 w 126"/>
                <a:gd name="T15" fmla="*/ 83 h 131"/>
                <a:gd name="T16" fmla="*/ 87 w 126"/>
                <a:gd name="T17" fmla="*/ 75 h 131"/>
                <a:gd name="T18" fmla="*/ 87 w 126"/>
                <a:gd name="T19" fmla="*/ 83 h 131"/>
                <a:gd name="T20" fmla="*/ 78 w 126"/>
                <a:gd name="T21" fmla="*/ 94 h 131"/>
                <a:gd name="T22" fmla="*/ 49 w 126"/>
                <a:gd name="T23" fmla="*/ 94 h 131"/>
                <a:gd name="T24" fmla="*/ 39 w 126"/>
                <a:gd name="T25" fmla="*/ 102 h 131"/>
                <a:gd name="T26" fmla="*/ 20 w 126"/>
                <a:gd name="T27" fmla="*/ 131 h 131"/>
                <a:gd name="T28" fmla="*/ 10 w 126"/>
                <a:gd name="T29" fmla="*/ 131 h 131"/>
                <a:gd name="T30" fmla="*/ 0 w 126"/>
                <a:gd name="T31" fmla="*/ 121 h 131"/>
                <a:gd name="T32" fmla="*/ 10 w 126"/>
                <a:gd name="T33" fmla="*/ 112 h 131"/>
                <a:gd name="T34" fmla="*/ 10 w 126"/>
                <a:gd name="T35" fmla="*/ 102 h 131"/>
                <a:gd name="T36" fmla="*/ 0 w 126"/>
                <a:gd name="T37" fmla="*/ 29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6"/>
                <a:gd name="T58" fmla="*/ 0 h 131"/>
                <a:gd name="T59" fmla="*/ 126 w 126"/>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6" h="131">
                  <a:moveTo>
                    <a:pt x="0" y="29"/>
                  </a:moveTo>
                  <a:lnTo>
                    <a:pt x="39" y="18"/>
                  </a:lnTo>
                  <a:lnTo>
                    <a:pt x="49" y="18"/>
                  </a:lnTo>
                  <a:lnTo>
                    <a:pt x="116" y="0"/>
                  </a:lnTo>
                  <a:lnTo>
                    <a:pt x="126" y="56"/>
                  </a:lnTo>
                  <a:lnTo>
                    <a:pt x="126" y="65"/>
                  </a:lnTo>
                  <a:lnTo>
                    <a:pt x="116" y="75"/>
                  </a:lnTo>
                  <a:lnTo>
                    <a:pt x="97" y="83"/>
                  </a:lnTo>
                  <a:lnTo>
                    <a:pt x="87" y="75"/>
                  </a:lnTo>
                  <a:lnTo>
                    <a:pt x="87" y="83"/>
                  </a:lnTo>
                  <a:lnTo>
                    <a:pt x="78" y="94"/>
                  </a:lnTo>
                  <a:lnTo>
                    <a:pt x="49" y="94"/>
                  </a:lnTo>
                  <a:lnTo>
                    <a:pt x="39" y="102"/>
                  </a:lnTo>
                  <a:lnTo>
                    <a:pt x="20" y="131"/>
                  </a:lnTo>
                  <a:lnTo>
                    <a:pt x="10" y="131"/>
                  </a:lnTo>
                  <a:lnTo>
                    <a:pt x="0" y="121"/>
                  </a:lnTo>
                  <a:lnTo>
                    <a:pt x="10" y="112"/>
                  </a:lnTo>
                  <a:lnTo>
                    <a:pt x="10" y="102"/>
                  </a:lnTo>
                  <a:lnTo>
                    <a:pt x="0" y="2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6" name="Freeform 51"/>
            <p:cNvSpPr>
              <a:spLocks/>
            </p:cNvSpPr>
            <p:nvPr/>
          </p:nvSpPr>
          <p:spPr bwMode="auto">
            <a:xfrm>
              <a:off x="4920" y="1552"/>
              <a:ext cx="320" cy="171"/>
            </a:xfrm>
            <a:custGeom>
              <a:avLst/>
              <a:gdLst>
                <a:gd name="T0" fmla="*/ 0 w 264"/>
                <a:gd name="T1" fmla="*/ 57 h 140"/>
                <a:gd name="T2" fmla="*/ 59 w 264"/>
                <a:gd name="T3" fmla="*/ 46 h 140"/>
                <a:gd name="T4" fmla="*/ 137 w 264"/>
                <a:gd name="T5" fmla="*/ 29 h 140"/>
                <a:gd name="T6" fmla="*/ 147 w 264"/>
                <a:gd name="T7" fmla="*/ 29 h 140"/>
                <a:gd name="T8" fmla="*/ 147 w 264"/>
                <a:gd name="T9" fmla="*/ 19 h 140"/>
                <a:gd name="T10" fmla="*/ 156 w 264"/>
                <a:gd name="T11" fmla="*/ 19 h 140"/>
                <a:gd name="T12" fmla="*/ 156 w 264"/>
                <a:gd name="T13" fmla="*/ 10 h 140"/>
                <a:gd name="T14" fmla="*/ 166 w 264"/>
                <a:gd name="T15" fmla="*/ 0 h 140"/>
                <a:gd name="T16" fmla="*/ 166 w 264"/>
                <a:gd name="T17" fmla="*/ 10 h 140"/>
                <a:gd name="T18" fmla="*/ 185 w 264"/>
                <a:gd name="T19" fmla="*/ 29 h 140"/>
                <a:gd name="T20" fmla="*/ 185 w 264"/>
                <a:gd name="T21" fmla="*/ 38 h 140"/>
                <a:gd name="T22" fmla="*/ 176 w 264"/>
                <a:gd name="T23" fmla="*/ 38 h 140"/>
                <a:gd name="T24" fmla="*/ 176 w 264"/>
                <a:gd name="T25" fmla="*/ 46 h 140"/>
                <a:gd name="T26" fmla="*/ 166 w 264"/>
                <a:gd name="T27" fmla="*/ 57 h 140"/>
                <a:gd name="T28" fmla="*/ 166 w 264"/>
                <a:gd name="T29" fmla="*/ 65 h 140"/>
                <a:gd name="T30" fmla="*/ 185 w 264"/>
                <a:gd name="T31" fmla="*/ 65 h 140"/>
                <a:gd name="T32" fmla="*/ 206 w 264"/>
                <a:gd name="T33" fmla="*/ 84 h 140"/>
                <a:gd name="T34" fmla="*/ 206 w 264"/>
                <a:gd name="T35" fmla="*/ 94 h 140"/>
                <a:gd name="T36" fmla="*/ 214 w 264"/>
                <a:gd name="T37" fmla="*/ 103 h 140"/>
                <a:gd name="T38" fmla="*/ 235 w 264"/>
                <a:gd name="T39" fmla="*/ 103 h 140"/>
                <a:gd name="T40" fmla="*/ 253 w 264"/>
                <a:gd name="T41" fmla="*/ 84 h 140"/>
                <a:gd name="T42" fmla="*/ 243 w 264"/>
                <a:gd name="T43" fmla="*/ 84 h 140"/>
                <a:gd name="T44" fmla="*/ 243 w 264"/>
                <a:gd name="T45" fmla="*/ 75 h 140"/>
                <a:gd name="T46" fmla="*/ 235 w 264"/>
                <a:gd name="T47" fmla="*/ 75 h 140"/>
                <a:gd name="T48" fmla="*/ 235 w 264"/>
                <a:gd name="T49" fmla="*/ 65 h 140"/>
                <a:gd name="T50" fmla="*/ 243 w 264"/>
                <a:gd name="T51" fmla="*/ 65 h 140"/>
                <a:gd name="T52" fmla="*/ 264 w 264"/>
                <a:gd name="T53" fmla="*/ 103 h 140"/>
                <a:gd name="T54" fmla="*/ 264 w 264"/>
                <a:gd name="T55" fmla="*/ 113 h 140"/>
                <a:gd name="T56" fmla="*/ 253 w 264"/>
                <a:gd name="T57" fmla="*/ 103 h 140"/>
                <a:gd name="T58" fmla="*/ 243 w 264"/>
                <a:gd name="T59" fmla="*/ 113 h 140"/>
                <a:gd name="T60" fmla="*/ 235 w 264"/>
                <a:gd name="T61" fmla="*/ 113 h 140"/>
                <a:gd name="T62" fmla="*/ 224 w 264"/>
                <a:gd name="T63" fmla="*/ 130 h 140"/>
                <a:gd name="T64" fmla="*/ 214 w 264"/>
                <a:gd name="T65" fmla="*/ 130 h 140"/>
                <a:gd name="T66" fmla="*/ 214 w 264"/>
                <a:gd name="T67" fmla="*/ 113 h 140"/>
                <a:gd name="T68" fmla="*/ 206 w 264"/>
                <a:gd name="T69" fmla="*/ 113 h 140"/>
                <a:gd name="T70" fmla="*/ 206 w 264"/>
                <a:gd name="T71" fmla="*/ 121 h 140"/>
                <a:gd name="T72" fmla="*/ 195 w 264"/>
                <a:gd name="T73" fmla="*/ 140 h 140"/>
                <a:gd name="T74" fmla="*/ 185 w 264"/>
                <a:gd name="T75" fmla="*/ 130 h 140"/>
                <a:gd name="T76" fmla="*/ 176 w 264"/>
                <a:gd name="T77" fmla="*/ 130 h 140"/>
                <a:gd name="T78" fmla="*/ 176 w 264"/>
                <a:gd name="T79" fmla="*/ 121 h 140"/>
                <a:gd name="T80" fmla="*/ 166 w 264"/>
                <a:gd name="T81" fmla="*/ 121 h 140"/>
                <a:gd name="T82" fmla="*/ 156 w 264"/>
                <a:gd name="T83" fmla="*/ 103 h 140"/>
                <a:gd name="T84" fmla="*/ 147 w 264"/>
                <a:gd name="T85" fmla="*/ 94 h 140"/>
                <a:gd name="T86" fmla="*/ 127 w 264"/>
                <a:gd name="T87" fmla="*/ 103 h 140"/>
                <a:gd name="T88" fmla="*/ 59 w 264"/>
                <a:gd name="T89" fmla="*/ 121 h 140"/>
                <a:gd name="T90" fmla="*/ 50 w 264"/>
                <a:gd name="T91" fmla="*/ 121 h 140"/>
                <a:gd name="T92" fmla="*/ 11 w 264"/>
                <a:gd name="T93" fmla="*/ 130 h 140"/>
                <a:gd name="T94" fmla="*/ 0 w 264"/>
                <a:gd name="T95" fmla="*/ 130 h 140"/>
                <a:gd name="T96" fmla="*/ 0 w 264"/>
                <a:gd name="T97" fmla="*/ 57 h 1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4"/>
                <a:gd name="T148" fmla="*/ 0 h 140"/>
                <a:gd name="T149" fmla="*/ 264 w 264"/>
                <a:gd name="T150" fmla="*/ 140 h 1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4" h="140">
                  <a:moveTo>
                    <a:pt x="0" y="57"/>
                  </a:moveTo>
                  <a:lnTo>
                    <a:pt x="59" y="46"/>
                  </a:lnTo>
                  <a:lnTo>
                    <a:pt x="137" y="29"/>
                  </a:lnTo>
                  <a:lnTo>
                    <a:pt x="147" y="29"/>
                  </a:lnTo>
                  <a:lnTo>
                    <a:pt x="147" y="19"/>
                  </a:lnTo>
                  <a:lnTo>
                    <a:pt x="156" y="19"/>
                  </a:lnTo>
                  <a:lnTo>
                    <a:pt x="156" y="10"/>
                  </a:lnTo>
                  <a:lnTo>
                    <a:pt x="166" y="0"/>
                  </a:lnTo>
                  <a:lnTo>
                    <a:pt x="166" y="10"/>
                  </a:lnTo>
                  <a:lnTo>
                    <a:pt x="185" y="29"/>
                  </a:lnTo>
                  <a:lnTo>
                    <a:pt x="185" y="38"/>
                  </a:lnTo>
                  <a:lnTo>
                    <a:pt x="176" y="38"/>
                  </a:lnTo>
                  <a:lnTo>
                    <a:pt x="176" y="46"/>
                  </a:lnTo>
                  <a:lnTo>
                    <a:pt x="166" y="57"/>
                  </a:lnTo>
                  <a:lnTo>
                    <a:pt x="166" y="65"/>
                  </a:lnTo>
                  <a:lnTo>
                    <a:pt x="185" y="65"/>
                  </a:lnTo>
                  <a:lnTo>
                    <a:pt x="206" y="84"/>
                  </a:lnTo>
                  <a:lnTo>
                    <a:pt x="206" y="94"/>
                  </a:lnTo>
                  <a:lnTo>
                    <a:pt x="214" y="103"/>
                  </a:lnTo>
                  <a:lnTo>
                    <a:pt x="235" y="103"/>
                  </a:lnTo>
                  <a:lnTo>
                    <a:pt x="253" y="84"/>
                  </a:lnTo>
                  <a:lnTo>
                    <a:pt x="243" y="84"/>
                  </a:lnTo>
                  <a:lnTo>
                    <a:pt x="243" y="75"/>
                  </a:lnTo>
                  <a:lnTo>
                    <a:pt x="235" y="75"/>
                  </a:lnTo>
                  <a:lnTo>
                    <a:pt x="235" y="65"/>
                  </a:lnTo>
                  <a:lnTo>
                    <a:pt x="243" y="65"/>
                  </a:lnTo>
                  <a:lnTo>
                    <a:pt x="264" y="103"/>
                  </a:lnTo>
                  <a:lnTo>
                    <a:pt x="264" y="113"/>
                  </a:lnTo>
                  <a:lnTo>
                    <a:pt x="253" y="103"/>
                  </a:lnTo>
                  <a:lnTo>
                    <a:pt x="243" y="113"/>
                  </a:lnTo>
                  <a:lnTo>
                    <a:pt x="235" y="113"/>
                  </a:lnTo>
                  <a:lnTo>
                    <a:pt x="224" y="130"/>
                  </a:lnTo>
                  <a:lnTo>
                    <a:pt x="214" y="130"/>
                  </a:lnTo>
                  <a:lnTo>
                    <a:pt x="214" y="113"/>
                  </a:lnTo>
                  <a:lnTo>
                    <a:pt x="206" y="113"/>
                  </a:lnTo>
                  <a:lnTo>
                    <a:pt x="206" y="121"/>
                  </a:lnTo>
                  <a:lnTo>
                    <a:pt x="195" y="140"/>
                  </a:lnTo>
                  <a:lnTo>
                    <a:pt x="185" y="130"/>
                  </a:lnTo>
                  <a:lnTo>
                    <a:pt x="176" y="130"/>
                  </a:lnTo>
                  <a:lnTo>
                    <a:pt x="176" y="121"/>
                  </a:lnTo>
                  <a:lnTo>
                    <a:pt x="166" y="121"/>
                  </a:lnTo>
                  <a:lnTo>
                    <a:pt x="156" y="103"/>
                  </a:lnTo>
                  <a:lnTo>
                    <a:pt x="147" y="94"/>
                  </a:lnTo>
                  <a:lnTo>
                    <a:pt x="127" y="103"/>
                  </a:lnTo>
                  <a:lnTo>
                    <a:pt x="59" y="121"/>
                  </a:lnTo>
                  <a:lnTo>
                    <a:pt x="50" y="121"/>
                  </a:lnTo>
                  <a:lnTo>
                    <a:pt x="11" y="130"/>
                  </a:lnTo>
                  <a:lnTo>
                    <a:pt x="0" y="130"/>
                  </a:lnTo>
                  <a:lnTo>
                    <a:pt x="0" y="57"/>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7" name="Freeform 52"/>
            <p:cNvSpPr>
              <a:spLocks/>
            </p:cNvSpPr>
            <p:nvPr/>
          </p:nvSpPr>
          <p:spPr bwMode="auto">
            <a:xfrm>
              <a:off x="5074" y="1666"/>
              <a:ext cx="83" cy="103"/>
            </a:xfrm>
            <a:custGeom>
              <a:avLst/>
              <a:gdLst>
                <a:gd name="T0" fmla="*/ 0 w 68"/>
                <a:gd name="T1" fmla="*/ 9 h 84"/>
                <a:gd name="T2" fmla="*/ 10 w 68"/>
                <a:gd name="T3" fmla="*/ 65 h 84"/>
                <a:gd name="T4" fmla="*/ 10 w 68"/>
                <a:gd name="T5" fmla="*/ 84 h 84"/>
                <a:gd name="T6" fmla="*/ 29 w 68"/>
                <a:gd name="T7" fmla="*/ 65 h 84"/>
                <a:gd name="T8" fmla="*/ 39 w 68"/>
                <a:gd name="T9" fmla="*/ 65 h 84"/>
                <a:gd name="T10" fmla="*/ 39 w 68"/>
                <a:gd name="T11" fmla="*/ 55 h 84"/>
                <a:gd name="T12" fmla="*/ 29 w 68"/>
                <a:gd name="T13" fmla="*/ 55 h 84"/>
                <a:gd name="T14" fmla="*/ 29 w 68"/>
                <a:gd name="T15" fmla="*/ 46 h 84"/>
                <a:gd name="T16" fmla="*/ 39 w 68"/>
                <a:gd name="T17" fmla="*/ 36 h 84"/>
                <a:gd name="T18" fmla="*/ 39 w 68"/>
                <a:gd name="T19" fmla="*/ 55 h 84"/>
                <a:gd name="T20" fmla="*/ 49 w 68"/>
                <a:gd name="T21" fmla="*/ 55 h 84"/>
                <a:gd name="T22" fmla="*/ 58 w 68"/>
                <a:gd name="T23" fmla="*/ 46 h 84"/>
                <a:gd name="T24" fmla="*/ 68 w 68"/>
                <a:gd name="T25" fmla="*/ 46 h 84"/>
                <a:gd name="T26" fmla="*/ 58 w 68"/>
                <a:gd name="T27" fmla="*/ 36 h 84"/>
                <a:gd name="T28" fmla="*/ 49 w 68"/>
                <a:gd name="T29" fmla="*/ 36 h 84"/>
                <a:gd name="T30" fmla="*/ 49 w 68"/>
                <a:gd name="T31" fmla="*/ 27 h 84"/>
                <a:gd name="T32" fmla="*/ 39 w 68"/>
                <a:gd name="T33" fmla="*/ 27 h 84"/>
                <a:gd name="T34" fmla="*/ 29 w 68"/>
                <a:gd name="T35" fmla="*/ 9 h 84"/>
                <a:gd name="T36" fmla="*/ 20 w 68"/>
                <a:gd name="T37" fmla="*/ 0 h 84"/>
                <a:gd name="T38" fmla="*/ 0 w 68"/>
                <a:gd name="T39" fmla="*/ 9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84"/>
                <a:gd name="T62" fmla="*/ 68 w 68"/>
                <a:gd name="T63" fmla="*/ 84 h 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84">
                  <a:moveTo>
                    <a:pt x="0" y="9"/>
                  </a:moveTo>
                  <a:lnTo>
                    <a:pt x="10" y="65"/>
                  </a:lnTo>
                  <a:lnTo>
                    <a:pt x="10" y="84"/>
                  </a:lnTo>
                  <a:lnTo>
                    <a:pt x="29" y="65"/>
                  </a:lnTo>
                  <a:lnTo>
                    <a:pt x="39" y="65"/>
                  </a:lnTo>
                  <a:lnTo>
                    <a:pt x="39" y="55"/>
                  </a:lnTo>
                  <a:lnTo>
                    <a:pt x="29" y="55"/>
                  </a:lnTo>
                  <a:lnTo>
                    <a:pt x="29" y="46"/>
                  </a:lnTo>
                  <a:lnTo>
                    <a:pt x="39" y="36"/>
                  </a:lnTo>
                  <a:lnTo>
                    <a:pt x="39" y="55"/>
                  </a:lnTo>
                  <a:lnTo>
                    <a:pt x="49" y="55"/>
                  </a:lnTo>
                  <a:lnTo>
                    <a:pt x="58" y="46"/>
                  </a:lnTo>
                  <a:lnTo>
                    <a:pt x="68" y="46"/>
                  </a:lnTo>
                  <a:lnTo>
                    <a:pt x="58" y="36"/>
                  </a:lnTo>
                  <a:lnTo>
                    <a:pt x="49" y="36"/>
                  </a:lnTo>
                  <a:lnTo>
                    <a:pt x="49" y="27"/>
                  </a:lnTo>
                  <a:lnTo>
                    <a:pt x="39" y="27"/>
                  </a:lnTo>
                  <a:lnTo>
                    <a:pt x="29" y="9"/>
                  </a:lnTo>
                  <a:lnTo>
                    <a:pt x="20" y="0"/>
                  </a:lnTo>
                  <a:lnTo>
                    <a:pt x="0" y="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8" name="Freeform 53"/>
            <p:cNvSpPr>
              <a:spLocks/>
            </p:cNvSpPr>
            <p:nvPr/>
          </p:nvSpPr>
          <p:spPr bwMode="auto">
            <a:xfrm>
              <a:off x="4850" y="1325"/>
              <a:ext cx="166" cy="296"/>
            </a:xfrm>
            <a:custGeom>
              <a:avLst/>
              <a:gdLst>
                <a:gd name="T0" fmla="*/ 0 w 137"/>
                <a:gd name="T1" fmla="*/ 27 h 243"/>
                <a:gd name="T2" fmla="*/ 11 w 137"/>
                <a:gd name="T3" fmla="*/ 38 h 243"/>
                <a:gd name="T4" fmla="*/ 11 w 137"/>
                <a:gd name="T5" fmla="*/ 55 h 243"/>
                <a:gd name="T6" fmla="*/ 19 w 137"/>
                <a:gd name="T7" fmla="*/ 84 h 243"/>
                <a:gd name="T8" fmla="*/ 29 w 137"/>
                <a:gd name="T9" fmla="*/ 103 h 243"/>
                <a:gd name="T10" fmla="*/ 19 w 137"/>
                <a:gd name="T11" fmla="*/ 111 h 243"/>
                <a:gd name="T12" fmla="*/ 19 w 137"/>
                <a:gd name="T13" fmla="*/ 121 h 243"/>
                <a:gd name="T14" fmla="*/ 29 w 137"/>
                <a:gd name="T15" fmla="*/ 149 h 243"/>
                <a:gd name="T16" fmla="*/ 29 w 137"/>
                <a:gd name="T17" fmla="*/ 167 h 243"/>
                <a:gd name="T18" fmla="*/ 40 w 137"/>
                <a:gd name="T19" fmla="*/ 167 h 243"/>
                <a:gd name="T20" fmla="*/ 50 w 137"/>
                <a:gd name="T21" fmla="*/ 178 h 243"/>
                <a:gd name="T22" fmla="*/ 50 w 137"/>
                <a:gd name="T23" fmla="*/ 213 h 243"/>
                <a:gd name="T24" fmla="*/ 58 w 137"/>
                <a:gd name="T25" fmla="*/ 232 h 243"/>
                <a:gd name="T26" fmla="*/ 58 w 137"/>
                <a:gd name="T27" fmla="*/ 243 h 243"/>
                <a:gd name="T28" fmla="*/ 117 w 137"/>
                <a:gd name="T29" fmla="*/ 232 h 243"/>
                <a:gd name="T30" fmla="*/ 108 w 137"/>
                <a:gd name="T31" fmla="*/ 224 h 243"/>
                <a:gd name="T32" fmla="*/ 108 w 137"/>
                <a:gd name="T33" fmla="*/ 121 h 243"/>
                <a:gd name="T34" fmla="*/ 117 w 137"/>
                <a:gd name="T35" fmla="*/ 111 h 243"/>
                <a:gd name="T36" fmla="*/ 117 w 137"/>
                <a:gd name="T37" fmla="*/ 92 h 243"/>
                <a:gd name="T38" fmla="*/ 108 w 137"/>
                <a:gd name="T39" fmla="*/ 92 h 243"/>
                <a:gd name="T40" fmla="*/ 108 w 137"/>
                <a:gd name="T41" fmla="*/ 84 h 243"/>
                <a:gd name="T42" fmla="*/ 127 w 137"/>
                <a:gd name="T43" fmla="*/ 65 h 243"/>
                <a:gd name="T44" fmla="*/ 137 w 137"/>
                <a:gd name="T45" fmla="*/ 38 h 243"/>
                <a:gd name="T46" fmla="*/ 127 w 137"/>
                <a:gd name="T47" fmla="*/ 27 h 243"/>
                <a:gd name="T48" fmla="*/ 127 w 137"/>
                <a:gd name="T49" fmla="*/ 0 h 243"/>
                <a:gd name="T50" fmla="*/ 0 w 137"/>
                <a:gd name="T51" fmla="*/ 27 h 2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7"/>
                <a:gd name="T79" fmla="*/ 0 h 243"/>
                <a:gd name="T80" fmla="*/ 137 w 137"/>
                <a:gd name="T81" fmla="*/ 243 h 2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7" h="243">
                  <a:moveTo>
                    <a:pt x="0" y="27"/>
                  </a:moveTo>
                  <a:lnTo>
                    <a:pt x="11" y="38"/>
                  </a:lnTo>
                  <a:lnTo>
                    <a:pt x="11" y="55"/>
                  </a:lnTo>
                  <a:lnTo>
                    <a:pt x="19" y="84"/>
                  </a:lnTo>
                  <a:lnTo>
                    <a:pt x="29" y="103"/>
                  </a:lnTo>
                  <a:lnTo>
                    <a:pt x="19" y="111"/>
                  </a:lnTo>
                  <a:lnTo>
                    <a:pt x="19" y="121"/>
                  </a:lnTo>
                  <a:lnTo>
                    <a:pt x="29" y="149"/>
                  </a:lnTo>
                  <a:lnTo>
                    <a:pt x="29" y="167"/>
                  </a:lnTo>
                  <a:lnTo>
                    <a:pt x="40" y="167"/>
                  </a:lnTo>
                  <a:lnTo>
                    <a:pt x="50" y="178"/>
                  </a:lnTo>
                  <a:lnTo>
                    <a:pt x="50" y="213"/>
                  </a:lnTo>
                  <a:lnTo>
                    <a:pt x="58" y="232"/>
                  </a:lnTo>
                  <a:lnTo>
                    <a:pt x="58" y="243"/>
                  </a:lnTo>
                  <a:lnTo>
                    <a:pt x="117" y="232"/>
                  </a:lnTo>
                  <a:lnTo>
                    <a:pt x="108" y="224"/>
                  </a:lnTo>
                  <a:lnTo>
                    <a:pt x="108" y="121"/>
                  </a:lnTo>
                  <a:lnTo>
                    <a:pt x="117" y="111"/>
                  </a:lnTo>
                  <a:lnTo>
                    <a:pt x="117" y="92"/>
                  </a:lnTo>
                  <a:lnTo>
                    <a:pt x="108" y="92"/>
                  </a:lnTo>
                  <a:lnTo>
                    <a:pt x="108" y="84"/>
                  </a:lnTo>
                  <a:lnTo>
                    <a:pt x="127" y="65"/>
                  </a:lnTo>
                  <a:lnTo>
                    <a:pt x="137" y="38"/>
                  </a:lnTo>
                  <a:lnTo>
                    <a:pt x="127" y="27"/>
                  </a:lnTo>
                  <a:lnTo>
                    <a:pt x="127" y="0"/>
                  </a:lnTo>
                  <a:lnTo>
                    <a:pt x="0" y="27"/>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69" name="Freeform 54"/>
            <p:cNvSpPr>
              <a:spLocks/>
            </p:cNvSpPr>
            <p:nvPr/>
          </p:nvSpPr>
          <p:spPr bwMode="auto">
            <a:xfrm>
              <a:off x="4981" y="1281"/>
              <a:ext cx="140" cy="327"/>
            </a:xfrm>
            <a:custGeom>
              <a:avLst/>
              <a:gdLst>
                <a:gd name="T0" fmla="*/ 116 w 116"/>
                <a:gd name="T1" fmla="*/ 232 h 268"/>
                <a:gd name="T2" fmla="*/ 116 w 116"/>
                <a:gd name="T3" fmla="*/ 222 h 268"/>
                <a:gd name="T4" fmla="*/ 106 w 116"/>
                <a:gd name="T5" fmla="*/ 232 h 268"/>
                <a:gd name="T6" fmla="*/ 106 w 116"/>
                <a:gd name="T7" fmla="*/ 241 h 268"/>
                <a:gd name="T8" fmla="*/ 97 w 116"/>
                <a:gd name="T9" fmla="*/ 241 h 268"/>
                <a:gd name="T10" fmla="*/ 97 w 116"/>
                <a:gd name="T11" fmla="*/ 249 h 268"/>
                <a:gd name="T12" fmla="*/ 87 w 116"/>
                <a:gd name="T13" fmla="*/ 249 h 268"/>
                <a:gd name="T14" fmla="*/ 10 w 116"/>
                <a:gd name="T15" fmla="*/ 268 h 268"/>
                <a:gd name="T16" fmla="*/ 0 w 116"/>
                <a:gd name="T17" fmla="*/ 260 h 268"/>
                <a:gd name="T18" fmla="*/ 0 w 116"/>
                <a:gd name="T19" fmla="*/ 157 h 268"/>
                <a:gd name="T20" fmla="*/ 10 w 116"/>
                <a:gd name="T21" fmla="*/ 147 h 268"/>
                <a:gd name="T22" fmla="*/ 10 w 116"/>
                <a:gd name="T23" fmla="*/ 128 h 268"/>
                <a:gd name="T24" fmla="*/ 0 w 116"/>
                <a:gd name="T25" fmla="*/ 128 h 268"/>
                <a:gd name="T26" fmla="*/ 0 w 116"/>
                <a:gd name="T27" fmla="*/ 120 h 268"/>
                <a:gd name="T28" fmla="*/ 19 w 116"/>
                <a:gd name="T29" fmla="*/ 101 h 268"/>
                <a:gd name="T30" fmla="*/ 29 w 116"/>
                <a:gd name="T31" fmla="*/ 74 h 268"/>
                <a:gd name="T32" fmla="*/ 19 w 116"/>
                <a:gd name="T33" fmla="*/ 63 h 268"/>
                <a:gd name="T34" fmla="*/ 19 w 116"/>
                <a:gd name="T35" fmla="*/ 9 h 268"/>
                <a:gd name="T36" fmla="*/ 29 w 116"/>
                <a:gd name="T37" fmla="*/ 0 h 268"/>
                <a:gd name="T38" fmla="*/ 39 w 116"/>
                <a:gd name="T39" fmla="*/ 0 h 268"/>
                <a:gd name="T40" fmla="*/ 97 w 116"/>
                <a:gd name="T41" fmla="*/ 166 h 268"/>
                <a:gd name="T42" fmla="*/ 97 w 116"/>
                <a:gd name="T43" fmla="*/ 176 h 268"/>
                <a:gd name="T44" fmla="*/ 106 w 116"/>
                <a:gd name="T45" fmla="*/ 185 h 268"/>
                <a:gd name="T46" fmla="*/ 106 w 116"/>
                <a:gd name="T47" fmla="*/ 195 h 268"/>
                <a:gd name="T48" fmla="*/ 116 w 116"/>
                <a:gd name="T49" fmla="*/ 195 h 268"/>
                <a:gd name="T50" fmla="*/ 116 w 116"/>
                <a:gd name="T51" fmla="*/ 232 h 2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6"/>
                <a:gd name="T79" fmla="*/ 0 h 268"/>
                <a:gd name="T80" fmla="*/ 116 w 116"/>
                <a:gd name="T81" fmla="*/ 268 h 2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6" h="268">
                  <a:moveTo>
                    <a:pt x="116" y="232"/>
                  </a:moveTo>
                  <a:lnTo>
                    <a:pt x="116" y="222"/>
                  </a:lnTo>
                  <a:lnTo>
                    <a:pt x="106" y="232"/>
                  </a:lnTo>
                  <a:lnTo>
                    <a:pt x="106" y="241"/>
                  </a:lnTo>
                  <a:lnTo>
                    <a:pt x="97" y="241"/>
                  </a:lnTo>
                  <a:lnTo>
                    <a:pt x="97" y="249"/>
                  </a:lnTo>
                  <a:lnTo>
                    <a:pt x="87" y="249"/>
                  </a:lnTo>
                  <a:lnTo>
                    <a:pt x="10" y="268"/>
                  </a:lnTo>
                  <a:lnTo>
                    <a:pt x="0" y="260"/>
                  </a:lnTo>
                  <a:lnTo>
                    <a:pt x="0" y="157"/>
                  </a:lnTo>
                  <a:lnTo>
                    <a:pt x="10" y="147"/>
                  </a:lnTo>
                  <a:lnTo>
                    <a:pt x="10" y="128"/>
                  </a:lnTo>
                  <a:lnTo>
                    <a:pt x="0" y="128"/>
                  </a:lnTo>
                  <a:lnTo>
                    <a:pt x="0" y="120"/>
                  </a:lnTo>
                  <a:lnTo>
                    <a:pt x="19" y="101"/>
                  </a:lnTo>
                  <a:lnTo>
                    <a:pt x="29" y="74"/>
                  </a:lnTo>
                  <a:lnTo>
                    <a:pt x="19" y="63"/>
                  </a:lnTo>
                  <a:lnTo>
                    <a:pt x="19" y="9"/>
                  </a:lnTo>
                  <a:lnTo>
                    <a:pt x="29" y="0"/>
                  </a:lnTo>
                  <a:lnTo>
                    <a:pt x="39" y="0"/>
                  </a:lnTo>
                  <a:lnTo>
                    <a:pt x="97" y="166"/>
                  </a:lnTo>
                  <a:lnTo>
                    <a:pt x="97" y="176"/>
                  </a:lnTo>
                  <a:lnTo>
                    <a:pt x="106" y="185"/>
                  </a:lnTo>
                  <a:lnTo>
                    <a:pt x="106" y="195"/>
                  </a:lnTo>
                  <a:lnTo>
                    <a:pt x="116" y="195"/>
                  </a:lnTo>
                  <a:lnTo>
                    <a:pt x="116" y="232"/>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70" name="Freeform 55"/>
            <p:cNvSpPr>
              <a:spLocks/>
            </p:cNvSpPr>
            <p:nvPr/>
          </p:nvSpPr>
          <p:spPr bwMode="auto">
            <a:xfrm>
              <a:off x="5027" y="973"/>
              <a:ext cx="342" cy="569"/>
            </a:xfrm>
            <a:custGeom>
              <a:avLst/>
              <a:gdLst>
                <a:gd name="T0" fmla="*/ 58 w 282"/>
                <a:gd name="T1" fmla="*/ 419 h 467"/>
                <a:gd name="T2" fmla="*/ 68 w 282"/>
                <a:gd name="T3" fmla="*/ 438 h 467"/>
                <a:gd name="T4" fmla="*/ 78 w 282"/>
                <a:gd name="T5" fmla="*/ 448 h 467"/>
                <a:gd name="T6" fmla="*/ 88 w 282"/>
                <a:gd name="T7" fmla="*/ 467 h 467"/>
                <a:gd name="T8" fmla="*/ 97 w 282"/>
                <a:gd name="T9" fmla="*/ 410 h 467"/>
                <a:gd name="T10" fmla="*/ 97 w 282"/>
                <a:gd name="T11" fmla="*/ 392 h 467"/>
                <a:gd name="T12" fmla="*/ 118 w 282"/>
                <a:gd name="T13" fmla="*/ 364 h 467"/>
                <a:gd name="T14" fmla="*/ 126 w 282"/>
                <a:gd name="T15" fmla="*/ 383 h 467"/>
                <a:gd name="T16" fmla="*/ 136 w 282"/>
                <a:gd name="T17" fmla="*/ 364 h 467"/>
                <a:gd name="T18" fmla="*/ 147 w 282"/>
                <a:gd name="T19" fmla="*/ 345 h 467"/>
                <a:gd name="T20" fmla="*/ 165 w 282"/>
                <a:gd name="T21" fmla="*/ 316 h 467"/>
                <a:gd name="T22" fmla="*/ 176 w 282"/>
                <a:gd name="T23" fmla="*/ 298 h 467"/>
                <a:gd name="T24" fmla="*/ 194 w 282"/>
                <a:gd name="T25" fmla="*/ 298 h 467"/>
                <a:gd name="T26" fmla="*/ 205 w 282"/>
                <a:gd name="T27" fmla="*/ 289 h 467"/>
                <a:gd name="T28" fmla="*/ 223 w 282"/>
                <a:gd name="T29" fmla="*/ 279 h 467"/>
                <a:gd name="T30" fmla="*/ 263 w 282"/>
                <a:gd name="T31" fmla="*/ 234 h 467"/>
                <a:gd name="T32" fmla="*/ 282 w 282"/>
                <a:gd name="T33" fmla="*/ 234 h 467"/>
                <a:gd name="T34" fmla="*/ 273 w 282"/>
                <a:gd name="T35" fmla="*/ 216 h 467"/>
                <a:gd name="T36" fmla="*/ 244 w 282"/>
                <a:gd name="T37" fmla="*/ 188 h 467"/>
                <a:gd name="T38" fmla="*/ 234 w 282"/>
                <a:gd name="T39" fmla="*/ 151 h 467"/>
                <a:gd name="T40" fmla="*/ 213 w 282"/>
                <a:gd name="T41" fmla="*/ 151 h 467"/>
                <a:gd name="T42" fmla="*/ 205 w 282"/>
                <a:gd name="T43" fmla="*/ 132 h 467"/>
                <a:gd name="T44" fmla="*/ 136 w 282"/>
                <a:gd name="T45" fmla="*/ 0 h 467"/>
                <a:gd name="T46" fmla="*/ 107 w 282"/>
                <a:gd name="T47" fmla="*/ 19 h 467"/>
                <a:gd name="T48" fmla="*/ 78 w 282"/>
                <a:gd name="T49" fmla="*/ 19 h 467"/>
                <a:gd name="T50" fmla="*/ 58 w 282"/>
                <a:gd name="T51" fmla="*/ 11 h 467"/>
                <a:gd name="T52" fmla="*/ 39 w 282"/>
                <a:gd name="T53" fmla="*/ 132 h 467"/>
                <a:gd name="T54" fmla="*/ 29 w 282"/>
                <a:gd name="T55" fmla="*/ 141 h 467"/>
                <a:gd name="T56" fmla="*/ 39 w 282"/>
                <a:gd name="T57" fmla="*/ 197 h 467"/>
                <a:gd name="T58" fmla="*/ 20 w 282"/>
                <a:gd name="T59" fmla="*/ 224 h 467"/>
                <a:gd name="T60" fmla="*/ 20 w 282"/>
                <a:gd name="T61" fmla="*/ 234 h 467"/>
                <a:gd name="T62" fmla="*/ 10 w 282"/>
                <a:gd name="T63" fmla="*/ 243 h 4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2"/>
                <a:gd name="T97" fmla="*/ 0 h 467"/>
                <a:gd name="T98" fmla="*/ 282 w 282"/>
                <a:gd name="T99" fmla="*/ 467 h 4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2" h="467">
                  <a:moveTo>
                    <a:pt x="0" y="253"/>
                  </a:moveTo>
                  <a:lnTo>
                    <a:pt x="58" y="419"/>
                  </a:lnTo>
                  <a:lnTo>
                    <a:pt x="58" y="429"/>
                  </a:lnTo>
                  <a:lnTo>
                    <a:pt x="68" y="438"/>
                  </a:lnTo>
                  <a:lnTo>
                    <a:pt x="68" y="448"/>
                  </a:lnTo>
                  <a:lnTo>
                    <a:pt x="78" y="448"/>
                  </a:lnTo>
                  <a:lnTo>
                    <a:pt x="78" y="467"/>
                  </a:lnTo>
                  <a:lnTo>
                    <a:pt x="88" y="467"/>
                  </a:lnTo>
                  <a:lnTo>
                    <a:pt x="88" y="429"/>
                  </a:lnTo>
                  <a:lnTo>
                    <a:pt x="97" y="410"/>
                  </a:lnTo>
                  <a:lnTo>
                    <a:pt x="107" y="400"/>
                  </a:lnTo>
                  <a:lnTo>
                    <a:pt x="97" y="392"/>
                  </a:lnTo>
                  <a:lnTo>
                    <a:pt x="97" y="383"/>
                  </a:lnTo>
                  <a:lnTo>
                    <a:pt x="118" y="364"/>
                  </a:lnTo>
                  <a:lnTo>
                    <a:pt x="118" y="383"/>
                  </a:lnTo>
                  <a:lnTo>
                    <a:pt x="126" y="383"/>
                  </a:lnTo>
                  <a:lnTo>
                    <a:pt x="126" y="364"/>
                  </a:lnTo>
                  <a:lnTo>
                    <a:pt x="136" y="364"/>
                  </a:lnTo>
                  <a:lnTo>
                    <a:pt x="147" y="354"/>
                  </a:lnTo>
                  <a:lnTo>
                    <a:pt x="147" y="345"/>
                  </a:lnTo>
                  <a:lnTo>
                    <a:pt x="165" y="345"/>
                  </a:lnTo>
                  <a:lnTo>
                    <a:pt x="165" y="316"/>
                  </a:lnTo>
                  <a:lnTo>
                    <a:pt x="176" y="308"/>
                  </a:lnTo>
                  <a:lnTo>
                    <a:pt x="176" y="298"/>
                  </a:lnTo>
                  <a:lnTo>
                    <a:pt x="184" y="308"/>
                  </a:lnTo>
                  <a:lnTo>
                    <a:pt x="194" y="298"/>
                  </a:lnTo>
                  <a:lnTo>
                    <a:pt x="194" y="289"/>
                  </a:lnTo>
                  <a:lnTo>
                    <a:pt x="205" y="289"/>
                  </a:lnTo>
                  <a:lnTo>
                    <a:pt x="205" y="270"/>
                  </a:lnTo>
                  <a:lnTo>
                    <a:pt x="223" y="279"/>
                  </a:lnTo>
                  <a:lnTo>
                    <a:pt x="263" y="243"/>
                  </a:lnTo>
                  <a:lnTo>
                    <a:pt x="263" y="234"/>
                  </a:lnTo>
                  <a:lnTo>
                    <a:pt x="273" y="243"/>
                  </a:lnTo>
                  <a:lnTo>
                    <a:pt x="282" y="234"/>
                  </a:lnTo>
                  <a:lnTo>
                    <a:pt x="282" y="216"/>
                  </a:lnTo>
                  <a:lnTo>
                    <a:pt x="273" y="216"/>
                  </a:lnTo>
                  <a:lnTo>
                    <a:pt x="273" y="188"/>
                  </a:lnTo>
                  <a:lnTo>
                    <a:pt x="244" y="188"/>
                  </a:lnTo>
                  <a:lnTo>
                    <a:pt x="234" y="159"/>
                  </a:lnTo>
                  <a:lnTo>
                    <a:pt x="234" y="151"/>
                  </a:lnTo>
                  <a:lnTo>
                    <a:pt x="223" y="159"/>
                  </a:lnTo>
                  <a:lnTo>
                    <a:pt x="213" y="151"/>
                  </a:lnTo>
                  <a:lnTo>
                    <a:pt x="205" y="151"/>
                  </a:lnTo>
                  <a:lnTo>
                    <a:pt x="205" y="132"/>
                  </a:lnTo>
                  <a:lnTo>
                    <a:pt x="165" y="19"/>
                  </a:lnTo>
                  <a:lnTo>
                    <a:pt x="136" y="0"/>
                  </a:lnTo>
                  <a:lnTo>
                    <a:pt x="126" y="0"/>
                  </a:lnTo>
                  <a:lnTo>
                    <a:pt x="107" y="19"/>
                  </a:lnTo>
                  <a:lnTo>
                    <a:pt x="88" y="30"/>
                  </a:lnTo>
                  <a:lnTo>
                    <a:pt x="78" y="19"/>
                  </a:lnTo>
                  <a:lnTo>
                    <a:pt x="78" y="11"/>
                  </a:lnTo>
                  <a:lnTo>
                    <a:pt x="58" y="11"/>
                  </a:lnTo>
                  <a:lnTo>
                    <a:pt x="39" y="94"/>
                  </a:lnTo>
                  <a:lnTo>
                    <a:pt x="39" y="132"/>
                  </a:lnTo>
                  <a:lnTo>
                    <a:pt x="29" y="132"/>
                  </a:lnTo>
                  <a:lnTo>
                    <a:pt x="29" y="141"/>
                  </a:lnTo>
                  <a:lnTo>
                    <a:pt x="39" y="178"/>
                  </a:lnTo>
                  <a:lnTo>
                    <a:pt x="39" y="197"/>
                  </a:lnTo>
                  <a:lnTo>
                    <a:pt x="20" y="216"/>
                  </a:lnTo>
                  <a:lnTo>
                    <a:pt x="20" y="224"/>
                  </a:lnTo>
                  <a:lnTo>
                    <a:pt x="29" y="234"/>
                  </a:lnTo>
                  <a:lnTo>
                    <a:pt x="20" y="234"/>
                  </a:lnTo>
                  <a:lnTo>
                    <a:pt x="20" y="243"/>
                  </a:lnTo>
                  <a:lnTo>
                    <a:pt x="10" y="243"/>
                  </a:lnTo>
                  <a:lnTo>
                    <a:pt x="0" y="253"/>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71" name="Freeform 56"/>
            <p:cNvSpPr>
              <a:spLocks/>
            </p:cNvSpPr>
            <p:nvPr/>
          </p:nvSpPr>
          <p:spPr bwMode="auto">
            <a:xfrm>
              <a:off x="4215" y="2008"/>
              <a:ext cx="413" cy="429"/>
            </a:xfrm>
            <a:custGeom>
              <a:avLst/>
              <a:gdLst>
                <a:gd name="T0" fmla="*/ 108 w 340"/>
                <a:gd name="T1" fmla="*/ 9 h 352"/>
                <a:gd name="T2" fmla="*/ 108 w 340"/>
                <a:gd name="T3" fmla="*/ 27 h 352"/>
                <a:gd name="T4" fmla="*/ 108 w 340"/>
                <a:gd name="T5" fmla="*/ 63 h 352"/>
                <a:gd name="T6" fmla="*/ 98 w 340"/>
                <a:gd name="T7" fmla="*/ 109 h 352"/>
                <a:gd name="T8" fmla="*/ 79 w 340"/>
                <a:gd name="T9" fmla="*/ 138 h 352"/>
                <a:gd name="T10" fmla="*/ 60 w 340"/>
                <a:gd name="T11" fmla="*/ 138 h 352"/>
                <a:gd name="T12" fmla="*/ 50 w 340"/>
                <a:gd name="T13" fmla="*/ 166 h 352"/>
                <a:gd name="T14" fmla="*/ 40 w 340"/>
                <a:gd name="T15" fmla="*/ 185 h 352"/>
                <a:gd name="T16" fmla="*/ 29 w 340"/>
                <a:gd name="T17" fmla="*/ 174 h 352"/>
                <a:gd name="T18" fmla="*/ 21 w 340"/>
                <a:gd name="T19" fmla="*/ 231 h 352"/>
                <a:gd name="T20" fmla="*/ 0 w 340"/>
                <a:gd name="T21" fmla="*/ 241 h 352"/>
                <a:gd name="T22" fmla="*/ 21 w 340"/>
                <a:gd name="T23" fmla="*/ 296 h 352"/>
                <a:gd name="T24" fmla="*/ 50 w 340"/>
                <a:gd name="T25" fmla="*/ 314 h 352"/>
                <a:gd name="T26" fmla="*/ 60 w 340"/>
                <a:gd name="T27" fmla="*/ 325 h 352"/>
                <a:gd name="T28" fmla="*/ 69 w 340"/>
                <a:gd name="T29" fmla="*/ 343 h 352"/>
                <a:gd name="T30" fmla="*/ 98 w 340"/>
                <a:gd name="T31" fmla="*/ 352 h 352"/>
                <a:gd name="T32" fmla="*/ 108 w 340"/>
                <a:gd name="T33" fmla="*/ 333 h 352"/>
                <a:gd name="T34" fmla="*/ 127 w 340"/>
                <a:gd name="T35" fmla="*/ 343 h 352"/>
                <a:gd name="T36" fmla="*/ 147 w 340"/>
                <a:gd name="T37" fmla="*/ 325 h 352"/>
                <a:gd name="T38" fmla="*/ 166 w 340"/>
                <a:gd name="T39" fmla="*/ 314 h 352"/>
                <a:gd name="T40" fmla="*/ 185 w 340"/>
                <a:gd name="T41" fmla="*/ 296 h 352"/>
                <a:gd name="T42" fmla="*/ 195 w 340"/>
                <a:gd name="T43" fmla="*/ 249 h 352"/>
                <a:gd name="T44" fmla="*/ 234 w 340"/>
                <a:gd name="T45" fmla="*/ 203 h 352"/>
                <a:gd name="T46" fmla="*/ 253 w 340"/>
                <a:gd name="T47" fmla="*/ 193 h 352"/>
                <a:gd name="T48" fmla="*/ 263 w 340"/>
                <a:gd name="T49" fmla="*/ 157 h 352"/>
                <a:gd name="T50" fmla="*/ 274 w 340"/>
                <a:gd name="T51" fmla="*/ 147 h 352"/>
                <a:gd name="T52" fmla="*/ 282 w 340"/>
                <a:gd name="T53" fmla="*/ 138 h 352"/>
                <a:gd name="T54" fmla="*/ 301 w 340"/>
                <a:gd name="T55" fmla="*/ 120 h 352"/>
                <a:gd name="T56" fmla="*/ 293 w 340"/>
                <a:gd name="T57" fmla="*/ 91 h 352"/>
                <a:gd name="T58" fmla="*/ 330 w 340"/>
                <a:gd name="T59" fmla="*/ 109 h 352"/>
                <a:gd name="T60" fmla="*/ 340 w 340"/>
                <a:gd name="T61" fmla="*/ 72 h 352"/>
                <a:gd name="T62" fmla="*/ 330 w 340"/>
                <a:gd name="T63" fmla="*/ 63 h 352"/>
                <a:gd name="T64" fmla="*/ 293 w 340"/>
                <a:gd name="T65" fmla="*/ 72 h 352"/>
                <a:gd name="T66" fmla="*/ 263 w 340"/>
                <a:gd name="T67" fmla="*/ 82 h 352"/>
                <a:gd name="T68" fmla="*/ 263 w 340"/>
                <a:gd name="T69" fmla="*/ 82 h 352"/>
                <a:gd name="T70" fmla="*/ 205 w 340"/>
                <a:gd name="T71" fmla="*/ 72 h 352"/>
                <a:gd name="T72" fmla="*/ 118 w 340"/>
                <a:gd name="T73" fmla="*/ 0 h 35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0"/>
                <a:gd name="T112" fmla="*/ 0 h 352"/>
                <a:gd name="T113" fmla="*/ 340 w 340"/>
                <a:gd name="T114" fmla="*/ 352 h 35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0" h="352">
                  <a:moveTo>
                    <a:pt x="118" y="0"/>
                  </a:moveTo>
                  <a:lnTo>
                    <a:pt x="108" y="9"/>
                  </a:lnTo>
                  <a:lnTo>
                    <a:pt x="118" y="19"/>
                  </a:lnTo>
                  <a:lnTo>
                    <a:pt x="108" y="27"/>
                  </a:lnTo>
                  <a:lnTo>
                    <a:pt x="118" y="36"/>
                  </a:lnTo>
                  <a:lnTo>
                    <a:pt x="108" y="63"/>
                  </a:lnTo>
                  <a:lnTo>
                    <a:pt x="108" y="109"/>
                  </a:lnTo>
                  <a:lnTo>
                    <a:pt x="98" y="109"/>
                  </a:lnTo>
                  <a:lnTo>
                    <a:pt x="89" y="128"/>
                  </a:lnTo>
                  <a:lnTo>
                    <a:pt x="79" y="138"/>
                  </a:lnTo>
                  <a:lnTo>
                    <a:pt x="69" y="128"/>
                  </a:lnTo>
                  <a:lnTo>
                    <a:pt x="60" y="138"/>
                  </a:lnTo>
                  <a:lnTo>
                    <a:pt x="60" y="147"/>
                  </a:lnTo>
                  <a:lnTo>
                    <a:pt x="50" y="166"/>
                  </a:lnTo>
                  <a:lnTo>
                    <a:pt x="50" y="174"/>
                  </a:lnTo>
                  <a:lnTo>
                    <a:pt x="40" y="185"/>
                  </a:lnTo>
                  <a:lnTo>
                    <a:pt x="40" y="174"/>
                  </a:lnTo>
                  <a:lnTo>
                    <a:pt x="29" y="174"/>
                  </a:lnTo>
                  <a:lnTo>
                    <a:pt x="21" y="203"/>
                  </a:lnTo>
                  <a:lnTo>
                    <a:pt x="21" y="231"/>
                  </a:lnTo>
                  <a:lnTo>
                    <a:pt x="11" y="241"/>
                  </a:lnTo>
                  <a:lnTo>
                    <a:pt x="0" y="241"/>
                  </a:lnTo>
                  <a:lnTo>
                    <a:pt x="0" y="278"/>
                  </a:lnTo>
                  <a:lnTo>
                    <a:pt x="21" y="296"/>
                  </a:lnTo>
                  <a:lnTo>
                    <a:pt x="29" y="314"/>
                  </a:lnTo>
                  <a:lnTo>
                    <a:pt x="50" y="314"/>
                  </a:lnTo>
                  <a:lnTo>
                    <a:pt x="50" y="325"/>
                  </a:lnTo>
                  <a:lnTo>
                    <a:pt x="60" y="325"/>
                  </a:lnTo>
                  <a:lnTo>
                    <a:pt x="60" y="333"/>
                  </a:lnTo>
                  <a:lnTo>
                    <a:pt x="69" y="343"/>
                  </a:lnTo>
                  <a:lnTo>
                    <a:pt x="89" y="352"/>
                  </a:lnTo>
                  <a:lnTo>
                    <a:pt x="98" y="352"/>
                  </a:lnTo>
                  <a:lnTo>
                    <a:pt x="108" y="343"/>
                  </a:lnTo>
                  <a:lnTo>
                    <a:pt x="108" y="333"/>
                  </a:lnTo>
                  <a:lnTo>
                    <a:pt x="118" y="343"/>
                  </a:lnTo>
                  <a:lnTo>
                    <a:pt x="127" y="343"/>
                  </a:lnTo>
                  <a:lnTo>
                    <a:pt x="147" y="333"/>
                  </a:lnTo>
                  <a:lnTo>
                    <a:pt x="147" y="325"/>
                  </a:lnTo>
                  <a:lnTo>
                    <a:pt x="156" y="325"/>
                  </a:lnTo>
                  <a:lnTo>
                    <a:pt x="166" y="314"/>
                  </a:lnTo>
                  <a:lnTo>
                    <a:pt x="176" y="314"/>
                  </a:lnTo>
                  <a:lnTo>
                    <a:pt x="185" y="296"/>
                  </a:lnTo>
                  <a:lnTo>
                    <a:pt x="185" y="278"/>
                  </a:lnTo>
                  <a:lnTo>
                    <a:pt x="195" y="249"/>
                  </a:lnTo>
                  <a:lnTo>
                    <a:pt x="216" y="185"/>
                  </a:lnTo>
                  <a:lnTo>
                    <a:pt x="234" y="203"/>
                  </a:lnTo>
                  <a:lnTo>
                    <a:pt x="245" y="203"/>
                  </a:lnTo>
                  <a:lnTo>
                    <a:pt x="253" y="193"/>
                  </a:lnTo>
                  <a:lnTo>
                    <a:pt x="253" y="166"/>
                  </a:lnTo>
                  <a:lnTo>
                    <a:pt x="263" y="157"/>
                  </a:lnTo>
                  <a:lnTo>
                    <a:pt x="274" y="157"/>
                  </a:lnTo>
                  <a:lnTo>
                    <a:pt x="274" y="147"/>
                  </a:lnTo>
                  <a:lnTo>
                    <a:pt x="282" y="147"/>
                  </a:lnTo>
                  <a:lnTo>
                    <a:pt x="282" y="138"/>
                  </a:lnTo>
                  <a:lnTo>
                    <a:pt x="293" y="120"/>
                  </a:lnTo>
                  <a:lnTo>
                    <a:pt x="301" y="120"/>
                  </a:lnTo>
                  <a:lnTo>
                    <a:pt x="293" y="109"/>
                  </a:lnTo>
                  <a:lnTo>
                    <a:pt x="293" y="91"/>
                  </a:lnTo>
                  <a:lnTo>
                    <a:pt x="301" y="91"/>
                  </a:lnTo>
                  <a:lnTo>
                    <a:pt x="330" y="109"/>
                  </a:lnTo>
                  <a:lnTo>
                    <a:pt x="340" y="109"/>
                  </a:lnTo>
                  <a:lnTo>
                    <a:pt x="340" y="72"/>
                  </a:lnTo>
                  <a:lnTo>
                    <a:pt x="330" y="72"/>
                  </a:lnTo>
                  <a:lnTo>
                    <a:pt x="330" y="63"/>
                  </a:lnTo>
                  <a:lnTo>
                    <a:pt x="310" y="63"/>
                  </a:lnTo>
                  <a:lnTo>
                    <a:pt x="293" y="72"/>
                  </a:lnTo>
                  <a:lnTo>
                    <a:pt x="282" y="82"/>
                  </a:lnTo>
                  <a:lnTo>
                    <a:pt x="263" y="82"/>
                  </a:lnTo>
                  <a:lnTo>
                    <a:pt x="263" y="72"/>
                  </a:lnTo>
                  <a:lnTo>
                    <a:pt x="263" y="82"/>
                  </a:lnTo>
                  <a:lnTo>
                    <a:pt x="216" y="128"/>
                  </a:lnTo>
                  <a:lnTo>
                    <a:pt x="205" y="72"/>
                  </a:lnTo>
                  <a:lnTo>
                    <a:pt x="137" y="91"/>
                  </a:lnTo>
                  <a:lnTo>
                    <a:pt x="118"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72" name="Freeform 57"/>
            <p:cNvSpPr>
              <a:spLocks/>
            </p:cNvSpPr>
            <p:nvPr/>
          </p:nvSpPr>
          <p:spPr bwMode="auto">
            <a:xfrm>
              <a:off x="3123" y="2607"/>
              <a:ext cx="468" cy="441"/>
            </a:xfrm>
            <a:custGeom>
              <a:avLst/>
              <a:gdLst>
                <a:gd name="T0" fmla="*/ 0 w 386"/>
                <a:gd name="T1" fmla="*/ 19 h 362"/>
                <a:gd name="T2" fmla="*/ 347 w 386"/>
                <a:gd name="T3" fmla="*/ 0 h 362"/>
                <a:gd name="T4" fmla="*/ 338 w 386"/>
                <a:gd name="T5" fmla="*/ 10 h 362"/>
                <a:gd name="T6" fmla="*/ 347 w 386"/>
                <a:gd name="T7" fmla="*/ 10 h 362"/>
                <a:gd name="T8" fmla="*/ 357 w 386"/>
                <a:gd name="T9" fmla="*/ 19 h 362"/>
                <a:gd name="T10" fmla="*/ 328 w 386"/>
                <a:gd name="T11" fmla="*/ 48 h 362"/>
                <a:gd name="T12" fmla="*/ 328 w 386"/>
                <a:gd name="T13" fmla="*/ 56 h 362"/>
                <a:gd name="T14" fmla="*/ 386 w 386"/>
                <a:gd name="T15" fmla="*/ 48 h 362"/>
                <a:gd name="T16" fmla="*/ 376 w 386"/>
                <a:gd name="T17" fmla="*/ 56 h 362"/>
                <a:gd name="T18" fmla="*/ 386 w 386"/>
                <a:gd name="T19" fmla="*/ 56 h 362"/>
                <a:gd name="T20" fmla="*/ 367 w 386"/>
                <a:gd name="T21" fmla="*/ 75 h 362"/>
                <a:gd name="T22" fmla="*/ 367 w 386"/>
                <a:gd name="T23" fmla="*/ 102 h 362"/>
                <a:gd name="T24" fmla="*/ 357 w 386"/>
                <a:gd name="T25" fmla="*/ 113 h 362"/>
                <a:gd name="T26" fmla="*/ 357 w 386"/>
                <a:gd name="T27" fmla="*/ 140 h 362"/>
                <a:gd name="T28" fmla="*/ 347 w 386"/>
                <a:gd name="T29" fmla="*/ 150 h 362"/>
                <a:gd name="T30" fmla="*/ 347 w 386"/>
                <a:gd name="T31" fmla="*/ 159 h 362"/>
                <a:gd name="T32" fmla="*/ 328 w 386"/>
                <a:gd name="T33" fmla="*/ 169 h 362"/>
                <a:gd name="T34" fmla="*/ 328 w 386"/>
                <a:gd name="T35" fmla="*/ 205 h 362"/>
                <a:gd name="T36" fmla="*/ 299 w 386"/>
                <a:gd name="T37" fmla="*/ 232 h 362"/>
                <a:gd name="T38" fmla="*/ 299 w 386"/>
                <a:gd name="T39" fmla="*/ 251 h 362"/>
                <a:gd name="T40" fmla="*/ 288 w 386"/>
                <a:gd name="T41" fmla="*/ 259 h 362"/>
                <a:gd name="T42" fmla="*/ 288 w 386"/>
                <a:gd name="T43" fmla="*/ 270 h 362"/>
                <a:gd name="T44" fmla="*/ 280 w 386"/>
                <a:gd name="T45" fmla="*/ 278 h 362"/>
                <a:gd name="T46" fmla="*/ 280 w 386"/>
                <a:gd name="T47" fmla="*/ 316 h 362"/>
                <a:gd name="T48" fmla="*/ 288 w 386"/>
                <a:gd name="T49" fmla="*/ 316 h 362"/>
                <a:gd name="T50" fmla="*/ 288 w 386"/>
                <a:gd name="T51" fmla="*/ 335 h 362"/>
                <a:gd name="T52" fmla="*/ 280 w 386"/>
                <a:gd name="T53" fmla="*/ 345 h 362"/>
                <a:gd name="T54" fmla="*/ 280 w 386"/>
                <a:gd name="T55" fmla="*/ 353 h 362"/>
                <a:gd name="T56" fmla="*/ 47 w 386"/>
                <a:gd name="T57" fmla="*/ 362 h 362"/>
                <a:gd name="T58" fmla="*/ 47 w 386"/>
                <a:gd name="T59" fmla="*/ 307 h 362"/>
                <a:gd name="T60" fmla="*/ 29 w 386"/>
                <a:gd name="T61" fmla="*/ 307 h 362"/>
                <a:gd name="T62" fmla="*/ 10 w 386"/>
                <a:gd name="T63" fmla="*/ 297 h 362"/>
                <a:gd name="T64" fmla="*/ 20 w 386"/>
                <a:gd name="T65" fmla="*/ 121 h 362"/>
                <a:gd name="T66" fmla="*/ 0 w 386"/>
                <a:gd name="T67" fmla="*/ 19 h 3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6"/>
                <a:gd name="T103" fmla="*/ 0 h 362"/>
                <a:gd name="T104" fmla="*/ 386 w 386"/>
                <a:gd name="T105" fmla="*/ 362 h 36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6" h="362">
                  <a:moveTo>
                    <a:pt x="0" y="19"/>
                  </a:moveTo>
                  <a:lnTo>
                    <a:pt x="347" y="0"/>
                  </a:lnTo>
                  <a:lnTo>
                    <a:pt x="338" y="10"/>
                  </a:lnTo>
                  <a:lnTo>
                    <a:pt x="347" y="10"/>
                  </a:lnTo>
                  <a:lnTo>
                    <a:pt x="357" y="19"/>
                  </a:lnTo>
                  <a:lnTo>
                    <a:pt x="328" y="48"/>
                  </a:lnTo>
                  <a:lnTo>
                    <a:pt x="328" y="56"/>
                  </a:lnTo>
                  <a:lnTo>
                    <a:pt x="386" y="48"/>
                  </a:lnTo>
                  <a:lnTo>
                    <a:pt x="376" y="56"/>
                  </a:lnTo>
                  <a:lnTo>
                    <a:pt x="386" y="56"/>
                  </a:lnTo>
                  <a:lnTo>
                    <a:pt x="367" y="75"/>
                  </a:lnTo>
                  <a:lnTo>
                    <a:pt x="367" y="102"/>
                  </a:lnTo>
                  <a:lnTo>
                    <a:pt x="357" y="113"/>
                  </a:lnTo>
                  <a:lnTo>
                    <a:pt x="357" y="140"/>
                  </a:lnTo>
                  <a:lnTo>
                    <a:pt x="347" y="150"/>
                  </a:lnTo>
                  <a:lnTo>
                    <a:pt x="347" y="159"/>
                  </a:lnTo>
                  <a:lnTo>
                    <a:pt x="328" y="169"/>
                  </a:lnTo>
                  <a:lnTo>
                    <a:pt x="328" y="205"/>
                  </a:lnTo>
                  <a:lnTo>
                    <a:pt x="299" y="232"/>
                  </a:lnTo>
                  <a:lnTo>
                    <a:pt x="299" y="251"/>
                  </a:lnTo>
                  <a:lnTo>
                    <a:pt x="288" y="259"/>
                  </a:lnTo>
                  <a:lnTo>
                    <a:pt x="288" y="270"/>
                  </a:lnTo>
                  <a:lnTo>
                    <a:pt x="280" y="278"/>
                  </a:lnTo>
                  <a:lnTo>
                    <a:pt x="280" y="316"/>
                  </a:lnTo>
                  <a:lnTo>
                    <a:pt x="288" y="316"/>
                  </a:lnTo>
                  <a:lnTo>
                    <a:pt x="288" y="335"/>
                  </a:lnTo>
                  <a:lnTo>
                    <a:pt x="280" y="345"/>
                  </a:lnTo>
                  <a:lnTo>
                    <a:pt x="280" y="353"/>
                  </a:lnTo>
                  <a:lnTo>
                    <a:pt x="47" y="362"/>
                  </a:lnTo>
                  <a:lnTo>
                    <a:pt x="47" y="307"/>
                  </a:lnTo>
                  <a:lnTo>
                    <a:pt x="29" y="307"/>
                  </a:lnTo>
                  <a:lnTo>
                    <a:pt x="10" y="297"/>
                  </a:lnTo>
                  <a:lnTo>
                    <a:pt x="20" y="121"/>
                  </a:lnTo>
                  <a:lnTo>
                    <a:pt x="0" y="19"/>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73" name="Freeform 58"/>
            <p:cNvSpPr>
              <a:spLocks/>
            </p:cNvSpPr>
            <p:nvPr/>
          </p:nvSpPr>
          <p:spPr bwMode="auto">
            <a:xfrm>
              <a:off x="2357" y="3922"/>
              <a:ext cx="118" cy="135"/>
            </a:xfrm>
            <a:custGeom>
              <a:avLst/>
              <a:gdLst>
                <a:gd name="T0" fmla="*/ 0 w 97"/>
                <a:gd name="T1" fmla="*/ 38 h 111"/>
                <a:gd name="T2" fmla="*/ 8 w 97"/>
                <a:gd name="T3" fmla="*/ 75 h 111"/>
                <a:gd name="T4" fmla="*/ 8 w 97"/>
                <a:gd name="T5" fmla="*/ 94 h 111"/>
                <a:gd name="T6" fmla="*/ 37 w 97"/>
                <a:gd name="T7" fmla="*/ 111 h 111"/>
                <a:gd name="T8" fmla="*/ 48 w 97"/>
                <a:gd name="T9" fmla="*/ 94 h 111"/>
                <a:gd name="T10" fmla="*/ 97 w 97"/>
                <a:gd name="T11" fmla="*/ 65 h 111"/>
                <a:gd name="T12" fmla="*/ 77 w 97"/>
                <a:gd name="T13" fmla="*/ 27 h 111"/>
                <a:gd name="T14" fmla="*/ 19 w 97"/>
                <a:gd name="T15" fmla="*/ 0 h 111"/>
                <a:gd name="T16" fmla="*/ 19 w 97"/>
                <a:gd name="T17" fmla="*/ 27 h 111"/>
                <a:gd name="T18" fmla="*/ 0 w 97"/>
                <a:gd name="T19" fmla="*/ 38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111"/>
                <a:gd name="T32" fmla="*/ 97 w 97"/>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111">
                  <a:moveTo>
                    <a:pt x="0" y="38"/>
                  </a:moveTo>
                  <a:lnTo>
                    <a:pt x="8" y="75"/>
                  </a:lnTo>
                  <a:lnTo>
                    <a:pt x="8" y="94"/>
                  </a:lnTo>
                  <a:lnTo>
                    <a:pt x="37" y="111"/>
                  </a:lnTo>
                  <a:lnTo>
                    <a:pt x="48" y="94"/>
                  </a:lnTo>
                  <a:lnTo>
                    <a:pt x="97" y="65"/>
                  </a:lnTo>
                  <a:lnTo>
                    <a:pt x="77" y="27"/>
                  </a:lnTo>
                  <a:lnTo>
                    <a:pt x="19" y="0"/>
                  </a:lnTo>
                  <a:lnTo>
                    <a:pt x="19" y="27"/>
                  </a:lnTo>
                  <a:lnTo>
                    <a:pt x="0" y="38"/>
                  </a:lnTo>
                  <a:close/>
                </a:path>
              </a:pathLst>
            </a:custGeom>
            <a:noFill/>
            <a:ln w="12700">
              <a:noFill/>
              <a:prstDash val="solid"/>
              <a:round/>
              <a:headEnd/>
              <a:tailEnd/>
            </a:ln>
          </p:spPr>
          <p:txBody>
            <a:bodyPr/>
            <a:lstStyle/>
            <a:p>
              <a:endParaRPr lang="en-US" dirty="0"/>
            </a:p>
          </p:txBody>
        </p:sp>
        <p:sp>
          <p:nvSpPr>
            <p:cNvPr id="8274" name="Freeform 59"/>
            <p:cNvSpPr>
              <a:spLocks/>
            </p:cNvSpPr>
            <p:nvPr/>
          </p:nvSpPr>
          <p:spPr bwMode="auto">
            <a:xfrm>
              <a:off x="2310" y="3843"/>
              <a:ext cx="57" cy="46"/>
            </a:xfrm>
            <a:custGeom>
              <a:avLst/>
              <a:gdLst>
                <a:gd name="T0" fmla="*/ 18 w 47"/>
                <a:gd name="T1" fmla="*/ 38 h 38"/>
                <a:gd name="T2" fmla="*/ 39 w 47"/>
                <a:gd name="T3" fmla="*/ 38 h 38"/>
                <a:gd name="T4" fmla="*/ 47 w 47"/>
                <a:gd name="T5" fmla="*/ 19 h 38"/>
                <a:gd name="T6" fmla="*/ 29 w 47"/>
                <a:gd name="T7" fmla="*/ 9 h 38"/>
                <a:gd name="T8" fmla="*/ 18 w 47"/>
                <a:gd name="T9" fmla="*/ 9 h 38"/>
                <a:gd name="T10" fmla="*/ 8 w 47"/>
                <a:gd name="T11" fmla="*/ 0 h 38"/>
                <a:gd name="T12" fmla="*/ 0 w 47"/>
                <a:gd name="T13" fmla="*/ 9 h 38"/>
                <a:gd name="T14" fmla="*/ 8 w 47"/>
                <a:gd name="T15" fmla="*/ 27 h 38"/>
                <a:gd name="T16" fmla="*/ 18 w 47"/>
                <a:gd name="T17" fmla="*/ 38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
                <a:gd name="T28" fmla="*/ 0 h 38"/>
                <a:gd name="T29" fmla="*/ 47 w 47"/>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 h="38">
                  <a:moveTo>
                    <a:pt x="18" y="38"/>
                  </a:moveTo>
                  <a:lnTo>
                    <a:pt x="39" y="38"/>
                  </a:lnTo>
                  <a:lnTo>
                    <a:pt x="47" y="19"/>
                  </a:lnTo>
                  <a:lnTo>
                    <a:pt x="29" y="9"/>
                  </a:lnTo>
                  <a:lnTo>
                    <a:pt x="18" y="9"/>
                  </a:lnTo>
                  <a:lnTo>
                    <a:pt x="8" y="0"/>
                  </a:lnTo>
                  <a:lnTo>
                    <a:pt x="0" y="9"/>
                  </a:lnTo>
                  <a:lnTo>
                    <a:pt x="8" y="27"/>
                  </a:lnTo>
                  <a:lnTo>
                    <a:pt x="18" y="38"/>
                  </a:lnTo>
                  <a:close/>
                </a:path>
              </a:pathLst>
            </a:custGeom>
            <a:noFill/>
            <a:ln w="12700">
              <a:noFill/>
              <a:prstDash val="solid"/>
              <a:round/>
              <a:headEnd/>
              <a:tailEnd/>
            </a:ln>
          </p:spPr>
          <p:txBody>
            <a:bodyPr/>
            <a:lstStyle/>
            <a:p>
              <a:endParaRPr lang="en-US" dirty="0"/>
            </a:p>
          </p:txBody>
        </p:sp>
        <p:sp>
          <p:nvSpPr>
            <p:cNvPr id="8275" name="Freeform 60"/>
            <p:cNvSpPr>
              <a:spLocks/>
            </p:cNvSpPr>
            <p:nvPr/>
          </p:nvSpPr>
          <p:spPr bwMode="auto">
            <a:xfrm>
              <a:off x="2297" y="3889"/>
              <a:ext cx="25" cy="10"/>
            </a:xfrm>
            <a:custGeom>
              <a:avLst/>
              <a:gdLst>
                <a:gd name="T0" fmla="*/ 0 w 21"/>
                <a:gd name="T1" fmla="*/ 8 h 8"/>
                <a:gd name="T2" fmla="*/ 21 w 21"/>
                <a:gd name="T3" fmla="*/ 0 h 8"/>
                <a:gd name="T4" fmla="*/ 21 w 21"/>
                <a:gd name="T5" fmla="*/ 8 h 8"/>
                <a:gd name="T6" fmla="*/ 0 w 21"/>
                <a:gd name="T7" fmla="*/ 8 h 8"/>
                <a:gd name="T8" fmla="*/ 0 60000 65536"/>
                <a:gd name="T9" fmla="*/ 0 60000 65536"/>
                <a:gd name="T10" fmla="*/ 0 60000 65536"/>
                <a:gd name="T11" fmla="*/ 0 60000 65536"/>
                <a:gd name="T12" fmla="*/ 0 w 21"/>
                <a:gd name="T13" fmla="*/ 0 h 8"/>
                <a:gd name="T14" fmla="*/ 21 w 21"/>
                <a:gd name="T15" fmla="*/ 8 h 8"/>
              </a:gdLst>
              <a:ahLst/>
              <a:cxnLst>
                <a:cxn ang="T8">
                  <a:pos x="T0" y="T1"/>
                </a:cxn>
                <a:cxn ang="T9">
                  <a:pos x="T2" y="T3"/>
                </a:cxn>
                <a:cxn ang="T10">
                  <a:pos x="T4" y="T5"/>
                </a:cxn>
                <a:cxn ang="T11">
                  <a:pos x="T6" y="T7"/>
                </a:cxn>
              </a:cxnLst>
              <a:rect l="T12" t="T13" r="T14" b="T15"/>
              <a:pathLst>
                <a:path w="21" h="8">
                  <a:moveTo>
                    <a:pt x="0" y="8"/>
                  </a:moveTo>
                  <a:lnTo>
                    <a:pt x="21" y="0"/>
                  </a:lnTo>
                  <a:lnTo>
                    <a:pt x="21" y="8"/>
                  </a:lnTo>
                  <a:lnTo>
                    <a:pt x="0" y="8"/>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76" name="Freeform 61"/>
            <p:cNvSpPr>
              <a:spLocks/>
            </p:cNvSpPr>
            <p:nvPr/>
          </p:nvSpPr>
          <p:spPr bwMode="auto">
            <a:xfrm>
              <a:off x="2274" y="3854"/>
              <a:ext cx="23" cy="21"/>
            </a:xfrm>
            <a:custGeom>
              <a:avLst/>
              <a:gdLst>
                <a:gd name="T0" fmla="*/ 11 w 19"/>
                <a:gd name="T1" fmla="*/ 0 h 18"/>
                <a:gd name="T2" fmla="*/ 19 w 19"/>
                <a:gd name="T3" fmla="*/ 10 h 18"/>
                <a:gd name="T4" fmla="*/ 19 w 19"/>
                <a:gd name="T5" fmla="*/ 18 h 18"/>
                <a:gd name="T6" fmla="*/ 11 w 19"/>
                <a:gd name="T7" fmla="*/ 18 h 18"/>
                <a:gd name="T8" fmla="*/ 0 w 19"/>
                <a:gd name="T9" fmla="*/ 10 h 18"/>
                <a:gd name="T10" fmla="*/ 11 w 19"/>
                <a:gd name="T11" fmla="*/ 0 h 18"/>
                <a:gd name="T12" fmla="*/ 0 60000 65536"/>
                <a:gd name="T13" fmla="*/ 0 60000 65536"/>
                <a:gd name="T14" fmla="*/ 0 60000 65536"/>
                <a:gd name="T15" fmla="*/ 0 60000 65536"/>
                <a:gd name="T16" fmla="*/ 0 60000 65536"/>
                <a:gd name="T17" fmla="*/ 0 60000 65536"/>
                <a:gd name="T18" fmla="*/ 0 w 19"/>
                <a:gd name="T19" fmla="*/ 0 h 18"/>
                <a:gd name="T20" fmla="*/ 19 w 19"/>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19" h="18">
                  <a:moveTo>
                    <a:pt x="11" y="0"/>
                  </a:moveTo>
                  <a:lnTo>
                    <a:pt x="19" y="10"/>
                  </a:lnTo>
                  <a:lnTo>
                    <a:pt x="19" y="18"/>
                  </a:lnTo>
                  <a:lnTo>
                    <a:pt x="11" y="18"/>
                  </a:lnTo>
                  <a:lnTo>
                    <a:pt x="0" y="10"/>
                  </a:lnTo>
                  <a:lnTo>
                    <a:pt x="11" y="0"/>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77" name="Freeform 62"/>
            <p:cNvSpPr>
              <a:spLocks/>
            </p:cNvSpPr>
            <p:nvPr/>
          </p:nvSpPr>
          <p:spPr bwMode="auto">
            <a:xfrm>
              <a:off x="2238" y="3819"/>
              <a:ext cx="59" cy="24"/>
            </a:xfrm>
            <a:custGeom>
              <a:avLst/>
              <a:gdLst>
                <a:gd name="T0" fmla="*/ 0 w 48"/>
                <a:gd name="T1" fmla="*/ 19 h 19"/>
                <a:gd name="T2" fmla="*/ 40 w 48"/>
                <a:gd name="T3" fmla="*/ 19 h 19"/>
                <a:gd name="T4" fmla="*/ 48 w 48"/>
                <a:gd name="T5" fmla="*/ 0 h 19"/>
                <a:gd name="T6" fmla="*/ 11 w 48"/>
                <a:gd name="T7" fmla="*/ 0 h 19"/>
                <a:gd name="T8" fmla="*/ 0 w 48"/>
                <a:gd name="T9" fmla="*/ 19 h 19"/>
                <a:gd name="T10" fmla="*/ 0 60000 65536"/>
                <a:gd name="T11" fmla="*/ 0 60000 65536"/>
                <a:gd name="T12" fmla="*/ 0 60000 65536"/>
                <a:gd name="T13" fmla="*/ 0 60000 65536"/>
                <a:gd name="T14" fmla="*/ 0 60000 65536"/>
                <a:gd name="T15" fmla="*/ 0 w 48"/>
                <a:gd name="T16" fmla="*/ 0 h 19"/>
                <a:gd name="T17" fmla="*/ 48 w 48"/>
                <a:gd name="T18" fmla="*/ 19 h 19"/>
              </a:gdLst>
              <a:ahLst/>
              <a:cxnLst>
                <a:cxn ang="T10">
                  <a:pos x="T0" y="T1"/>
                </a:cxn>
                <a:cxn ang="T11">
                  <a:pos x="T2" y="T3"/>
                </a:cxn>
                <a:cxn ang="T12">
                  <a:pos x="T4" y="T5"/>
                </a:cxn>
                <a:cxn ang="T13">
                  <a:pos x="T6" y="T7"/>
                </a:cxn>
                <a:cxn ang="T14">
                  <a:pos x="T8" y="T9"/>
                </a:cxn>
              </a:cxnLst>
              <a:rect l="T15" t="T16" r="T17" b="T18"/>
              <a:pathLst>
                <a:path w="48" h="19">
                  <a:moveTo>
                    <a:pt x="0" y="19"/>
                  </a:moveTo>
                  <a:lnTo>
                    <a:pt x="40" y="19"/>
                  </a:lnTo>
                  <a:lnTo>
                    <a:pt x="48" y="0"/>
                  </a:lnTo>
                  <a:lnTo>
                    <a:pt x="11" y="0"/>
                  </a:lnTo>
                  <a:lnTo>
                    <a:pt x="0" y="19"/>
                  </a:lnTo>
                  <a:close/>
                </a:path>
              </a:pathLst>
            </a:custGeom>
            <a:noFill/>
            <a:ln w="12700">
              <a:noFill/>
              <a:prstDash val="solid"/>
              <a:round/>
              <a:headEnd/>
              <a:tailEnd/>
            </a:ln>
          </p:spPr>
          <p:txBody>
            <a:bodyPr/>
            <a:lstStyle/>
            <a:p>
              <a:endParaRPr lang="en-US" dirty="0"/>
            </a:p>
          </p:txBody>
        </p:sp>
        <p:sp>
          <p:nvSpPr>
            <p:cNvPr id="8278" name="Freeform 63"/>
            <p:cNvSpPr>
              <a:spLocks/>
            </p:cNvSpPr>
            <p:nvPr/>
          </p:nvSpPr>
          <p:spPr bwMode="auto">
            <a:xfrm>
              <a:off x="2015" y="3718"/>
              <a:ext cx="48" cy="33"/>
            </a:xfrm>
            <a:custGeom>
              <a:avLst/>
              <a:gdLst>
                <a:gd name="T0" fmla="*/ 0 w 39"/>
                <a:gd name="T1" fmla="*/ 18 h 27"/>
                <a:gd name="T2" fmla="*/ 10 w 39"/>
                <a:gd name="T3" fmla="*/ 27 h 27"/>
                <a:gd name="T4" fmla="*/ 29 w 39"/>
                <a:gd name="T5" fmla="*/ 27 h 27"/>
                <a:gd name="T6" fmla="*/ 39 w 39"/>
                <a:gd name="T7" fmla="*/ 8 h 27"/>
                <a:gd name="T8" fmla="*/ 19 w 39"/>
                <a:gd name="T9" fmla="*/ 0 h 27"/>
                <a:gd name="T10" fmla="*/ 0 w 39"/>
                <a:gd name="T11" fmla="*/ 8 h 27"/>
                <a:gd name="T12" fmla="*/ 0 w 39"/>
                <a:gd name="T13" fmla="*/ 18 h 27"/>
                <a:gd name="T14" fmla="*/ 0 60000 65536"/>
                <a:gd name="T15" fmla="*/ 0 60000 65536"/>
                <a:gd name="T16" fmla="*/ 0 60000 65536"/>
                <a:gd name="T17" fmla="*/ 0 60000 65536"/>
                <a:gd name="T18" fmla="*/ 0 60000 65536"/>
                <a:gd name="T19" fmla="*/ 0 60000 65536"/>
                <a:gd name="T20" fmla="*/ 0 60000 65536"/>
                <a:gd name="T21" fmla="*/ 0 w 39"/>
                <a:gd name="T22" fmla="*/ 0 h 27"/>
                <a:gd name="T23" fmla="*/ 39 w 39"/>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27">
                  <a:moveTo>
                    <a:pt x="0" y="18"/>
                  </a:moveTo>
                  <a:lnTo>
                    <a:pt x="10" y="27"/>
                  </a:lnTo>
                  <a:lnTo>
                    <a:pt x="29" y="27"/>
                  </a:lnTo>
                  <a:lnTo>
                    <a:pt x="39" y="8"/>
                  </a:lnTo>
                  <a:lnTo>
                    <a:pt x="19" y="0"/>
                  </a:lnTo>
                  <a:lnTo>
                    <a:pt x="0" y="8"/>
                  </a:lnTo>
                  <a:lnTo>
                    <a:pt x="0" y="18"/>
                  </a:lnTo>
                  <a:close/>
                </a:path>
              </a:pathLst>
            </a:custGeom>
            <a:noFill/>
            <a:ln w="12700">
              <a:noFill/>
              <a:prstDash val="solid"/>
              <a:round/>
              <a:headEnd/>
              <a:tailEnd/>
            </a:ln>
          </p:spPr>
          <p:txBody>
            <a:bodyPr/>
            <a:lstStyle/>
            <a:p>
              <a:endParaRPr lang="en-US" dirty="0"/>
            </a:p>
          </p:txBody>
        </p:sp>
        <p:sp>
          <p:nvSpPr>
            <p:cNvPr id="8279" name="Freeform 64"/>
            <p:cNvSpPr>
              <a:spLocks/>
            </p:cNvSpPr>
            <p:nvPr/>
          </p:nvSpPr>
          <p:spPr bwMode="auto">
            <a:xfrm>
              <a:off x="1968" y="3718"/>
              <a:ext cx="24" cy="33"/>
            </a:xfrm>
            <a:custGeom>
              <a:avLst/>
              <a:gdLst>
                <a:gd name="T0" fmla="*/ 0 w 20"/>
                <a:gd name="T1" fmla="*/ 27 h 27"/>
                <a:gd name="T2" fmla="*/ 20 w 20"/>
                <a:gd name="T3" fmla="*/ 8 h 27"/>
                <a:gd name="T4" fmla="*/ 20 w 20"/>
                <a:gd name="T5" fmla="*/ 0 h 27"/>
                <a:gd name="T6" fmla="*/ 0 w 20"/>
                <a:gd name="T7" fmla="*/ 18 h 27"/>
                <a:gd name="T8" fmla="*/ 0 w 20"/>
                <a:gd name="T9" fmla="*/ 27 h 27"/>
                <a:gd name="T10" fmla="*/ 0 60000 65536"/>
                <a:gd name="T11" fmla="*/ 0 60000 65536"/>
                <a:gd name="T12" fmla="*/ 0 60000 65536"/>
                <a:gd name="T13" fmla="*/ 0 60000 65536"/>
                <a:gd name="T14" fmla="*/ 0 60000 65536"/>
                <a:gd name="T15" fmla="*/ 0 w 20"/>
                <a:gd name="T16" fmla="*/ 0 h 27"/>
                <a:gd name="T17" fmla="*/ 20 w 20"/>
                <a:gd name="T18" fmla="*/ 27 h 27"/>
              </a:gdLst>
              <a:ahLst/>
              <a:cxnLst>
                <a:cxn ang="T10">
                  <a:pos x="T0" y="T1"/>
                </a:cxn>
                <a:cxn ang="T11">
                  <a:pos x="T2" y="T3"/>
                </a:cxn>
                <a:cxn ang="T12">
                  <a:pos x="T4" y="T5"/>
                </a:cxn>
                <a:cxn ang="T13">
                  <a:pos x="T6" y="T7"/>
                </a:cxn>
                <a:cxn ang="T14">
                  <a:pos x="T8" y="T9"/>
                </a:cxn>
              </a:cxnLst>
              <a:rect l="T15" t="T16" r="T17" b="T18"/>
              <a:pathLst>
                <a:path w="20" h="27">
                  <a:moveTo>
                    <a:pt x="0" y="27"/>
                  </a:moveTo>
                  <a:lnTo>
                    <a:pt x="20" y="8"/>
                  </a:lnTo>
                  <a:lnTo>
                    <a:pt x="20" y="0"/>
                  </a:lnTo>
                  <a:lnTo>
                    <a:pt x="0" y="18"/>
                  </a:lnTo>
                  <a:lnTo>
                    <a:pt x="0" y="27"/>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80" name="Freeform 65"/>
            <p:cNvSpPr>
              <a:spLocks/>
            </p:cNvSpPr>
            <p:nvPr/>
          </p:nvSpPr>
          <p:spPr bwMode="auto">
            <a:xfrm>
              <a:off x="2156" y="3774"/>
              <a:ext cx="47" cy="45"/>
            </a:xfrm>
            <a:custGeom>
              <a:avLst/>
              <a:gdLst>
                <a:gd name="T0" fmla="*/ 19 w 39"/>
                <a:gd name="T1" fmla="*/ 37 h 37"/>
                <a:gd name="T2" fmla="*/ 39 w 39"/>
                <a:gd name="T3" fmla="*/ 37 h 37"/>
                <a:gd name="T4" fmla="*/ 39 w 39"/>
                <a:gd name="T5" fmla="*/ 19 h 37"/>
                <a:gd name="T6" fmla="*/ 19 w 39"/>
                <a:gd name="T7" fmla="*/ 0 h 37"/>
                <a:gd name="T8" fmla="*/ 0 w 39"/>
                <a:gd name="T9" fmla="*/ 10 h 37"/>
                <a:gd name="T10" fmla="*/ 19 w 39"/>
                <a:gd name="T11" fmla="*/ 37 h 37"/>
                <a:gd name="T12" fmla="*/ 0 60000 65536"/>
                <a:gd name="T13" fmla="*/ 0 60000 65536"/>
                <a:gd name="T14" fmla="*/ 0 60000 65536"/>
                <a:gd name="T15" fmla="*/ 0 60000 65536"/>
                <a:gd name="T16" fmla="*/ 0 60000 65536"/>
                <a:gd name="T17" fmla="*/ 0 60000 65536"/>
                <a:gd name="T18" fmla="*/ 0 w 39"/>
                <a:gd name="T19" fmla="*/ 0 h 37"/>
                <a:gd name="T20" fmla="*/ 39 w 39"/>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39" h="37">
                  <a:moveTo>
                    <a:pt x="19" y="37"/>
                  </a:moveTo>
                  <a:lnTo>
                    <a:pt x="39" y="37"/>
                  </a:lnTo>
                  <a:lnTo>
                    <a:pt x="39" y="19"/>
                  </a:lnTo>
                  <a:lnTo>
                    <a:pt x="19" y="0"/>
                  </a:lnTo>
                  <a:lnTo>
                    <a:pt x="0" y="10"/>
                  </a:lnTo>
                  <a:lnTo>
                    <a:pt x="19" y="37"/>
                  </a:lnTo>
                  <a:close/>
                </a:path>
              </a:pathLst>
            </a:custGeom>
            <a:noFill/>
            <a:ln w="12700">
              <a:noFill/>
              <a:prstDash val="solid"/>
              <a:round/>
              <a:headEnd/>
              <a:tailEnd/>
            </a:ln>
          </p:spPr>
          <p:txBody>
            <a:bodyPr/>
            <a:lstStyle/>
            <a:p>
              <a:endParaRPr lang="en-US" dirty="0"/>
            </a:p>
          </p:txBody>
        </p:sp>
        <p:sp>
          <p:nvSpPr>
            <p:cNvPr id="8281" name="Freeform 66"/>
            <p:cNvSpPr>
              <a:spLocks/>
            </p:cNvSpPr>
            <p:nvPr/>
          </p:nvSpPr>
          <p:spPr bwMode="auto">
            <a:xfrm>
              <a:off x="791" y="3425"/>
              <a:ext cx="1295" cy="1144"/>
            </a:xfrm>
            <a:custGeom>
              <a:avLst/>
              <a:gdLst>
                <a:gd name="T0" fmla="*/ 88 w 1067"/>
                <a:gd name="T1" fmla="*/ 176 h 939"/>
                <a:gd name="T2" fmla="*/ 146 w 1067"/>
                <a:gd name="T3" fmla="*/ 230 h 939"/>
                <a:gd name="T4" fmla="*/ 98 w 1067"/>
                <a:gd name="T5" fmla="*/ 287 h 939"/>
                <a:gd name="T6" fmla="*/ 88 w 1067"/>
                <a:gd name="T7" fmla="*/ 249 h 939"/>
                <a:gd name="T8" fmla="*/ 29 w 1067"/>
                <a:gd name="T9" fmla="*/ 316 h 939"/>
                <a:gd name="T10" fmla="*/ 69 w 1067"/>
                <a:gd name="T11" fmla="*/ 370 h 939"/>
                <a:gd name="T12" fmla="*/ 156 w 1067"/>
                <a:gd name="T13" fmla="*/ 352 h 939"/>
                <a:gd name="T14" fmla="*/ 127 w 1067"/>
                <a:gd name="T15" fmla="*/ 427 h 939"/>
                <a:gd name="T16" fmla="*/ 98 w 1067"/>
                <a:gd name="T17" fmla="*/ 454 h 939"/>
                <a:gd name="T18" fmla="*/ 59 w 1067"/>
                <a:gd name="T19" fmla="*/ 473 h 939"/>
                <a:gd name="T20" fmla="*/ 40 w 1067"/>
                <a:gd name="T21" fmla="*/ 567 h 939"/>
                <a:gd name="T22" fmla="*/ 69 w 1067"/>
                <a:gd name="T23" fmla="*/ 623 h 939"/>
                <a:gd name="T24" fmla="*/ 127 w 1067"/>
                <a:gd name="T25" fmla="*/ 661 h 939"/>
                <a:gd name="T26" fmla="*/ 127 w 1067"/>
                <a:gd name="T27" fmla="*/ 707 h 939"/>
                <a:gd name="T28" fmla="*/ 204 w 1067"/>
                <a:gd name="T29" fmla="*/ 726 h 939"/>
                <a:gd name="T30" fmla="*/ 233 w 1067"/>
                <a:gd name="T31" fmla="*/ 734 h 939"/>
                <a:gd name="T32" fmla="*/ 166 w 1067"/>
                <a:gd name="T33" fmla="*/ 826 h 939"/>
                <a:gd name="T34" fmla="*/ 106 w 1067"/>
                <a:gd name="T35" fmla="*/ 864 h 939"/>
                <a:gd name="T36" fmla="*/ 19 w 1067"/>
                <a:gd name="T37" fmla="*/ 910 h 939"/>
                <a:gd name="T38" fmla="*/ 19 w 1067"/>
                <a:gd name="T39" fmla="*/ 939 h 939"/>
                <a:gd name="T40" fmla="*/ 166 w 1067"/>
                <a:gd name="T41" fmla="*/ 872 h 939"/>
                <a:gd name="T42" fmla="*/ 359 w 1067"/>
                <a:gd name="T43" fmla="*/ 707 h 939"/>
                <a:gd name="T44" fmla="*/ 341 w 1067"/>
                <a:gd name="T45" fmla="*/ 679 h 939"/>
                <a:gd name="T46" fmla="*/ 438 w 1067"/>
                <a:gd name="T47" fmla="*/ 558 h 939"/>
                <a:gd name="T48" fmla="*/ 409 w 1067"/>
                <a:gd name="T49" fmla="*/ 586 h 939"/>
                <a:gd name="T50" fmla="*/ 417 w 1067"/>
                <a:gd name="T51" fmla="*/ 642 h 939"/>
                <a:gd name="T52" fmla="*/ 409 w 1067"/>
                <a:gd name="T53" fmla="*/ 669 h 939"/>
                <a:gd name="T54" fmla="*/ 496 w 1067"/>
                <a:gd name="T55" fmla="*/ 613 h 939"/>
                <a:gd name="T56" fmla="*/ 544 w 1067"/>
                <a:gd name="T57" fmla="*/ 558 h 939"/>
                <a:gd name="T58" fmla="*/ 660 w 1067"/>
                <a:gd name="T59" fmla="*/ 586 h 939"/>
                <a:gd name="T60" fmla="*/ 824 w 1067"/>
                <a:gd name="T61" fmla="*/ 642 h 939"/>
                <a:gd name="T62" fmla="*/ 1009 w 1067"/>
                <a:gd name="T63" fmla="*/ 782 h 939"/>
                <a:gd name="T64" fmla="*/ 1067 w 1067"/>
                <a:gd name="T65" fmla="*/ 726 h 939"/>
                <a:gd name="T66" fmla="*/ 999 w 1067"/>
                <a:gd name="T67" fmla="*/ 679 h 939"/>
                <a:gd name="T68" fmla="*/ 922 w 1067"/>
                <a:gd name="T69" fmla="*/ 613 h 939"/>
                <a:gd name="T70" fmla="*/ 835 w 1067"/>
                <a:gd name="T71" fmla="*/ 558 h 939"/>
                <a:gd name="T72" fmla="*/ 795 w 1067"/>
                <a:gd name="T73" fmla="*/ 604 h 939"/>
                <a:gd name="T74" fmla="*/ 739 w 1067"/>
                <a:gd name="T75" fmla="*/ 548 h 939"/>
                <a:gd name="T76" fmla="*/ 660 w 1067"/>
                <a:gd name="T77" fmla="*/ 464 h 939"/>
                <a:gd name="T78" fmla="*/ 583 w 1067"/>
                <a:gd name="T79" fmla="*/ 121 h 939"/>
                <a:gd name="T80" fmla="*/ 505 w 1067"/>
                <a:gd name="T81" fmla="*/ 27 h 939"/>
                <a:gd name="T82" fmla="*/ 388 w 1067"/>
                <a:gd name="T83" fmla="*/ 27 h 939"/>
                <a:gd name="T84" fmla="*/ 341 w 1067"/>
                <a:gd name="T85" fmla="*/ 27 h 939"/>
                <a:gd name="T86" fmla="*/ 253 w 1067"/>
                <a:gd name="T87" fmla="*/ 0 h 939"/>
                <a:gd name="T88" fmla="*/ 204 w 1067"/>
                <a:gd name="T89" fmla="*/ 19 h 939"/>
                <a:gd name="T90" fmla="*/ 135 w 1067"/>
                <a:gd name="T91" fmla="*/ 73 h 939"/>
                <a:gd name="T92" fmla="*/ 106 w 1067"/>
                <a:gd name="T93" fmla="*/ 121 h 939"/>
                <a:gd name="T94" fmla="*/ 59 w 1067"/>
                <a:gd name="T95" fmla="*/ 148 h 93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67"/>
                <a:gd name="T145" fmla="*/ 0 h 939"/>
                <a:gd name="T146" fmla="*/ 1067 w 1067"/>
                <a:gd name="T147" fmla="*/ 939 h 93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67" h="939">
                  <a:moveTo>
                    <a:pt x="59" y="148"/>
                  </a:moveTo>
                  <a:lnTo>
                    <a:pt x="88" y="176"/>
                  </a:lnTo>
                  <a:lnTo>
                    <a:pt x="106" y="222"/>
                  </a:lnTo>
                  <a:lnTo>
                    <a:pt x="146" y="230"/>
                  </a:lnTo>
                  <a:lnTo>
                    <a:pt x="146" y="287"/>
                  </a:lnTo>
                  <a:lnTo>
                    <a:pt x="98" y="287"/>
                  </a:lnTo>
                  <a:lnTo>
                    <a:pt x="98" y="249"/>
                  </a:lnTo>
                  <a:lnTo>
                    <a:pt x="88" y="249"/>
                  </a:lnTo>
                  <a:lnTo>
                    <a:pt x="0" y="287"/>
                  </a:lnTo>
                  <a:lnTo>
                    <a:pt x="29" y="316"/>
                  </a:lnTo>
                  <a:lnTo>
                    <a:pt x="29" y="352"/>
                  </a:lnTo>
                  <a:lnTo>
                    <a:pt x="69" y="370"/>
                  </a:lnTo>
                  <a:lnTo>
                    <a:pt x="117" y="389"/>
                  </a:lnTo>
                  <a:lnTo>
                    <a:pt x="156" y="352"/>
                  </a:lnTo>
                  <a:lnTo>
                    <a:pt x="166" y="418"/>
                  </a:lnTo>
                  <a:lnTo>
                    <a:pt x="127" y="427"/>
                  </a:lnTo>
                  <a:lnTo>
                    <a:pt x="117" y="446"/>
                  </a:lnTo>
                  <a:lnTo>
                    <a:pt x="98" y="454"/>
                  </a:lnTo>
                  <a:lnTo>
                    <a:pt x="77" y="446"/>
                  </a:lnTo>
                  <a:lnTo>
                    <a:pt x="59" y="473"/>
                  </a:lnTo>
                  <a:lnTo>
                    <a:pt x="11" y="521"/>
                  </a:lnTo>
                  <a:lnTo>
                    <a:pt x="40" y="567"/>
                  </a:lnTo>
                  <a:lnTo>
                    <a:pt x="29" y="586"/>
                  </a:lnTo>
                  <a:lnTo>
                    <a:pt x="69" y="623"/>
                  </a:lnTo>
                  <a:lnTo>
                    <a:pt x="106" y="623"/>
                  </a:lnTo>
                  <a:lnTo>
                    <a:pt x="127" y="661"/>
                  </a:lnTo>
                  <a:lnTo>
                    <a:pt x="117" y="679"/>
                  </a:lnTo>
                  <a:lnTo>
                    <a:pt x="127" y="707"/>
                  </a:lnTo>
                  <a:lnTo>
                    <a:pt x="166" y="679"/>
                  </a:lnTo>
                  <a:lnTo>
                    <a:pt x="204" y="726"/>
                  </a:lnTo>
                  <a:lnTo>
                    <a:pt x="253" y="688"/>
                  </a:lnTo>
                  <a:lnTo>
                    <a:pt x="233" y="734"/>
                  </a:lnTo>
                  <a:lnTo>
                    <a:pt x="233" y="772"/>
                  </a:lnTo>
                  <a:lnTo>
                    <a:pt x="166" y="826"/>
                  </a:lnTo>
                  <a:lnTo>
                    <a:pt x="135" y="864"/>
                  </a:lnTo>
                  <a:lnTo>
                    <a:pt x="106" y="864"/>
                  </a:lnTo>
                  <a:lnTo>
                    <a:pt x="69" y="901"/>
                  </a:lnTo>
                  <a:lnTo>
                    <a:pt x="19" y="910"/>
                  </a:lnTo>
                  <a:lnTo>
                    <a:pt x="0" y="929"/>
                  </a:lnTo>
                  <a:lnTo>
                    <a:pt x="19" y="939"/>
                  </a:lnTo>
                  <a:lnTo>
                    <a:pt x="106" y="901"/>
                  </a:lnTo>
                  <a:lnTo>
                    <a:pt x="166" y="872"/>
                  </a:lnTo>
                  <a:lnTo>
                    <a:pt x="272" y="799"/>
                  </a:lnTo>
                  <a:lnTo>
                    <a:pt x="359" y="707"/>
                  </a:lnTo>
                  <a:lnTo>
                    <a:pt x="359" y="679"/>
                  </a:lnTo>
                  <a:lnTo>
                    <a:pt x="341" y="679"/>
                  </a:lnTo>
                  <a:lnTo>
                    <a:pt x="417" y="558"/>
                  </a:lnTo>
                  <a:lnTo>
                    <a:pt x="438" y="558"/>
                  </a:lnTo>
                  <a:lnTo>
                    <a:pt x="438" y="567"/>
                  </a:lnTo>
                  <a:lnTo>
                    <a:pt x="409" y="586"/>
                  </a:lnTo>
                  <a:lnTo>
                    <a:pt x="399" y="642"/>
                  </a:lnTo>
                  <a:lnTo>
                    <a:pt x="417" y="642"/>
                  </a:lnTo>
                  <a:lnTo>
                    <a:pt x="399" y="661"/>
                  </a:lnTo>
                  <a:lnTo>
                    <a:pt x="409" y="669"/>
                  </a:lnTo>
                  <a:lnTo>
                    <a:pt x="467" y="623"/>
                  </a:lnTo>
                  <a:lnTo>
                    <a:pt x="496" y="613"/>
                  </a:lnTo>
                  <a:lnTo>
                    <a:pt x="496" y="567"/>
                  </a:lnTo>
                  <a:lnTo>
                    <a:pt x="544" y="558"/>
                  </a:lnTo>
                  <a:lnTo>
                    <a:pt x="612" y="604"/>
                  </a:lnTo>
                  <a:lnTo>
                    <a:pt x="660" y="586"/>
                  </a:lnTo>
                  <a:lnTo>
                    <a:pt x="729" y="586"/>
                  </a:lnTo>
                  <a:lnTo>
                    <a:pt x="824" y="642"/>
                  </a:lnTo>
                  <a:lnTo>
                    <a:pt x="940" y="753"/>
                  </a:lnTo>
                  <a:lnTo>
                    <a:pt x="1009" y="782"/>
                  </a:lnTo>
                  <a:lnTo>
                    <a:pt x="1067" y="763"/>
                  </a:lnTo>
                  <a:lnTo>
                    <a:pt x="1067" y="726"/>
                  </a:lnTo>
                  <a:lnTo>
                    <a:pt x="1058" y="679"/>
                  </a:lnTo>
                  <a:lnTo>
                    <a:pt x="999" y="679"/>
                  </a:lnTo>
                  <a:lnTo>
                    <a:pt x="961" y="642"/>
                  </a:lnTo>
                  <a:lnTo>
                    <a:pt x="922" y="613"/>
                  </a:lnTo>
                  <a:lnTo>
                    <a:pt x="853" y="548"/>
                  </a:lnTo>
                  <a:lnTo>
                    <a:pt x="835" y="558"/>
                  </a:lnTo>
                  <a:lnTo>
                    <a:pt x="814" y="586"/>
                  </a:lnTo>
                  <a:lnTo>
                    <a:pt x="795" y="604"/>
                  </a:lnTo>
                  <a:lnTo>
                    <a:pt x="739" y="558"/>
                  </a:lnTo>
                  <a:lnTo>
                    <a:pt x="739" y="548"/>
                  </a:lnTo>
                  <a:lnTo>
                    <a:pt x="681" y="558"/>
                  </a:lnTo>
                  <a:lnTo>
                    <a:pt x="660" y="464"/>
                  </a:lnTo>
                  <a:lnTo>
                    <a:pt x="623" y="259"/>
                  </a:lnTo>
                  <a:lnTo>
                    <a:pt x="583" y="121"/>
                  </a:lnTo>
                  <a:lnTo>
                    <a:pt x="564" y="56"/>
                  </a:lnTo>
                  <a:lnTo>
                    <a:pt x="505" y="27"/>
                  </a:lnTo>
                  <a:lnTo>
                    <a:pt x="486" y="46"/>
                  </a:lnTo>
                  <a:lnTo>
                    <a:pt x="388" y="27"/>
                  </a:lnTo>
                  <a:lnTo>
                    <a:pt x="359" y="37"/>
                  </a:lnTo>
                  <a:lnTo>
                    <a:pt x="341" y="27"/>
                  </a:lnTo>
                  <a:lnTo>
                    <a:pt x="341" y="19"/>
                  </a:lnTo>
                  <a:lnTo>
                    <a:pt x="253" y="0"/>
                  </a:lnTo>
                  <a:lnTo>
                    <a:pt x="243" y="19"/>
                  </a:lnTo>
                  <a:lnTo>
                    <a:pt x="204" y="19"/>
                  </a:lnTo>
                  <a:lnTo>
                    <a:pt x="166" y="46"/>
                  </a:lnTo>
                  <a:lnTo>
                    <a:pt x="135" y="73"/>
                  </a:lnTo>
                  <a:lnTo>
                    <a:pt x="127" y="102"/>
                  </a:lnTo>
                  <a:lnTo>
                    <a:pt x="106" y="121"/>
                  </a:lnTo>
                  <a:lnTo>
                    <a:pt x="77" y="121"/>
                  </a:lnTo>
                  <a:lnTo>
                    <a:pt x="59" y="148"/>
                  </a:lnTo>
                  <a:close/>
                </a:path>
              </a:pathLst>
            </a:custGeom>
            <a:noFill/>
            <a:ln w="12700">
              <a:noFill/>
              <a:prstDash val="solid"/>
              <a:round/>
              <a:headEnd/>
              <a:tailEnd/>
            </a:ln>
          </p:spPr>
          <p:txBody>
            <a:bodyPr/>
            <a:lstStyle/>
            <a:p>
              <a:endParaRPr lang="en-US" dirty="0"/>
            </a:p>
          </p:txBody>
        </p:sp>
        <p:sp>
          <p:nvSpPr>
            <p:cNvPr id="8282" name="Freeform 67"/>
            <p:cNvSpPr>
              <a:spLocks/>
            </p:cNvSpPr>
            <p:nvPr/>
          </p:nvSpPr>
          <p:spPr bwMode="auto">
            <a:xfrm>
              <a:off x="744" y="4557"/>
              <a:ext cx="25" cy="23"/>
            </a:xfrm>
            <a:custGeom>
              <a:avLst/>
              <a:gdLst>
                <a:gd name="T0" fmla="*/ 10 w 21"/>
                <a:gd name="T1" fmla="*/ 10 h 19"/>
                <a:gd name="T2" fmla="*/ 10 w 21"/>
                <a:gd name="T3" fmla="*/ 10 h 19"/>
                <a:gd name="T4" fmla="*/ 10 w 21"/>
                <a:gd name="T5" fmla="*/ 0 h 19"/>
                <a:gd name="T6" fmla="*/ 0 w 21"/>
                <a:gd name="T7" fmla="*/ 0 h 19"/>
                <a:gd name="T8" fmla="*/ 21 w 21"/>
                <a:gd name="T9" fmla="*/ 19 h 19"/>
                <a:gd name="T10" fmla="*/ 21 w 21"/>
                <a:gd name="T11" fmla="*/ 0 h 19"/>
                <a:gd name="T12" fmla="*/ 21 w 21"/>
                <a:gd name="T13" fmla="*/ 10 h 19"/>
                <a:gd name="T14" fmla="*/ 10 w 21"/>
                <a:gd name="T15" fmla="*/ 10 h 19"/>
                <a:gd name="T16" fmla="*/ 10 w 21"/>
                <a:gd name="T17" fmla="*/ 19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9"/>
                <a:gd name="T29" fmla="*/ 21 w 21"/>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9">
                  <a:moveTo>
                    <a:pt x="10" y="10"/>
                  </a:moveTo>
                  <a:lnTo>
                    <a:pt x="10" y="10"/>
                  </a:lnTo>
                  <a:lnTo>
                    <a:pt x="10" y="0"/>
                  </a:lnTo>
                  <a:lnTo>
                    <a:pt x="0" y="0"/>
                  </a:lnTo>
                  <a:lnTo>
                    <a:pt x="21" y="19"/>
                  </a:lnTo>
                  <a:lnTo>
                    <a:pt x="21" y="0"/>
                  </a:lnTo>
                  <a:lnTo>
                    <a:pt x="21" y="10"/>
                  </a:lnTo>
                  <a:lnTo>
                    <a:pt x="10" y="10"/>
                  </a:lnTo>
                  <a:lnTo>
                    <a:pt x="10" y="19"/>
                  </a:lnTo>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83" name="Freeform 68"/>
            <p:cNvSpPr>
              <a:spLocks/>
            </p:cNvSpPr>
            <p:nvPr/>
          </p:nvSpPr>
          <p:spPr bwMode="auto">
            <a:xfrm>
              <a:off x="685" y="4569"/>
              <a:ext cx="59" cy="44"/>
            </a:xfrm>
            <a:custGeom>
              <a:avLst/>
              <a:gdLst>
                <a:gd name="T0" fmla="*/ 38 w 48"/>
                <a:gd name="T1" fmla="*/ 0 h 36"/>
                <a:gd name="T2" fmla="*/ 29 w 48"/>
                <a:gd name="T3" fmla="*/ 9 h 36"/>
                <a:gd name="T4" fmla="*/ 11 w 48"/>
                <a:gd name="T5" fmla="*/ 9 h 36"/>
                <a:gd name="T6" fmla="*/ 11 w 48"/>
                <a:gd name="T7" fmla="*/ 19 h 36"/>
                <a:gd name="T8" fmla="*/ 0 w 48"/>
                <a:gd name="T9" fmla="*/ 19 h 36"/>
                <a:gd name="T10" fmla="*/ 0 w 48"/>
                <a:gd name="T11" fmla="*/ 36 h 36"/>
                <a:gd name="T12" fmla="*/ 11 w 48"/>
                <a:gd name="T13" fmla="*/ 36 h 36"/>
                <a:gd name="T14" fmla="*/ 29 w 48"/>
                <a:gd name="T15" fmla="*/ 19 h 36"/>
                <a:gd name="T16" fmla="*/ 38 w 48"/>
                <a:gd name="T17" fmla="*/ 19 h 36"/>
                <a:gd name="T18" fmla="*/ 38 w 48"/>
                <a:gd name="T19" fmla="*/ 9 h 36"/>
                <a:gd name="T20" fmla="*/ 48 w 48"/>
                <a:gd name="T21" fmla="*/ 9 h 36"/>
                <a:gd name="T22" fmla="*/ 48 w 48"/>
                <a:gd name="T23" fmla="*/ 0 h 36"/>
                <a:gd name="T24" fmla="*/ 38 w 48"/>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36"/>
                <a:gd name="T41" fmla="*/ 48 w 48"/>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36">
                  <a:moveTo>
                    <a:pt x="38" y="0"/>
                  </a:moveTo>
                  <a:lnTo>
                    <a:pt x="29" y="9"/>
                  </a:lnTo>
                  <a:lnTo>
                    <a:pt x="11" y="9"/>
                  </a:lnTo>
                  <a:lnTo>
                    <a:pt x="11" y="19"/>
                  </a:lnTo>
                  <a:lnTo>
                    <a:pt x="0" y="19"/>
                  </a:lnTo>
                  <a:lnTo>
                    <a:pt x="0" y="36"/>
                  </a:lnTo>
                  <a:lnTo>
                    <a:pt x="11" y="36"/>
                  </a:lnTo>
                  <a:lnTo>
                    <a:pt x="29" y="19"/>
                  </a:lnTo>
                  <a:lnTo>
                    <a:pt x="38" y="19"/>
                  </a:lnTo>
                  <a:lnTo>
                    <a:pt x="38" y="9"/>
                  </a:lnTo>
                  <a:lnTo>
                    <a:pt x="48" y="9"/>
                  </a:lnTo>
                  <a:lnTo>
                    <a:pt x="48" y="0"/>
                  </a:lnTo>
                  <a:lnTo>
                    <a:pt x="38" y="0"/>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84" name="Freeform 69"/>
            <p:cNvSpPr>
              <a:spLocks/>
            </p:cNvSpPr>
            <p:nvPr/>
          </p:nvSpPr>
          <p:spPr bwMode="auto">
            <a:xfrm>
              <a:off x="627" y="4592"/>
              <a:ext cx="46" cy="44"/>
            </a:xfrm>
            <a:custGeom>
              <a:avLst/>
              <a:gdLst>
                <a:gd name="T0" fmla="*/ 38 w 38"/>
                <a:gd name="T1" fmla="*/ 17 h 36"/>
                <a:gd name="T2" fmla="*/ 38 w 38"/>
                <a:gd name="T3" fmla="*/ 0 h 36"/>
                <a:gd name="T4" fmla="*/ 19 w 38"/>
                <a:gd name="T5" fmla="*/ 17 h 36"/>
                <a:gd name="T6" fmla="*/ 19 w 38"/>
                <a:gd name="T7" fmla="*/ 27 h 36"/>
                <a:gd name="T8" fmla="*/ 0 w 38"/>
                <a:gd name="T9" fmla="*/ 27 h 36"/>
                <a:gd name="T10" fmla="*/ 0 w 38"/>
                <a:gd name="T11" fmla="*/ 36 h 36"/>
                <a:gd name="T12" fmla="*/ 9 w 38"/>
                <a:gd name="T13" fmla="*/ 36 h 36"/>
                <a:gd name="T14" fmla="*/ 9 w 38"/>
                <a:gd name="T15" fmla="*/ 27 h 36"/>
                <a:gd name="T16" fmla="*/ 19 w 38"/>
                <a:gd name="T17" fmla="*/ 27 h 36"/>
                <a:gd name="T18" fmla="*/ 28 w 38"/>
                <a:gd name="T19" fmla="*/ 17 h 36"/>
                <a:gd name="T20" fmla="*/ 38 w 38"/>
                <a:gd name="T21" fmla="*/ 17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36"/>
                <a:gd name="T35" fmla="*/ 38 w 38"/>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36">
                  <a:moveTo>
                    <a:pt x="38" y="17"/>
                  </a:moveTo>
                  <a:lnTo>
                    <a:pt x="38" y="0"/>
                  </a:lnTo>
                  <a:lnTo>
                    <a:pt x="19" y="17"/>
                  </a:lnTo>
                  <a:lnTo>
                    <a:pt x="19" y="27"/>
                  </a:lnTo>
                  <a:lnTo>
                    <a:pt x="0" y="27"/>
                  </a:lnTo>
                  <a:lnTo>
                    <a:pt x="0" y="36"/>
                  </a:lnTo>
                  <a:lnTo>
                    <a:pt x="9" y="36"/>
                  </a:lnTo>
                  <a:lnTo>
                    <a:pt x="9" y="27"/>
                  </a:lnTo>
                  <a:lnTo>
                    <a:pt x="19" y="27"/>
                  </a:lnTo>
                  <a:lnTo>
                    <a:pt x="28" y="17"/>
                  </a:lnTo>
                  <a:lnTo>
                    <a:pt x="38" y="17"/>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85" name="Freeform 70"/>
            <p:cNvSpPr>
              <a:spLocks/>
            </p:cNvSpPr>
            <p:nvPr/>
          </p:nvSpPr>
          <p:spPr bwMode="auto">
            <a:xfrm>
              <a:off x="603" y="4648"/>
              <a:ext cx="12" cy="1"/>
            </a:xfrm>
            <a:custGeom>
              <a:avLst/>
              <a:gdLst>
                <a:gd name="T0" fmla="*/ 0 w 10"/>
                <a:gd name="T1" fmla="*/ 0 h 1"/>
                <a:gd name="T2" fmla="*/ 0 w 10"/>
                <a:gd name="T3" fmla="*/ 0 h 1"/>
                <a:gd name="T4" fmla="*/ 10 w 10"/>
                <a:gd name="T5" fmla="*/ 0 h 1"/>
                <a:gd name="T6" fmla="*/ 0 w 10"/>
                <a:gd name="T7" fmla="*/ 0 h 1"/>
                <a:gd name="T8" fmla="*/ 0 60000 65536"/>
                <a:gd name="T9" fmla="*/ 0 60000 65536"/>
                <a:gd name="T10" fmla="*/ 0 60000 65536"/>
                <a:gd name="T11" fmla="*/ 0 60000 65536"/>
                <a:gd name="T12" fmla="*/ 0 w 10"/>
                <a:gd name="T13" fmla="*/ 0 h 1"/>
                <a:gd name="T14" fmla="*/ 10 w 10"/>
                <a:gd name="T15" fmla="*/ 1 h 1"/>
              </a:gdLst>
              <a:ahLst/>
              <a:cxnLst>
                <a:cxn ang="T8">
                  <a:pos x="T0" y="T1"/>
                </a:cxn>
                <a:cxn ang="T9">
                  <a:pos x="T2" y="T3"/>
                </a:cxn>
                <a:cxn ang="T10">
                  <a:pos x="T4" y="T5"/>
                </a:cxn>
                <a:cxn ang="T11">
                  <a:pos x="T6" y="T7"/>
                </a:cxn>
              </a:cxnLst>
              <a:rect l="T12" t="T13" r="T14" b="T15"/>
              <a:pathLst>
                <a:path w="10" h="1">
                  <a:moveTo>
                    <a:pt x="0" y="0"/>
                  </a:moveTo>
                  <a:lnTo>
                    <a:pt x="0" y="0"/>
                  </a:lnTo>
                  <a:lnTo>
                    <a:pt x="10" y="0"/>
                  </a:lnTo>
                  <a:lnTo>
                    <a:pt x="0"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86" name="Freeform 71"/>
            <p:cNvSpPr>
              <a:spLocks/>
            </p:cNvSpPr>
            <p:nvPr/>
          </p:nvSpPr>
          <p:spPr bwMode="auto">
            <a:xfrm>
              <a:off x="580" y="4658"/>
              <a:ext cx="11" cy="1"/>
            </a:xfrm>
            <a:custGeom>
              <a:avLst/>
              <a:gdLst>
                <a:gd name="T0" fmla="*/ 9 w 9"/>
                <a:gd name="T1" fmla="*/ 0 h 1"/>
                <a:gd name="T2" fmla="*/ 9 w 9"/>
                <a:gd name="T3" fmla="*/ 0 h 1"/>
                <a:gd name="T4" fmla="*/ 0 w 9"/>
                <a:gd name="T5" fmla="*/ 0 h 1"/>
                <a:gd name="T6" fmla="*/ 9 w 9"/>
                <a:gd name="T7" fmla="*/ 0 h 1"/>
                <a:gd name="T8" fmla="*/ 0 60000 65536"/>
                <a:gd name="T9" fmla="*/ 0 60000 65536"/>
                <a:gd name="T10" fmla="*/ 0 60000 65536"/>
                <a:gd name="T11" fmla="*/ 0 60000 65536"/>
                <a:gd name="T12" fmla="*/ 0 w 9"/>
                <a:gd name="T13" fmla="*/ 0 h 1"/>
                <a:gd name="T14" fmla="*/ 9 w 9"/>
                <a:gd name="T15" fmla="*/ 1 h 1"/>
              </a:gdLst>
              <a:ahLst/>
              <a:cxnLst>
                <a:cxn ang="T8">
                  <a:pos x="T0" y="T1"/>
                </a:cxn>
                <a:cxn ang="T9">
                  <a:pos x="T2" y="T3"/>
                </a:cxn>
                <a:cxn ang="T10">
                  <a:pos x="T4" y="T5"/>
                </a:cxn>
                <a:cxn ang="T11">
                  <a:pos x="T6" y="T7"/>
                </a:cxn>
              </a:cxnLst>
              <a:rect l="T12" t="T13" r="T14" b="T15"/>
              <a:pathLst>
                <a:path w="9" h="1">
                  <a:moveTo>
                    <a:pt x="9" y="0"/>
                  </a:moveTo>
                  <a:lnTo>
                    <a:pt x="9" y="0"/>
                  </a:lnTo>
                  <a:lnTo>
                    <a:pt x="0" y="0"/>
                  </a:lnTo>
                  <a:lnTo>
                    <a:pt x="9"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87" name="Line 72"/>
            <p:cNvSpPr>
              <a:spLocks noChangeShapeType="1"/>
            </p:cNvSpPr>
            <p:nvPr/>
          </p:nvSpPr>
          <p:spPr bwMode="auto">
            <a:xfrm>
              <a:off x="568" y="4671"/>
              <a:ext cx="2" cy="1"/>
            </a:xfrm>
            <a:prstGeom prst="line">
              <a:avLst/>
            </a:prstGeom>
            <a:noFill/>
            <a:ln w="12700">
              <a:solidFill>
                <a:srgbClr val="000080"/>
              </a:solidFill>
              <a:round/>
              <a:headEnd/>
              <a:tailEnd/>
            </a:ln>
          </p:spPr>
          <p:txBody>
            <a:bodyPr/>
            <a:lstStyle/>
            <a:p>
              <a:endParaRPr lang="en-US" dirty="0"/>
            </a:p>
          </p:txBody>
        </p:sp>
        <p:sp>
          <p:nvSpPr>
            <p:cNvPr id="8288" name="Line 73"/>
            <p:cNvSpPr>
              <a:spLocks noChangeShapeType="1"/>
            </p:cNvSpPr>
            <p:nvPr/>
          </p:nvSpPr>
          <p:spPr bwMode="auto">
            <a:xfrm>
              <a:off x="568" y="4671"/>
              <a:ext cx="2" cy="1"/>
            </a:xfrm>
            <a:prstGeom prst="line">
              <a:avLst/>
            </a:prstGeom>
            <a:noFill/>
            <a:ln w="12700">
              <a:solidFill>
                <a:srgbClr val="000080"/>
              </a:solidFill>
              <a:round/>
              <a:headEnd/>
              <a:tailEnd/>
            </a:ln>
          </p:spPr>
          <p:txBody>
            <a:bodyPr/>
            <a:lstStyle/>
            <a:p>
              <a:endParaRPr lang="en-US" dirty="0"/>
            </a:p>
          </p:txBody>
        </p:sp>
        <p:sp>
          <p:nvSpPr>
            <p:cNvPr id="8289" name="Freeform 74"/>
            <p:cNvSpPr>
              <a:spLocks/>
            </p:cNvSpPr>
            <p:nvPr/>
          </p:nvSpPr>
          <p:spPr bwMode="auto">
            <a:xfrm>
              <a:off x="542" y="4671"/>
              <a:ext cx="13" cy="1"/>
            </a:xfrm>
            <a:custGeom>
              <a:avLst/>
              <a:gdLst>
                <a:gd name="T0" fmla="*/ 0 w 11"/>
                <a:gd name="T1" fmla="*/ 0 h 1"/>
                <a:gd name="T2" fmla="*/ 0 w 11"/>
                <a:gd name="T3" fmla="*/ 0 h 1"/>
                <a:gd name="T4" fmla="*/ 11 w 11"/>
                <a:gd name="T5" fmla="*/ 0 h 1"/>
                <a:gd name="T6" fmla="*/ 0 w 11"/>
                <a:gd name="T7" fmla="*/ 0 h 1"/>
                <a:gd name="T8" fmla="*/ 0 60000 65536"/>
                <a:gd name="T9" fmla="*/ 0 60000 65536"/>
                <a:gd name="T10" fmla="*/ 0 60000 65536"/>
                <a:gd name="T11" fmla="*/ 0 60000 65536"/>
                <a:gd name="T12" fmla="*/ 0 w 11"/>
                <a:gd name="T13" fmla="*/ 0 h 1"/>
                <a:gd name="T14" fmla="*/ 11 w 11"/>
                <a:gd name="T15" fmla="*/ 1 h 1"/>
              </a:gdLst>
              <a:ahLst/>
              <a:cxnLst>
                <a:cxn ang="T8">
                  <a:pos x="T0" y="T1"/>
                </a:cxn>
                <a:cxn ang="T9">
                  <a:pos x="T2" y="T3"/>
                </a:cxn>
                <a:cxn ang="T10">
                  <a:pos x="T4" y="T5"/>
                </a:cxn>
                <a:cxn ang="T11">
                  <a:pos x="T6" y="T7"/>
                </a:cxn>
              </a:cxnLst>
              <a:rect l="T12" t="T13" r="T14" b="T15"/>
              <a:pathLst>
                <a:path w="11" h="1">
                  <a:moveTo>
                    <a:pt x="0" y="0"/>
                  </a:moveTo>
                  <a:lnTo>
                    <a:pt x="0" y="0"/>
                  </a:lnTo>
                  <a:lnTo>
                    <a:pt x="11" y="0"/>
                  </a:lnTo>
                  <a:lnTo>
                    <a:pt x="0"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0" name="Freeform 75"/>
            <p:cNvSpPr>
              <a:spLocks/>
            </p:cNvSpPr>
            <p:nvPr/>
          </p:nvSpPr>
          <p:spPr bwMode="auto">
            <a:xfrm>
              <a:off x="520" y="4658"/>
              <a:ext cx="12" cy="23"/>
            </a:xfrm>
            <a:custGeom>
              <a:avLst/>
              <a:gdLst>
                <a:gd name="T0" fmla="*/ 10 w 10"/>
                <a:gd name="T1" fmla="*/ 11 h 19"/>
                <a:gd name="T2" fmla="*/ 10 w 10"/>
                <a:gd name="T3" fmla="*/ 0 h 19"/>
                <a:gd name="T4" fmla="*/ 10 w 10"/>
                <a:gd name="T5" fmla="*/ 19 h 19"/>
                <a:gd name="T6" fmla="*/ 0 w 10"/>
                <a:gd name="T7" fmla="*/ 19 h 19"/>
                <a:gd name="T8" fmla="*/ 0 w 10"/>
                <a:gd name="T9" fmla="*/ 11 h 19"/>
                <a:gd name="T10" fmla="*/ 10 w 10"/>
                <a:gd name="T11" fmla="*/ 11 h 19"/>
                <a:gd name="T12" fmla="*/ 0 60000 65536"/>
                <a:gd name="T13" fmla="*/ 0 60000 65536"/>
                <a:gd name="T14" fmla="*/ 0 60000 65536"/>
                <a:gd name="T15" fmla="*/ 0 60000 65536"/>
                <a:gd name="T16" fmla="*/ 0 60000 65536"/>
                <a:gd name="T17" fmla="*/ 0 60000 65536"/>
                <a:gd name="T18" fmla="*/ 0 w 10"/>
                <a:gd name="T19" fmla="*/ 0 h 19"/>
                <a:gd name="T20" fmla="*/ 10 w 1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10" h="19">
                  <a:moveTo>
                    <a:pt x="10" y="11"/>
                  </a:moveTo>
                  <a:lnTo>
                    <a:pt x="10" y="0"/>
                  </a:lnTo>
                  <a:lnTo>
                    <a:pt x="10" y="19"/>
                  </a:lnTo>
                  <a:lnTo>
                    <a:pt x="0" y="19"/>
                  </a:lnTo>
                  <a:lnTo>
                    <a:pt x="0" y="11"/>
                  </a:lnTo>
                  <a:lnTo>
                    <a:pt x="10" y="11"/>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1" name="Freeform 76"/>
            <p:cNvSpPr>
              <a:spLocks/>
            </p:cNvSpPr>
            <p:nvPr/>
          </p:nvSpPr>
          <p:spPr bwMode="auto">
            <a:xfrm>
              <a:off x="484" y="4671"/>
              <a:ext cx="25" cy="22"/>
            </a:xfrm>
            <a:custGeom>
              <a:avLst/>
              <a:gdLst>
                <a:gd name="T0" fmla="*/ 11 w 21"/>
                <a:gd name="T1" fmla="*/ 8 h 18"/>
                <a:gd name="T2" fmla="*/ 11 w 21"/>
                <a:gd name="T3" fmla="*/ 8 h 18"/>
                <a:gd name="T4" fmla="*/ 11 w 21"/>
                <a:gd name="T5" fmla="*/ 0 h 18"/>
                <a:gd name="T6" fmla="*/ 0 w 21"/>
                <a:gd name="T7" fmla="*/ 0 h 18"/>
                <a:gd name="T8" fmla="*/ 0 w 21"/>
                <a:gd name="T9" fmla="*/ 8 h 18"/>
                <a:gd name="T10" fmla="*/ 11 w 21"/>
                <a:gd name="T11" fmla="*/ 8 h 18"/>
                <a:gd name="T12" fmla="*/ 11 w 21"/>
                <a:gd name="T13" fmla="*/ 18 h 18"/>
                <a:gd name="T14" fmla="*/ 21 w 21"/>
                <a:gd name="T15" fmla="*/ 18 h 18"/>
                <a:gd name="T16" fmla="*/ 11 w 21"/>
                <a:gd name="T17" fmla="*/ 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
                <a:gd name="T28" fmla="*/ 0 h 18"/>
                <a:gd name="T29" fmla="*/ 21 w 21"/>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 h="18">
                  <a:moveTo>
                    <a:pt x="11" y="8"/>
                  </a:moveTo>
                  <a:lnTo>
                    <a:pt x="11" y="8"/>
                  </a:lnTo>
                  <a:lnTo>
                    <a:pt x="11" y="0"/>
                  </a:lnTo>
                  <a:lnTo>
                    <a:pt x="0" y="0"/>
                  </a:lnTo>
                  <a:lnTo>
                    <a:pt x="0" y="8"/>
                  </a:lnTo>
                  <a:lnTo>
                    <a:pt x="11" y="8"/>
                  </a:lnTo>
                  <a:lnTo>
                    <a:pt x="11" y="18"/>
                  </a:lnTo>
                  <a:lnTo>
                    <a:pt x="21" y="18"/>
                  </a:lnTo>
                  <a:lnTo>
                    <a:pt x="11" y="8"/>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92" name="Freeform 77"/>
            <p:cNvSpPr>
              <a:spLocks/>
            </p:cNvSpPr>
            <p:nvPr/>
          </p:nvSpPr>
          <p:spPr bwMode="auto">
            <a:xfrm>
              <a:off x="462" y="4671"/>
              <a:ext cx="22" cy="22"/>
            </a:xfrm>
            <a:custGeom>
              <a:avLst/>
              <a:gdLst>
                <a:gd name="T0" fmla="*/ 10 w 18"/>
                <a:gd name="T1" fmla="*/ 8 h 18"/>
                <a:gd name="T2" fmla="*/ 10 w 18"/>
                <a:gd name="T3" fmla="*/ 8 h 18"/>
                <a:gd name="T4" fmla="*/ 18 w 18"/>
                <a:gd name="T5" fmla="*/ 0 h 18"/>
                <a:gd name="T6" fmla="*/ 18 w 18"/>
                <a:gd name="T7" fmla="*/ 8 h 18"/>
                <a:gd name="T8" fmla="*/ 10 w 18"/>
                <a:gd name="T9" fmla="*/ 18 h 18"/>
                <a:gd name="T10" fmla="*/ 0 w 18"/>
                <a:gd name="T11" fmla="*/ 18 h 18"/>
                <a:gd name="T12" fmla="*/ 10 w 18"/>
                <a:gd name="T13" fmla="*/ 18 h 18"/>
                <a:gd name="T14" fmla="*/ 10 w 18"/>
                <a:gd name="T15" fmla="*/ 8 h 18"/>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8"/>
                <a:gd name="T26" fmla="*/ 18 w 18"/>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8">
                  <a:moveTo>
                    <a:pt x="10" y="8"/>
                  </a:moveTo>
                  <a:lnTo>
                    <a:pt x="10" y="8"/>
                  </a:lnTo>
                  <a:lnTo>
                    <a:pt x="18" y="0"/>
                  </a:lnTo>
                  <a:lnTo>
                    <a:pt x="18" y="8"/>
                  </a:lnTo>
                  <a:lnTo>
                    <a:pt x="10" y="18"/>
                  </a:lnTo>
                  <a:lnTo>
                    <a:pt x="0" y="18"/>
                  </a:lnTo>
                  <a:lnTo>
                    <a:pt x="10" y="18"/>
                  </a:lnTo>
                  <a:lnTo>
                    <a:pt x="10" y="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3" name="Freeform 78"/>
            <p:cNvSpPr>
              <a:spLocks/>
            </p:cNvSpPr>
            <p:nvPr/>
          </p:nvSpPr>
          <p:spPr bwMode="auto">
            <a:xfrm>
              <a:off x="437" y="4671"/>
              <a:ext cx="25" cy="22"/>
            </a:xfrm>
            <a:custGeom>
              <a:avLst/>
              <a:gdLst>
                <a:gd name="T0" fmla="*/ 10 w 21"/>
                <a:gd name="T1" fmla="*/ 8 h 18"/>
                <a:gd name="T2" fmla="*/ 10 w 21"/>
                <a:gd name="T3" fmla="*/ 8 h 18"/>
                <a:gd name="T4" fmla="*/ 0 w 21"/>
                <a:gd name="T5" fmla="*/ 0 h 18"/>
                <a:gd name="T6" fmla="*/ 0 w 21"/>
                <a:gd name="T7" fmla="*/ 8 h 18"/>
                <a:gd name="T8" fmla="*/ 10 w 21"/>
                <a:gd name="T9" fmla="*/ 8 h 18"/>
                <a:gd name="T10" fmla="*/ 10 w 21"/>
                <a:gd name="T11" fmla="*/ 18 h 18"/>
                <a:gd name="T12" fmla="*/ 0 w 21"/>
                <a:gd name="T13" fmla="*/ 18 h 18"/>
                <a:gd name="T14" fmla="*/ 10 w 21"/>
                <a:gd name="T15" fmla="*/ 18 h 18"/>
                <a:gd name="T16" fmla="*/ 10 w 21"/>
                <a:gd name="T17" fmla="*/ 8 h 18"/>
                <a:gd name="T18" fmla="*/ 21 w 21"/>
                <a:gd name="T19" fmla="*/ 8 h 18"/>
                <a:gd name="T20" fmla="*/ 10 w 21"/>
                <a:gd name="T21" fmla="*/ 8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18"/>
                <a:gd name="T35" fmla="*/ 21 w 21"/>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18">
                  <a:moveTo>
                    <a:pt x="10" y="8"/>
                  </a:moveTo>
                  <a:lnTo>
                    <a:pt x="10" y="8"/>
                  </a:lnTo>
                  <a:lnTo>
                    <a:pt x="0" y="0"/>
                  </a:lnTo>
                  <a:lnTo>
                    <a:pt x="0" y="8"/>
                  </a:lnTo>
                  <a:lnTo>
                    <a:pt x="10" y="8"/>
                  </a:lnTo>
                  <a:lnTo>
                    <a:pt x="10" y="18"/>
                  </a:lnTo>
                  <a:lnTo>
                    <a:pt x="0" y="18"/>
                  </a:lnTo>
                  <a:lnTo>
                    <a:pt x="10" y="18"/>
                  </a:lnTo>
                  <a:lnTo>
                    <a:pt x="10" y="8"/>
                  </a:lnTo>
                  <a:lnTo>
                    <a:pt x="21" y="8"/>
                  </a:lnTo>
                  <a:lnTo>
                    <a:pt x="10" y="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4" name="Line 79"/>
            <p:cNvSpPr>
              <a:spLocks noChangeShapeType="1"/>
            </p:cNvSpPr>
            <p:nvPr/>
          </p:nvSpPr>
          <p:spPr bwMode="auto">
            <a:xfrm>
              <a:off x="427" y="4681"/>
              <a:ext cx="1" cy="2"/>
            </a:xfrm>
            <a:prstGeom prst="line">
              <a:avLst/>
            </a:prstGeom>
            <a:noFill/>
            <a:ln w="12700">
              <a:solidFill>
                <a:srgbClr val="000080"/>
              </a:solidFill>
              <a:round/>
              <a:headEnd/>
              <a:tailEnd/>
            </a:ln>
          </p:spPr>
          <p:txBody>
            <a:bodyPr/>
            <a:lstStyle/>
            <a:p>
              <a:endParaRPr lang="en-US" dirty="0"/>
            </a:p>
          </p:txBody>
        </p:sp>
        <p:sp>
          <p:nvSpPr>
            <p:cNvPr id="8295" name="Freeform 80"/>
            <p:cNvSpPr>
              <a:spLocks/>
            </p:cNvSpPr>
            <p:nvPr/>
          </p:nvSpPr>
          <p:spPr bwMode="auto">
            <a:xfrm>
              <a:off x="414" y="4681"/>
              <a:ext cx="13" cy="1"/>
            </a:xfrm>
            <a:custGeom>
              <a:avLst/>
              <a:gdLst>
                <a:gd name="T0" fmla="*/ 11 w 11"/>
                <a:gd name="T1" fmla="*/ 0 h 1"/>
                <a:gd name="T2" fmla="*/ 0 w 11"/>
                <a:gd name="T3" fmla="*/ 0 h 1"/>
                <a:gd name="T4" fmla="*/ 11 w 11"/>
                <a:gd name="T5" fmla="*/ 0 h 1"/>
                <a:gd name="T6" fmla="*/ 0 60000 65536"/>
                <a:gd name="T7" fmla="*/ 0 60000 65536"/>
                <a:gd name="T8" fmla="*/ 0 60000 65536"/>
                <a:gd name="T9" fmla="*/ 0 w 11"/>
                <a:gd name="T10" fmla="*/ 0 h 1"/>
                <a:gd name="T11" fmla="*/ 11 w 11"/>
                <a:gd name="T12" fmla="*/ 1 h 1"/>
              </a:gdLst>
              <a:ahLst/>
              <a:cxnLst>
                <a:cxn ang="T6">
                  <a:pos x="T0" y="T1"/>
                </a:cxn>
                <a:cxn ang="T7">
                  <a:pos x="T2" y="T3"/>
                </a:cxn>
                <a:cxn ang="T8">
                  <a:pos x="T4" y="T5"/>
                </a:cxn>
              </a:cxnLst>
              <a:rect l="T9" t="T10" r="T11" b="T12"/>
              <a:pathLst>
                <a:path w="11" h="1">
                  <a:moveTo>
                    <a:pt x="11" y="0"/>
                  </a:moveTo>
                  <a:lnTo>
                    <a:pt x="0" y="0"/>
                  </a:lnTo>
                  <a:lnTo>
                    <a:pt x="11"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6" name="Freeform 81"/>
            <p:cNvSpPr>
              <a:spLocks/>
            </p:cNvSpPr>
            <p:nvPr/>
          </p:nvSpPr>
          <p:spPr bwMode="auto">
            <a:xfrm>
              <a:off x="392" y="4671"/>
              <a:ext cx="22" cy="33"/>
            </a:xfrm>
            <a:custGeom>
              <a:avLst/>
              <a:gdLst>
                <a:gd name="T0" fmla="*/ 18 w 18"/>
                <a:gd name="T1" fmla="*/ 27 h 27"/>
                <a:gd name="T2" fmla="*/ 18 w 18"/>
                <a:gd name="T3" fmla="*/ 27 h 27"/>
                <a:gd name="T4" fmla="*/ 18 w 18"/>
                <a:gd name="T5" fmla="*/ 18 h 27"/>
                <a:gd name="T6" fmla="*/ 0 w 18"/>
                <a:gd name="T7" fmla="*/ 0 h 27"/>
                <a:gd name="T8" fmla="*/ 0 w 18"/>
                <a:gd name="T9" fmla="*/ 8 h 27"/>
                <a:gd name="T10" fmla="*/ 8 w 18"/>
                <a:gd name="T11" fmla="*/ 8 h 27"/>
                <a:gd name="T12" fmla="*/ 8 w 18"/>
                <a:gd name="T13" fmla="*/ 18 h 27"/>
                <a:gd name="T14" fmla="*/ 18 w 18"/>
                <a:gd name="T15" fmla="*/ 27 h 27"/>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27"/>
                <a:gd name="T26" fmla="*/ 18 w 18"/>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27">
                  <a:moveTo>
                    <a:pt x="18" y="27"/>
                  </a:moveTo>
                  <a:lnTo>
                    <a:pt x="18" y="27"/>
                  </a:lnTo>
                  <a:lnTo>
                    <a:pt x="18" y="18"/>
                  </a:lnTo>
                  <a:lnTo>
                    <a:pt x="0" y="0"/>
                  </a:lnTo>
                  <a:lnTo>
                    <a:pt x="0" y="8"/>
                  </a:lnTo>
                  <a:lnTo>
                    <a:pt x="8" y="8"/>
                  </a:lnTo>
                  <a:lnTo>
                    <a:pt x="8" y="18"/>
                  </a:lnTo>
                  <a:lnTo>
                    <a:pt x="18" y="27"/>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297" name="Freeform 82"/>
            <p:cNvSpPr>
              <a:spLocks/>
            </p:cNvSpPr>
            <p:nvPr/>
          </p:nvSpPr>
          <p:spPr bwMode="auto">
            <a:xfrm>
              <a:off x="378" y="4671"/>
              <a:ext cx="2" cy="10"/>
            </a:xfrm>
            <a:custGeom>
              <a:avLst/>
              <a:gdLst>
                <a:gd name="T0" fmla="*/ 0 w 2"/>
                <a:gd name="T1" fmla="*/ 0 h 8"/>
                <a:gd name="T2" fmla="*/ 0 w 2"/>
                <a:gd name="T3" fmla="*/ 8 h 8"/>
                <a:gd name="T4" fmla="*/ 0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0" y="0"/>
                  </a:moveTo>
                  <a:lnTo>
                    <a:pt x="0" y="8"/>
                  </a:lnTo>
                  <a:lnTo>
                    <a:pt x="0"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8" name="Freeform 83"/>
            <p:cNvSpPr>
              <a:spLocks/>
            </p:cNvSpPr>
            <p:nvPr/>
          </p:nvSpPr>
          <p:spPr bwMode="auto">
            <a:xfrm>
              <a:off x="343" y="4658"/>
              <a:ext cx="23" cy="23"/>
            </a:xfrm>
            <a:custGeom>
              <a:avLst/>
              <a:gdLst>
                <a:gd name="T0" fmla="*/ 10 w 19"/>
                <a:gd name="T1" fmla="*/ 11 h 19"/>
                <a:gd name="T2" fmla="*/ 19 w 19"/>
                <a:gd name="T3" fmla="*/ 0 h 19"/>
                <a:gd name="T4" fmla="*/ 10 w 19"/>
                <a:gd name="T5" fmla="*/ 11 h 19"/>
                <a:gd name="T6" fmla="*/ 10 w 19"/>
                <a:gd name="T7" fmla="*/ 19 h 19"/>
                <a:gd name="T8" fmla="*/ 10 w 19"/>
                <a:gd name="T9" fmla="*/ 11 h 19"/>
                <a:gd name="T10" fmla="*/ 0 w 19"/>
                <a:gd name="T11" fmla="*/ 11 h 19"/>
                <a:gd name="T12" fmla="*/ 10 w 19"/>
                <a:gd name="T13" fmla="*/ 11 h 19"/>
                <a:gd name="T14" fmla="*/ 0 60000 65536"/>
                <a:gd name="T15" fmla="*/ 0 60000 65536"/>
                <a:gd name="T16" fmla="*/ 0 60000 65536"/>
                <a:gd name="T17" fmla="*/ 0 60000 65536"/>
                <a:gd name="T18" fmla="*/ 0 60000 65536"/>
                <a:gd name="T19" fmla="*/ 0 60000 65536"/>
                <a:gd name="T20" fmla="*/ 0 60000 65536"/>
                <a:gd name="T21" fmla="*/ 0 w 19"/>
                <a:gd name="T22" fmla="*/ 0 h 19"/>
                <a:gd name="T23" fmla="*/ 19 w 19"/>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9">
                  <a:moveTo>
                    <a:pt x="10" y="11"/>
                  </a:moveTo>
                  <a:lnTo>
                    <a:pt x="19" y="0"/>
                  </a:lnTo>
                  <a:lnTo>
                    <a:pt x="10" y="11"/>
                  </a:lnTo>
                  <a:lnTo>
                    <a:pt x="10" y="19"/>
                  </a:lnTo>
                  <a:lnTo>
                    <a:pt x="10" y="11"/>
                  </a:lnTo>
                  <a:lnTo>
                    <a:pt x="0" y="11"/>
                  </a:lnTo>
                  <a:lnTo>
                    <a:pt x="10" y="11"/>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299" name="Freeform 84"/>
            <p:cNvSpPr>
              <a:spLocks/>
            </p:cNvSpPr>
            <p:nvPr/>
          </p:nvSpPr>
          <p:spPr bwMode="auto">
            <a:xfrm>
              <a:off x="263" y="4592"/>
              <a:ext cx="24" cy="21"/>
            </a:xfrm>
            <a:custGeom>
              <a:avLst/>
              <a:gdLst>
                <a:gd name="T0" fmla="*/ 0 w 20"/>
                <a:gd name="T1" fmla="*/ 8 h 17"/>
                <a:gd name="T2" fmla="*/ 10 w 20"/>
                <a:gd name="T3" fmla="*/ 8 h 17"/>
                <a:gd name="T4" fmla="*/ 20 w 20"/>
                <a:gd name="T5" fmla="*/ 0 h 17"/>
                <a:gd name="T6" fmla="*/ 20 w 20"/>
                <a:gd name="T7" fmla="*/ 8 h 17"/>
                <a:gd name="T8" fmla="*/ 10 w 20"/>
                <a:gd name="T9" fmla="*/ 17 h 17"/>
                <a:gd name="T10" fmla="*/ 10 w 20"/>
                <a:gd name="T11" fmla="*/ 8 h 17"/>
                <a:gd name="T12" fmla="*/ 0 w 20"/>
                <a:gd name="T13" fmla="*/ 8 h 17"/>
                <a:gd name="T14" fmla="*/ 0 60000 65536"/>
                <a:gd name="T15" fmla="*/ 0 60000 65536"/>
                <a:gd name="T16" fmla="*/ 0 60000 65536"/>
                <a:gd name="T17" fmla="*/ 0 60000 65536"/>
                <a:gd name="T18" fmla="*/ 0 60000 65536"/>
                <a:gd name="T19" fmla="*/ 0 60000 65536"/>
                <a:gd name="T20" fmla="*/ 0 60000 65536"/>
                <a:gd name="T21" fmla="*/ 0 w 20"/>
                <a:gd name="T22" fmla="*/ 0 h 17"/>
                <a:gd name="T23" fmla="*/ 20 w 20"/>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7">
                  <a:moveTo>
                    <a:pt x="0" y="8"/>
                  </a:moveTo>
                  <a:lnTo>
                    <a:pt x="10" y="8"/>
                  </a:lnTo>
                  <a:lnTo>
                    <a:pt x="20" y="0"/>
                  </a:lnTo>
                  <a:lnTo>
                    <a:pt x="20" y="8"/>
                  </a:lnTo>
                  <a:lnTo>
                    <a:pt x="10" y="17"/>
                  </a:lnTo>
                  <a:lnTo>
                    <a:pt x="10" y="8"/>
                  </a:lnTo>
                  <a:lnTo>
                    <a:pt x="0" y="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300" name="Freeform 85"/>
            <p:cNvSpPr>
              <a:spLocks/>
            </p:cNvSpPr>
            <p:nvPr/>
          </p:nvSpPr>
          <p:spPr bwMode="auto">
            <a:xfrm>
              <a:off x="240" y="4569"/>
              <a:ext cx="35" cy="11"/>
            </a:xfrm>
            <a:custGeom>
              <a:avLst/>
              <a:gdLst>
                <a:gd name="T0" fmla="*/ 0 w 29"/>
                <a:gd name="T1" fmla="*/ 0 h 9"/>
                <a:gd name="T2" fmla="*/ 29 w 29"/>
                <a:gd name="T3" fmla="*/ 0 h 9"/>
                <a:gd name="T4" fmla="*/ 19 w 29"/>
                <a:gd name="T5" fmla="*/ 0 h 9"/>
                <a:gd name="T6" fmla="*/ 19 w 29"/>
                <a:gd name="T7" fmla="*/ 9 h 9"/>
                <a:gd name="T8" fmla="*/ 8 w 29"/>
                <a:gd name="T9" fmla="*/ 9 h 9"/>
                <a:gd name="T10" fmla="*/ 8 w 29"/>
                <a:gd name="T11" fmla="*/ 0 h 9"/>
                <a:gd name="T12" fmla="*/ 0 w 29"/>
                <a:gd name="T13" fmla="*/ 0 h 9"/>
                <a:gd name="T14" fmla="*/ 0 60000 65536"/>
                <a:gd name="T15" fmla="*/ 0 60000 65536"/>
                <a:gd name="T16" fmla="*/ 0 60000 65536"/>
                <a:gd name="T17" fmla="*/ 0 60000 65536"/>
                <a:gd name="T18" fmla="*/ 0 60000 65536"/>
                <a:gd name="T19" fmla="*/ 0 60000 65536"/>
                <a:gd name="T20" fmla="*/ 0 60000 65536"/>
                <a:gd name="T21" fmla="*/ 0 w 29"/>
                <a:gd name="T22" fmla="*/ 0 h 9"/>
                <a:gd name="T23" fmla="*/ 29 w 29"/>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9">
                  <a:moveTo>
                    <a:pt x="0" y="0"/>
                  </a:moveTo>
                  <a:lnTo>
                    <a:pt x="29" y="0"/>
                  </a:lnTo>
                  <a:lnTo>
                    <a:pt x="19" y="0"/>
                  </a:lnTo>
                  <a:lnTo>
                    <a:pt x="19" y="9"/>
                  </a:lnTo>
                  <a:lnTo>
                    <a:pt x="8" y="9"/>
                  </a:lnTo>
                  <a:lnTo>
                    <a:pt x="8" y="0"/>
                  </a:lnTo>
                  <a:lnTo>
                    <a:pt x="0" y="0"/>
                  </a:lnTo>
                  <a:close/>
                </a:path>
              </a:pathLst>
            </a:custGeom>
            <a:gradFill rotWithShape="0">
              <a:gsLst>
                <a:gs pos="0">
                  <a:srgbClr val="BBBBBB"/>
                </a:gs>
                <a:gs pos="100000">
                  <a:srgbClr val="EAEAEA"/>
                </a:gs>
              </a:gsLst>
              <a:lin ang="5400000" scaled="1"/>
            </a:gradFill>
            <a:ln w="12700">
              <a:noFill/>
              <a:prstDash val="solid"/>
              <a:round/>
              <a:headEnd/>
              <a:tailEnd/>
            </a:ln>
          </p:spPr>
          <p:txBody>
            <a:bodyPr/>
            <a:lstStyle/>
            <a:p>
              <a:endParaRPr lang="en-US" dirty="0"/>
            </a:p>
          </p:txBody>
        </p:sp>
        <p:sp>
          <p:nvSpPr>
            <p:cNvPr id="8301" name="Line 86"/>
            <p:cNvSpPr>
              <a:spLocks noChangeShapeType="1"/>
            </p:cNvSpPr>
            <p:nvPr/>
          </p:nvSpPr>
          <p:spPr bwMode="auto">
            <a:xfrm>
              <a:off x="310" y="4636"/>
              <a:ext cx="3" cy="1"/>
            </a:xfrm>
            <a:prstGeom prst="line">
              <a:avLst/>
            </a:prstGeom>
            <a:noFill/>
            <a:ln w="12700">
              <a:solidFill>
                <a:srgbClr val="000080"/>
              </a:solidFill>
              <a:round/>
              <a:headEnd/>
              <a:tailEnd/>
            </a:ln>
          </p:spPr>
          <p:txBody>
            <a:bodyPr/>
            <a:lstStyle/>
            <a:p>
              <a:endParaRPr lang="en-US" dirty="0"/>
            </a:p>
          </p:txBody>
        </p:sp>
        <p:sp>
          <p:nvSpPr>
            <p:cNvPr id="8302" name="Freeform 87"/>
            <p:cNvSpPr>
              <a:spLocks/>
            </p:cNvSpPr>
            <p:nvPr/>
          </p:nvSpPr>
          <p:spPr bwMode="auto">
            <a:xfrm>
              <a:off x="1322" y="1802"/>
              <a:ext cx="527" cy="680"/>
            </a:xfrm>
            <a:custGeom>
              <a:avLst/>
              <a:gdLst>
                <a:gd name="T0" fmla="*/ 386 w 434"/>
                <a:gd name="T1" fmla="*/ 558 h 558"/>
                <a:gd name="T2" fmla="*/ 434 w 434"/>
                <a:gd name="T3" fmla="*/ 159 h 558"/>
                <a:gd name="T4" fmla="*/ 291 w 434"/>
                <a:gd name="T5" fmla="*/ 140 h 558"/>
                <a:gd name="T6" fmla="*/ 309 w 434"/>
                <a:gd name="T7" fmla="*/ 46 h 558"/>
                <a:gd name="T8" fmla="*/ 96 w 434"/>
                <a:gd name="T9" fmla="*/ 0 h 558"/>
                <a:gd name="T10" fmla="*/ 0 w 434"/>
                <a:gd name="T11" fmla="*/ 494 h 558"/>
                <a:gd name="T12" fmla="*/ 386 w 434"/>
                <a:gd name="T13" fmla="*/ 558 h 558"/>
                <a:gd name="T14" fmla="*/ 0 60000 65536"/>
                <a:gd name="T15" fmla="*/ 0 60000 65536"/>
                <a:gd name="T16" fmla="*/ 0 60000 65536"/>
                <a:gd name="T17" fmla="*/ 0 60000 65536"/>
                <a:gd name="T18" fmla="*/ 0 60000 65536"/>
                <a:gd name="T19" fmla="*/ 0 60000 65536"/>
                <a:gd name="T20" fmla="*/ 0 60000 65536"/>
                <a:gd name="T21" fmla="*/ 0 w 434"/>
                <a:gd name="T22" fmla="*/ 0 h 558"/>
                <a:gd name="T23" fmla="*/ 434 w 434"/>
                <a:gd name="T24" fmla="*/ 558 h 5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4" h="558">
                  <a:moveTo>
                    <a:pt x="386" y="558"/>
                  </a:moveTo>
                  <a:lnTo>
                    <a:pt x="434" y="159"/>
                  </a:lnTo>
                  <a:lnTo>
                    <a:pt x="291" y="140"/>
                  </a:lnTo>
                  <a:lnTo>
                    <a:pt x="309" y="46"/>
                  </a:lnTo>
                  <a:lnTo>
                    <a:pt x="96" y="0"/>
                  </a:lnTo>
                  <a:lnTo>
                    <a:pt x="0" y="494"/>
                  </a:lnTo>
                  <a:lnTo>
                    <a:pt x="386" y="558"/>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sp>
          <p:nvSpPr>
            <p:cNvPr id="8303" name="Freeform 88"/>
            <p:cNvSpPr>
              <a:spLocks/>
            </p:cNvSpPr>
            <p:nvPr/>
          </p:nvSpPr>
          <p:spPr bwMode="auto">
            <a:xfrm>
              <a:off x="1512" y="1848"/>
              <a:ext cx="68" cy="115"/>
            </a:xfrm>
            <a:custGeom>
              <a:avLst/>
              <a:gdLst>
                <a:gd name="T0" fmla="*/ 8 w 56"/>
                <a:gd name="T1" fmla="*/ 0 h 94"/>
                <a:gd name="T2" fmla="*/ 8 w 56"/>
                <a:gd name="T3" fmla="*/ 10 h 94"/>
                <a:gd name="T4" fmla="*/ 0 w 56"/>
                <a:gd name="T5" fmla="*/ 10 h 94"/>
                <a:gd name="T6" fmla="*/ 0 w 56"/>
                <a:gd name="T7" fmla="*/ 29 h 94"/>
                <a:gd name="T8" fmla="*/ 8 w 56"/>
                <a:gd name="T9" fmla="*/ 29 h 94"/>
                <a:gd name="T10" fmla="*/ 8 w 56"/>
                <a:gd name="T11" fmla="*/ 47 h 94"/>
                <a:gd name="T12" fmla="*/ 0 w 56"/>
                <a:gd name="T13" fmla="*/ 56 h 94"/>
                <a:gd name="T14" fmla="*/ 8 w 56"/>
                <a:gd name="T15" fmla="*/ 56 h 94"/>
                <a:gd name="T16" fmla="*/ 0 w 56"/>
                <a:gd name="T17" fmla="*/ 56 h 94"/>
                <a:gd name="T18" fmla="*/ 0 w 56"/>
                <a:gd name="T19" fmla="*/ 83 h 94"/>
                <a:gd name="T20" fmla="*/ 0 w 56"/>
                <a:gd name="T21" fmla="*/ 75 h 94"/>
                <a:gd name="T22" fmla="*/ 8 w 56"/>
                <a:gd name="T23" fmla="*/ 75 h 94"/>
                <a:gd name="T24" fmla="*/ 8 w 56"/>
                <a:gd name="T25" fmla="*/ 94 h 94"/>
                <a:gd name="T26" fmla="*/ 47 w 56"/>
                <a:gd name="T27" fmla="*/ 94 h 94"/>
                <a:gd name="T28" fmla="*/ 47 w 56"/>
                <a:gd name="T29" fmla="*/ 83 h 94"/>
                <a:gd name="T30" fmla="*/ 56 w 56"/>
                <a:gd name="T31" fmla="*/ 75 h 94"/>
                <a:gd name="T32" fmla="*/ 47 w 56"/>
                <a:gd name="T33" fmla="*/ 75 h 94"/>
                <a:gd name="T34" fmla="*/ 37 w 56"/>
                <a:gd name="T35" fmla="*/ 65 h 94"/>
                <a:gd name="T36" fmla="*/ 37 w 56"/>
                <a:gd name="T37" fmla="*/ 56 h 94"/>
                <a:gd name="T38" fmla="*/ 47 w 56"/>
                <a:gd name="T39" fmla="*/ 47 h 94"/>
                <a:gd name="T40" fmla="*/ 56 w 56"/>
                <a:gd name="T41" fmla="*/ 47 h 94"/>
                <a:gd name="T42" fmla="*/ 56 w 56"/>
                <a:gd name="T43" fmla="*/ 29 h 94"/>
                <a:gd name="T44" fmla="*/ 47 w 56"/>
                <a:gd name="T45" fmla="*/ 29 h 94"/>
                <a:gd name="T46" fmla="*/ 47 w 56"/>
                <a:gd name="T47" fmla="*/ 18 h 94"/>
                <a:gd name="T48" fmla="*/ 29 w 56"/>
                <a:gd name="T49" fmla="*/ 37 h 94"/>
                <a:gd name="T50" fmla="*/ 29 w 56"/>
                <a:gd name="T51" fmla="*/ 18 h 94"/>
                <a:gd name="T52" fmla="*/ 18 w 56"/>
                <a:gd name="T53" fmla="*/ 18 h 94"/>
                <a:gd name="T54" fmla="*/ 18 w 56"/>
                <a:gd name="T55" fmla="*/ 10 h 94"/>
                <a:gd name="T56" fmla="*/ 29 w 56"/>
                <a:gd name="T57" fmla="*/ 10 h 94"/>
                <a:gd name="T58" fmla="*/ 18 w 56"/>
                <a:gd name="T59" fmla="*/ 0 h 94"/>
                <a:gd name="T60" fmla="*/ 8 w 56"/>
                <a:gd name="T61" fmla="*/ 0 h 9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6"/>
                <a:gd name="T94" fmla="*/ 0 h 94"/>
                <a:gd name="T95" fmla="*/ 56 w 56"/>
                <a:gd name="T96" fmla="*/ 94 h 9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6" h="94">
                  <a:moveTo>
                    <a:pt x="8" y="0"/>
                  </a:moveTo>
                  <a:lnTo>
                    <a:pt x="8" y="10"/>
                  </a:lnTo>
                  <a:lnTo>
                    <a:pt x="0" y="10"/>
                  </a:lnTo>
                  <a:lnTo>
                    <a:pt x="0" y="29"/>
                  </a:lnTo>
                  <a:lnTo>
                    <a:pt x="8" y="29"/>
                  </a:lnTo>
                  <a:lnTo>
                    <a:pt x="8" y="47"/>
                  </a:lnTo>
                  <a:lnTo>
                    <a:pt x="0" y="56"/>
                  </a:lnTo>
                  <a:lnTo>
                    <a:pt x="8" y="56"/>
                  </a:lnTo>
                  <a:lnTo>
                    <a:pt x="0" y="56"/>
                  </a:lnTo>
                  <a:lnTo>
                    <a:pt x="0" y="83"/>
                  </a:lnTo>
                  <a:lnTo>
                    <a:pt x="0" y="75"/>
                  </a:lnTo>
                  <a:lnTo>
                    <a:pt x="8" y="75"/>
                  </a:lnTo>
                  <a:lnTo>
                    <a:pt x="8" y="94"/>
                  </a:lnTo>
                  <a:lnTo>
                    <a:pt x="47" y="94"/>
                  </a:lnTo>
                  <a:lnTo>
                    <a:pt x="47" y="83"/>
                  </a:lnTo>
                  <a:lnTo>
                    <a:pt x="56" y="75"/>
                  </a:lnTo>
                  <a:lnTo>
                    <a:pt x="47" y="75"/>
                  </a:lnTo>
                  <a:lnTo>
                    <a:pt x="37" y="65"/>
                  </a:lnTo>
                  <a:lnTo>
                    <a:pt x="37" y="56"/>
                  </a:lnTo>
                  <a:lnTo>
                    <a:pt x="47" y="47"/>
                  </a:lnTo>
                  <a:lnTo>
                    <a:pt x="56" y="47"/>
                  </a:lnTo>
                  <a:lnTo>
                    <a:pt x="56" y="29"/>
                  </a:lnTo>
                  <a:lnTo>
                    <a:pt x="47" y="29"/>
                  </a:lnTo>
                  <a:lnTo>
                    <a:pt x="47" y="18"/>
                  </a:lnTo>
                  <a:lnTo>
                    <a:pt x="29" y="37"/>
                  </a:lnTo>
                  <a:lnTo>
                    <a:pt x="29" y="18"/>
                  </a:lnTo>
                  <a:lnTo>
                    <a:pt x="18" y="18"/>
                  </a:lnTo>
                  <a:lnTo>
                    <a:pt x="18" y="10"/>
                  </a:lnTo>
                  <a:lnTo>
                    <a:pt x="29" y="10"/>
                  </a:lnTo>
                  <a:lnTo>
                    <a:pt x="18" y="0"/>
                  </a:lnTo>
                  <a:lnTo>
                    <a:pt x="8" y="0"/>
                  </a:lnTo>
                  <a:close/>
                </a:path>
              </a:pathLst>
            </a:custGeom>
            <a:gradFill rotWithShape="0">
              <a:gsLst>
                <a:gs pos="0">
                  <a:srgbClr val="BBBBBB"/>
                </a:gs>
                <a:gs pos="100000">
                  <a:srgbClr val="EAEAEA"/>
                </a:gs>
              </a:gsLst>
              <a:lin ang="5400000" scaled="1"/>
            </a:gradFill>
            <a:ln w="12700">
              <a:solidFill>
                <a:srgbClr val="000080"/>
              </a:solidFill>
              <a:prstDash val="solid"/>
              <a:round/>
              <a:headEnd/>
              <a:tailEnd/>
            </a:ln>
          </p:spPr>
          <p:txBody>
            <a:bodyPr/>
            <a:lstStyle/>
            <a:p>
              <a:endParaRPr lang="en-US" dirty="0"/>
            </a:p>
          </p:txBody>
        </p:sp>
      </p:grpSp>
      <p:sp>
        <p:nvSpPr>
          <p:cNvPr id="8199" name="Freeform 89"/>
          <p:cNvSpPr>
            <a:spLocks/>
          </p:cNvSpPr>
          <p:nvPr/>
        </p:nvSpPr>
        <p:spPr bwMode="auto">
          <a:xfrm>
            <a:off x="903288" y="3419475"/>
            <a:ext cx="161925" cy="179388"/>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bg1"/>
          </a:solidFill>
          <a:ln w="8001">
            <a:solidFill>
              <a:srgbClr val="000000"/>
            </a:solidFill>
            <a:prstDash val="solid"/>
            <a:round/>
            <a:headEnd/>
            <a:tailEnd/>
          </a:ln>
        </p:spPr>
        <p:txBody>
          <a:bodyPr/>
          <a:lstStyle/>
          <a:p>
            <a:endParaRPr lang="en-US" dirty="0">
              <a:solidFill>
                <a:schemeClr val="bg1"/>
              </a:solidFill>
            </a:endParaRPr>
          </a:p>
        </p:txBody>
      </p:sp>
      <p:sp>
        <p:nvSpPr>
          <p:cNvPr id="8200" name="Text Box 90"/>
          <p:cNvSpPr txBox="1">
            <a:spLocks noChangeArrowheads="1"/>
          </p:cNvSpPr>
          <p:nvPr/>
        </p:nvSpPr>
        <p:spPr bwMode="auto">
          <a:xfrm>
            <a:off x="541338" y="1362075"/>
            <a:ext cx="725487" cy="396875"/>
          </a:xfrm>
          <a:prstGeom prst="rect">
            <a:avLst/>
          </a:prstGeom>
          <a:noFill/>
          <a:ln w="38100">
            <a:noFill/>
            <a:miter lim="800000"/>
            <a:headEnd/>
            <a:tailEnd/>
          </a:ln>
        </p:spPr>
        <p:txBody>
          <a:bodyPr>
            <a:spAutoFit/>
          </a:bodyPr>
          <a:lstStyle/>
          <a:p>
            <a:pPr eaLnBrk="1" hangingPunct="1">
              <a:spcBef>
                <a:spcPct val="50000"/>
              </a:spcBef>
            </a:pPr>
            <a:r>
              <a:rPr lang="en-US" sz="1000" b="1" dirty="0"/>
              <a:t>Seattle, WA</a:t>
            </a:r>
          </a:p>
        </p:txBody>
      </p:sp>
      <p:sp>
        <p:nvSpPr>
          <p:cNvPr id="8201" name="Text Box 91"/>
          <p:cNvSpPr txBox="1">
            <a:spLocks noChangeArrowheads="1"/>
          </p:cNvSpPr>
          <p:nvPr/>
        </p:nvSpPr>
        <p:spPr bwMode="auto">
          <a:xfrm>
            <a:off x="355600" y="3581400"/>
            <a:ext cx="725488" cy="396875"/>
          </a:xfrm>
          <a:prstGeom prst="rect">
            <a:avLst/>
          </a:prstGeom>
          <a:noFill/>
          <a:ln w="38100">
            <a:noFill/>
            <a:miter lim="800000"/>
            <a:headEnd/>
            <a:tailEnd/>
          </a:ln>
        </p:spPr>
        <p:txBody>
          <a:bodyPr>
            <a:spAutoFit/>
          </a:bodyPr>
          <a:lstStyle/>
          <a:p>
            <a:pPr eaLnBrk="1" hangingPunct="1">
              <a:spcBef>
                <a:spcPct val="50000"/>
              </a:spcBef>
            </a:pPr>
            <a:r>
              <a:rPr lang="en-US" sz="1000" b="1" dirty="0"/>
              <a:t>Palo Alto, CA</a:t>
            </a:r>
          </a:p>
        </p:txBody>
      </p:sp>
      <p:sp>
        <p:nvSpPr>
          <p:cNvPr id="8202" name="Text Box 92"/>
          <p:cNvSpPr txBox="1">
            <a:spLocks noChangeArrowheads="1"/>
          </p:cNvSpPr>
          <p:nvPr/>
        </p:nvSpPr>
        <p:spPr bwMode="auto">
          <a:xfrm>
            <a:off x="2705100" y="4425950"/>
            <a:ext cx="1098550" cy="396875"/>
          </a:xfrm>
          <a:prstGeom prst="rect">
            <a:avLst/>
          </a:prstGeom>
          <a:noFill/>
          <a:ln w="38100">
            <a:noFill/>
            <a:miter lim="800000"/>
            <a:headEnd/>
            <a:tailEnd/>
          </a:ln>
        </p:spPr>
        <p:txBody>
          <a:bodyPr>
            <a:spAutoFit/>
          </a:bodyPr>
          <a:lstStyle/>
          <a:p>
            <a:pPr eaLnBrk="1" hangingPunct="1">
              <a:spcBef>
                <a:spcPct val="50000"/>
              </a:spcBef>
            </a:pPr>
            <a:r>
              <a:rPr lang="en-US" sz="1000" b="1" dirty="0">
                <a:solidFill>
                  <a:srgbClr val="FF0000"/>
                </a:solidFill>
              </a:rPr>
              <a:t>Albuquerque, NM</a:t>
            </a:r>
          </a:p>
        </p:txBody>
      </p:sp>
      <p:sp>
        <p:nvSpPr>
          <p:cNvPr id="8203" name="Text Box 93"/>
          <p:cNvSpPr txBox="1">
            <a:spLocks noChangeArrowheads="1"/>
          </p:cNvSpPr>
          <p:nvPr/>
        </p:nvSpPr>
        <p:spPr bwMode="auto">
          <a:xfrm>
            <a:off x="7662863" y="3963988"/>
            <a:ext cx="806450" cy="396875"/>
          </a:xfrm>
          <a:prstGeom prst="rect">
            <a:avLst/>
          </a:prstGeom>
          <a:noFill/>
          <a:ln w="38100">
            <a:noFill/>
            <a:miter lim="800000"/>
            <a:headEnd/>
            <a:tailEnd/>
          </a:ln>
        </p:spPr>
        <p:txBody>
          <a:bodyPr>
            <a:spAutoFit/>
          </a:bodyPr>
          <a:lstStyle/>
          <a:p>
            <a:pPr algn="ctr" eaLnBrk="1" hangingPunct="1">
              <a:spcBef>
                <a:spcPct val="50000"/>
              </a:spcBef>
            </a:pPr>
            <a:r>
              <a:rPr lang="en-US" sz="1000" b="1" dirty="0"/>
              <a:t>Durham, NC</a:t>
            </a:r>
          </a:p>
        </p:txBody>
      </p:sp>
      <p:sp>
        <p:nvSpPr>
          <p:cNvPr id="8204" name="Text Box 94"/>
          <p:cNvSpPr txBox="1">
            <a:spLocks noChangeArrowheads="1"/>
          </p:cNvSpPr>
          <p:nvPr/>
        </p:nvSpPr>
        <p:spPr bwMode="auto">
          <a:xfrm>
            <a:off x="5357813" y="3263900"/>
            <a:ext cx="695325" cy="396875"/>
          </a:xfrm>
          <a:prstGeom prst="rect">
            <a:avLst/>
          </a:prstGeom>
          <a:noFill/>
          <a:ln w="38100">
            <a:noFill/>
            <a:miter lim="800000"/>
            <a:headEnd/>
            <a:tailEnd/>
          </a:ln>
        </p:spPr>
        <p:txBody>
          <a:bodyPr>
            <a:spAutoFit/>
          </a:bodyPr>
          <a:lstStyle/>
          <a:p>
            <a:pPr algn="ctr" eaLnBrk="1" hangingPunct="1">
              <a:spcBef>
                <a:spcPct val="50000"/>
              </a:spcBef>
            </a:pPr>
            <a:r>
              <a:rPr lang="en-US" sz="1000" b="1" dirty="0">
                <a:solidFill>
                  <a:srgbClr val="FF0000"/>
                </a:solidFill>
              </a:rPr>
              <a:t>Hines, IL</a:t>
            </a:r>
          </a:p>
        </p:txBody>
      </p:sp>
      <p:sp>
        <p:nvSpPr>
          <p:cNvPr id="8205" name="Text Box 95"/>
          <p:cNvSpPr txBox="1">
            <a:spLocks noChangeArrowheads="1"/>
          </p:cNvSpPr>
          <p:nvPr/>
        </p:nvSpPr>
        <p:spPr bwMode="auto">
          <a:xfrm>
            <a:off x="7523163" y="3524250"/>
            <a:ext cx="1239837" cy="244475"/>
          </a:xfrm>
          <a:prstGeom prst="rect">
            <a:avLst/>
          </a:prstGeom>
          <a:noFill/>
          <a:ln w="38100">
            <a:noFill/>
            <a:miter lim="800000"/>
            <a:headEnd/>
            <a:tailEnd/>
          </a:ln>
        </p:spPr>
        <p:txBody>
          <a:bodyPr>
            <a:spAutoFit/>
          </a:bodyPr>
          <a:lstStyle/>
          <a:p>
            <a:pPr algn="ctr" eaLnBrk="1" hangingPunct="1">
              <a:spcBef>
                <a:spcPct val="50000"/>
              </a:spcBef>
            </a:pPr>
            <a:r>
              <a:rPr lang="en-US" sz="1000" b="1" dirty="0"/>
              <a:t>Washington, DC</a:t>
            </a:r>
          </a:p>
        </p:txBody>
      </p:sp>
      <p:sp>
        <p:nvSpPr>
          <p:cNvPr id="8206" name="Text Box 96"/>
          <p:cNvSpPr txBox="1">
            <a:spLocks noChangeArrowheads="1"/>
          </p:cNvSpPr>
          <p:nvPr/>
        </p:nvSpPr>
        <p:spPr bwMode="auto">
          <a:xfrm>
            <a:off x="7670800" y="3257550"/>
            <a:ext cx="1268413" cy="244475"/>
          </a:xfrm>
          <a:prstGeom prst="rect">
            <a:avLst/>
          </a:prstGeom>
          <a:noFill/>
          <a:ln w="38100">
            <a:noFill/>
            <a:miter lim="800000"/>
            <a:headEnd/>
            <a:tailEnd/>
          </a:ln>
        </p:spPr>
        <p:txBody>
          <a:bodyPr>
            <a:spAutoFit/>
          </a:bodyPr>
          <a:lstStyle/>
          <a:p>
            <a:pPr algn="ctr" eaLnBrk="1" hangingPunct="1">
              <a:spcBef>
                <a:spcPct val="50000"/>
              </a:spcBef>
            </a:pPr>
            <a:r>
              <a:rPr lang="en-US" sz="1000" b="1" dirty="0"/>
              <a:t>Perry Point,  MD</a:t>
            </a:r>
          </a:p>
        </p:txBody>
      </p:sp>
      <p:sp>
        <p:nvSpPr>
          <p:cNvPr id="8207" name="Text Box 97"/>
          <p:cNvSpPr txBox="1">
            <a:spLocks noChangeArrowheads="1"/>
          </p:cNvSpPr>
          <p:nvPr/>
        </p:nvSpPr>
        <p:spPr bwMode="auto">
          <a:xfrm>
            <a:off x="8132763" y="2335213"/>
            <a:ext cx="725487" cy="396875"/>
          </a:xfrm>
          <a:prstGeom prst="rect">
            <a:avLst/>
          </a:prstGeom>
          <a:noFill/>
          <a:ln w="38100">
            <a:noFill/>
            <a:miter lim="800000"/>
            <a:headEnd/>
            <a:tailEnd/>
          </a:ln>
        </p:spPr>
        <p:txBody>
          <a:bodyPr>
            <a:spAutoFit/>
          </a:bodyPr>
          <a:lstStyle/>
          <a:p>
            <a:pPr algn="ctr" eaLnBrk="1" hangingPunct="1">
              <a:spcBef>
                <a:spcPct val="50000"/>
              </a:spcBef>
            </a:pPr>
            <a:r>
              <a:rPr lang="en-US" sz="1000" b="1" dirty="0"/>
              <a:t>Boston, MA</a:t>
            </a:r>
          </a:p>
        </p:txBody>
      </p:sp>
      <p:sp>
        <p:nvSpPr>
          <p:cNvPr id="8208" name="Freeform 98"/>
          <p:cNvSpPr>
            <a:spLocks/>
          </p:cNvSpPr>
          <p:nvPr/>
        </p:nvSpPr>
        <p:spPr bwMode="auto">
          <a:xfrm>
            <a:off x="1447800" y="1417638"/>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8209" name="Freeform 99"/>
          <p:cNvSpPr>
            <a:spLocks/>
          </p:cNvSpPr>
          <p:nvPr/>
        </p:nvSpPr>
        <p:spPr bwMode="auto">
          <a:xfrm>
            <a:off x="5740400" y="3028950"/>
            <a:ext cx="161925" cy="177800"/>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bg1"/>
          </a:solidFill>
          <a:ln w="8001">
            <a:solidFill>
              <a:srgbClr val="000000"/>
            </a:solidFill>
            <a:prstDash val="solid"/>
            <a:round/>
            <a:headEnd/>
            <a:tailEnd/>
          </a:ln>
        </p:spPr>
        <p:txBody>
          <a:bodyPr/>
          <a:lstStyle/>
          <a:p>
            <a:endParaRPr lang="en-US" dirty="0"/>
          </a:p>
        </p:txBody>
      </p:sp>
      <p:sp>
        <p:nvSpPr>
          <p:cNvPr id="8210" name="Freeform 100"/>
          <p:cNvSpPr>
            <a:spLocks/>
          </p:cNvSpPr>
          <p:nvPr/>
        </p:nvSpPr>
        <p:spPr bwMode="auto">
          <a:xfrm>
            <a:off x="3009900" y="4246563"/>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8211" name="Freeform 101"/>
          <p:cNvSpPr>
            <a:spLocks/>
          </p:cNvSpPr>
          <p:nvPr/>
        </p:nvSpPr>
        <p:spPr bwMode="auto">
          <a:xfrm>
            <a:off x="8015288" y="2478088"/>
            <a:ext cx="161925" cy="177800"/>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bg1"/>
          </a:solidFill>
          <a:ln w="8001">
            <a:solidFill>
              <a:srgbClr val="000000"/>
            </a:solidFill>
            <a:prstDash val="solid"/>
            <a:round/>
            <a:headEnd/>
            <a:tailEnd/>
          </a:ln>
        </p:spPr>
        <p:txBody>
          <a:bodyPr/>
          <a:lstStyle/>
          <a:p>
            <a:endParaRPr lang="en-US" dirty="0"/>
          </a:p>
        </p:txBody>
      </p:sp>
      <p:sp>
        <p:nvSpPr>
          <p:cNvPr id="8212" name="Freeform 102"/>
          <p:cNvSpPr>
            <a:spLocks/>
          </p:cNvSpPr>
          <p:nvPr/>
        </p:nvSpPr>
        <p:spPr bwMode="auto">
          <a:xfrm>
            <a:off x="7826375" y="2716213"/>
            <a:ext cx="161925" cy="177800"/>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bg1"/>
          </a:solidFill>
          <a:ln w="8001">
            <a:solidFill>
              <a:srgbClr val="000000"/>
            </a:solidFill>
            <a:prstDash val="solid"/>
            <a:round/>
            <a:headEnd/>
            <a:tailEnd/>
          </a:ln>
        </p:spPr>
        <p:txBody>
          <a:bodyPr/>
          <a:lstStyle/>
          <a:p>
            <a:endParaRPr lang="en-US" dirty="0"/>
          </a:p>
        </p:txBody>
      </p:sp>
      <p:sp>
        <p:nvSpPr>
          <p:cNvPr id="8213" name="Freeform 103"/>
          <p:cNvSpPr>
            <a:spLocks/>
          </p:cNvSpPr>
          <p:nvPr/>
        </p:nvSpPr>
        <p:spPr bwMode="auto">
          <a:xfrm>
            <a:off x="7418388" y="3246438"/>
            <a:ext cx="160337" cy="177800"/>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8214" name="Freeform 104"/>
          <p:cNvSpPr>
            <a:spLocks/>
          </p:cNvSpPr>
          <p:nvPr/>
        </p:nvSpPr>
        <p:spPr bwMode="auto">
          <a:xfrm>
            <a:off x="7342188" y="3363913"/>
            <a:ext cx="160337"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accent1"/>
          </a:solidFill>
          <a:ln w="8001">
            <a:solidFill>
              <a:srgbClr val="000000"/>
            </a:solidFill>
            <a:prstDash val="solid"/>
            <a:round/>
            <a:headEnd/>
            <a:tailEnd/>
          </a:ln>
        </p:spPr>
        <p:txBody>
          <a:bodyPr/>
          <a:lstStyle/>
          <a:p>
            <a:endParaRPr lang="en-US" dirty="0"/>
          </a:p>
        </p:txBody>
      </p:sp>
      <p:sp>
        <p:nvSpPr>
          <p:cNvPr id="8215" name="Freeform 105"/>
          <p:cNvSpPr>
            <a:spLocks/>
          </p:cNvSpPr>
          <p:nvPr/>
        </p:nvSpPr>
        <p:spPr bwMode="auto">
          <a:xfrm>
            <a:off x="7242175" y="3989388"/>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8216" name="Freeform 106"/>
          <p:cNvSpPr>
            <a:spLocks/>
          </p:cNvSpPr>
          <p:nvPr/>
        </p:nvSpPr>
        <p:spPr bwMode="auto">
          <a:xfrm>
            <a:off x="5181600" y="4343400"/>
            <a:ext cx="161925" cy="179388"/>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8217" name="Text Box 107"/>
          <p:cNvSpPr txBox="1">
            <a:spLocks noChangeArrowheads="1"/>
          </p:cNvSpPr>
          <p:nvPr/>
        </p:nvSpPr>
        <p:spPr bwMode="auto">
          <a:xfrm>
            <a:off x="4800600" y="4191000"/>
            <a:ext cx="1098550" cy="244475"/>
          </a:xfrm>
          <a:prstGeom prst="rect">
            <a:avLst/>
          </a:prstGeom>
          <a:noFill/>
          <a:ln w="38100">
            <a:noFill/>
            <a:miter lim="800000"/>
            <a:headEnd/>
            <a:tailEnd/>
          </a:ln>
        </p:spPr>
        <p:txBody>
          <a:bodyPr>
            <a:spAutoFit/>
          </a:bodyPr>
          <a:lstStyle/>
          <a:p>
            <a:pPr eaLnBrk="1" hangingPunct="1">
              <a:spcBef>
                <a:spcPct val="50000"/>
              </a:spcBef>
            </a:pPr>
            <a:r>
              <a:rPr lang="en-US" sz="1000" b="1" dirty="0">
                <a:solidFill>
                  <a:srgbClr val="FF0000"/>
                </a:solidFill>
              </a:rPr>
              <a:t>Little Rock, AR</a:t>
            </a:r>
          </a:p>
        </p:txBody>
      </p:sp>
      <p:sp>
        <p:nvSpPr>
          <p:cNvPr id="2" name="TextBox 1"/>
          <p:cNvSpPr txBox="1"/>
          <p:nvPr/>
        </p:nvSpPr>
        <p:spPr>
          <a:xfrm>
            <a:off x="139725" y="5610226"/>
            <a:ext cx="3175001" cy="646331"/>
          </a:xfrm>
          <a:prstGeom prst="rect">
            <a:avLst/>
          </a:prstGeom>
          <a:noFill/>
        </p:spPr>
        <p:txBody>
          <a:bodyPr wrap="square" rtlCol="0">
            <a:spAutoFit/>
          </a:bodyPr>
          <a:lstStyle/>
          <a:p>
            <a:r>
              <a:rPr lang="en-US" b="1" dirty="0">
                <a:solidFill>
                  <a:srgbClr val="FF0000"/>
                </a:solidFill>
              </a:rPr>
              <a:t>CSP Coordinating Centers are ISO 9001:2015 registered</a:t>
            </a:r>
          </a:p>
        </p:txBody>
      </p:sp>
      <p:sp>
        <p:nvSpPr>
          <p:cNvPr id="107" name="Text Box 90"/>
          <p:cNvSpPr txBox="1">
            <a:spLocks noChangeArrowheads="1"/>
          </p:cNvSpPr>
          <p:nvPr/>
        </p:nvSpPr>
        <p:spPr bwMode="auto">
          <a:xfrm>
            <a:off x="381000" y="1752600"/>
            <a:ext cx="801687" cy="400110"/>
          </a:xfrm>
          <a:prstGeom prst="rect">
            <a:avLst/>
          </a:prstGeom>
          <a:noFill/>
          <a:ln w="38100">
            <a:noFill/>
            <a:miter lim="800000"/>
            <a:headEnd/>
            <a:tailEnd/>
          </a:ln>
        </p:spPr>
        <p:txBody>
          <a:bodyPr wrap="square">
            <a:spAutoFit/>
          </a:bodyPr>
          <a:lstStyle/>
          <a:p>
            <a:pPr eaLnBrk="1" hangingPunct="1">
              <a:spcBef>
                <a:spcPct val="50000"/>
              </a:spcBef>
            </a:pPr>
            <a:r>
              <a:rPr lang="en-US" sz="1000" b="1" dirty="0"/>
              <a:t>Portland, OR</a:t>
            </a:r>
          </a:p>
        </p:txBody>
      </p:sp>
      <p:sp>
        <p:nvSpPr>
          <p:cNvPr id="108" name="Text Box 92"/>
          <p:cNvSpPr txBox="1">
            <a:spLocks noChangeArrowheads="1"/>
          </p:cNvSpPr>
          <p:nvPr/>
        </p:nvSpPr>
        <p:spPr bwMode="auto">
          <a:xfrm>
            <a:off x="4648200" y="2514600"/>
            <a:ext cx="1098550" cy="400110"/>
          </a:xfrm>
          <a:prstGeom prst="rect">
            <a:avLst/>
          </a:prstGeom>
          <a:noFill/>
          <a:ln w="38100">
            <a:noFill/>
            <a:miter lim="800000"/>
            <a:headEnd/>
            <a:tailEnd/>
          </a:ln>
        </p:spPr>
        <p:txBody>
          <a:bodyPr>
            <a:spAutoFit/>
          </a:bodyPr>
          <a:lstStyle/>
          <a:p>
            <a:pPr eaLnBrk="1" hangingPunct="1">
              <a:spcBef>
                <a:spcPct val="50000"/>
              </a:spcBef>
            </a:pPr>
            <a:r>
              <a:rPr lang="en-US" sz="1000" b="1" dirty="0">
                <a:solidFill>
                  <a:srgbClr val="FF0000"/>
                </a:solidFill>
              </a:rPr>
              <a:t>Minneapolis, MN</a:t>
            </a:r>
          </a:p>
        </p:txBody>
      </p:sp>
      <p:sp>
        <p:nvSpPr>
          <p:cNvPr id="109" name="Text Box 93"/>
          <p:cNvSpPr txBox="1">
            <a:spLocks noChangeArrowheads="1"/>
          </p:cNvSpPr>
          <p:nvPr/>
        </p:nvSpPr>
        <p:spPr bwMode="auto">
          <a:xfrm>
            <a:off x="4800600" y="5486400"/>
            <a:ext cx="806450" cy="400110"/>
          </a:xfrm>
          <a:prstGeom prst="rect">
            <a:avLst/>
          </a:prstGeom>
          <a:noFill/>
          <a:ln w="38100">
            <a:noFill/>
            <a:miter lim="800000"/>
            <a:headEnd/>
            <a:tailEnd/>
          </a:ln>
        </p:spPr>
        <p:txBody>
          <a:bodyPr>
            <a:spAutoFit/>
          </a:bodyPr>
          <a:lstStyle/>
          <a:p>
            <a:pPr algn="ctr" eaLnBrk="1" hangingPunct="1">
              <a:spcBef>
                <a:spcPct val="50000"/>
              </a:spcBef>
            </a:pPr>
            <a:r>
              <a:rPr lang="en-US" sz="1000" b="1" dirty="0"/>
              <a:t>Houston, TX</a:t>
            </a:r>
          </a:p>
        </p:txBody>
      </p:sp>
      <p:sp>
        <p:nvSpPr>
          <p:cNvPr id="110" name="Freeform 98"/>
          <p:cNvSpPr>
            <a:spLocks/>
          </p:cNvSpPr>
          <p:nvPr/>
        </p:nvSpPr>
        <p:spPr bwMode="auto">
          <a:xfrm>
            <a:off x="1295400" y="4114800"/>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1" name="Freeform 100"/>
          <p:cNvSpPr>
            <a:spLocks/>
          </p:cNvSpPr>
          <p:nvPr/>
        </p:nvSpPr>
        <p:spPr bwMode="auto">
          <a:xfrm>
            <a:off x="2438400" y="3048000"/>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2" name="Freeform 103"/>
          <p:cNvSpPr>
            <a:spLocks/>
          </p:cNvSpPr>
          <p:nvPr/>
        </p:nvSpPr>
        <p:spPr bwMode="auto">
          <a:xfrm>
            <a:off x="4724400" y="5334000"/>
            <a:ext cx="160337" cy="177800"/>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3" name="Freeform 105"/>
          <p:cNvSpPr>
            <a:spLocks/>
          </p:cNvSpPr>
          <p:nvPr/>
        </p:nvSpPr>
        <p:spPr bwMode="auto">
          <a:xfrm>
            <a:off x="4572000" y="4800600"/>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4" name="Freeform 106"/>
          <p:cNvSpPr>
            <a:spLocks/>
          </p:cNvSpPr>
          <p:nvPr/>
        </p:nvSpPr>
        <p:spPr bwMode="auto">
          <a:xfrm>
            <a:off x="5029200" y="2286000"/>
            <a:ext cx="161925" cy="179388"/>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5" name="Freeform 98"/>
          <p:cNvSpPr>
            <a:spLocks/>
          </p:cNvSpPr>
          <p:nvPr/>
        </p:nvSpPr>
        <p:spPr bwMode="auto">
          <a:xfrm>
            <a:off x="1447800" y="4343400"/>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p>
        </p:txBody>
      </p:sp>
      <p:sp>
        <p:nvSpPr>
          <p:cNvPr id="116" name="Freeform 98"/>
          <p:cNvSpPr>
            <a:spLocks/>
          </p:cNvSpPr>
          <p:nvPr/>
        </p:nvSpPr>
        <p:spPr bwMode="auto">
          <a:xfrm>
            <a:off x="1219200" y="1905000"/>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solidFill>
                <a:srgbClr val="FFFF00"/>
              </a:solidFill>
            </a:endParaRPr>
          </a:p>
        </p:txBody>
      </p:sp>
      <p:sp>
        <p:nvSpPr>
          <p:cNvPr id="117" name="Text Box 94"/>
          <p:cNvSpPr txBox="1">
            <a:spLocks noChangeArrowheads="1"/>
          </p:cNvSpPr>
          <p:nvPr/>
        </p:nvSpPr>
        <p:spPr bwMode="auto">
          <a:xfrm>
            <a:off x="4800600" y="4724400"/>
            <a:ext cx="695325" cy="400110"/>
          </a:xfrm>
          <a:prstGeom prst="rect">
            <a:avLst/>
          </a:prstGeom>
          <a:noFill/>
          <a:ln w="38100">
            <a:noFill/>
            <a:miter lim="800000"/>
            <a:headEnd/>
            <a:tailEnd/>
          </a:ln>
        </p:spPr>
        <p:txBody>
          <a:bodyPr>
            <a:spAutoFit/>
          </a:bodyPr>
          <a:lstStyle/>
          <a:p>
            <a:pPr algn="ctr" eaLnBrk="1" hangingPunct="1">
              <a:spcBef>
                <a:spcPct val="50000"/>
              </a:spcBef>
            </a:pPr>
            <a:r>
              <a:rPr lang="en-US" sz="1000" b="1" dirty="0">
                <a:solidFill>
                  <a:srgbClr val="FF0000"/>
                </a:solidFill>
              </a:rPr>
              <a:t>Dallas, TX</a:t>
            </a:r>
          </a:p>
        </p:txBody>
      </p:sp>
      <p:sp>
        <p:nvSpPr>
          <p:cNvPr id="118" name="Text Box 92"/>
          <p:cNvSpPr txBox="1">
            <a:spLocks noChangeArrowheads="1"/>
          </p:cNvSpPr>
          <p:nvPr/>
        </p:nvSpPr>
        <p:spPr bwMode="auto">
          <a:xfrm>
            <a:off x="2667000" y="2971800"/>
            <a:ext cx="1098550" cy="400110"/>
          </a:xfrm>
          <a:prstGeom prst="rect">
            <a:avLst/>
          </a:prstGeom>
          <a:noFill/>
          <a:ln w="38100">
            <a:noFill/>
            <a:miter lim="800000"/>
            <a:headEnd/>
            <a:tailEnd/>
          </a:ln>
        </p:spPr>
        <p:txBody>
          <a:bodyPr>
            <a:spAutoFit/>
          </a:bodyPr>
          <a:lstStyle/>
          <a:p>
            <a:pPr eaLnBrk="1" hangingPunct="1">
              <a:spcBef>
                <a:spcPct val="50000"/>
              </a:spcBef>
            </a:pPr>
            <a:r>
              <a:rPr lang="en-US" sz="1000" b="1" dirty="0">
                <a:solidFill>
                  <a:srgbClr val="FF0000"/>
                </a:solidFill>
              </a:rPr>
              <a:t>Salt Lake City, UT</a:t>
            </a:r>
          </a:p>
        </p:txBody>
      </p:sp>
      <p:sp>
        <p:nvSpPr>
          <p:cNvPr id="119" name="Text Box 91"/>
          <p:cNvSpPr txBox="1">
            <a:spLocks noChangeArrowheads="1"/>
          </p:cNvSpPr>
          <p:nvPr/>
        </p:nvSpPr>
        <p:spPr bwMode="auto">
          <a:xfrm>
            <a:off x="304800" y="4114800"/>
            <a:ext cx="954088" cy="400110"/>
          </a:xfrm>
          <a:prstGeom prst="rect">
            <a:avLst/>
          </a:prstGeom>
          <a:noFill/>
          <a:ln w="38100">
            <a:noFill/>
            <a:miter lim="800000"/>
            <a:headEnd/>
            <a:tailEnd/>
          </a:ln>
        </p:spPr>
        <p:txBody>
          <a:bodyPr wrap="square">
            <a:spAutoFit/>
          </a:bodyPr>
          <a:lstStyle/>
          <a:p>
            <a:pPr eaLnBrk="1" hangingPunct="1">
              <a:spcBef>
                <a:spcPct val="50000"/>
              </a:spcBef>
            </a:pPr>
            <a:r>
              <a:rPr lang="en-US" sz="1000" b="1" dirty="0"/>
              <a:t>Long Beach, CA</a:t>
            </a:r>
          </a:p>
        </p:txBody>
      </p:sp>
      <p:sp>
        <p:nvSpPr>
          <p:cNvPr id="120" name="Text Box 91"/>
          <p:cNvSpPr txBox="1">
            <a:spLocks noChangeArrowheads="1"/>
          </p:cNvSpPr>
          <p:nvPr/>
        </p:nvSpPr>
        <p:spPr bwMode="auto">
          <a:xfrm>
            <a:off x="533400" y="4495800"/>
            <a:ext cx="954088" cy="400110"/>
          </a:xfrm>
          <a:prstGeom prst="rect">
            <a:avLst/>
          </a:prstGeom>
          <a:noFill/>
          <a:ln w="38100">
            <a:noFill/>
            <a:miter lim="800000"/>
            <a:headEnd/>
            <a:tailEnd/>
          </a:ln>
        </p:spPr>
        <p:txBody>
          <a:bodyPr wrap="square">
            <a:spAutoFit/>
          </a:bodyPr>
          <a:lstStyle/>
          <a:p>
            <a:pPr eaLnBrk="1" hangingPunct="1">
              <a:spcBef>
                <a:spcPct val="50000"/>
              </a:spcBef>
            </a:pPr>
            <a:r>
              <a:rPr lang="en-US" sz="1000" b="1" dirty="0"/>
              <a:t>San Diego, CA</a:t>
            </a:r>
          </a:p>
        </p:txBody>
      </p:sp>
      <p:sp>
        <p:nvSpPr>
          <p:cNvPr id="124" name="Freeform 100"/>
          <p:cNvSpPr>
            <a:spLocks/>
          </p:cNvSpPr>
          <p:nvPr/>
        </p:nvSpPr>
        <p:spPr bwMode="auto">
          <a:xfrm>
            <a:off x="7673975" y="4687028"/>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0000"/>
          </a:solidFill>
          <a:ln w="8001">
            <a:solidFill>
              <a:srgbClr val="000000"/>
            </a:solidFill>
            <a:prstDash val="solid"/>
            <a:round/>
            <a:headEnd/>
            <a:tailEnd/>
          </a:ln>
        </p:spPr>
        <p:txBody>
          <a:bodyPr/>
          <a:lstStyle/>
          <a:p>
            <a:endParaRPr lang="en-US" dirty="0"/>
          </a:p>
        </p:txBody>
      </p:sp>
      <p:sp>
        <p:nvSpPr>
          <p:cNvPr id="125" name="Freeform 98"/>
          <p:cNvSpPr>
            <a:spLocks/>
          </p:cNvSpPr>
          <p:nvPr/>
        </p:nvSpPr>
        <p:spPr bwMode="auto">
          <a:xfrm>
            <a:off x="7654925" y="5059035"/>
            <a:ext cx="161925" cy="179387"/>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rgbClr val="FFFF00"/>
          </a:solidFill>
          <a:ln w="8001">
            <a:solidFill>
              <a:srgbClr val="000000"/>
            </a:solidFill>
            <a:prstDash val="solid"/>
            <a:round/>
            <a:headEnd/>
            <a:tailEnd/>
          </a:ln>
        </p:spPr>
        <p:txBody>
          <a:bodyPr/>
          <a:lstStyle/>
          <a:p>
            <a:endParaRPr lang="en-US" dirty="0">
              <a:solidFill>
                <a:srgbClr val="FFFF00"/>
              </a:solidFill>
            </a:endParaRPr>
          </a:p>
        </p:txBody>
      </p:sp>
      <p:sp>
        <p:nvSpPr>
          <p:cNvPr id="126" name="Freeform 89"/>
          <p:cNvSpPr>
            <a:spLocks/>
          </p:cNvSpPr>
          <p:nvPr/>
        </p:nvSpPr>
        <p:spPr bwMode="auto">
          <a:xfrm>
            <a:off x="7666318" y="5417175"/>
            <a:ext cx="161925" cy="179388"/>
          </a:xfrm>
          <a:custGeom>
            <a:avLst/>
            <a:gdLst>
              <a:gd name="T0" fmla="*/ 41 w 82"/>
              <a:gd name="T1" fmla="*/ 0 h 77"/>
              <a:gd name="T2" fmla="*/ 32 w 82"/>
              <a:gd name="T3" fmla="*/ 29 h 77"/>
              <a:gd name="T4" fmla="*/ 0 w 82"/>
              <a:gd name="T5" fmla="*/ 29 h 77"/>
              <a:gd name="T6" fmla="*/ 26 w 82"/>
              <a:gd name="T7" fmla="*/ 48 h 77"/>
              <a:gd name="T8" fmla="*/ 17 w 82"/>
              <a:gd name="T9" fmla="*/ 77 h 77"/>
              <a:gd name="T10" fmla="*/ 41 w 82"/>
              <a:gd name="T11" fmla="*/ 58 h 77"/>
              <a:gd name="T12" fmla="*/ 67 w 82"/>
              <a:gd name="T13" fmla="*/ 77 h 77"/>
              <a:gd name="T14" fmla="*/ 56 w 82"/>
              <a:gd name="T15" fmla="*/ 48 h 77"/>
              <a:gd name="T16" fmla="*/ 82 w 82"/>
              <a:gd name="T17" fmla="*/ 29 h 77"/>
              <a:gd name="T18" fmla="*/ 51 w 82"/>
              <a:gd name="T19" fmla="*/ 29 h 77"/>
              <a:gd name="T20" fmla="*/ 41 w 82"/>
              <a:gd name="T21" fmla="*/ 0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77"/>
              <a:gd name="T35" fmla="*/ 82 w 82"/>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77">
                <a:moveTo>
                  <a:pt x="41" y="0"/>
                </a:moveTo>
                <a:lnTo>
                  <a:pt x="32" y="29"/>
                </a:lnTo>
                <a:lnTo>
                  <a:pt x="0" y="29"/>
                </a:lnTo>
                <a:lnTo>
                  <a:pt x="26" y="48"/>
                </a:lnTo>
                <a:lnTo>
                  <a:pt x="17" y="77"/>
                </a:lnTo>
                <a:lnTo>
                  <a:pt x="41" y="58"/>
                </a:lnTo>
                <a:lnTo>
                  <a:pt x="67" y="77"/>
                </a:lnTo>
                <a:lnTo>
                  <a:pt x="56" y="48"/>
                </a:lnTo>
                <a:lnTo>
                  <a:pt x="82" y="29"/>
                </a:lnTo>
                <a:lnTo>
                  <a:pt x="51" y="29"/>
                </a:lnTo>
                <a:lnTo>
                  <a:pt x="41" y="0"/>
                </a:lnTo>
                <a:close/>
              </a:path>
            </a:pathLst>
          </a:custGeom>
          <a:solidFill>
            <a:schemeClr val="bg1"/>
          </a:solidFill>
          <a:ln w="8001">
            <a:solidFill>
              <a:srgbClr val="000000"/>
            </a:solidFill>
            <a:prstDash val="solid"/>
            <a:round/>
            <a:headEnd/>
            <a:tailEnd/>
          </a:ln>
        </p:spPr>
        <p:txBody>
          <a:bodyPr/>
          <a:lstStyle/>
          <a:p>
            <a:endParaRPr lang="en-US" dirty="0">
              <a:solidFill>
                <a:schemeClr val="bg1"/>
              </a:solidFill>
            </a:endParaRPr>
          </a:p>
        </p:txBody>
      </p:sp>
      <p:sp>
        <p:nvSpPr>
          <p:cNvPr id="3" name="TextBox 2"/>
          <p:cNvSpPr txBox="1"/>
          <p:nvPr/>
        </p:nvSpPr>
        <p:spPr>
          <a:xfrm>
            <a:off x="7810500" y="4674744"/>
            <a:ext cx="958850" cy="338554"/>
          </a:xfrm>
          <a:prstGeom prst="rect">
            <a:avLst/>
          </a:prstGeom>
          <a:noFill/>
        </p:spPr>
        <p:txBody>
          <a:bodyPr wrap="square" rtlCol="0">
            <a:spAutoFit/>
          </a:bodyPr>
          <a:lstStyle/>
          <a:p>
            <a:r>
              <a:rPr lang="en-US" sz="1600" dirty="0"/>
              <a:t>Center</a:t>
            </a:r>
          </a:p>
        </p:txBody>
      </p:sp>
      <p:sp>
        <p:nvSpPr>
          <p:cNvPr id="128" name="TextBox 127"/>
          <p:cNvSpPr txBox="1"/>
          <p:nvPr/>
        </p:nvSpPr>
        <p:spPr>
          <a:xfrm>
            <a:off x="7806786" y="5001846"/>
            <a:ext cx="958850" cy="338554"/>
          </a:xfrm>
          <a:prstGeom prst="rect">
            <a:avLst/>
          </a:prstGeom>
          <a:noFill/>
        </p:spPr>
        <p:txBody>
          <a:bodyPr wrap="square" rtlCol="0">
            <a:spAutoFit/>
          </a:bodyPr>
          <a:lstStyle/>
          <a:p>
            <a:r>
              <a:rPr lang="en-US" sz="1600" dirty="0"/>
              <a:t>Node</a:t>
            </a:r>
          </a:p>
        </p:txBody>
      </p:sp>
      <p:sp>
        <p:nvSpPr>
          <p:cNvPr id="129" name="TextBox 128"/>
          <p:cNvSpPr txBox="1"/>
          <p:nvPr/>
        </p:nvSpPr>
        <p:spPr>
          <a:xfrm>
            <a:off x="7801397" y="5326790"/>
            <a:ext cx="1295401" cy="338554"/>
          </a:xfrm>
          <a:prstGeom prst="rect">
            <a:avLst/>
          </a:prstGeom>
          <a:noFill/>
        </p:spPr>
        <p:txBody>
          <a:bodyPr wrap="square" rtlCol="0">
            <a:spAutoFit/>
          </a:bodyPr>
          <a:lstStyle/>
          <a:p>
            <a:r>
              <a:rPr lang="en-US" sz="1600" dirty="0"/>
              <a:t>Multi-center</a:t>
            </a:r>
          </a:p>
        </p:txBody>
      </p:sp>
    </p:spTree>
    <p:extLst>
      <p:ext uri="{BB962C8B-B14F-4D97-AF65-F5344CB8AC3E}">
        <p14:creationId xmlns:p14="http://schemas.microsoft.com/office/powerpoint/2010/main" val="30814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Learning Health Care in VA CSP</a:t>
            </a:r>
          </a:p>
        </p:txBody>
      </p:sp>
      <p:sp>
        <p:nvSpPr>
          <p:cNvPr id="10" name="Content Placeholder 9"/>
          <p:cNvSpPr>
            <a:spLocks noGrp="1"/>
          </p:cNvSpPr>
          <p:nvPr>
            <p:ph idx="1"/>
          </p:nvPr>
        </p:nvSpPr>
        <p:spPr>
          <a:xfrm>
            <a:off x="508002" y="1532467"/>
            <a:ext cx="8060267" cy="4538133"/>
          </a:xfrm>
        </p:spPr>
        <p:txBody>
          <a:bodyPr/>
          <a:lstStyle/>
          <a:p>
            <a:pPr marL="508006" indent="-407817">
              <a:lnSpc>
                <a:spcPct val="80000"/>
              </a:lnSpc>
              <a:buNone/>
            </a:pPr>
            <a:r>
              <a:rPr lang="en-US" b="1" dirty="0"/>
              <a:t>Comparative Effectiveness Research (CER)</a:t>
            </a:r>
          </a:p>
          <a:p>
            <a:pPr marL="508006" indent="-407817">
              <a:lnSpc>
                <a:spcPct val="80000"/>
              </a:lnSpc>
            </a:pPr>
            <a:r>
              <a:rPr lang="en-US" sz="2133" dirty="0"/>
              <a:t>Direct comparison of existing health care interventions to determine the effectiveness, benefits and risks of different treatment options.</a:t>
            </a:r>
          </a:p>
          <a:p>
            <a:pPr marL="508006" indent="-407817">
              <a:lnSpc>
                <a:spcPct val="80000"/>
              </a:lnSpc>
            </a:pPr>
            <a:r>
              <a:rPr lang="en-US" sz="2133" dirty="0"/>
              <a:t>Aim to support evidence-based choices of treatments for patients, providers, and health policy makers</a:t>
            </a:r>
          </a:p>
          <a:p>
            <a:pPr marL="508006" indent="-407817">
              <a:lnSpc>
                <a:spcPct val="80000"/>
              </a:lnSpc>
            </a:pPr>
            <a:endParaRPr lang="en-US" sz="2311" dirty="0"/>
          </a:p>
          <a:p>
            <a:pPr marL="508006" indent="-407817">
              <a:lnSpc>
                <a:spcPct val="80000"/>
              </a:lnSpc>
              <a:buNone/>
            </a:pPr>
            <a:r>
              <a:rPr lang="en-US" b="1" dirty="0"/>
              <a:t>CSP unique advantages</a:t>
            </a:r>
          </a:p>
          <a:p>
            <a:pPr marL="508006" indent="-407817">
              <a:lnSpc>
                <a:spcPct val="80000"/>
              </a:lnSpc>
            </a:pPr>
            <a:r>
              <a:rPr lang="en-US" sz="2133" dirty="0"/>
              <a:t>Embed in the largest national health care system</a:t>
            </a:r>
          </a:p>
          <a:p>
            <a:pPr marL="508006" indent="-407817">
              <a:lnSpc>
                <a:spcPct val="80000"/>
              </a:lnSpc>
            </a:pPr>
            <a:r>
              <a:rPr lang="en-US" sz="2133" dirty="0"/>
              <a:t>Community of ~3000 researchers</a:t>
            </a:r>
          </a:p>
          <a:p>
            <a:pPr marL="508006" indent="-407817">
              <a:lnSpc>
                <a:spcPct val="80000"/>
              </a:lnSpc>
            </a:pPr>
            <a:r>
              <a:rPr lang="en-US" sz="2133" dirty="0"/>
              <a:t>&gt;110 VAMCs have Federal Wide Assurances for research</a:t>
            </a:r>
          </a:p>
          <a:p>
            <a:pPr marL="508006" indent="-407817">
              <a:lnSpc>
                <a:spcPct val="80000"/>
              </a:lnSpc>
            </a:pPr>
            <a:r>
              <a:rPr lang="en-US" sz="2133" dirty="0"/>
              <a:t>Central IRB</a:t>
            </a:r>
          </a:p>
          <a:p>
            <a:pPr marL="508006" indent="-407817">
              <a:lnSpc>
                <a:spcPct val="80000"/>
              </a:lnSpc>
            </a:pPr>
            <a:r>
              <a:rPr lang="en-US" sz="2133" dirty="0"/>
              <a:t>Electronic Health Record since early 1980s</a:t>
            </a:r>
          </a:p>
          <a:p>
            <a:pPr marL="508006" indent="-407817">
              <a:lnSpc>
                <a:spcPct val="80000"/>
              </a:lnSpc>
            </a:pPr>
            <a:r>
              <a:rPr lang="en-US" sz="2133" dirty="0"/>
              <a:t>Implementation of findings into VA and national healthcare</a:t>
            </a:r>
          </a:p>
          <a:p>
            <a:pPr marL="508006" indent="-407817">
              <a:lnSpc>
                <a:spcPct val="80000"/>
              </a:lnSpc>
            </a:pPr>
            <a:endParaRPr lang="en-US" dirty="0"/>
          </a:p>
          <a:p>
            <a:pPr marL="508006" indent="-407817"/>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a:lstStyle/>
          <a:p>
            <a:pPr eaLnBrk="1" hangingPunct="1"/>
            <a:r>
              <a:rPr lang="en-US" altLang="zh-CN" dirty="0"/>
              <a:t>Example 1: CSP #2016 </a:t>
            </a:r>
          </a:p>
        </p:txBody>
      </p:sp>
      <p:sp>
        <p:nvSpPr>
          <p:cNvPr id="7171" name="Rectangle 3"/>
          <p:cNvSpPr>
            <a:spLocks noGrp="1"/>
          </p:cNvSpPr>
          <p:nvPr>
            <p:ph type="body" idx="1"/>
          </p:nvPr>
        </p:nvSpPr>
        <p:spPr>
          <a:xfrm>
            <a:off x="0" y="1066800"/>
            <a:ext cx="9144000" cy="5486400"/>
          </a:xfrm>
        </p:spPr>
        <p:txBody>
          <a:bodyPr/>
          <a:lstStyle/>
          <a:p>
            <a:pPr lvl="1" eaLnBrk="1" hangingPunct="1">
              <a:lnSpc>
                <a:spcPct val="80000"/>
              </a:lnSpc>
              <a:buFont typeface="Wingdings" pitchFamily="2" charset="2"/>
              <a:buNone/>
            </a:pPr>
            <a:endParaRPr lang="en-US" altLang="zh-CN" sz="2000" dirty="0"/>
          </a:p>
          <a:p>
            <a:pPr marL="457200" lvl="1" indent="-228600" eaLnBrk="1" hangingPunct="1">
              <a:spcAft>
                <a:spcPts val="300"/>
              </a:spcAft>
              <a:buNone/>
            </a:pPr>
            <a:r>
              <a:rPr lang="en-US" altLang="zh-CN" sz="2400" b="1" dirty="0">
                <a:solidFill>
                  <a:srgbClr val="C00000"/>
                </a:solidFill>
              </a:rPr>
              <a:t>National Adaptive Trial for PTSD-related Insomnia (NAP)</a:t>
            </a:r>
          </a:p>
          <a:p>
            <a:pPr marL="457200" lvl="1" indent="-228600" eaLnBrk="1" hangingPunct="1">
              <a:spcAft>
                <a:spcPts val="300"/>
              </a:spcAft>
              <a:buNone/>
            </a:pPr>
            <a:r>
              <a:rPr lang="en-US" sz="1600" dirty="0"/>
              <a:t>Study Chair: John H. Krystal, MD </a:t>
            </a:r>
          </a:p>
          <a:p>
            <a:pPr marL="457200" lvl="1" indent="-228600" eaLnBrk="1" hangingPunct="1">
              <a:spcAft>
                <a:spcPts val="300"/>
              </a:spcAft>
              <a:buNone/>
            </a:pPr>
            <a:endParaRPr lang="en-US" sz="800" dirty="0"/>
          </a:p>
          <a:p>
            <a:pPr marL="457200" lvl="1" indent="-228600" eaLnBrk="1" hangingPunct="1">
              <a:spcAft>
                <a:spcPts val="300"/>
              </a:spcAft>
            </a:pPr>
            <a:r>
              <a:rPr lang="en-US" altLang="zh-CN" b="1" i="1" dirty="0"/>
              <a:t>Study objective</a:t>
            </a:r>
            <a:r>
              <a:rPr lang="en-US" altLang="zh-CN" b="1" dirty="0"/>
              <a:t>:</a:t>
            </a:r>
            <a:r>
              <a:rPr lang="en-US" altLang="zh-CN" dirty="0"/>
              <a:t> To </a:t>
            </a:r>
            <a:r>
              <a:rPr lang="en-US" dirty="0"/>
              <a:t>evaluate the efficacy of </a:t>
            </a:r>
            <a:r>
              <a:rPr lang="en-US" b="1" i="1" dirty="0">
                <a:solidFill>
                  <a:srgbClr val="000099"/>
                </a:solidFill>
              </a:rPr>
              <a:t>trazodone hydrochloride</a:t>
            </a:r>
            <a:r>
              <a:rPr lang="en-US" dirty="0"/>
              <a:t>, </a:t>
            </a:r>
            <a:r>
              <a:rPr lang="en-US" b="1" i="1" dirty="0">
                <a:solidFill>
                  <a:srgbClr val="000099"/>
                </a:solidFill>
              </a:rPr>
              <a:t>eszopiclone</a:t>
            </a:r>
            <a:r>
              <a:rPr lang="en-US" dirty="0"/>
              <a:t> and </a:t>
            </a:r>
            <a:r>
              <a:rPr lang="en-US" b="1" i="1" dirty="0">
                <a:solidFill>
                  <a:srgbClr val="000099"/>
                </a:solidFill>
              </a:rPr>
              <a:t>gabapentin</a:t>
            </a:r>
            <a:r>
              <a:rPr lang="en-US" dirty="0"/>
              <a:t> (as compared to placebo) as an adjunctive therapy in the treatment of insomnia in veterans with military related PTSD</a:t>
            </a:r>
          </a:p>
          <a:p>
            <a:pPr marL="457200" lvl="1" indent="-228600" eaLnBrk="1" hangingPunct="1">
              <a:spcAft>
                <a:spcPts val="300"/>
              </a:spcAft>
            </a:pPr>
            <a:r>
              <a:rPr lang="en-US" i="1" u="sng" dirty="0"/>
              <a:t>Primary outcome</a:t>
            </a:r>
            <a:r>
              <a:rPr lang="en-US" i="1" dirty="0"/>
              <a:t>:</a:t>
            </a:r>
            <a:r>
              <a:rPr lang="en-US" dirty="0"/>
              <a:t> Change from baseline in Insomnia Severity Index at 12 wks</a:t>
            </a:r>
            <a:endParaRPr lang="en-US" altLang="zh-CN" dirty="0"/>
          </a:p>
          <a:p>
            <a:pPr marL="457200" lvl="1" indent="-228600" eaLnBrk="1" hangingPunct="1">
              <a:spcAft>
                <a:spcPts val="300"/>
              </a:spcAft>
            </a:pPr>
            <a:r>
              <a:rPr lang="en-US" altLang="zh-CN" dirty="0"/>
              <a:t>Secondary outcomes: PTSD symptoms, depression, quality of life, etc</a:t>
            </a:r>
          </a:p>
          <a:p>
            <a:pPr marL="457200" lvl="1" indent="-228600" eaLnBrk="1" hangingPunct="1">
              <a:spcAft>
                <a:spcPts val="300"/>
              </a:spcAft>
            </a:pPr>
            <a:r>
              <a:rPr lang="en-US" altLang="zh-CN" dirty="0"/>
              <a:t>Target sample size </a:t>
            </a:r>
            <a:r>
              <a:rPr lang="en-US" altLang="zh-CN" b="1" dirty="0"/>
              <a:t>1224</a:t>
            </a:r>
            <a:r>
              <a:rPr lang="en-US" altLang="zh-CN" dirty="0"/>
              <a:t>, to be recruited in 3 years from 34 sites </a:t>
            </a:r>
          </a:p>
          <a:p>
            <a:pPr marL="457200" lvl="1" indent="-228600" eaLnBrk="1" hangingPunct="1">
              <a:spcAft>
                <a:spcPts val="300"/>
              </a:spcAft>
            </a:pPr>
            <a:r>
              <a:rPr lang="en-US" altLang="zh-CN" dirty="0">
                <a:solidFill>
                  <a:srgbClr val="C00000"/>
                </a:solidFill>
              </a:rPr>
              <a:t>Adaptive Multi-arm Multi-stage (MAMS) Design</a:t>
            </a:r>
            <a:r>
              <a:rPr lang="en-US" altLang="zh-CN" dirty="0"/>
              <a:t>:</a:t>
            </a:r>
          </a:p>
          <a:p>
            <a:pPr marL="857250" lvl="3" indent="-285750" eaLnBrk="1" hangingPunct="1">
              <a:spcAft>
                <a:spcPts val="300"/>
              </a:spcAft>
              <a:buFont typeface="Wingdings" pitchFamily="2" charset="2"/>
              <a:buChar char="Ø"/>
            </a:pPr>
            <a:r>
              <a:rPr lang="en-US" altLang="zh-CN" dirty="0"/>
              <a:t>Plan to drop “non-promising” arms at the interim analysis </a:t>
            </a:r>
          </a:p>
          <a:p>
            <a:pPr marL="857250" lvl="3" indent="-285750" eaLnBrk="1" hangingPunct="1">
              <a:spcAft>
                <a:spcPts val="300"/>
              </a:spcAft>
              <a:buFont typeface="Wingdings" pitchFamily="2" charset="2"/>
              <a:buChar char="Ø"/>
            </a:pPr>
            <a:r>
              <a:rPr lang="en-US" altLang="zh-CN" dirty="0"/>
              <a:t>Re-allocate the remaining sample size of the stopped arms to other arms</a:t>
            </a:r>
          </a:p>
          <a:p>
            <a:pPr marL="457200" lvl="2" indent="-228600" eaLnBrk="1" hangingPunct="1">
              <a:spcAft>
                <a:spcPts val="300"/>
              </a:spcAft>
            </a:pPr>
            <a:endParaRPr lang="en-US" altLang="zh-CN" sz="1800" dirty="0"/>
          </a:p>
          <a:p>
            <a:pPr marL="457200" lvl="2" indent="-228600" eaLnBrk="1" hangingPunct="1">
              <a:spcAft>
                <a:spcPts val="300"/>
              </a:spcAft>
            </a:pPr>
            <a:endParaRPr lang="en-US" altLang="zh-CN" sz="1800" dirty="0">
              <a:highlight>
                <a:srgbClr val="FFFF00"/>
              </a:highlight>
            </a:endParaRPr>
          </a:p>
          <a:p>
            <a:pPr lvl="1" eaLnBrk="1" hangingPunct="1">
              <a:spcAft>
                <a:spcPts val="300"/>
              </a:spcAft>
            </a:pPr>
            <a:endParaRPr lang="en-US" altLang="zh-CN" sz="2000" dirty="0"/>
          </a:p>
          <a:p>
            <a:pPr lvl="1" eaLnBrk="1" hangingPunct="1">
              <a:spcAft>
                <a:spcPts val="300"/>
              </a:spcAft>
            </a:pPr>
            <a:endParaRPr lang="en-US" altLang="zh-CN" sz="800" dirty="0"/>
          </a:p>
          <a:p>
            <a:pPr lvl="1" eaLnBrk="1" hangingPunct="1">
              <a:lnSpc>
                <a:spcPct val="80000"/>
              </a:lnSpc>
              <a:buFont typeface="Wingdings" pitchFamily="2" charset="2"/>
              <a:buNone/>
            </a:pPr>
            <a:endParaRPr lang="en-US" altLang="zh-CN" dirty="0"/>
          </a:p>
          <a:p>
            <a:pPr lvl="2">
              <a:buFont typeface="Wingdings" pitchFamily="2" charset="2"/>
              <a:buNone/>
            </a:pPr>
            <a:endParaRPr lang="en-US" altLang="zh-CN" sz="2000" dirty="0"/>
          </a:p>
          <a:p>
            <a:pPr lvl="1" eaLnBrk="1" hangingPunct="1">
              <a:lnSpc>
                <a:spcPct val="80000"/>
              </a:lnSpc>
              <a:buFont typeface="Wingdings" pitchFamily="2" charset="2"/>
              <a:buNone/>
            </a:pPr>
            <a:r>
              <a:rPr lang="en-US" altLang="zh-CN" b="1" dirty="0"/>
              <a:t>  </a:t>
            </a:r>
            <a:endParaRPr lang="en-US" altLang="zh-CN" sz="2000" dirty="0"/>
          </a:p>
        </p:txBody>
      </p:sp>
      <p:pic>
        <p:nvPicPr>
          <p:cNvPr id="21508" name="Picture 4" descr="Offical_VA_Seal"/>
          <p:cNvPicPr>
            <a:picLocks noChangeAspect="1" noChangeArrowheads="1"/>
          </p:cNvPicPr>
          <p:nvPr/>
        </p:nvPicPr>
        <p:blipFill>
          <a:blip r:embed="rId3" cstate="print"/>
          <a:srcRect/>
          <a:stretch>
            <a:fillRect/>
          </a:stretch>
        </p:blipFill>
        <p:spPr bwMode="auto">
          <a:xfrm>
            <a:off x="6781800" y="228600"/>
            <a:ext cx="609600" cy="609600"/>
          </a:xfrm>
          <a:prstGeom prst="rect">
            <a:avLst/>
          </a:prstGeom>
          <a:noFill/>
          <a:ln w="9525">
            <a:noFill/>
            <a:miter lim="800000"/>
            <a:headEnd/>
            <a:tailEnd/>
          </a:ln>
        </p:spPr>
      </p:pic>
    </p:spTree>
    <p:extLst>
      <p:ext uri="{BB962C8B-B14F-4D97-AF65-F5344CB8AC3E}">
        <p14:creationId xmlns:p14="http://schemas.microsoft.com/office/powerpoint/2010/main" val="2456838608"/>
      </p:ext>
    </p:extLst>
  </p:cSld>
  <p:clrMapOvr>
    <a:masterClrMapping/>
  </p:clrMapOvr>
</p:sld>
</file>

<file path=ppt/theme/theme1.xml><?xml version="1.0" encoding="utf-8"?>
<a:theme xmlns:a="http://schemas.openxmlformats.org/drawingml/2006/main" name="Flow">
  <a:themeElements>
    <a:clrScheme name="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Flo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low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ADE9988161BD44A28AC8B0E93F086B" ma:contentTypeVersion="0" ma:contentTypeDescription="Create a new document." ma:contentTypeScope="" ma:versionID="f8c4f102d36fa63ab1acb579952f4ba7">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48CDFC6-2570-4905-A8AE-F9F1E83D7709}">
  <ds:schemaRefs>
    <ds:schemaRef ds:uri="http://schemas.microsoft.com/sharepoint/v3/contenttype/forms"/>
  </ds:schemaRefs>
</ds:datastoreItem>
</file>

<file path=customXml/itemProps2.xml><?xml version="1.0" encoding="utf-8"?>
<ds:datastoreItem xmlns:ds="http://schemas.openxmlformats.org/officeDocument/2006/customXml" ds:itemID="{25CD8EED-A98B-4E34-8314-A09D469FE7A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232FCA10-FBF5-4BA2-9960-B6D11E15A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Stream</Template>
  <TotalTime>9369</TotalTime>
  <Words>2365</Words>
  <Application>Microsoft Office PowerPoint</Application>
  <PresentationFormat>On-screen Show (4:3)</PresentationFormat>
  <Paragraphs>704</Paragraphs>
  <Slides>29</Slides>
  <Notes>21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.AppleSystemUIFont</vt:lpstr>
      <vt:lpstr>Arial</vt:lpstr>
      <vt:lpstr>Calibri</vt:lpstr>
      <vt:lpstr>Cambria Math</vt:lpstr>
      <vt:lpstr>Courier New</vt:lpstr>
      <vt:lpstr>Georgia</vt:lpstr>
      <vt:lpstr>Times New Roman</vt:lpstr>
      <vt:lpstr>Wingdings</vt:lpstr>
      <vt:lpstr>Flow</vt:lpstr>
      <vt:lpstr>Office Theme</vt:lpstr>
      <vt:lpstr>Image</vt:lpstr>
      <vt:lpstr>Complex Innovative Trial Designs in VA Cooperative Studies   Mei-Chiung Shih, Bruce Chow, Ilana Belitskaya-Levy Palo Alto Cooperative Studies Program Coordinating Center  The Bay Area Biotech-Pharma Statistics Workshop November 7-8, 2019 </vt:lpstr>
      <vt:lpstr>Outline</vt:lpstr>
      <vt:lpstr>PowerPoint Presentation</vt:lpstr>
      <vt:lpstr>CSP Role</vt:lpstr>
      <vt:lpstr>CSP Mission</vt:lpstr>
      <vt:lpstr>CSP Organization</vt:lpstr>
      <vt:lpstr> CSP Center Locations</vt:lpstr>
      <vt:lpstr>Learning Health Care in VA CSP</vt:lpstr>
      <vt:lpstr>Example 1: CSP #2016 </vt:lpstr>
      <vt:lpstr>CSP #2016 (NAP) </vt:lpstr>
      <vt:lpstr>CSP #2016 (NAP) </vt:lpstr>
      <vt:lpstr>CSP #2016 (NAP) </vt:lpstr>
      <vt:lpstr>Sample size considerations </vt:lpstr>
      <vt:lpstr>Sample size considerations </vt:lpstr>
      <vt:lpstr>Operating Characteristics </vt:lpstr>
      <vt:lpstr>Operating Characteristics </vt:lpstr>
      <vt:lpstr>Operating Characteristics </vt:lpstr>
      <vt:lpstr>Example 2: CSP #2009</vt:lpstr>
      <vt:lpstr>CSP #2009 (SCEPTER)</vt:lpstr>
      <vt:lpstr>Primary Objectives </vt:lpstr>
      <vt:lpstr>Sample size considerations </vt:lpstr>
      <vt:lpstr>Sample size considerations </vt:lpstr>
      <vt:lpstr>Sample size considerations </vt:lpstr>
      <vt:lpstr>Sensitivity Analysis for Power </vt:lpstr>
      <vt:lpstr>Power for Primary Objective 1 </vt:lpstr>
      <vt:lpstr>CSP #2009 (SCEPTER)</vt:lpstr>
      <vt:lpstr>CSP #2009 (SCEPTER) </vt:lpstr>
      <vt:lpstr>CSP #2009 (SCEPTER)</vt:lpstr>
      <vt:lpstr>Concluding Remarks</vt:lpstr>
    </vt:vector>
  </TitlesOfParts>
  <Company>Texas A&amp;M University System - Health Science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Goals of VISN 17 Center of Excellence</dc:title>
  <dc:creator>suzybird</dc:creator>
  <cp:lastModifiedBy>Chow, Bruce</cp:lastModifiedBy>
  <cp:revision>980</cp:revision>
  <cp:lastPrinted>2019-11-05T23:15:11Z</cp:lastPrinted>
  <dcterms:created xsi:type="dcterms:W3CDTF">2009-04-15T17:17:33Z</dcterms:created>
  <dcterms:modified xsi:type="dcterms:W3CDTF">2019-11-06T18:10:50Z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0x010100CEADE9988161BD44A28AC8B0E93F086B</vt:lpwstr>
  </property>
</Properties>
</file>