
<file path=[Content_Types].xml><?xml version="1.0" encoding="utf-8"?>
<Types xmlns="http://schemas.openxmlformats.org/package/2006/content-types">
  <Default Extension="bin" ContentType="image/jpeg"/>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7.bin"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15.bin" ContentType="image/png"/>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2.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348" r:id="rId2"/>
    <p:sldId id="270" r:id="rId3"/>
    <p:sldId id="1238" r:id="rId4"/>
    <p:sldId id="1239" r:id="rId5"/>
    <p:sldId id="405" r:id="rId6"/>
    <p:sldId id="1240" r:id="rId7"/>
    <p:sldId id="1242" r:id="rId8"/>
    <p:sldId id="1243" r:id="rId9"/>
    <p:sldId id="508" r:id="rId10"/>
    <p:sldId id="923" r:id="rId11"/>
    <p:sldId id="414" r:id="rId12"/>
    <p:sldId id="1228" r:id="rId13"/>
    <p:sldId id="272" r:id="rId14"/>
    <p:sldId id="415" r:id="rId15"/>
    <p:sldId id="416" r:id="rId16"/>
    <p:sldId id="641" r:id="rId17"/>
    <p:sldId id="626" r:id="rId18"/>
    <p:sldId id="345" r:id="rId19"/>
    <p:sldId id="445" r:id="rId20"/>
    <p:sldId id="371" r:id="rId21"/>
    <p:sldId id="539" r:id="rId22"/>
    <p:sldId id="543" r:id="rId23"/>
    <p:sldId id="400" r:id="rId24"/>
    <p:sldId id="498" r:id="rId25"/>
    <p:sldId id="381" r:id="rId26"/>
    <p:sldId id="466" r:id="rId27"/>
    <p:sldId id="1235" r:id="rId28"/>
    <p:sldId id="1248" r:id="rId29"/>
    <p:sldId id="1251" r:id="rId30"/>
    <p:sldId id="1250" r:id="rId31"/>
    <p:sldId id="452" r:id="rId3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4FB0D1-2C0C-49FB-927C-C38677757DC8}">
          <p14:sldIdLst>
            <p14:sldId id="348"/>
            <p14:sldId id="270"/>
          </p14:sldIdLst>
        </p14:section>
        <p14:section name="Prental Testing Overview" id="{7CC01F75-3957-4A43-A53D-F04870BF6ADB}">
          <p14:sldIdLst>
            <p14:sldId id="1238"/>
            <p14:sldId id="1239"/>
            <p14:sldId id="405"/>
            <p14:sldId id="1240"/>
            <p14:sldId id="1242"/>
            <p14:sldId id="1243"/>
            <p14:sldId id="508"/>
            <p14:sldId id="923"/>
            <p14:sldId id="414"/>
            <p14:sldId id="1228"/>
          </p14:sldIdLst>
        </p14:section>
        <p14:section name="NIPT" id="{DE532637-FDA7-4E4F-8D30-2494023F12FE}">
          <p14:sldIdLst>
            <p14:sldId id="272"/>
            <p14:sldId id="415"/>
            <p14:sldId id="416"/>
            <p14:sldId id="641"/>
            <p14:sldId id="626"/>
            <p14:sldId id="345"/>
            <p14:sldId id="445"/>
          </p14:sldIdLst>
        </p14:section>
        <p14:section name="Stats" id="{3B56F0EE-F786-42CF-B3D6-82113C20B0F2}">
          <p14:sldIdLst>
            <p14:sldId id="371"/>
            <p14:sldId id="539"/>
            <p14:sldId id="543"/>
            <p14:sldId id="400"/>
            <p14:sldId id="498"/>
          </p14:sldIdLst>
        </p14:section>
        <p14:section name="Future" id="{ED82D21A-3053-482A-B8FA-C01E25908FEB}">
          <p14:sldIdLst>
            <p14:sldId id="381"/>
            <p14:sldId id="466"/>
            <p14:sldId id="1235"/>
            <p14:sldId id="1248"/>
            <p14:sldId id="1251"/>
            <p14:sldId id="1250"/>
            <p14:sldId id="45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ge-Christiaens, Lieve" initials="PL" lastIdx="11" clrIdx="0">
    <p:extLst>
      <p:ext uri="{19B8F6BF-5375-455C-9EA6-DF929625EA0E}">
        <p15:presenceInfo xmlns:p15="http://schemas.microsoft.com/office/powerpoint/2012/main" userId="S::lpage@illumina.com::c368ffca-2110-4953-8b69-458bd76a687d" providerId="AD"/>
      </p:ext>
    </p:extLst>
  </p:cmAuthor>
  <p:cmAuthor id="2" name="Boomer, Theresa" initials="BT" lastIdx="2" clrIdx="1">
    <p:extLst>
      <p:ext uri="{19B8F6BF-5375-455C-9EA6-DF929625EA0E}">
        <p15:presenceInfo xmlns:p15="http://schemas.microsoft.com/office/powerpoint/2012/main" userId="S::tboomer@illumina.com::456e9907-5460-46ae-8f91-7f4ceb758e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3370" autoAdjust="0"/>
  </p:normalViewPr>
  <p:slideViewPr>
    <p:cSldViewPr snapToGrid="0">
      <p:cViewPr varScale="1">
        <p:scale>
          <a:sx n="82" d="100"/>
          <a:sy n="82" d="100"/>
        </p:scale>
        <p:origin x="163" y="67"/>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5568"/>
    </p:cViewPr>
  </p:sorterViewPr>
  <p:notesViewPr>
    <p:cSldViewPr snapToGrid="0">
      <p:cViewPr varScale="1">
        <p:scale>
          <a:sx n="64" d="100"/>
          <a:sy n="64" d="100"/>
        </p:scale>
        <p:origin x="3158"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taneja1\Box%20Sync\From%20C%20Drive\Lab%20Projects\Access%20and%20Reports\PPV%20NIPT_FTS_SS.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curnow\Box%20Sync\My%20Documents\RGH%20Publications%20in%20Progress\NIPT%2080K%20Clinical%20Experience\Stats%20for%20updated%20CE%20Paper_2015-03-09_PT.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34542721291815E-2"/>
          <c:y val="6.6415809907836701E-2"/>
          <c:w val="0.86421282005336597"/>
          <c:h val="1"/>
        </c:manualLayout>
      </c:layout>
      <c:barChart>
        <c:barDir val="col"/>
        <c:grouping val="clustered"/>
        <c:varyColors val="0"/>
        <c:ser>
          <c:idx val="0"/>
          <c:order val="0"/>
          <c:tx>
            <c:strRef>
              <c:f>Sheet1!$B$1</c:f>
              <c:strCache>
                <c:ptCount val="1"/>
                <c:pt idx="0">
                  <c:v>Rate</c:v>
                </c:pt>
              </c:strCache>
            </c:strRef>
          </c:tx>
          <c:spPr>
            <a:solidFill>
              <a:srgbClr val="3E7EBE">
                <a:lumMod val="75000"/>
              </a:srgbClr>
            </a:solidFill>
            <a:ln>
              <a:solidFill>
                <a:srgbClr val="FFFFFF">
                  <a:lumMod val="75000"/>
                </a:srgbClr>
              </a:solidFill>
            </a:ln>
            <a:effectLst/>
          </c:spPr>
          <c:invertIfNegative val="0"/>
          <c:dPt>
            <c:idx val="0"/>
            <c:invertIfNegative val="0"/>
            <c:bubble3D val="0"/>
            <c:extLst>
              <c:ext xmlns:c16="http://schemas.microsoft.com/office/drawing/2014/chart" uri="{C3380CC4-5D6E-409C-BE32-E72D297353CC}">
                <c16:uniqueId val="{00000000-2465-4DB1-A19E-AB1AFE939214}"/>
              </c:ext>
            </c:extLst>
          </c:dPt>
          <c:dPt>
            <c:idx val="1"/>
            <c:invertIfNegative val="0"/>
            <c:bubble3D val="0"/>
            <c:spPr>
              <a:solidFill>
                <a:srgbClr val="97AD4A">
                  <a:lumMod val="50000"/>
                </a:srgbClr>
              </a:solidFill>
              <a:ln>
                <a:solidFill>
                  <a:srgbClr val="FFFFFF">
                    <a:lumMod val="75000"/>
                  </a:srgbClr>
                </a:solidFill>
              </a:ln>
              <a:effectLst/>
            </c:spPr>
            <c:extLst>
              <c:ext xmlns:c16="http://schemas.microsoft.com/office/drawing/2014/chart" uri="{C3380CC4-5D6E-409C-BE32-E72D297353CC}">
                <c16:uniqueId val="{00000002-2465-4DB1-A19E-AB1AFE939214}"/>
              </c:ext>
            </c:extLst>
          </c:dPt>
          <c:dPt>
            <c:idx val="2"/>
            <c:invertIfNegative val="0"/>
            <c:bubble3D val="0"/>
            <c:spPr>
              <a:solidFill>
                <a:srgbClr val="885087"/>
              </a:solidFill>
              <a:ln>
                <a:solidFill>
                  <a:srgbClr val="FFFFFF">
                    <a:lumMod val="75000"/>
                  </a:srgbClr>
                </a:solidFill>
              </a:ln>
              <a:effectLst/>
            </c:spPr>
            <c:extLst>
              <c:ext xmlns:c16="http://schemas.microsoft.com/office/drawing/2014/chart" uri="{C3380CC4-5D6E-409C-BE32-E72D297353CC}">
                <c16:uniqueId val="{00000004-2465-4DB1-A19E-AB1AFE939214}"/>
              </c:ext>
            </c:extLst>
          </c:dPt>
          <c:dPt>
            <c:idx val="3"/>
            <c:invertIfNegative val="0"/>
            <c:bubble3D val="0"/>
            <c:spPr>
              <a:solidFill>
                <a:srgbClr val="31859C">
                  <a:lumMod val="75000"/>
                </a:srgbClr>
              </a:solidFill>
              <a:ln>
                <a:solidFill>
                  <a:srgbClr val="FFFFFF">
                    <a:lumMod val="75000"/>
                  </a:srgbClr>
                </a:solidFill>
              </a:ln>
              <a:effectLst/>
            </c:spPr>
            <c:extLst>
              <c:ext xmlns:c16="http://schemas.microsoft.com/office/drawing/2014/chart" uri="{C3380CC4-5D6E-409C-BE32-E72D297353CC}">
                <c16:uniqueId val="{00000006-2465-4DB1-A19E-AB1AFE939214}"/>
              </c:ext>
            </c:extLst>
          </c:dPt>
          <c:dPt>
            <c:idx val="4"/>
            <c:invertIfNegative val="0"/>
            <c:bubble3D val="0"/>
            <c:spPr>
              <a:solidFill>
                <a:srgbClr val="7D7C7C"/>
              </a:solidFill>
              <a:ln>
                <a:solidFill>
                  <a:srgbClr val="FFFFFF">
                    <a:lumMod val="75000"/>
                  </a:srgbClr>
                </a:solidFill>
              </a:ln>
              <a:effectLst/>
            </c:spPr>
            <c:extLst>
              <c:ext xmlns:c16="http://schemas.microsoft.com/office/drawing/2014/chart" uri="{C3380CC4-5D6E-409C-BE32-E72D297353CC}">
                <c16:uniqueId val="{00000008-2465-4DB1-A19E-AB1AFE939214}"/>
              </c:ext>
            </c:extLst>
          </c:dPt>
          <c:cat>
            <c:strRef>
              <c:f>Sheet1!$A$2:$A$6</c:f>
              <c:strCache>
                <c:ptCount val="5"/>
                <c:pt idx="0">
                  <c:v>Chromosomal</c:v>
                </c:pt>
                <c:pt idx="1">
                  <c:v>Prenatal Exposure</c:v>
                </c:pt>
                <c:pt idx="2">
                  <c:v>Single-gene</c:v>
                </c:pt>
                <c:pt idx="3">
                  <c:v>Multifactorial</c:v>
                </c:pt>
                <c:pt idx="4">
                  <c:v>Unknown</c:v>
                </c:pt>
              </c:strCache>
            </c:strRef>
          </c:cat>
          <c:val>
            <c:numRef>
              <c:f>Sheet1!$B$2:$B$6</c:f>
              <c:numCache>
                <c:formatCode>0%</c:formatCode>
                <c:ptCount val="5"/>
                <c:pt idx="0">
                  <c:v>0.12</c:v>
                </c:pt>
                <c:pt idx="1">
                  <c:v>0.1</c:v>
                </c:pt>
                <c:pt idx="2">
                  <c:v>0.06</c:v>
                </c:pt>
                <c:pt idx="3">
                  <c:v>0.22</c:v>
                </c:pt>
                <c:pt idx="4">
                  <c:v>0.5</c:v>
                </c:pt>
              </c:numCache>
            </c:numRef>
          </c:val>
          <c:extLst>
            <c:ext xmlns:c16="http://schemas.microsoft.com/office/drawing/2014/chart" uri="{C3380CC4-5D6E-409C-BE32-E72D297353CC}">
              <c16:uniqueId val="{00000009-2465-4DB1-A19E-AB1AFE939214}"/>
            </c:ext>
          </c:extLst>
        </c:ser>
        <c:dLbls>
          <c:showLegendKey val="0"/>
          <c:showVal val="0"/>
          <c:showCatName val="0"/>
          <c:showSerName val="0"/>
          <c:showPercent val="0"/>
          <c:showBubbleSize val="0"/>
        </c:dLbls>
        <c:gapWidth val="100"/>
        <c:axId val="1155428192"/>
        <c:axId val="1155431552"/>
      </c:barChart>
      <c:catAx>
        <c:axId val="1155428192"/>
        <c:scaling>
          <c:orientation val="minMax"/>
        </c:scaling>
        <c:delete val="0"/>
        <c:axPos val="b"/>
        <c:numFmt formatCode="General" sourceLinked="1"/>
        <c:majorTickMark val="out"/>
        <c:minorTickMark val="none"/>
        <c:tickLblPos val="nextTo"/>
        <c:spPr>
          <a:ln w="12700">
            <a:solidFill>
              <a:srgbClr val="7D7C7C"/>
            </a:solidFill>
          </a:ln>
        </c:spPr>
        <c:txPr>
          <a:bodyPr/>
          <a:lstStyle/>
          <a:p>
            <a:pPr>
              <a:defRPr sz="1000"/>
            </a:pPr>
            <a:endParaRPr lang="en-US"/>
          </a:p>
        </c:txPr>
        <c:crossAx val="1155431552"/>
        <c:crosses val="autoZero"/>
        <c:auto val="1"/>
        <c:lblAlgn val="ctr"/>
        <c:lblOffset val="100"/>
        <c:noMultiLvlLbl val="0"/>
      </c:catAx>
      <c:valAx>
        <c:axId val="1155431552"/>
        <c:scaling>
          <c:orientation val="minMax"/>
        </c:scaling>
        <c:delete val="1"/>
        <c:axPos val="l"/>
        <c:majorGridlines>
          <c:spPr>
            <a:ln w="3175">
              <a:solidFill>
                <a:srgbClr val="FFFFFF">
                  <a:lumMod val="75000"/>
                </a:srgbClr>
              </a:solidFill>
            </a:ln>
          </c:spPr>
        </c:majorGridlines>
        <c:numFmt formatCode="0%" sourceLinked="1"/>
        <c:majorTickMark val="out"/>
        <c:minorTickMark val="none"/>
        <c:tickLblPos val="nextTo"/>
        <c:crossAx val="1155428192"/>
        <c:crosses val="autoZero"/>
        <c:crossBetween val="between"/>
      </c:valAx>
      <c:spPr>
        <a:noFill/>
        <a:ln>
          <a:noFill/>
        </a:ln>
        <a:effectLst/>
      </c:spPr>
    </c:plotArea>
    <c:plotVisOnly val="1"/>
    <c:dispBlanksAs val="gap"/>
    <c:showDLblsOverMax val="0"/>
  </c:chart>
  <c:spPr>
    <a:noFill/>
    <a:ln w="9525" cap="flat" cmpd="sng" algn="ctr">
      <a:noFill/>
      <a:prstDash val="solid"/>
    </a:ln>
    <a:effectLst/>
  </c:spPr>
  <c:txPr>
    <a:bodyPr/>
    <a:lstStyle/>
    <a:p>
      <a:pPr>
        <a:defRPr sz="16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16"/>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C66-44C8-8725-282CFD99166A}"/>
              </c:ext>
            </c:extLst>
          </c:dPt>
          <c:dPt>
            <c:idx val="1"/>
            <c:bubble3D val="0"/>
            <c:spPr>
              <a:solidFill>
                <a:schemeClr val="accent2">
                  <a:lumMod val="75000"/>
                </a:schemeClr>
              </a:solidFill>
              <a:ln w="0">
                <a:solidFill>
                  <a:schemeClr val="lt1"/>
                </a:solidFill>
              </a:ln>
              <a:effectLst/>
            </c:spPr>
            <c:extLst>
              <c:ext xmlns:c16="http://schemas.microsoft.com/office/drawing/2014/chart" uri="{C3380CC4-5D6E-409C-BE32-E72D297353CC}">
                <c16:uniqueId val="{00000003-EC66-44C8-8725-282CFD99166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C66-44C8-8725-282CFD99166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C66-44C8-8725-282CFD99166A}"/>
              </c:ext>
            </c:extLst>
          </c:dPt>
          <c:cat>
            <c:strRef>
              <c:f>Sheet1!$A$2:$A$5</c:f>
              <c:strCache>
                <c:ptCount val="2"/>
                <c:pt idx="0">
                  <c:v>Normal</c:v>
                </c:pt>
                <c:pt idx="1">
                  <c:v>Defects</c:v>
                </c:pt>
              </c:strCache>
            </c:strRef>
          </c:cat>
          <c:val>
            <c:numRef>
              <c:f>Sheet1!$B$2:$B$5</c:f>
              <c:numCache>
                <c:formatCode>General</c:formatCode>
                <c:ptCount val="4"/>
                <c:pt idx="0">
                  <c:v>97</c:v>
                </c:pt>
                <c:pt idx="1">
                  <c:v>3</c:v>
                </c:pt>
              </c:numCache>
            </c:numRef>
          </c:val>
          <c:extLst>
            <c:ext xmlns:c16="http://schemas.microsoft.com/office/drawing/2014/chart" uri="{C3380CC4-5D6E-409C-BE32-E72D297353CC}">
              <c16:uniqueId val="{00000008-EC66-44C8-8725-282CFD99166A}"/>
            </c:ext>
          </c:extLst>
        </c:ser>
        <c:dLbls>
          <c:showLegendKey val="0"/>
          <c:showVal val="0"/>
          <c:showCatName val="0"/>
          <c:showSerName val="0"/>
          <c:showPercent val="0"/>
          <c:showBubbleSize val="0"/>
          <c:showLeaderLines val="1"/>
        </c:dLbls>
        <c:firstSliceAng val="95"/>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1.49544863459038E-2"/>
          <c:w val="1"/>
          <c:h val="0.92826156024539397"/>
        </c:manualLayout>
      </c:layout>
      <c:barChart>
        <c:barDir val="col"/>
        <c:grouping val="clustered"/>
        <c:varyColors val="0"/>
        <c:ser>
          <c:idx val="0"/>
          <c:order val="0"/>
          <c:tx>
            <c:strRef>
              <c:f>Sheet1!$B$1</c:f>
              <c:strCache>
                <c:ptCount val="1"/>
                <c:pt idx="0">
                  <c:v>Reported Chromosome Abnormalities</c:v>
                </c:pt>
              </c:strCache>
            </c:strRef>
          </c:tx>
          <c:spPr>
            <a:solidFill>
              <a:srgbClr val="3E7EBE"/>
            </a:solidFill>
            <a:ln w="19050" cmpd="sng">
              <a:noFill/>
            </a:ln>
            <a:effectLst/>
          </c:spPr>
          <c:invertIfNegative val="0"/>
          <c:dPt>
            <c:idx val="0"/>
            <c:invertIfNegative val="0"/>
            <c:bubble3D val="0"/>
            <c:spPr>
              <a:solidFill>
                <a:srgbClr val="3E7EBE"/>
              </a:solidFill>
              <a:ln w="19050" cap="flat" cmpd="sng" algn="ctr">
                <a:noFill/>
                <a:prstDash val="solid"/>
              </a:ln>
              <a:effectLst/>
            </c:spPr>
            <c:extLst>
              <c:ext xmlns:c16="http://schemas.microsoft.com/office/drawing/2014/chart" uri="{C3380CC4-5D6E-409C-BE32-E72D297353CC}">
                <c16:uniqueId val="{00000001-F33B-47A1-AAE0-06F22E23C3B1}"/>
              </c:ext>
            </c:extLst>
          </c:dPt>
          <c:dPt>
            <c:idx val="1"/>
            <c:invertIfNegative val="0"/>
            <c:bubble3D val="0"/>
            <c:spPr>
              <a:solidFill>
                <a:srgbClr val="97AD4A">
                  <a:lumMod val="75000"/>
                </a:srgbClr>
              </a:solidFill>
              <a:ln w="19050" cap="flat" cmpd="sng" algn="ctr">
                <a:noFill/>
                <a:prstDash val="solid"/>
              </a:ln>
              <a:effectLst/>
            </c:spPr>
            <c:extLst>
              <c:ext xmlns:c16="http://schemas.microsoft.com/office/drawing/2014/chart" uri="{C3380CC4-5D6E-409C-BE32-E72D297353CC}">
                <c16:uniqueId val="{00000003-F33B-47A1-AAE0-06F22E23C3B1}"/>
              </c:ext>
            </c:extLst>
          </c:dPt>
          <c:dPt>
            <c:idx val="2"/>
            <c:invertIfNegative val="0"/>
            <c:bubble3D val="0"/>
            <c:spPr>
              <a:solidFill>
                <a:srgbClr val="885087"/>
              </a:solidFill>
              <a:ln w="19050" cap="flat" cmpd="sng" algn="ctr">
                <a:noFill/>
                <a:prstDash val="solid"/>
              </a:ln>
              <a:effectLst/>
            </c:spPr>
            <c:extLst>
              <c:ext xmlns:c16="http://schemas.microsoft.com/office/drawing/2014/chart" uri="{C3380CC4-5D6E-409C-BE32-E72D297353CC}">
                <c16:uniqueId val="{00000005-F33B-47A1-AAE0-06F22E23C3B1}"/>
              </c:ext>
            </c:extLst>
          </c:dPt>
          <c:dPt>
            <c:idx val="3"/>
            <c:invertIfNegative val="0"/>
            <c:bubble3D val="0"/>
            <c:spPr>
              <a:solidFill>
                <a:srgbClr val="31859C"/>
              </a:solidFill>
              <a:ln w="19050" cap="flat" cmpd="sng" algn="ctr">
                <a:noFill/>
                <a:prstDash val="solid"/>
              </a:ln>
              <a:effectLst/>
            </c:spPr>
            <c:extLst>
              <c:ext xmlns:c16="http://schemas.microsoft.com/office/drawing/2014/chart" uri="{C3380CC4-5D6E-409C-BE32-E72D297353CC}">
                <c16:uniqueId val="{00000007-F33B-47A1-AAE0-06F22E23C3B1}"/>
              </c:ext>
            </c:extLst>
          </c:dPt>
          <c:dPt>
            <c:idx val="4"/>
            <c:invertIfNegative val="0"/>
            <c:bubble3D val="0"/>
            <c:spPr>
              <a:solidFill>
                <a:srgbClr val="A92C2F"/>
              </a:solidFill>
              <a:ln w="19050" cap="flat" cmpd="sng" algn="ctr">
                <a:noFill/>
                <a:prstDash val="solid"/>
              </a:ln>
              <a:effectLst/>
            </c:spPr>
            <c:extLst>
              <c:ext xmlns:c16="http://schemas.microsoft.com/office/drawing/2014/chart" uri="{C3380CC4-5D6E-409C-BE32-E72D297353CC}">
                <c16:uniqueId val="{00000009-F33B-47A1-AAE0-06F22E23C3B1}"/>
              </c:ext>
            </c:extLst>
          </c:dPt>
          <c:dPt>
            <c:idx val="6"/>
            <c:invertIfNegative val="0"/>
            <c:bubble3D val="0"/>
            <c:spPr>
              <a:solidFill>
                <a:srgbClr val="7D7C7C"/>
              </a:solidFill>
              <a:ln w="19050" cap="flat" cmpd="sng" algn="ctr">
                <a:noFill/>
                <a:prstDash val="solid"/>
              </a:ln>
              <a:effectLst/>
            </c:spPr>
            <c:extLst>
              <c:ext xmlns:c16="http://schemas.microsoft.com/office/drawing/2014/chart" uri="{C3380CC4-5D6E-409C-BE32-E72D297353CC}">
                <c16:uniqueId val="{0000000B-F33B-47A1-AAE0-06F22E23C3B1}"/>
              </c:ext>
            </c:extLst>
          </c:dPt>
          <c:cat>
            <c:strRef>
              <c:f>Sheet1!$A$2:$A$8</c:f>
              <c:strCache>
                <c:ptCount val="7"/>
                <c:pt idx="0">
                  <c:v>T21</c:v>
                </c:pt>
                <c:pt idx="1">
                  <c:v>T18</c:v>
                </c:pt>
                <c:pt idx="2">
                  <c:v>T13</c:v>
                </c:pt>
                <c:pt idx="3">
                  <c:v>45,X</c:v>
                </c:pt>
                <c:pt idx="4">
                  <c:v>Sex trisomy</c:v>
                </c:pt>
                <c:pt idx="6">
                  <c:v>Other rare</c:v>
                </c:pt>
              </c:strCache>
            </c:strRef>
          </c:cat>
          <c:val>
            <c:numRef>
              <c:f>Sheet1!$B$2:$B$8</c:f>
              <c:numCache>
                <c:formatCode>General</c:formatCode>
                <c:ptCount val="7"/>
                <c:pt idx="0">
                  <c:v>53</c:v>
                </c:pt>
                <c:pt idx="1">
                  <c:v>13</c:v>
                </c:pt>
                <c:pt idx="2">
                  <c:v>5</c:v>
                </c:pt>
                <c:pt idx="3">
                  <c:v>8</c:v>
                </c:pt>
                <c:pt idx="4">
                  <c:v>5</c:v>
                </c:pt>
                <c:pt idx="6">
                  <c:v>16</c:v>
                </c:pt>
              </c:numCache>
            </c:numRef>
          </c:val>
          <c:extLst>
            <c:ext xmlns:c16="http://schemas.microsoft.com/office/drawing/2014/chart" uri="{C3380CC4-5D6E-409C-BE32-E72D297353CC}">
              <c16:uniqueId val="{0000000C-F33B-47A1-AAE0-06F22E23C3B1}"/>
            </c:ext>
          </c:extLst>
        </c:ser>
        <c:dLbls>
          <c:showLegendKey val="0"/>
          <c:showVal val="0"/>
          <c:showCatName val="0"/>
          <c:showSerName val="0"/>
          <c:showPercent val="0"/>
          <c:showBubbleSize val="0"/>
        </c:dLbls>
        <c:gapWidth val="100"/>
        <c:axId val="1734564352"/>
        <c:axId val="1734563792"/>
      </c:barChart>
      <c:valAx>
        <c:axId val="1734563792"/>
        <c:scaling>
          <c:orientation val="minMax"/>
        </c:scaling>
        <c:delete val="1"/>
        <c:axPos val="l"/>
        <c:majorGridlines>
          <c:spPr>
            <a:ln w="3175">
              <a:solidFill>
                <a:srgbClr val="FFFFFF">
                  <a:lumMod val="75000"/>
                </a:srgbClr>
              </a:solidFill>
            </a:ln>
          </c:spPr>
        </c:majorGridlines>
        <c:numFmt formatCode="General" sourceLinked="1"/>
        <c:majorTickMark val="out"/>
        <c:minorTickMark val="none"/>
        <c:tickLblPos val="nextTo"/>
        <c:crossAx val="1734564352"/>
        <c:crosses val="autoZero"/>
        <c:crossBetween val="between"/>
      </c:valAx>
      <c:catAx>
        <c:axId val="1734564352"/>
        <c:scaling>
          <c:orientation val="minMax"/>
        </c:scaling>
        <c:delete val="0"/>
        <c:axPos val="b"/>
        <c:numFmt formatCode="General" sourceLinked="1"/>
        <c:majorTickMark val="out"/>
        <c:minorTickMark val="none"/>
        <c:tickLblPos val="nextTo"/>
        <c:spPr>
          <a:ln w="12700">
            <a:solidFill>
              <a:srgbClr val="7D7C7C"/>
            </a:solidFill>
          </a:ln>
        </c:spPr>
        <c:txPr>
          <a:bodyPr/>
          <a:lstStyle/>
          <a:p>
            <a:pPr>
              <a:defRPr sz="1000"/>
            </a:pPr>
            <a:endParaRPr lang="en-US"/>
          </a:p>
        </c:txPr>
        <c:crossAx val="1734563792"/>
        <c:crosses val="autoZero"/>
        <c:auto val="1"/>
        <c:lblAlgn val="ctr"/>
        <c:lblOffset val="100"/>
        <c:noMultiLvlLbl val="0"/>
      </c:catAx>
    </c:plotArea>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1200" b="0" i="0" baseline="0" dirty="0">
                <a:solidFill>
                  <a:schemeClr val="tx1"/>
                </a:solidFill>
                <a:effectLst/>
                <a:latin typeface="Arial" panose="020B0604020202020204" pitchFamily="34" charset="0"/>
                <a:cs typeface="Arial" panose="020B0604020202020204" pitchFamily="34" charset="0"/>
              </a:rPr>
              <a:t>Positive Predictive Values </a:t>
            </a:r>
            <a:endParaRPr lang="en-US" sz="1200" dirty="0">
              <a:solidFill>
                <a:schemeClr val="tx1"/>
              </a:solidFill>
              <a:effectLst/>
              <a:latin typeface="Arial" panose="020B0604020202020204" pitchFamily="34" charset="0"/>
              <a:cs typeface="Arial" panose="020B0604020202020204" pitchFamily="34" charset="0"/>
            </a:endParaRPr>
          </a:p>
          <a:p>
            <a:pPr>
              <a:defRPr>
                <a:solidFill>
                  <a:schemeClr val="tx1"/>
                </a:solidFill>
              </a:defRPr>
            </a:pPr>
            <a:r>
              <a:rPr lang="en-US" sz="1200" b="0" i="0" baseline="0" dirty="0">
                <a:solidFill>
                  <a:schemeClr val="tx1"/>
                </a:solidFill>
                <a:effectLst/>
                <a:latin typeface="Arial" panose="020B0604020202020204" pitchFamily="34" charset="0"/>
                <a:cs typeface="Arial" panose="020B0604020202020204" pitchFamily="34" charset="0"/>
              </a:rPr>
              <a:t>For Trisomy 21</a:t>
            </a:r>
            <a:endParaRPr lang="en-US" sz="1200" dirty="0">
              <a:solidFill>
                <a:schemeClr val="tx1"/>
              </a:solidFill>
              <a:effectLst/>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scatterChart>
        <c:scatterStyle val="smoothMarker"/>
        <c:varyColors val="0"/>
        <c:ser>
          <c:idx val="0"/>
          <c:order val="0"/>
          <c:tx>
            <c:strRef>
              <c:f>Sheet1!$C$29</c:f>
              <c:strCache>
                <c:ptCount val="1"/>
                <c:pt idx="0">
                  <c:v>NIPT</c:v>
                </c:pt>
              </c:strCache>
            </c:strRef>
          </c:tx>
          <c:spPr>
            <a:ln w="19050" cap="rnd">
              <a:solidFill>
                <a:schemeClr val="accent1"/>
              </a:solidFill>
              <a:round/>
            </a:ln>
            <a:effectLst/>
          </c:spPr>
          <c:marker>
            <c:symbol val="none"/>
          </c:marker>
          <c:xVal>
            <c:numRef>
              <c:f>Sheet1!$B$30:$B$54</c:f>
              <c:numCache>
                <c:formatCode>#,##0</c:formatCode>
                <c:ptCount val="25"/>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numCache>
            </c:numRef>
          </c:xVal>
          <c:yVal>
            <c:numRef>
              <c:f>Sheet1!$C$30:$C$54</c:f>
              <c:numCache>
                <c:formatCode>0.00%</c:formatCode>
                <c:ptCount val="25"/>
                <c:pt idx="0">
                  <c:v>0.73535919752178003</c:v>
                </c:pt>
                <c:pt idx="1">
                  <c:v>0.73775344087615002</c:v>
                </c:pt>
                <c:pt idx="2">
                  <c:v>0.74104355581985204</c:v>
                </c:pt>
                <c:pt idx="3">
                  <c:v>0.74547629729327702</c:v>
                </c:pt>
                <c:pt idx="4">
                  <c:v>0.75109236100649901</c:v>
                </c:pt>
                <c:pt idx="5">
                  <c:v>0.75840559866121005</c:v>
                </c:pt>
                <c:pt idx="6">
                  <c:v>0.767513471901482</c:v>
                </c:pt>
                <c:pt idx="7">
                  <c:v>0.77854130876153704</c:v>
                </c:pt>
                <c:pt idx="8">
                  <c:v>0.79215000794535395</c:v>
                </c:pt>
                <c:pt idx="9">
                  <c:v>0.80807262117038503</c:v>
                </c:pt>
                <c:pt idx="10">
                  <c:v>0.82601491300747198</c:v>
                </c:pt>
                <c:pt idx="11">
                  <c:v>0.84534509072411201</c:v>
                </c:pt>
                <c:pt idx="12">
                  <c:v>0.86560166695608198</c:v>
                </c:pt>
                <c:pt idx="13">
                  <c:v>0.885907232983839</c:v>
                </c:pt>
                <c:pt idx="14">
                  <c:v>0.90521154893772504</c:v>
                </c:pt>
                <c:pt idx="15">
                  <c:v>0.92263557282991704</c:v>
                </c:pt>
                <c:pt idx="16">
                  <c:v>0.93826463391681403</c:v>
                </c:pt>
                <c:pt idx="17">
                  <c:v>0.95151746516511304</c:v>
                </c:pt>
                <c:pt idx="18">
                  <c:v>0.962541031087087</c:v>
                </c:pt>
                <c:pt idx="19">
                  <c:v>0.97116695889343696</c:v>
                </c:pt>
                <c:pt idx="20">
                  <c:v>0.97802628997449703</c:v>
                </c:pt>
                <c:pt idx="21">
                  <c:v>0.98342868415861295</c:v>
                </c:pt>
                <c:pt idx="22">
                  <c:v>0.98771547453933195</c:v>
                </c:pt>
                <c:pt idx="23">
                  <c:v>0.99085668853110798</c:v>
                </c:pt>
                <c:pt idx="24">
                  <c:v>0.99322574217971804</c:v>
                </c:pt>
              </c:numCache>
            </c:numRef>
          </c:yVal>
          <c:smooth val="1"/>
          <c:extLst>
            <c:ext xmlns:c16="http://schemas.microsoft.com/office/drawing/2014/chart" uri="{C3380CC4-5D6E-409C-BE32-E72D297353CC}">
              <c16:uniqueId val="{00000000-9A4B-4FA3-BF93-ADE647770D29}"/>
            </c:ext>
          </c:extLst>
        </c:ser>
        <c:ser>
          <c:idx val="1"/>
          <c:order val="1"/>
          <c:tx>
            <c:strRef>
              <c:f>Sheet1!$D$29</c:f>
              <c:strCache>
                <c:ptCount val="1"/>
                <c:pt idx="0">
                  <c:v>First Trimester Screening</c:v>
                </c:pt>
              </c:strCache>
            </c:strRef>
          </c:tx>
          <c:spPr>
            <a:ln w="19050" cap="rnd">
              <a:solidFill>
                <a:schemeClr val="accent2"/>
              </a:solidFill>
              <a:round/>
            </a:ln>
            <a:effectLst/>
          </c:spPr>
          <c:marker>
            <c:symbol val="none"/>
          </c:marker>
          <c:xVal>
            <c:numRef>
              <c:f>Sheet1!$B$30:$B$54</c:f>
              <c:numCache>
                <c:formatCode>#,##0</c:formatCode>
                <c:ptCount val="25"/>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numCache>
            </c:numRef>
          </c:xVal>
          <c:yVal>
            <c:numRef>
              <c:f>Sheet1!$D$30:$D$54</c:f>
              <c:numCache>
                <c:formatCode>0.00%</c:formatCode>
                <c:ptCount val="25"/>
                <c:pt idx="0">
                  <c:v>2.4469820554649201E-2</c:v>
                </c:pt>
                <c:pt idx="1">
                  <c:v>2.47660979636764E-2</c:v>
                </c:pt>
                <c:pt idx="2">
                  <c:v>2.5181869054280898E-2</c:v>
                </c:pt>
                <c:pt idx="3">
                  <c:v>2.5758443045220399E-2</c:v>
                </c:pt>
                <c:pt idx="4">
                  <c:v>2.6517383618149599E-2</c:v>
                </c:pt>
                <c:pt idx="5">
                  <c:v>2.7556644213104699E-2</c:v>
                </c:pt>
                <c:pt idx="6">
                  <c:v>2.8938906752411502E-2</c:v>
                </c:pt>
                <c:pt idx="7">
                  <c:v>3.0758714969241301E-2</c:v>
                </c:pt>
                <c:pt idx="8">
                  <c:v>3.3259423503325898E-2</c:v>
                </c:pt>
                <c:pt idx="9">
                  <c:v>3.6615134255492197E-2</c:v>
                </c:pt>
                <c:pt idx="10">
                  <c:v>4.1095890410958902E-2</c:v>
                </c:pt>
                <c:pt idx="11">
                  <c:v>4.70219435736677E-2</c:v>
                </c:pt>
                <c:pt idx="12">
                  <c:v>5.4945054945054903E-2</c:v>
                </c:pt>
                <c:pt idx="13">
                  <c:v>6.5502183406113496E-2</c:v>
                </c:pt>
                <c:pt idx="14">
                  <c:v>7.9365079365079305E-2</c:v>
                </c:pt>
                <c:pt idx="15">
                  <c:v>9.7192224622030102E-2</c:v>
                </c:pt>
                <c:pt idx="16">
                  <c:v>0.120643431635389</c:v>
                </c:pt>
                <c:pt idx="17">
                  <c:v>0.15050167224080299</c:v>
                </c:pt>
                <c:pt idx="18">
                  <c:v>0.18828451882845201</c:v>
                </c:pt>
                <c:pt idx="19">
                  <c:v>0.233160621761658</c:v>
                </c:pt>
                <c:pt idx="20">
                  <c:v>0.28662420382165599</c:v>
                </c:pt>
                <c:pt idx="21">
                  <c:v>0.34883720930232498</c:v>
                </c:pt>
                <c:pt idx="22">
                  <c:v>0.420560747663551</c:v>
                </c:pt>
                <c:pt idx="23">
                  <c:v>0.49450549450549403</c:v>
                </c:pt>
                <c:pt idx="24">
                  <c:v>0.569620253164557</c:v>
                </c:pt>
              </c:numCache>
            </c:numRef>
          </c:yVal>
          <c:smooth val="1"/>
          <c:extLst>
            <c:ext xmlns:c16="http://schemas.microsoft.com/office/drawing/2014/chart" uri="{C3380CC4-5D6E-409C-BE32-E72D297353CC}">
              <c16:uniqueId val="{00000001-9A4B-4FA3-BF93-ADE647770D29}"/>
            </c:ext>
          </c:extLst>
        </c:ser>
        <c:ser>
          <c:idx val="2"/>
          <c:order val="2"/>
          <c:tx>
            <c:strRef>
              <c:f>Sheet1!$E$29</c:f>
              <c:strCache>
                <c:ptCount val="1"/>
                <c:pt idx="0">
                  <c:v>Sequential Screening</c:v>
                </c:pt>
              </c:strCache>
            </c:strRef>
          </c:tx>
          <c:spPr>
            <a:ln w="19050" cap="rnd">
              <a:solidFill>
                <a:schemeClr val="accent3"/>
              </a:solidFill>
              <a:round/>
            </a:ln>
            <a:effectLst/>
          </c:spPr>
          <c:marker>
            <c:symbol val="none"/>
          </c:marker>
          <c:xVal>
            <c:numRef>
              <c:f>Sheet1!$B$30:$B$54</c:f>
              <c:numCache>
                <c:formatCode>#,##0</c:formatCode>
                <c:ptCount val="25"/>
                <c:pt idx="0">
                  <c:v>20</c:v>
                </c:pt>
                <c:pt idx="1">
                  <c:v>21</c:v>
                </c:pt>
                <c:pt idx="2">
                  <c:v>22</c:v>
                </c:pt>
                <c:pt idx="3">
                  <c:v>23</c:v>
                </c:pt>
                <c:pt idx="4">
                  <c:v>24</c:v>
                </c:pt>
                <c:pt idx="5">
                  <c:v>25</c:v>
                </c:pt>
                <c:pt idx="6">
                  <c:v>26</c:v>
                </c:pt>
                <c:pt idx="7">
                  <c:v>27</c:v>
                </c:pt>
                <c:pt idx="8">
                  <c:v>28</c:v>
                </c:pt>
                <c:pt idx="9">
                  <c:v>29</c:v>
                </c:pt>
                <c:pt idx="10">
                  <c:v>30</c:v>
                </c:pt>
                <c:pt idx="11">
                  <c:v>31</c:v>
                </c:pt>
                <c:pt idx="12">
                  <c:v>32</c:v>
                </c:pt>
                <c:pt idx="13">
                  <c:v>33</c:v>
                </c:pt>
                <c:pt idx="14">
                  <c:v>34</c:v>
                </c:pt>
                <c:pt idx="15">
                  <c:v>35</c:v>
                </c:pt>
                <c:pt idx="16">
                  <c:v>36</c:v>
                </c:pt>
                <c:pt idx="17">
                  <c:v>37</c:v>
                </c:pt>
                <c:pt idx="18">
                  <c:v>38</c:v>
                </c:pt>
                <c:pt idx="19">
                  <c:v>39</c:v>
                </c:pt>
                <c:pt idx="20">
                  <c:v>40</c:v>
                </c:pt>
                <c:pt idx="21">
                  <c:v>41</c:v>
                </c:pt>
                <c:pt idx="22">
                  <c:v>42</c:v>
                </c:pt>
                <c:pt idx="23">
                  <c:v>43</c:v>
                </c:pt>
                <c:pt idx="24">
                  <c:v>44</c:v>
                </c:pt>
              </c:numCache>
            </c:numRef>
          </c:xVal>
          <c:yVal>
            <c:numRef>
              <c:f>Sheet1!$E$30:$E$54</c:f>
              <c:numCache>
                <c:formatCode>0.00%</c:formatCode>
                <c:ptCount val="25"/>
                <c:pt idx="0">
                  <c:v>2.0742358078602599E-2</c:v>
                </c:pt>
                <c:pt idx="1">
                  <c:v>2.0994475138121499E-2</c:v>
                </c:pt>
                <c:pt idx="2">
                  <c:v>2.1348314606741602E-2</c:v>
                </c:pt>
                <c:pt idx="3">
                  <c:v>2.1839080459770101E-2</c:v>
                </c:pt>
                <c:pt idx="4">
                  <c:v>2.2485207100591698E-2</c:v>
                </c:pt>
                <c:pt idx="5">
                  <c:v>2.3370233702337002E-2</c:v>
                </c:pt>
                <c:pt idx="6">
                  <c:v>2.4547803617571001E-2</c:v>
                </c:pt>
                <c:pt idx="7">
                  <c:v>2.60989010989011E-2</c:v>
                </c:pt>
                <c:pt idx="8">
                  <c:v>2.82317979197622E-2</c:v>
                </c:pt>
                <c:pt idx="9">
                  <c:v>3.10965630114566E-2</c:v>
                </c:pt>
                <c:pt idx="10">
                  <c:v>3.4926470588235302E-2</c:v>
                </c:pt>
                <c:pt idx="11">
                  <c:v>0.04</c:v>
                </c:pt>
                <c:pt idx="12">
                  <c:v>4.6798029556650203E-2</c:v>
                </c:pt>
                <c:pt idx="13">
                  <c:v>5.5882352941176397E-2</c:v>
                </c:pt>
                <c:pt idx="14">
                  <c:v>6.7857142857142796E-2</c:v>
                </c:pt>
                <c:pt idx="15">
                  <c:v>8.3333333333333301E-2</c:v>
                </c:pt>
                <c:pt idx="16">
                  <c:v>0.103825136612022</c:v>
                </c:pt>
                <c:pt idx="17">
                  <c:v>0.13013698630136999</c:v>
                </c:pt>
                <c:pt idx="18">
                  <c:v>0.163793103448276</c:v>
                </c:pt>
                <c:pt idx="19">
                  <c:v>0.204301075268817</c:v>
                </c:pt>
                <c:pt idx="20">
                  <c:v>0.25333333333333302</c:v>
                </c:pt>
                <c:pt idx="21">
                  <c:v>0.31147540983606498</c:v>
                </c:pt>
                <c:pt idx="22">
                  <c:v>0.38</c:v>
                </c:pt>
                <c:pt idx="23">
                  <c:v>0.452380952380952</c:v>
                </c:pt>
                <c:pt idx="24">
                  <c:v>0.52777777777777801</c:v>
                </c:pt>
              </c:numCache>
            </c:numRef>
          </c:yVal>
          <c:smooth val="1"/>
          <c:extLst>
            <c:ext xmlns:c16="http://schemas.microsoft.com/office/drawing/2014/chart" uri="{C3380CC4-5D6E-409C-BE32-E72D297353CC}">
              <c16:uniqueId val="{00000002-9A4B-4FA3-BF93-ADE647770D29}"/>
            </c:ext>
          </c:extLst>
        </c:ser>
        <c:dLbls>
          <c:showLegendKey val="0"/>
          <c:showVal val="0"/>
          <c:showCatName val="0"/>
          <c:showSerName val="0"/>
          <c:showPercent val="0"/>
          <c:showBubbleSize val="0"/>
        </c:dLbls>
        <c:axId val="1934242384"/>
        <c:axId val="1934577248"/>
      </c:scatterChart>
      <c:valAx>
        <c:axId val="1934242384"/>
        <c:scaling>
          <c:orientation val="minMax"/>
          <c:max val="44"/>
          <c:min val="2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Maternal Age (years)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Arial" panose="020B0604020202020204" pitchFamily="34" charset="0"/>
                <a:ea typeface="+mn-ea"/>
                <a:cs typeface="Arial" panose="020B0604020202020204" pitchFamily="34" charset="0"/>
              </a:defRPr>
            </a:pPr>
            <a:endParaRPr lang="en-US"/>
          </a:p>
        </c:txPr>
        <c:crossAx val="1934577248"/>
        <c:crosses val="autoZero"/>
        <c:crossBetween val="midCat"/>
        <c:majorUnit val="1"/>
      </c:valAx>
      <c:valAx>
        <c:axId val="1934577248"/>
        <c:scaling>
          <c:orientation val="minMax"/>
          <c:max val="1"/>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PPV</a:t>
                </a:r>
              </a:p>
              <a:p>
                <a:pPr>
                  <a:defRPr/>
                </a:pP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Arial" panose="020B0604020202020204" pitchFamily="34" charset="0"/>
                <a:ea typeface="+mn-ea"/>
                <a:cs typeface="Arial" panose="020B0604020202020204" pitchFamily="34" charset="0"/>
              </a:defRPr>
            </a:pPr>
            <a:endParaRPr lang="en-US"/>
          </a:p>
        </c:txPr>
        <c:crossAx val="19342423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3342475448999"/>
          <c:y val="5.5083439019716997E-2"/>
          <c:w val="0.77806871332094696"/>
          <c:h val="0.71519072516934201"/>
        </c:manualLayout>
      </c:layout>
      <c:barChart>
        <c:barDir val="col"/>
        <c:grouping val="clustered"/>
        <c:varyColors val="0"/>
        <c:ser>
          <c:idx val="3"/>
          <c:order val="3"/>
          <c:tx>
            <c:strRef>
              <c:f>'PPV Counseling Chart'!$B$27</c:f>
              <c:strCache>
                <c:ptCount val="1"/>
                <c:pt idx="0">
                  <c:v>Trisomy 21</c:v>
                </c:pt>
              </c:strCache>
            </c:strRef>
          </c:tx>
          <c:spPr>
            <a:solidFill>
              <a:schemeClr val="accent1"/>
            </a:solidFill>
            <a:ln>
              <a:noFill/>
            </a:ln>
            <a:effectLst>
              <a:outerShdw blurRad="40000" dist="23000" dir="5400000" rotWithShape="0">
                <a:srgbClr val="000000">
                  <a:alpha val="35000"/>
                </a:srgbClr>
              </a:outerShdw>
            </a:effectLst>
          </c:spPr>
          <c:invertIfNegative val="0"/>
          <c:cat>
            <c:numRef>
              <c:f>'PPV Counseling Chart'!$C$23:$H$23</c:f>
              <c:numCache>
                <c:formatCode>General</c:formatCode>
                <c:ptCount val="6"/>
                <c:pt idx="0">
                  <c:v>20</c:v>
                </c:pt>
                <c:pt idx="1">
                  <c:v>25</c:v>
                </c:pt>
                <c:pt idx="2">
                  <c:v>30</c:v>
                </c:pt>
                <c:pt idx="3">
                  <c:v>35</c:v>
                </c:pt>
                <c:pt idx="4">
                  <c:v>40</c:v>
                </c:pt>
                <c:pt idx="5">
                  <c:v>45</c:v>
                </c:pt>
              </c:numCache>
            </c:numRef>
          </c:cat>
          <c:val>
            <c:numRef>
              <c:f>'PPV Counseling Chart'!$C$27:$H$27</c:f>
              <c:numCache>
                <c:formatCode>0.00%</c:formatCode>
                <c:ptCount val="6"/>
                <c:pt idx="0">
                  <c:v>0.35157495553167001</c:v>
                </c:pt>
                <c:pt idx="1">
                  <c:v>0.379277013465319</c:v>
                </c:pt>
                <c:pt idx="2">
                  <c:v>0.48016908235332001</c:v>
                </c:pt>
                <c:pt idx="3">
                  <c:v>0.70188739633253405</c:v>
                </c:pt>
                <c:pt idx="4">
                  <c:v>0.89838587837324502</c:v>
                </c:pt>
                <c:pt idx="5">
                  <c:v>0.96869524743936097</c:v>
                </c:pt>
              </c:numCache>
            </c:numRef>
          </c:val>
          <c:extLst>
            <c:ext xmlns:c16="http://schemas.microsoft.com/office/drawing/2014/chart" uri="{C3380CC4-5D6E-409C-BE32-E72D297353CC}">
              <c16:uniqueId val="{00000000-3117-4C08-AE16-59D8CD6E2965}"/>
            </c:ext>
          </c:extLst>
        </c:ser>
        <c:ser>
          <c:idx val="4"/>
          <c:order val="4"/>
          <c:tx>
            <c:strRef>
              <c:f>'PPV Counseling Chart'!$B$28</c:f>
              <c:strCache>
                <c:ptCount val="1"/>
                <c:pt idx="0">
                  <c:v>Trisomy 18</c:v>
                </c:pt>
              </c:strCache>
            </c:strRef>
          </c:tx>
          <c:spPr>
            <a:solidFill>
              <a:schemeClr val="accent2">
                <a:lumMod val="75000"/>
              </a:schemeClr>
            </a:solidFill>
            <a:ln>
              <a:noFill/>
            </a:ln>
            <a:effectLst>
              <a:outerShdw blurRad="40000" dist="23000" dir="5400000" rotWithShape="0">
                <a:srgbClr val="000000">
                  <a:alpha val="35000"/>
                </a:srgbClr>
              </a:outerShdw>
            </a:effectLst>
          </c:spPr>
          <c:invertIfNegative val="0"/>
          <c:cat>
            <c:numRef>
              <c:f>'PPV Counseling Chart'!$C$23:$H$23</c:f>
              <c:numCache>
                <c:formatCode>General</c:formatCode>
                <c:ptCount val="6"/>
                <c:pt idx="0">
                  <c:v>20</c:v>
                </c:pt>
                <c:pt idx="1">
                  <c:v>25</c:v>
                </c:pt>
                <c:pt idx="2">
                  <c:v>30</c:v>
                </c:pt>
                <c:pt idx="3">
                  <c:v>35</c:v>
                </c:pt>
                <c:pt idx="4">
                  <c:v>40</c:v>
                </c:pt>
                <c:pt idx="5">
                  <c:v>45</c:v>
                </c:pt>
              </c:numCache>
            </c:numRef>
          </c:cat>
          <c:val>
            <c:numRef>
              <c:f>'PPV Counseling Chart'!$C$28:$H$28</c:f>
              <c:numCache>
                <c:formatCode>0.00%</c:formatCode>
                <c:ptCount val="6"/>
                <c:pt idx="0">
                  <c:v>0.134414462022204</c:v>
                </c:pt>
                <c:pt idx="1">
                  <c:v>0.15073149591149201</c:v>
                </c:pt>
                <c:pt idx="2">
                  <c:v>0.20565481602637001</c:v>
                </c:pt>
                <c:pt idx="3">
                  <c:v>0.39827001551065</c:v>
                </c:pt>
                <c:pt idx="4">
                  <c:v>0.70643077785880404</c:v>
                </c:pt>
                <c:pt idx="5">
                  <c:v>0.88838626488996997</c:v>
                </c:pt>
              </c:numCache>
            </c:numRef>
          </c:val>
          <c:extLst>
            <c:ext xmlns:c16="http://schemas.microsoft.com/office/drawing/2014/chart" uri="{C3380CC4-5D6E-409C-BE32-E72D297353CC}">
              <c16:uniqueId val="{00000001-3117-4C08-AE16-59D8CD6E2965}"/>
            </c:ext>
          </c:extLst>
        </c:ser>
        <c:ser>
          <c:idx val="5"/>
          <c:order val="5"/>
          <c:tx>
            <c:strRef>
              <c:f>'PPV Counseling Chart'!$B$29</c:f>
              <c:strCache>
                <c:ptCount val="1"/>
                <c:pt idx="0">
                  <c:v>Trisomy 13</c:v>
                </c:pt>
              </c:strCache>
            </c:strRef>
          </c:tx>
          <c:spPr>
            <a:solidFill>
              <a:schemeClr val="accent4"/>
            </a:solidFill>
            <a:ln>
              <a:noFill/>
            </a:ln>
            <a:effectLst>
              <a:outerShdw blurRad="40000" dist="23000" dir="5400000" rotWithShape="0">
                <a:srgbClr val="000000">
                  <a:alpha val="35000"/>
                </a:srgbClr>
              </a:outerShdw>
            </a:effectLst>
          </c:spPr>
          <c:invertIfNegative val="0"/>
          <c:cat>
            <c:numRef>
              <c:f>'PPV Counseling Chart'!$C$23:$H$23</c:f>
              <c:numCache>
                <c:formatCode>General</c:formatCode>
                <c:ptCount val="6"/>
                <c:pt idx="0">
                  <c:v>20</c:v>
                </c:pt>
                <c:pt idx="1">
                  <c:v>25</c:v>
                </c:pt>
                <c:pt idx="2">
                  <c:v>30</c:v>
                </c:pt>
                <c:pt idx="3">
                  <c:v>35</c:v>
                </c:pt>
                <c:pt idx="4">
                  <c:v>40</c:v>
                </c:pt>
                <c:pt idx="5">
                  <c:v>45</c:v>
                </c:pt>
              </c:numCache>
            </c:numRef>
          </c:cat>
          <c:val>
            <c:numRef>
              <c:f>'PPV Counseling Chart'!$C$29:$H$29</c:f>
              <c:numCache>
                <c:formatCode>0.00%</c:formatCode>
                <c:ptCount val="6"/>
                <c:pt idx="0">
                  <c:v>8.4285933360719795E-2</c:v>
                </c:pt>
                <c:pt idx="1">
                  <c:v>9.6526528878158296E-2</c:v>
                </c:pt>
                <c:pt idx="2">
                  <c:v>0.13920564053905499</c:v>
                </c:pt>
                <c:pt idx="3">
                  <c:v>0.28523527332456</c:v>
                </c:pt>
                <c:pt idx="4">
                  <c:v>0.599877089303403</c:v>
                </c:pt>
                <c:pt idx="5">
                  <c:v>0.82260569598838396</c:v>
                </c:pt>
              </c:numCache>
            </c:numRef>
          </c:val>
          <c:extLst>
            <c:ext xmlns:c16="http://schemas.microsoft.com/office/drawing/2014/chart" uri="{C3380CC4-5D6E-409C-BE32-E72D297353CC}">
              <c16:uniqueId val="{00000002-3117-4C08-AE16-59D8CD6E2965}"/>
            </c:ext>
          </c:extLst>
        </c:ser>
        <c:dLbls>
          <c:showLegendKey val="0"/>
          <c:showVal val="0"/>
          <c:showCatName val="0"/>
          <c:showSerName val="0"/>
          <c:showPercent val="0"/>
          <c:showBubbleSize val="0"/>
        </c:dLbls>
        <c:gapWidth val="219"/>
        <c:axId val="1384108096"/>
        <c:axId val="1384108656"/>
      </c:barChart>
      <c:lineChart>
        <c:grouping val="standard"/>
        <c:varyColors val="0"/>
        <c:ser>
          <c:idx val="0"/>
          <c:order val="0"/>
          <c:tx>
            <c:strRef>
              <c:f>'PPV Counseling Chart'!$B$24</c:f>
              <c:strCache>
                <c:ptCount val="1"/>
                <c:pt idx="0">
                  <c:v>Trisomy 21</c:v>
                </c:pt>
              </c:strCache>
            </c:strRef>
          </c:tx>
          <c:spPr>
            <a:ln w="28575" cap="rnd">
              <a:solidFill>
                <a:schemeClr val="accent1">
                  <a:lumMod val="60000"/>
                  <a:lumOff val="40000"/>
                </a:schemeClr>
              </a:solidFill>
              <a:prstDash val="dash"/>
              <a:round/>
            </a:ln>
            <a:effectLst/>
          </c:spPr>
          <c:marker>
            <c:symbol val="none"/>
          </c:marker>
          <c:cat>
            <c:numRef>
              <c:f>'PPV Counseling Chart'!$C$23:$H$23</c:f>
              <c:numCache>
                <c:formatCode>General</c:formatCode>
                <c:ptCount val="6"/>
                <c:pt idx="0">
                  <c:v>20</c:v>
                </c:pt>
                <c:pt idx="1">
                  <c:v>25</c:v>
                </c:pt>
                <c:pt idx="2">
                  <c:v>30</c:v>
                </c:pt>
                <c:pt idx="3">
                  <c:v>35</c:v>
                </c:pt>
                <c:pt idx="4">
                  <c:v>40</c:v>
                </c:pt>
                <c:pt idx="5">
                  <c:v>45</c:v>
                </c:pt>
              </c:numCache>
            </c:numRef>
          </c:cat>
          <c:val>
            <c:numRef>
              <c:f>'PPV Counseling Chart'!$C$24:$H$24</c:f>
              <c:numCache>
                <c:formatCode>0.0000</c:formatCode>
                <c:ptCount val="6"/>
                <c:pt idx="0">
                  <c:v>1.25E-3</c:v>
                </c:pt>
                <c:pt idx="1">
                  <c:v>1.40845070422535E-3</c:v>
                </c:pt>
                <c:pt idx="2">
                  <c:v>2.1276595744680799E-3</c:v>
                </c:pt>
                <c:pt idx="3">
                  <c:v>5.40540540540541E-3</c:v>
                </c:pt>
                <c:pt idx="4">
                  <c:v>0.02</c:v>
                </c:pt>
                <c:pt idx="5">
                  <c:v>6.6666666666666693E-2</c:v>
                </c:pt>
              </c:numCache>
            </c:numRef>
          </c:val>
          <c:smooth val="0"/>
          <c:extLst>
            <c:ext xmlns:c16="http://schemas.microsoft.com/office/drawing/2014/chart" uri="{C3380CC4-5D6E-409C-BE32-E72D297353CC}">
              <c16:uniqueId val="{00000003-3117-4C08-AE16-59D8CD6E2965}"/>
            </c:ext>
          </c:extLst>
        </c:ser>
        <c:ser>
          <c:idx val="1"/>
          <c:order val="1"/>
          <c:tx>
            <c:strRef>
              <c:f>'PPV Counseling Chart'!$B$25</c:f>
              <c:strCache>
                <c:ptCount val="1"/>
                <c:pt idx="0">
                  <c:v>Trisomy 18</c:v>
                </c:pt>
              </c:strCache>
            </c:strRef>
          </c:tx>
          <c:spPr>
            <a:ln w="28575" cap="rnd">
              <a:solidFill>
                <a:schemeClr val="accent2"/>
              </a:solidFill>
              <a:prstDash val="dash"/>
              <a:round/>
            </a:ln>
            <a:effectLst/>
          </c:spPr>
          <c:marker>
            <c:symbol val="none"/>
          </c:marker>
          <c:cat>
            <c:numRef>
              <c:f>'PPV Counseling Chart'!$C$23:$H$23</c:f>
              <c:numCache>
                <c:formatCode>General</c:formatCode>
                <c:ptCount val="6"/>
                <c:pt idx="0">
                  <c:v>20</c:v>
                </c:pt>
                <c:pt idx="1">
                  <c:v>25</c:v>
                </c:pt>
                <c:pt idx="2">
                  <c:v>30</c:v>
                </c:pt>
                <c:pt idx="3">
                  <c:v>35</c:v>
                </c:pt>
                <c:pt idx="4">
                  <c:v>40</c:v>
                </c:pt>
                <c:pt idx="5">
                  <c:v>45</c:v>
                </c:pt>
              </c:numCache>
            </c:numRef>
          </c:cat>
          <c:val>
            <c:numRef>
              <c:f>'PPV Counseling Chart'!$C$25:$H$25</c:f>
              <c:numCache>
                <c:formatCode>0.0000</c:formatCode>
                <c:ptCount val="6"/>
                <c:pt idx="0">
                  <c:v>5.0000000000000001E-4</c:v>
                </c:pt>
                <c:pt idx="1">
                  <c:v>5.7142857142857104E-4</c:v>
                </c:pt>
                <c:pt idx="2">
                  <c:v>8.3333333333333404E-4</c:v>
                </c:pt>
                <c:pt idx="3">
                  <c:v>2.1276595744680799E-3</c:v>
                </c:pt>
                <c:pt idx="4">
                  <c:v>7.6923076923076901E-3</c:v>
                </c:pt>
                <c:pt idx="5">
                  <c:v>2.5000000000000001E-2</c:v>
                </c:pt>
              </c:numCache>
            </c:numRef>
          </c:val>
          <c:smooth val="0"/>
          <c:extLst>
            <c:ext xmlns:c16="http://schemas.microsoft.com/office/drawing/2014/chart" uri="{C3380CC4-5D6E-409C-BE32-E72D297353CC}">
              <c16:uniqueId val="{00000004-3117-4C08-AE16-59D8CD6E2965}"/>
            </c:ext>
          </c:extLst>
        </c:ser>
        <c:ser>
          <c:idx val="2"/>
          <c:order val="2"/>
          <c:tx>
            <c:strRef>
              <c:f>'PPV Counseling Chart'!$B$26</c:f>
              <c:strCache>
                <c:ptCount val="1"/>
                <c:pt idx="0">
                  <c:v>Trisomy 13</c:v>
                </c:pt>
              </c:strCache>
            </c:strRef>
          </c:tx>
          <c:spPr>
            <a:ln w="28575" cap="rnd">
              <a:solidFill>
                <a:schemeClr val="accent4">
                  <a:lumMod val="60000"/>
                  <a:lumOff val="40000"/>
                </a:schemeClr>
              </a:solidFill>
              <a:prstDash val="dash"/>
              <a:round/>
            </a:ln>
            <a:effectLst/>
          </c:spPr>
          <c:marker>
            <c:symbol val="none"/>
          </c:marker>
          <c:cat>
            <c:numRef>
              <c:f>'PPV Counseling Chart'!$C$23:$H$23</c:f>
              <c:numCache>
                <c:formatCode>General</c:formatCode>
                <c:ptCount val="6"/>
                <c:pt idx="0">
                  <c:v>20</c:v>
                </c:pt>
                <c:pt idx="1">
                  <c:v>25</c:v>
                </c:pt>
                <c:pt idx="2">
                  <c:v>30</c:v>
                </c:pt>
                <c:pt idx="3">
                  <c:v>35</c:v>
                </c:pt>
                <c:pt idx="4">
                  <c:v>40</c:v>
                </c:pt>
                <c:pt idx="5">
                  <c:v>45</c:v>
                </c:pt>
              </c:numCache>
            </c:numRef>
          </c:cat>
          <c:val>
            <c:numRef>
              <c:f>'PPV Counseling Chart'!$C$26:$H$26</c:f>
              <c:numCache>
                <c:formatCode>0.0000</c:formatCode>
                <c:ptCount val="6"/>
                <c:pt idx="0">
                  <c:v>1.5384615384615399E-4</c:v>
                </c:pt>
                <c:pt idx="1">
                  <c:v>1.78571428571429E-4</c:v>
                </c:pt>
                <c:pt idx="2">
                  <c:v>2.7027027027027E-4</c:v>
                </c:pt>
                <c:pt idx="3">
                  <c:v>6.6666666666666697E-4</c:v>
                </c:pt>
                <c:pt idx="4">
                  <c:v>2.5000000000000001E-3</c:v>
                </c:pt>
                <c:pt idx="5">
                  <c:v>7.6923076923076901E-3</c:v>
                </c:pt>
              </c:numCache>
            </c:numRef>
          </c:val>
          <c:smooth val="0"/>
          <c:extLst>
            <c:ext xmlns:c16="http://schemas.microsoft.com/office/drawing/2014/chart" uri="{C3380CC4-5D6E-409C-BE32-E72D297353CC}">
              <c16:uniqueId val="{00000005-3117-4C08-AE16-59D8CD6E2965}"/>
            </c:ext>
          </c:extLst>
        </c:ser>
        <c:dLbls>
          <c:showLegendKey val="0"/>
          <c:showVal val="0"/>
          <c:showCatName val="0"/>
          <c:showSerName val="0"/>
          <c:showPercent val="0"/>
          <c:showBubbleSize val="0"/>
        </c:dLbls>
        <c:marker val="1"/>
        <c:smooth val="0"/>
        <c:axId val="1384109776"/>
        <c:axId val="1384109216"/>
      </c:lineChart>
      <c:catAx>
        <c:axId val="1384108096"/>
        <c:scaling>
          <c:orientation val="minMax"/>
        </c:scaling>
        <c:delete val="0"/>
        <c:axPos val="b"/>
        <c:title>
          <c:tx>
            <c:rich>
              <a:bodyPr rot="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r>
                  <a:rPr lang="en-US" sz="1200" dirty="0"/>
                  <a:t>Maternal Age (years)</a:t>
                </a:r>
              </a:p>
            </c:rich>
          </c:tx>
          <c:layout>
            <c:manualLayout>
              <c:xMode val="edge"/>
              <c:yMode val="edge"/>
              <c:x val="0.40737852400501101"/>
              <c:y val="0.87245523107080003"/>
            </c:manualLayout>
          </c:layout>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1384108656"/>
        <c:crosses val="autoZero"/>
        <c:auto val="1"/>
        <c:lblAlgn val="ctr"/>
        <c:lblOffset val="100"/>
        <c:noMultiLvlLbl val="0"/>
      </c:catAx>
      <c:valAx>
        <c:axId val="1384108656"/>
        <c:scaling>
          <c:orientation val="minMax"/>
          <c:max val="1"/>
        </c:scaling>
        <c:delete val="0"/>
        <c:axPos val="l"/>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1" i="0" u="none" strike="noStrike" kern="1200" baseline="0">
                    <a:solidFill>
                      <a:sysClr val="windowText" lastClr="000000"/>
                    </a:solidFill>
                    <a:latin typeface="+mn-lt"/>
                    <a:ea typeface="+mn-ea"/>
                    <a:cs typeface="+mn-cs"/>
                  </a:defRPr>
                </a:pPr>
                <a:r>
                  <a:rPr lang="en-US" sz="1200" b="1" i="0" baseline="0" dirty="0">
                    <a:effectLst/>
                  </a:rPr>
                  <a:t>PPV</a:t>
                </a:r>
                <a:r>
                  <a:rPr lang="en-US" sz="1200" b="1" i="0" baseline="30000" dirty="0">
                    <a:effectLst/>
                  </a:rPr>
                  <a:t>1</a:t>
                </a:r>
                <a:endParaRPr lang="en-US" sz="1200" dirty="0">
                  <a:effectLst/>
                </a:endParaRPr>
              </a:p>
            </c:rich>
          </c:tx>
          <c:layout>
            <c:manualLayout>
              <c:xMode val="edge"/>
              <c:yMode val="edge"/>
              <c:x val="1.40050134182665E-2"/>
              <c:y val="0.34840692381806698"/>
            </c:manualLayout>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200" b="1" i="0" u="none" strike="noStrike" kern="1200" baseline="0">
                  <a:solidFill>
                    <a:sysClr val="windowText" lastClr="000000"/>
                  </a:solidFill>
                  <a:latin typeface="+mn-lt"/>
                  <a:ea typeface="+mn-ea"/>
                  <a:cs typeface="+mn-cs"/>
                </a:defRPr>
              </a:pPr>
              <a:endParaRPr lang="en-US"/>
            </a:p>
          </c:txPr>
        </c:title>
        <c:numFmt formatCode="0%" sourceLinked="0"/>
        <c:majorTickMark val="out"/>
        <c:minorTickMark val="none"/>
        <c:tickLblPos val="nextTo"/>
        <c:spPr>
          <a:noFill/>
          <a:ln>
            <a:solidFill>
              <a:sysClr val="windowText" lastClr="000000"/>
            </a:solidFill>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1384108096"/>
        <c:crosses val="autoZero"/>
        <c:crossBetween val="between"/>
        <c:majorUnit val="0.2"/>
      </c:valAx>
      <c:valAx>
        <c:axId val="1384109216"/>
        <c:scaling>
          <c:orientation val="minMax"/>
        </c:scaling>
        <c:delete val="0"/>
        <c:axPos val="r"/>
        <c:title>
          <c:tx>
            <c:rich>
              <a:bodyPr rot="-54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r>
                  <a:rPr lang="en-US" sz="1200" dirty="0"/>
                  <a:t>Prevalence</a:t>
                </a:r>
                <a:r>
                  <a:rPr lang="en-US" sz="1200" baseline="30000" dirty="0"/>
                  <a:t>2</a:t>
                </a:r>
              </a:p>
            </c:rich>
          </c:tx>
          <c:layout>
            <c:manualLayout>
              <c:xMode val="edge"/>
              <c:yMode val="edge"/>
              <c:x val="0.968202073997809"/>
              <c:y val="0.234387188943154"/>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title>
        <c:numFmt formatCode="#\ ??/100" sourceLinked="0"/>
        <c:majorTickMark val="out"/>
        <c:minorTickMark val="none"/>
        <c:tickLblPos val="nextTo"/>
        <c:spPr>
          <a:noFill/>
          <a:ln>
            <a:solidFill>
              <a:sysClr val="windowText" lastClr="000000"/>
            </a:solid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1384109776"/>
        <c:crosses val="max"/>
        <c:crossBetween val="between"/>
      </c:valAx>
      <c:catAx>
        <c:axId val="1384109776"/>
        <c:scaling>
          <c:orientation val="minMax"/>
        </c:scaling>
        <c:delete val="1"/>
        <c:axPos val="b"/>
        <c:numFmt formatCode="General" sourceLinked="1"/>
        <c:majorTickMark val="out"/>
        <c:minorTickMark val="none"/>
        <c:tickLblPos val="nextTo"/>
        <c:crossAx val="1384109216"/>
        <c:crosses val="autoZero"/>
        <c:auto val="1"/>
        <c:lblAlgn val="ctr"/>
        <c:lblOffset val="100"/>
        <c:noMultiLvlLbl val="0"/>
      </c:catAx>
      <c:spPr>
        <a:noFill/>
        <a:ln>
          <a:noFill/>
        </a:ln>
        <a:effectLst/>
      </c:spPr>
    </c:plotArea>
    <c:legend>
      <c:legendPos val="b"/>
      <c:legendEntry>
        <c:idx val="3"/>
        <c:delete val="1"/>
      </c:legendEntry>
      <c:legendEntry>
        <c:idx val="4"/>
        <c:delete val="1"/>
      </c:legendEntry>
      <c:legendEntry>
        <c:idx val="5"/>
        <c:delete val="1"/>
      </c:legendEntry>
      <c:layout>
        <c:manualLayout>
          <c:xMode val="edge"/>
          <c:yMode val="edge"/>
          <c:x val="0.115963192193844"/>
          <c:y val="2.33462427332705E-2"/>
          <c:w val="0.12557861730879499"/>
          <c:h val="0.28920279055703102"/>
        </c:manualLayout>
      </c:layout>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600" b="1">
          <a:solidFill>
            <a:sysClr val="windowText" lastClr="000000"/>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95"/>
      </c:pieChart>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9-11-05T20:27:53.489" idx="2">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22T20:31:41.918" idx="11">
    <p:pos x="10" y="10"/>
    <p:text>Give reference.  Was this in CVS or amnio?</p:text>
    <p:extLst>
      <p:ext uri="{C676402C-5697-4E1C-873F-D02D1690AC5C}">
        <p15:threadingInfo xmlns:p15="http://schemas.microsoft.com/office/powerpoint/2012/main" timeZoneBias="-120"/>
      </p:ext>
    </p:extLst>
  </p:cm>
  <p:cm authorId="2" dt="2019-10-31T15:06:21.435" idx="1">
    <p:pos x="10" y="106"/>
    <p:text>mix of both, mostly amniocentesis.</p:text>
    <p:extLst>
      <p:ext uri="{C676402C-5697-4E1C-873F-D02D1690AC5C}">
        <p15:threadingInfo xmlns:p15="http://schemas.microsoft.com/office/powerpoint/2012/main" timeZoneBias="360">
          <p15:parentCm authorId="1" idx="1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872F41-24F3-431A-9134-D760399E32A2}"/>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a:extLst>
              <a:ext uri="{FF2B5EF4-FFF2-40B4-BE49-F238E27FC236}">
                <a16:creationId xmlns:a16="http://schemas.microsoft.com/office/drawing/2014/main" id="{59F25B81-5D91-4C46-ADE1-50DF79ABBE4B}"/>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B96A39ED-9FC2-4BA0-B0BA-07DE925A9698}" type="datetimeFigureOut">
              <a:rPr lang="en-US" smtClean="0"/>
              <a:t>11/5/2019</a:t>
            </a:fld>
            <a:endParaRPr lang="en-US" dirty="0"/>
          </a:p>
        </p:txBody>
      </p:sp>
      <p:sp>
        <p:nvSpPr>
          <p:cNvPr id="4" name="Footer Placeholder 3">
            <a:extLst>
              <a:ext uri="{FF2B5EF4-FFF2-40B4-BE49-F238E27FC236}">
                <a16:creationId xmlns:a16="http://schemas.microsoft.com/office/drawing/2014/main" id="{9B03423A-D108-4BC3-90B2-5F409A926A63}"/>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E2C299-EFAD-40C3-A748-3924321B4B02}"/>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5C535CC-FB98-407E-9B9D-D6F4C4CAAD0A}" type="slidenum">
              <a:rPr lang="en-US" smtClean="0"/>
              <a:t>‹#›</a:t>
            </a:fld>
            <a:endParaRPr lang="en-US" dirty="0"/>
          </a:p>
        </p:txBody>
      </p:sp>
    </p:spTree>
    <p:extLst>
      <p:ext uri="{BB962C8B-B14F-4D97-AF65-F5344CB8AC3E}">
        <p14:creationId xmlns:p14="http://schemas.microsoft.com/office/powerpoint/2010/main" val="2435958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4DEE7CE-2367-4BB0-B7BC-044EC18B3D67}" type="datetimeFigureOut">
              <a:rPr lang="en-US" smtClean="0"/>
              <a:t>11/5/2019</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9B55C45-1957-4569-B2FC-82A8C46D3485}" type="slidenum">
              <a:rPr lang="en-US" smtClean="0"/>
              <a:t>‹#›</a:t>
            </a:fld>
            <a:endParaRPr lang="en-US" dirty="0"/>
          </a:p>
        </p:txBody>
      </p:sp>
    </p:spTree>
    <p:extLst>
      <p:ext uri="{BB962C8B-B14F-4D97-AF65-F5344CB8AC3E}">
        <p14:creationId xmlns:p14="http://schemas.microsoft.com/office/powerpoint/2010/main" val="3684676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a:t>QB#8840</a:t>
            </a:r>
          </a:p>
        </p:txBody>
      </p:sp>
    </p:spTree>
    <p:extLst>
      <p:ext uri="{BB962C8B-B14F-4D97-AF65-F5344CB8AC3E}">
        <p14:creationId xmlns:p14="http://schemas.microsoft.com/office/powerpoint/2010/main" val="201900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MRL Approved</a:t>
            </a:r>
            <a:r>
              <a:rPr lang="en-US" baseline="0" dirty="0"/>
              <a:t> 18Oct16 QB# 3062</a:t>
            </a:r>
            <a:endParaRPr lang="en-US" dirty="0"/>
          </a:p>
          <a:p>
            <a:endParaRPr lang="en-US" dirty="0"/>
          </a:p>
          <a:p>
            <a:r>
              <a:rPr lang="en-US" dirty="0"/>
              <a:t>CVS and amnio = gold standard, truth, was reserved for only high risk</a:t>
            </a:r>
          </a:p>
          <a:p>
            <a:r>
              <a:rPr lang="en-US" dirty="0"/>
              <a:t>Validating a screening assay, this is point of comparison</a:t>
            </a:r>
          </a:p>
          <a:p>
            <a:endParaRPr lang="en-US" dirty="0"/>
          </a:p>
        </p:txBody>
      </p:sp>
    </p:spTree>
    <p:extLst>
      <p:ext uri="{BB962C8B-B14F-4D97-AF65-F5344CB8AC3E}">
        <p14:creationId xmlns:p14="http://schemas.microsoft.com/office/powerpoint/2010/main" val="660119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eaLnBrk="0" fontAlgn="base" hangingPunct="0">
              <a:spcBef>
                <a:spcPct val="30000"/>
              </a:spcBef>
              <a:spcAft>
                <a:spcPct val="0"/>
              </a:spcAft>
              <a:defRPr/>
            </a:pPr>
            <a:r>
              <a:rPr lang="en-US" dirty="0"/>
              <a:t>MRL Approved</a:t>
            </a:r>
            <a:r>
              <a:rPr lang="en-US" baseline="0" dirty="0"/>
              <a:t> 18Oct16 QB# 3062</a:t>
            </a:r>
            <a:endParaRPr lang="en-US" dirty="0"/>
          </a:p>
          <a:p>
            <a:pPr defTabSz="914350" eaLnBrk="0" fontAlgn="base" hangingPunct="0">
              <a:spcBef>
                <a:spcPct val="30000"/>
              </a:spcBef>
              <a:spcAft>
                <a:spcPct val="0"/>
              </a:spcAft>
              <a:defRPr/>
            </a:pPr>
            <a:endParaRPr lang="en-US" dirty="0"/>
          </a:p>
          <a:p>
            <a:pPr defTabSz="914350" eaLnBrk="0" fontAlgn="base" hangingPunct="0">
              <a:spcBef>
                <a:spcPct val="30000"/>
              </a:spcBef>
              <a:spcAft>
                <a:spcPct val="0"/>
              </a:spcAft>
              <a:defRPr/>
            </a:pPr>
            <a:r>
              <a:rPr lang="en-US" dirty="0"/>
              <a:t>Even the gold standard isn’t currently at 100% sens/spec.</a:t>
            </a:r>
          </a:p>
          <a:p>
            <a:pPr defTabSz="914350" eaLnBrk="0" fontAlgn="base" hangingPunct="0">
              <a:spcBef>
                <a:spcPct val="30000"/>
              </a:spcBef>
              <a:spcAft>
                <a:spcPct val="0"/>
              </a:spcAft>
              <a:defRPr/>
            </a:pPr>
            <a:r>
              <a:rPr lang="en-US" dirty="0"/>
              <a:t>Validation comparison</a:t>
            </a:r>
          </a:p>
          <a:p>
            <a:pPr defTabSz="914350" eaLnBrk="0" fontAlgn="base" hangingPunct="0">
              <a:spcBef>
                <a:spcPct val="30000"/>
              </a:spcBef>
              <a:spcAft>
                <a:spcPct val="0"/>
              </a:spcAft>
              <a:defRPr/>
            </a:pPr>
            <a:r>
              <a:rPr lang="en-US" dirty="0"/>
              <a:t>Any pos screen should proceed to additional, confirmatory testing</a:t>
            </a:r>
          </a:p>
          <a:p>
            <a:pPr defTabSz="914350" eaLnBrk="0" fontAlgn="base" hangingPunct="0">
              <a:spcBef>
                <a:spcPct val="30000"/>
              </a:spcBef>
              <a:spcAft>
                <a:spcPct val="0"/>
              </a:spcAft>
              <a:defRPr/>
            </a:pPr>
            <a:endParaRPr lang="en-US" dirty="0"/>
          </a:p>
          <a:p>
            <a:endParaRPr lang="en-US" dirty="0"/>
          </a:p>
        </p:txBody>
      </p:sp>
    </p:spTree>
    <p:extLst>
      <p:ext uri="{BB962C8B-B14F-4D97-AF65-F5344CB8AC3E}">
        <p14:creationId xmlns:p14="http://schemas.microsoft.com/office/powerpoint/2010/main" val="2449858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55C45-1957-4569-B2FC-82A8C46D3485}" type="slidenum">
              <a:rPr lang="en-US" smtClean="0"/>
              <a:t>12</a:t>
            </a:fld>
            <a:endParaRPr lang="en-US" dirty="0"/>
          </a:p>
        </p:txBody>
      </p:sp>
    </p:spTree>
    <p:extLst>
      <p:ext uri="{BB962C8B-B14F-4D97-AF65-F5344CB8AC3E}">
        <p14:creationId xmlns:p14="http://schemas.microsoft.com/office/powerpoint/2010/main" val="1320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a:t>CAP-Approved QB# 5491, Approved December 2017</a:t>
            </a:r>
          </a:p>
          <a:p>
            <a:endParaRPr lang="en-US" dirty="0"/>
          </a:p>
          <a:p>
            <a:endParaRPr lang="en-US" dirty="0"/>
          </a:p>
        </p:txBody>
      </p:sp>
    </p:spTree>
    <p:extLst>
      <p:ext uri="{BB962C8B-B14F-4D97-AF65-F5344CB8AC3E}">
        <p14:creationId xmlns:p14="http://schemas.microsoft.com/office/powerpoint/2010/main" val="400461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eaLnBrk="0" fontAlgn="base" hangingPunct="0">
              <a:spcBef>
                <a:spcPct val="30000"/>
              </a:spcBef>
              <a:spcAft>
                <a:spcPct val="0"/>
              </a:spcAft>
              <a:defRPr/>
            </a:pPr>
            <a:r>
              <a:rPr lang="en-US" sz="2400" dirty="0"/>
              <a:t>MRL Approved 18Oct16 QB# 3062</a:t>
            </a:r>
          </a:p>
          <a:p>
            <a:pPr>
              <a:defRPr/>
            </a:pPr>
            <a:endParaRPr lang="en-US" sz="2400" kern="0" dirty="0">
              <a:solidFill>
                <a:srgbClr val="4D4D4F"/>
              </a:solidFill>
              <a:latin typeface="Arial"/>
            </a:endParaRPr>
          </a:p>
          <a:p>
            <a:pPr>
              <a:defRPr/>
            </a:pPr>
            <a:r>
              <a:rPr lang="en-US" kern="0" dirty="0">
                <a:solidFill>
                  <a:srgbClr val="4D4D4F"/>
                </a:solidFill>
                <a:latin typeface="Arial"/>
              </a:rPr>
              <a:t>2011</a:t>
            </a:r>
          </a:p>
          <a:p>
            <a:r>
              <a:rPr lang="en-US" dirty="0"/>
              <a:t>25 calls</a:t>
            </a:r>
          </a:p>
          <a:p>
            <a:r>
              <a:rPr lang="en-US" dirty="0"/>
              <a:t>Initially OOP, then only for high risk, now mixed</a:t>
            </a:r>
          </a:p>
          <a:p>
            <a:pPr>
              <a:defRPr/>
            </a:pPr>
            <a:r>
              <a:rPr lang="en-US" kern="0" dirty="0">
                <a:solidFill>
                  <a:srgbClr val="4D4D4F"/>
                </a:solidFill>
                <a:latin typeface="Arial"/>
              </a:rPr>
              <a:t>Soft launch, 20 centers</a:t>
            </a:r>
          </a:p>
          <a:p>
            <a:pPr>
              <a:defRPr/>
            </a:pPr>
            <a:r>
              <a:rPr lang="en-US" kern="0" dirty="0">
                <a:solidFill>
                  <a:srgbClr val="4D4D4F"/>
                </a:solidFill>
                <a:latin typeface="Arial"/>
              </a:rPr>
              <a:t>25 calls</a:t>
            </a:r>
          </a:p>
          <a:p>
            <a:pPr>
              <a:defRPr/>
            </a:pPr>
            <a:r>
              <a:rPr lang="en-US" kern="0" dirty="0">
                <a:solidFill>
                  <a:srgbClr val="4D4D4F"/>
                </a:solidFill>
                <a:latin typeface="Arial"/>
              </a:rPr>
              <a:t>Patients demanded of providers</a:t>
            </a:r>
          </a:p>
          <a:p>
            <a:endParaRPr lang="en-US" dirty="0"/>
          </a:p>
        </p:txBody>
      </p:sp>
    </p:spTree>
    <p:extLst>
      <p:ext uri="{BB962C8B-B14F-4D97-AF65-F5344CB8AC3E}">
        <p14:creationId xmlns:p14="http://schemas.microsoft.com/office/powerpoint/2010/main" val="2353560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a:t>CAP-Approved QB# 5491, Approved December 2017</a:t>
            </a:r>
          </a:p>
          <a:p>
            <a:endParaRPr lang="en-US" b="1" dirty="0"/>
          </a:p>
          <a:p>
            <a:r>
              <a:rPr lang="en-US" b="1" dirty="0"/>
              <a:t>Generally </a:t>
            </a:r>
            <a:r>
              <a:rPr lang="en-US" b="1" dirty="0">
                <a:ea typeface="ＭＳ Ｐゴシック" pitchFamily="34" charset="-128"/>
              </a:rPr>
              <a:t>(Placental genome ≈ Fetal genome)</a:t>
            </a:r>
          </a:p>
          <a:p>
            <a:pPr defTabSz="931774">
              <a:defRPr/>
            </a:pPr>
            <a:r>
              <a:rPr lang="en-US" dirty="0">
                <a:ea typeface="ＭＳ Ｐゴシック" pitchFamily="34" charset="-128"/>
              </a:rPr>
              <a:t>Short DNA fragments (150–200bp) are released into bloodstream </a:t>
            </a:r>
          </a:p>
          <a:p>
            <a:endParaRPr lang="en-US" b="1" dirty="0"/>
          </a:p>
          <a:p>
            <a:endParaRPr lang="en-US" dirty="0"/>
          </a:p>
        </p:txBody>
      </p:sp>
    </p:spTree>
    <p:extLst>
      <p:ext uri="{BB962C8B-B14F-4D97-AF65-F5344CB8AC3E}">
        <p14:creationId xmlns:p14="http://schemas.microsoft.com/office/powerpoint/2010/main" val="477675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defTabSz="931774" eaLnBrk="0" fontAlgn="base" hangingPunct="0">
              <a:spcBef>
                <a:spcPct val="30000"/>
              </a:spcBef>
              <a:spcAft>
                <a:spcPct val="0"/>
              </a:spcAft>
              <a:defRPr/>
            </a:pPr>
            <a:r>
              <a:rPr lang="en-US" dirty="0"/>
              <a:t>MRL Approved</a:t>
            </a:r>
            <a:r>
              <a:rPr lang="en-US" baseline="0" dirty="0"/>
              <a:t> 18July2017 QB#4676</a:t>
            </a:r>
            <a:endParaRPr lang="en-US" dirty="0"/>
          </a:p>
          <a:p>
            <a:endParaRPr lang="en-US" dirty="0"/>
          </a:p>
          <a:p>
            <a:r>
              <a:rPr lang="en-US" dirty="0"/>
              <a:t>Different methods, whole genome sequencings = counting method</a:t>
            </a:r>
          </a:p>
        </p:txBody>
      </p:sp>
    </p:spTree>
    <p:extLst>
      <p:ext uri="{BB962C8B-B14F-4D97-AF65-F5344CB8AC3E}">
        <p14:creationId xmlns:p14="http://schemas.microsoft.com/office/powerpoint/2010/main" val="1502883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a:t>QB#4591 Approved June 2017</a:t>
            </a:r>
          </a:p>
          <a:p>
            <a:endParaRPr lang="en-US" dirty="0"/>
          </a:p>
          <a:p>
            <a:r>
              <a:rPr lang="en-US" dirty="0"/>
              <a:t>Meta-analysis</a:t>
            </a:r>
            <a:r>
              <a:rPr lang="en-US" baseline="0" dirty="0"/>
              <a:t> – included both WGS and targeted based methods</a:t>
            </a:r>
            <a:endParaRPr lang="en-US" dirty="0"/>
          </a:p>
          <a:p>
            <a:endParaRPr lang="en-US" dirty="0"/>
          </a:p>
        </p:txBody>
      </p:sp>
    </p:spTree>
    <p:extLst>
      <p:ext uri="{BB962C8B-B14F-4D97-AF65-F5344CB8AC3E}">
        <p14:creationId xmlns:p14="http://schemas.microsoft.com/office/powerpoint/2010/main" val="75869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latin typeface="Arial" charset="0"/>
            </a:endParaRPr>
          </a:p>
          <a:p>
            <a:r>
              <a:rPr lang="en-US" dirty="0">
                <a:latin typeface="Arial" charset="0"/>
              </a:rPr>
              <a:t>Why dx confirmatory testing always necessary</a:t>
            </a:r>
          </a:p>
          <a:p>
            <a:endParaRPr lang="en-US" dirty="0">
              <a:latin typeface="Arial" charset="0"/>
            </a:endParaRPr>
          </a:p>
          <a:p>
            <a:endParaRPr lang="en-US" dirty="0">
              <a:latin typeface="Arial" charset="0"/>
            </a:endParaRPr>
          </a:p>
          <a:p>
            <a:endParaRPr lang="en-US" dirty="0">
              <a:latin typeface="Arial" charset="0"/>
            </a:endParaRPr>
          </a:p>
          <a:p>
            <a:r>
              <a:rPr lang="en-US" dirty="0">
                <a:latin typeface="Arial" charset="0"/>
              </a:rPr>
              <a:t>One argument that continues to be made for traditional screening over screening via NIPT in the average-risk population is the lower positive predictive value for lower risk women. Positive predictive value, or PPV, is the chance that a screen positive result is a true positive. The PPV is affected by both the false positive rate of a test, as well as the prevalence of a condition. This graph is very striking and shows that because the false positive rate of NIPT is so much better than any traditional screening method, the PPV is significantly higher for NIPT along the maternal age continuum even in younger women where the prevalence of DS is lower. </a:t>
            </a:r>
          </a:p>
          <a:p>
            <a:r>
              <a:rPr lang="en-US" dirty="0">
                <a:latin typeface="Arial" charset="0"/>
              </a:rPr>
              <a:t> When considering what a lower FPR and a higher PPV means from a clinical practice standpoint, it means that less women are referred for invasive testing. While invasive testing is necessary to confirm abnormal screen results, improving accuracy of screening means that less women with unaffected pregnancies will receive abnormal screen results and be referred for invasive testing. The potential cost savings for reducing the number of needed confirmatory diagnostic invasive tests are substantial.</a:t>
            </a:r>
          </a:p>
        </p:txBody>
      </p:sp>
    </p:spTree>
    <p:extLst>
      <p:ext uri="{BB962C8B-B14F-4D97-AF65-F5344CB8AC3E}">
        <p14:creationId xmlns:p14="http://schemas.microsoft.com/office/powerpoint/2010/main" val="3209044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a:t>CAP-Approved QB# 5491, Approved December 2017</a:t>
            </a:r>
          </a:p>
          <a:p>
            <a:endParaRPr lang="en-US" dirty="0"/>
          </a:p>
          <a:p>
            <a:r>
              <a:rPr lang="en-US" dirty="0"/>
              <a:t>Increase with maternal age</a:t>
            </a:r>
          </a:p>
          <a:p>
            <a:r>
              <a:rPr lang="en-US" dirty="0"/>
              <a:t>Decrease with GA</a:t>
            </a:r>
          </a:p>
          <a:p>
            <a:r>
              <a:rPr lang="en-US" dirty="0"/>
              <a:t>Difficult concept for clinicians to grasp</a:t>
            </a:r>
          </a:p>
          <a:p>
            <a:endParaRPr lang="en-US" dirty="0"/>
          </a:p>
          <a:p>
            <a:endParaRPr lang="en-US" dirty="0"/>
          </a:p>
          <a:p>
            <a:endParaRPr lang="en-US" dirty="0"/>
          </a:p>
          <a:p>
            <a:r>
              <a:rPr lang="en-US" dirty="0"/>
              <a:t>Talking point:</a:t>
            </a:r>
          </a:p>
          <a:p>
            <a:r>
              <a:rPr lang="en-US" dirty="0"/>
              <a:t>In the previous slide, we showed the</a:t>
            </a:r>
            <a:r>
              <a:rPr lang="en-US" baseline="0" dirty="0"/>
              <a:t> PPV for our study cohort using the information on true and false positives reported to the lab.</a:t>
            </a:r>
          </a:p>
          <a:p>
            <a:endParaRPr lang="en-US" baseline="0" dirty="0"/>
          </a:p>
          <a:p>
            <a:r>
              <a:rPr lang="en-US" baseline="0" dirty="0"/>
              <a:t>But at an individual level, PPV calculation requires knowledge of the a priori risk for an individual.</a:t>
            </a:r>
          </a:p>
          <a:p>
            <a:r>
              <a:rPr lang="en-US" baseline="0" dirty="0"/>
              <a:t>This is a modeled plot showing that as the prevalence increases, PPV improves</a:t>
            </a:r>
          </a:p>
          <a:p>
            <a:r>
              <a:rPr lang="en-US" baseline="0" dirty="0"/>
              <a:t>This is fundamentally and directionally correct that, even with the same sensitivity and specificity, prevalence of a condition will significantly impacts the PPV</a:t>
            </a:r>
          </a:p>
          <a:p>
            <a:endParaRPr lang="en-US" baseline="0" dirty="0"/>
          </a:p>
          <a:p>
            <a:endParaRPr lang="en-US" baseline="0" dirty="0"/>
          </a:p>
          <a:p>
            <a:r>
              <a:rPr lang="en-US" baseline="0" dirty="0"/>
              <a:t>Additional points</a:t>
            </a:r>
          </a:p>
          <a:p>
            <a:pPr marL="174708" indent="-174708">
              <a:buFont typeface="Arial" panose="020B0604020202020204" pitchFamily="34" charset="0"/>
              <a:buChar char="•"/>
            </a:pPr>
            <a:r>
              <a:rPr lang="en-US" dirty="0">
                <a:latin typeface="Arial" charset="0"/>
              </a:rPr>
              <a:t>In this figure, the dashed lines indicate the estimated prevalence at 10 weeks of gestation for trisomy 21, 18, and 13. The columns indicated the predicted PPV based on a priori risk determined by maternal age alone</a:t>
            </a:r>
          </a:p>
          <a:p>
            <a:pPr marL="174708" indent="-174708" defTabSz="931774" eaLnBrk="0" fontAlgn="base" hangingPunct="0">
              <a:spcBef>
                <a:spcPct val="30000"/>
              </a:spcBef>
              <a:spcAft>
                <a:spcPct val="0"/>
              </a:spcAft>
              <a:buFont typeface="Arial" panose="020B0604020202020204" pitchFamily="34" charset="0"/>
              <a:buChar char="•"/>
              <a:defRPr/>
            </a:pPr>
            <a:r>
              <a:rPr lang="en-US" dirty="0">
                <a:latin typeface="Arial" charset="0"/>
              </a:rPr>
              <a:t>The use of validation metrics in place of clinical metrics would result in similar PPVs, with the same trend for increasing PPVs with increasing incidence. </a:t>
            </a:r>
          </a:p>
          <a:p>
            <a:pPr marL="174708" indent="-174708" defTabSz="931774" eaLnBrk="0" fontAlgn="base" hangingPunct="0">
              <a:spcBef>
                <a:spcPct val="30000"/>
              </a:spcBef>
              <a:spcAft>
                <a:spcPct val="0"/>
              </a:spcAft>
              <a:buFont typeface="Arial" panose="020B0604020202020204" pitchFamily="34" charset="0"/>
              <a:buChar char="•"/>
              <a:defRPr/>
            </a:pPr>
            <a:r>
              <a:rPr lang="en-US" dirty="0">
                <a:latin typeface="Arial" charset="0"/>
              </a:rPr>
              <a:t>When counseling patients, clinical consideration should be given to the presence of other indications (eg, ultrasound findings) that may elevate a patient’s </a:t>
            </a:r>
            <a:r>
              <a:rPr lang="en-US" i="1" dirty="0">
                <a:latin typeface="Arial" charset="0"/>
              </a:rPr>
              <a:t>a priori</a:t>
            </a:r>
            <a:r>
              <a:rPr lang="en-US" dirty="0">
                <a:latin typeface="Arial" charset="0"/>
              </a:rPr>
              <a:t> risk, and therefore PPV, over that determined by maternal age alone. Although the PPV for average-risk women is lower than for high-risk women, it is important for clinicians to understand that the PPV for NIPS is higher than with traditional pregnancy screening options, regardless of maternal age or </a:t>
            </a:r>
            <a:r>
              <a:rPr lang="en-US" i="1" dirty="0">
                <a:latin typeface="Arial" charset="0"/>
              </a:rPr>
              <a:t>a priori</a:t>
            </a:r>
            <a:r>
              <a:rPr lang="en-US" dirty="0">
                <a:latin typeface="Arial" charset="0"/>
              </a:rPr>
              <a:t> risk.</a:t>
            </a:r>
          </a:p>
          <a:p>
            <a:pPr defTabSz="931774" eaLnBrk="0" fontAlgn="base" hangingPunct="0">
              <a:spcBef>
                <a:spcPct val="30000"/>
              </a:spcBef>
              <a:spcAft>
                <a:spcPct val="0"/>
              </a:spcAft>
              <a:defRPr/>
            </a:pPr>
            <a:endParaRPr lang="en-US" dirty="0">
              <a:latin typeface="Arial" charset="0"/>
            </a:endParaRPr>
          </a:p>
          <a:p>
            <a:pPr defTabSz="931774" eaLnBrk="0" fontAlgn="base" hangingPunct="0">
              <a:spcBef>
                <a:spcPct val="30000"/>
              </a:spcBef>
              <a:spcAft>
                <a:spcPct val="0"/>
              </a:spcAft>
              <a:defRPr/>
            </a:pPr>
            <a:r>
              <a:rPr lang="en-US" dirty="0">
                <a:latin typeface="Arial" charset="0"/>
              </a:rPr>
              <a:t>Notes for Calculation of sensitivities and specificities from clinical data (with incomplete outcomes):</a:t>
            </a:r>
          </a:p>
          <a:p>
            <a:pPr marL="174708" indent="-174708" defTabSz="931774" eaLnBrk="0" fontAlgn="base" hangingPunct="0">
              <a:spcBef>
                <a:spcPct val="30000"/>
              </a:spcBef>
              <a:spcAft>
                <a:spcPct val="0"/>
              </a:spcAft>
              <a:buFontTx/>
              <a:buChar char="-"/>
              <a:defRPr/>
            </a:pPr>
            <a:r>
              <a:rPr lang="en-US" dirty="0">
                <a:latin typeface="Arial" charset="0"/>
              </a:rPr>
              <a:t>Assumed all FN had been reported</a:t>
            </a:r>
          </a:p>
          <a:p>
            <a:pPr marL="174708" indent="-174708" defTabSz="931774" eaLnBrk="0" fontAlgn="base" hangingPunct="0">
              <a:spcBef>
                <a:spcPct val="30000"/>
              </a:spcBef>
              <a:spcAft>
                <a:spcPct val="0"/>
              </a:spcAft>
              <a:buFontTx/>
              <a:buChar char="-"/>
              <a:defRPr/>
            </a:pPr>
            <a:r>
              <a:rPr lang="en-US" dirty="0">
                <a:latin typeface="Arial" charset="0"/>
              </a:rPr>
              <a:t>Adjusted total cohort size based on the proportion of positive cases with outcomes. </a:t>
            </a:r>
            <a:br>
              <a:rPr lang="en-US" dirty="0">
                <a:latin typeface="Arial" charset="0"/>
              </a:rPr>
            </a:br>
            <a:r>
              <a:rPr lang="en-US" dirty="0">
                <a:latin typeface="Arial" charset="0"/>
              </a:rPr>
              <a:t>Eg. For T21</a:t>
            </a:r>
          </a:p>
          <a:p>
            <a:pPr marL="640594" lvl="1" indent="-174708" defTabSz="931774" eaLnBrk="0" fontAlgn="base" hangingPunct="0">
              <a:spcBef>
                <a:spcPct val="30000"/>
              </a:spcBef>
              <a:spcAft>
                <a:spcPct val="0"/>
              </a:spcAft>
              <a:buFontTx/>
              <a:buChar char="-"/>
              <a:defRPr/>
            </a:pPr>
            <a:r>
              <a:rPr lang="en-US" dirty="0">
                <a:latin typeface="Arial" charset="0"/>
              </a:rPr>
              <a:t>1,356 cases were reported as positive and 83,942 were reported as negative</a:t>
            </a:r>
          </a:p>
          <a:p>
            <a:pPr marL="640594" lvl="1" indent="-174708" defTabSz="931774" eaLnBrk="0" fontAlgn="base" hangingPunct="0">
              <a:spcBef>
                <a:spcPct val="30000"/>
              </a:spcBef>
              <a:spcAft>
                <a:spcPct val="0"/>
              </a:spcAft>
              <a:buFontTx/>
              <a:buChar char="-"/>
              <a:defRPr/>
            </a:pPr>
            <a:r>
              <a:rPr lang="en-US" dirty="0">
                <a:latin typeface="Arial" charset="0"/>
              </a:rPr>
              <a:t>Cytogenetic confirmation revealed 443 TP, 75 FP, and 6 FN</a:t>
            </a:r>
          </a:p>
          <a:p>
            <a:pPr marL="640594" lvl="1" indent="-174708" defTabSz="931774" eaLnBrk="0" fontAlgn="base" hangingPunct="0">
              <a:spcBef>
                <a:spcPct val="30000"/>
              </a:spcBef>
              <a:spcAft>
                <a:spcPct val="0"/>
              </a:spcAft>
              <a:buFontTx/>
              <a:buChar char="-"/>
              <a:defRPr/>
            </a:pPr>
            <a:r>
              <a:rPr lang="en-US" dirty="0">
                <a:latin typeface="Arial" charset="0"/>
              </a:rPr>
              <a:t>The proportion of positive cases with outcomes was 38.2% = (443 + 75) / 1,356</a:t>
            </a:r>
          </a:p>
          <a:p>
            <a:pPr marL="640594" lvl="1" indent="-174708" defTabSz="931774" eaLnBrk="0" fontAlgn="base" hangingPunct="0">
              <a:spcBef>
                <a:spcPct val="30000"/>
              </a:spcBef>
              <a:spcAft>
                <a:spcPct val="0"/>
              </a:spcAft>
              <a:buFontTx/>
              <a:buChar char="-"/>
              <a:defRPr/>
            </a:pPr>
            <a:r>
              <a:rPr lang="en-US" dirty="0">
                <a:latin typeface="Arial" charset="0"/>
              </a:rPr>
              <a:t>Adjusted FN number was 2 = 6 x 38.2%</a:t>
            </a:r>
          </a:p>
          <a:p>
            <a:pPr marL="640594" lvl="1" indent="-174708" defTabSz="931774" eaLnBrk="0" fontAlgn="base" hangingPunct="0">
              <a:spcBef>
                <a:spcPct val="30000"/>
              </a:spcBef>
              <a:spcAft>
                <a:spcPct val="0"/>
              </a:spcAft>
              <a:buFontTx/>
              <a:buChar char="-"/>
              <a:defRPr/>
            </a:pPr>
            <a:r>
              <a:rPr lang="en-US" dirty="0">
                <a:latin typeface="Arial" charset="0"/>
              </a:rPr>
              <a:t>Adjusted TN was 32,064 = (83,942 - 6) x 38.2%</a:t>
            </a:r>
          </a:p>
          <a:p>
            <a:pPr marL="640594" lvl="1" indent="-174708" defTabSz="931774" eaLnBrk="0" fontAlgn="base" hangingPunct="0">
              <a:spcBef>
                <a:spcPct val="30000"/>
              </a:spcBef>
              <a:spcAft>
                <a:spcPct val="0"/>
              </a:spcAft>
              <a:buFontTx/>
              <a:buChar char="-"/>
              <a:defRPr/>
            </a:pPr>
            <a:r>
              <a:rPr lang="en-US" dirty="0">
                <a:latin typeface="Arial" charset="0"/>
              </a:rPr>
              <a:t>Observed sensitivity was 99.6% = 443 / (443 + 2)</a:t>
            </a:r>
          </a:p>
          <a:p>
            <a:pPr marL="640594" lvl="1" indent="-174708" defTabSz="931774" eaLnBrk="0" fontAlgn="base" hangingPunct="0">
              <a:spcBef>
                <a:spcPct val="30000"/>
              </a:spcBef>
              <a:spcAft>
                <a:spcPct val="0"/>
              </a:spcAft>
              <a:buFontTx/>
              <a:buChar char="-"/>
              <a:defRPr/>
            </a:pPr>
            <a:r>
              <a:rPr lang="en-US" dirty="0">
                <a:latin typeface="Arial" charset="0"/>
              </a:rPr>
              <a:t>Observed specificity was 99.8% = 32,064 / (32,064 + 75)</a:t>
            </a:r>
          </a:p>
          <a:p>
            <a:pPr marL="640594" lvl="1" indent="-174708" defTabSz="931774" eaLnBrk="0" fontAlgn="base" hangingPunct="0">
              <a:spcBef>
                <a:spcPct val="30000"/>
              </a:spcBef>
              <a:spcAft>
                <a:spcPct val="0"/>
              </a:spcAft>
              <a:buFontTx/>
              <a:buChar char="-"/>
              <a:defRPr/>
            </a:pPr>
            <a:r>
              <a:rPr lang="en-US" dirty="0">
                <a:latin typeface="Arial" charset="0"/>
              </a:rPr>
              <a:t>Differences between sensitivity and specificity in table in the slide and text explanation here are due to rounding in the text explanation (the notes given here)</a:t>
            </a:r>
          </a:p>
          <a:p>
            <a:endParaRPr lang="en-US" dirty="0"/>
          </a:p>
          <a:p>
            <a:endParaRPr lang="en-US" dirty="0"/>
          </a:p>
        </p:txBody>
      </p:sp>
    </p:spTree>
    <p:extLst>
      <p:ext uri="{BB962C8B-B14F-4D97-AF65-F5344CB8AC3E}">
        <p14:creationId xmlns:p14="http://schemas.microsoft.com/office/powerpoint/2010/main" val="2926014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a:t>MLR approved: April 20, 2016</a:t>
            </a:r>
          </a:p>
          <a:p>
            <a:r>
              <a:rPr lang="en-US" dirty="0"/>
              <a:t>QB# 1808</a:t>
            </a:r>
          </a:p>
          <a:p>
            <a:endParaRPr lang="en-US" dirty="0"/>
          </a:p>
          <a:p>
            <a:endParaRPr lang="en-US" dirty="0"/>
          </a:p>
        </p:txBody>
      </p:sp>
    </p:spTree>
    <p:extLst>
      <p:ext uri="{BB962C8B-B14F-4D97-AF65-F5344CB8AC3E}">
        <p14:creationId xmlns:p14="http://schemas.microsoft.com/office/powerpoint/2010/main" val="48866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5658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717550" y="1162050"/>
            <a:ext cx="5575300" cy="3136900"/>
          </a:xfrm>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defTabSz="931774">
              <a:defRPr/>
            </a:pPr>
            <a:r>
              <a:rPr lang="en-US" dirty="0">
                <a:ea typeface="ＭＳ Ｐゴシック" pitchFamily="34" charset="-128"/>
              </a:rPr>
              <a:t>Reference set makes difference</a:t>
            </a:r>
          </a:p>
          <a:p>
            <a:pPr defTabSz="931774">
              <a:defRPr/>
            </a:pPr>
            <a:r>
              <a:rPr lang="en-US" dirty="0">
                <a:ea typeface="ＭＳ Ｐゴシック" pitchFamily="34" charset="-128"/>
              </a:rPr>
              <a:t>Optimal conditions ok, reality is rarely optimal</a:t>
            </a:r>
          </a:p>
          <a:p>
            <a:pPr defTabSz="931774">
              <a:defRPr/>
            </a:pPr>
            <a:r>
              <a:rPr lang="en-US" dirty="0">
                <a:ea typeface="ＭＳ Ｐゴシック" pitchFamily="34" charset="-128"/>
              </a:rPr>
              <a:t>GC rich</a:t>
            </a:r>
          </a:p>
          <a:p>
            <a:pPr defTabSz="931774">
              <a:defRPr/>
            </a:pPr>
            <a:endParaRPr lang="en-US" dirty="0">
              <a:ea typeface="ＭＳ Ｐゴシック" pitchFamily="34" charset="-128"/>
            </a:endParaRPr>
          </a:p>
          <a:p>
            <a:pPr defTabSz="931774">
              <a:defRPr/>
            </a:pPr>
            <a:r>
              <a:rPr lang="en-US" dirty="0">
                <a:ea typeface="ＭＳ Ｐゴシック" pitchFamily="34" charset="-128"/>
              </a:rPr>
              <a:t>Dynamic range is the separation between aneuploidy samples and euploid samples, </a:t>
            </a:r>
          </a:p>
          <a:p>
            <a:pPr defTabSz="931774">
              <a:defRPr/>
            </a:pPr>
            <a:r>
              <a:rPr lang="en-US" b="1" dirty="0">
                <a:solidFill>
                  <a:schemeClr val="accent2">
                    <a:lumMod val="75000"/>
                  </a:schemeClr>
                </a:solidFill>
              </a:rPr>
              <a:t>Optimal set of chromosomes, (</a:t>
            </a:r>
            <a:r>
              <a:rPr lang="en-US" dirty="0"/>
              <a:t>those that show the least variation from test chromosome under sequencing conditions) are used as the denominator.</a:t>
            </a:r>
          </a:p>
          <a:p>
            <a:r>
              <a:rPr lang="en-US" dirty="0"/>
              <a:t>The</a:t>
            </a:r>
            <a:r>
              <a:rPr lang="en-US" baseline="0" dirty="0"/>
              <a:t> NCV method is different from other methods, in that its ratio is optimized to include only chromosomes that behave similarly to the test chromosome under sequencing. By contrast, another test uses the standard z-score method (Sequenom’s MaterniT21 test), which compares the number of counts on a test chromosome to the total number of counts across all chromosomes. This includes chromosomes that behave very differently from the test chromosome, and as such introduces a large amount of noise to the result. This requires after-the-fact correction factors such as GC correction to reduce noise. The NCV method does not require these correction factors, and provides a high precision result that reduces sample to sample variability and maximizes the dynamic range in your data.</a:t>
            </a:r>
          </a:p>
          <a:p>
            <a:endParaRPr lang="en-US" baseline="0" dirty="0"/>
          </a:p>
          <a:p>
            <a:r>
              <a:rPr lang="en-US" baseline="0" dirty="0"/>
              <a:t>Note for the nerdy: Actually, our NCV result IS technically a z-score, just a more optimized version of a z-score. The term ‘z-score’ generally refers to a measure of number of standard deviations away from the average value of a reference set of euploid samples (a.k.a. training set). So an NCV of 4 means that the computed NCV ratio for that sample is 4 standard deviations away from the average value in a reference set of euploid samples.</a:t>
            </a:r>
          </a:p>
          <a:p>
            <a:pPr defTabSz="931774">
              <a:defRPr/>
            </a:pPr>
            <a:endParaRPr lang="en-US" b="1" dirty="0">
              <a:solidFill>
                <a:schemeClr val="accent2">
                  <a:lumMod val="75000"/>
                </a:schemeClr>
              </a:solidFill>
            </a:endParaRPr>
          </a:p>
          <a:p>
            <a:pPr defTabSz="931774">
              <a:defRPr/>
            </a:pPr>
            <a:r>
              <a:rPr lang="en-US" b="0" dirty="0"/>
              <a:t>Calculates the ratio of sequences originating from a chromosome of interest to sequences originating from all chromosomes to determine if there is an increased contribution from the chromosome of interest</a:t>
            </a:r>
          </a:p>
          <a:p>
            <a:pPr defTabSz="931774">
              <a:defRPr/>
            </a:pPr>
            <a:endParaRPr lang="en-US" b="1" dirty="0">
              <a:solidFill>
                <a:schemeClr val="accent2">
                  <a:lumMod val="75000"/>
                </a:schemeClr>
              </a:solidFill>
            </a:endParaRPr>
          </a:p>
          <a:p>
            <a:endParaRPr lang="en-US" dirty="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a:t>NCV reduces sample to sample variation and Maximizes dynamic range</a:t>
            </a:r>
          </a:p>
        </p:txBody>
      </p:sp>
    </p:spTree>
    <p:extLst>
      <p:ext uri="{BB962C8B-B14F-4D97-AF65-F5344CB8AC3E}">
        <p14:creationId xmlns:p14="http://schemas.microsoft.com/office/powerpoint/2010/main" val="4123443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increase relative to FF, LOR</a:t>
            </a:r>
          </a:p>
        </p:txBody>
      </p:sp>
      <p:sp>
        <p:nvSpPr>
          <p:cNvPr id="4" name="Slide Number Placeholder 3"/>
          <p:cNvSpPr>
            <a:spLocks noGrp="1"/>
          </p:cNvSpPr>
          <p:nvPr>
            <p:ph type="sldNum" sz="quarter" idx="5"/>
          </p:nvPr>
        </p:nvSpPr>
        <p:spPr/>
        <p:txBody>
          <a:bodyPr/>
          <a:lstStyle/>
          <a:p>
            <a:fld id="{79B55C45-1957-4569-B2FC-82A8C46D3485}" type="slidenum">
              <a:rPr lang="en-US" smtClean="0"/>
              <a:t>23</a:t>
            </a:fld>
            <a:endParaRPr lang="en-US" dirty="0"/>
          </a:p>
        </p:txBody>
      </p:sp>
    </p:spTree>
    <p:extLst>
      <p:ext uri="{BB962C8B-B14F-4D97-AF65-F5344CB8AC3E}">
        <p14:creationId xmlns:p14="http://schemas.microsoft.com/office/powerpoint/2010/main" val="3479241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4879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5522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defTabSz="931774">
              <a:defRPr/>
            </a:pPr>
            <a:r>
              <a:rPr lang="en-US" b="0" dirty="0"/>
              <a:t>Validate something super rare</a:t>
            </a:r>
          </a:p>
          <a:p>
            <a:pPr defTabSz="931774">
              <a:defRPr/>
            </a:pPr>
            <a:r>
              <a:rPr lang="en-US" b="0" dirty="0"/>
              <a:t>In silico</a:t>
            </a:r>
          </a:p>
          <a:p>
            <a:pPr defTabSz="931774">
              <a:defRPr/>
            </a:pPr>
            <a:endParaRPr lang="en-US" b="0" dirty="0"/>
          </a:p>
          <a:p>
            <a:pPr defTabSz="931774">
              <a:defRPr/>
            </a:pPr>
            <a:r>
              <a:rPr lang="en-US" b="0" dirty="0"/>
              <a:t>Multiple hypothetical monosomic, disomic, and trisomic fetal genotypes are created </a:t>
            </a:r>
            <a:r>
              <a:rPr lang="en-US" b="0" i="1" dirty="0"/>
              <a:t>in silico</a:t>
            </a:r>
            <a:r>
              <a:rPr lang="en-US" b="0" dirty="0"/>
              <a:t> and compared to what the sequencing data is expected  to look like for each scenario and the hypothesis with the maximum likelihood is determined</a:t>
            </a:r>
            <a:r>
              <a:rPr lang="en-US" dirty="0"/>
              <a:t> </a:t>
            </a:r>
          </a:p>
          <a:p>
            <a:endParaRPr lang="en-US" dirty="0"/>
          </a:p>
        </p:txBody>
      </p:sp>
    </p:spTree>
    <p:extLst>
      <p:ext uri="{BB962C8B-B14F-4D97-AF65-F5344CB8AC3E}">
        <p14:creationId xmlns:p14="http://schemas.microsoft.com/office/powerpoint/2010/main" val="1259633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a:t>CAP-Approved QB# 5491, Approved December 2017</a:t>
            </a:r>
          </a:p>
          <a:p>
            <a:endParaRPr lang="en-US" dirty="0"/>
          </a:p>
          <a:p>
            <a:endParaRPr lang="en-US" dirty="0"/>
          </a:p>
        </p:txBody>
      </p:sp>
    </p:spTree>
    <p:extLst>
      <p:ext uri="{BB962C8B-B14F-4D97-AF65-F5344CB8AC3E}">
        <p14:creationId xmlns:p14="http://schemas.microsoft.com/office/powerpoint/2010/main" val="1183372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0433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1979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a:t>CAP-Approved 20 April 2016</a:t>
            </a:r>
          </a:p>
          <a:p>
            <a:r>
              <a:rPr lang="en-US" dirty="0"/>
              <a:t>QB# 1808</a:t>
            </a:r>
          </a:p>
          <a:p>
            <a:endParaRPr lang="en-US" dirty="0"/>
          </a:p>
          <a:p>
            <a:endParaRPr lang="en-US" dirty="0"/>
          </a:p>
        </p:txBody>
      </p:sp>
    </p:spTree>
    <p:extLst>
      <p:ext uri="{BB962C8B-B14F-4D97-AF65-F5344CB8AC3E}">
        <p14:creationId xmlns:p14="http://schemas.microsoft.com/office/powerpoint/2010/main" val="13704699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3030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a:t>CAP-Approved QB# 5491, Approved December 2017</a:t>
            </a:r>
          </a:p>
          <a:p>
            <a:endParaRPr lang="en-US" dirty="0"/>
          </a:p>
          <a:p>
            <a:r>
              <a:rPr lang="en-US" dirty="0"/>
              <a:t>General overview of rates of birth defects and etiologies</a:t>
            </a:r>
          </a:p>
          <a:p>
            <a:r>
              <a:rPr lang="en-US" sz="2000" dirty="0"/>
              <a:t>&gt;95% of babies are born healthy, without birth defects</a:t>
            </a:r>
          </a:p>
          <a:p>
            <a:endParaRPr lang="en-US" sz="2000" dirty="0"/>
          </a:p>
          <a:p>
            <a:r>
              <a:rPr lang="en-US" sz="2000" dirty="0"/>
              <a:t>Of the 3-4% of babies born with birth defects:</a:t>
            </a:r>
          </a:p>
          <a:p>
            <a:pPr lvl="1"/>
            <a:r>
              <a:rPr lang="en-US" dirty="0"/>
              <a:t>10-15% are </a:t>
            </a:r>
            <a:r>
              <a:rPr lang="en-US" b="1" dirty="0"/>
              <a:t>chromosome abnormalities </a:t>
            </a:r>
            <a:r>
              <a:rPr lang="en-US" dirty="0"/>
              <a:t>(aneuploidy)</a:t>
            </a:r>
          </a:p>
          <a:p>
            <a:pPr marL="465887" lvl="1" defTabSz="931774">
              <a:defRPr/>
            </a:pPr>
            <a:r>
              <a:rPr lang="en-US" dirty="0"/>
              <a:t>8-12% are due to </a:t>
            </a:r>
            <a:r>
              <a:rPr lang="en-US" b="1" dirty="0"/>
              <a:t>exposures</a:t>
            </a:r>
            <a:endParaRPr lang="en-US" dirty="0"/>
          </a:p>
          <a:p>
            <a:pPr lvl="1"/>
            <a:r>
              <a:rPr lang="en-US" dirty="0"/>
              <a:t>2-10% are </a:t>
            </a:r>
            <a:r>
              <a:rPr lang="en-US" b="1" dirty="0"/>
              <a:t>single-gene disorders</a:t>
            </a:r>
          </a:p>
          <a:p>
            <a:pPr lvl="2"/>
            <a:r>
              <a:rPr lang="en-US" dirty="0"/>
              <a:t>Dwarfism or muscular dystrophy</a:t>
            </a:r>
          </a:p>
          <a:p>
            <a:pPr lvl="1"/>
            <a:r>
              <a:rPr lang="en-US" dirty="0"/>
              <a:t>20-25% are </a:t>
            </a:r>
            <a:r>
              <a:rPr lang="en-US" b="1" dirty="0"/>
              <a:t>multi-factorial</a:t>
            </a:r>
            <a:r>
              <a:rPr lang="en-US" dirty="0"/>
              <a:t> (due to a combination of genes and environment)</a:t>
            </a:r>
          </a:p>
          <a:p>
            <a:pPr lvl="1"/>
            <a:r>
              <a:rPr lang="en-US" dirty="0"/>
              <a:t>	cleft lip / palate</a:t>
            </a:r>
          </a:p>
          <a:p>
            <a:pPr lvl="1"/>
            <a:r>
              <a:rPr lang="en-US" dirty="0"/>
              <a:t>40-60% are </a:t>
            </a:r>
            <a:r>
              <a:rPr lang="en-US" b="1" dirty="0"/>
              <a:t>unknown</a:t>
            </a:r>
          </a:p>
          <a:p>
            <a:pPr marL="914350" lvl="2"/>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5262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normAutofit/>
          </a:bodyPr>
          <a:lstStyle/>
          <a:p>
            <a:r>
              <a:rPr lang="en-US" dirty="0"/>
              <a:t>46 chromosome, 2 sex chromosomes</a:t>
            </a:r>
          </a:p>
          <a:p>
            <a:r>
              <a:rPr lang="en-US" dirty="0"/>
              <a:t>Any extra or missing risk for developmental problems</a:t>
            </a:r>
          </a:p>
          <a:p>
            <a:r>
              <a:rPr lang="en-US" dirty="0"/>
              <a:t>	LD	</a:t>
            </a:r>
          </a:p>
          <a:p>
            <a:r>
              <a:rPr lang="en-US" dirty="0"/>
              <a:t>	MR</a:t>
            </a:r>
          </a:p>
          <a:p>
            <a:r>
              <a:rPr lang="en-US" dirty="0"/>
              <a:t>	physical abnormalities</a:t>
            </a:r>
          </a:p>
          <a:p>
            <a:endParaRPr lang="en-US" dirty="0"/>
          </a:p>
        </p:txBody>
      </p:sp>
    </p:spTree>
    <p:extLst>
      <p:ext uri="{BB962C8B-B14F-4D97-AF65-F5344CB8AC3E}">
        <p14:creationId xmlns:p14="http://schemas.microsoft.com/office/powerpoint/2010/main" val="179990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a:t>CAP-Approved QB# 5491, Approved December 2017</a:t>
            </a:r>
          </a:p>
          <a:p>
            <a:endParaRPr lang="en-US" dirty="0"/>
          </a:p>
          <a:p>
            <a:r>
              <a:rPr lang="en-US" dirty="0"/>
              <a:t>Other rare – traditionally difficult to screen, moving in that direction</a:t>
            </a:r>
          </a:p>
          <a:p>
            <a:endParaRPr lang="en-US" dirty="0"/>
          </a:p>
        </p:txBody>
      </p:sp>
    </p:spTree>
    <p:extLst>
      <p:ext uri="{BB962C8B-B14F-4D97-AF65-F5344CB8AC3E}">
        <p14:creationId xmlns:p14="http://schemas.microsoft.com/office/powerpoint/2010/main" val="2393604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a:t>CAP-Approved QB# 5491, Approved December 2017</a:t>
            </a:r>
          </a:p>
          <a:p>
            <a:endParaRPr lang="en-US" dirty="0"/>
          </a:p>
          <a:p>
            <a:r>
              <a:rPr lang="en-US" dirty="0"/>
              <a:t>Screening test:</a:t>
            </a:r>
          </a:p>
          <a:p>
            <a:r>
              <a:rPr lang="en-US" dirty="0"/>
              <a:t>	simple</a:t>
            </a:r>
          </a:p>
          <a:p>
            <a:r>
              <a:rPr lang="en-US" dirty="0"/>
              <a:t>	affordable</a:t>
            </a:r>
          </a:p>
          <a:p>
            <a:r>
              <a:rPr lang="en-US" dirty="0"/>
              <a:t>	widely available</a:t>
            </a:r>
          </a:p>
          <a:p>
            <a:r>
              <a:rPr lang="en-US" dirty="0"/>
              <a:t>	early detection</a:t>
            </a:r>
          </a:p>
          <a:p>
            <a:r>
              <a:rPr lang="en-US" dirty="0"/>
              <a:t>	subset who benefit most from more testing</a:t>
            </a:r>
          </a:p>
          <a:p>
            <a:endParaRPr lang="en-US" dirty="0"/>
          </a:p>
          <a:p>
            <a:r>
              <a:rPr lang="en-US" dirty="0"/>
              <a:t>Mammogram, pap smear, PSA blood test, colonoscopy, A1C diabetes</a:t>
            </a:r>
          </a:p>
          <a:p>
            <a:endParaRPr lang="en-US" dirty="0"/>
          </a:p>
          <a:p>
            <a:r>
              <a:rPr lang="en-US" dirty="0"/>
              <a:t>Daughter Quad</a:t>
            </a:r>
          </a:p>
          <a:p>
            <a:r>
              <a:rPr lang="en-US" dirty="0"/>
              <a:t>Son Penta</a:t>
            </a:r>
          </a:p>
          <a:p>
            <a:endParaRPr lang="en-US" dirty="0"/>
          </a:p>
          <a:p>
            <a:endParaRPr lang="en-US" dirty="0"/>
          </a:p>
          <a:p>
            <a:endParaRPr lang="en-US" dirty="0"/>
          </a:p>
        </p:txBody>
      </p:sp>
    </p:spTree>
    <p:extLst>
      <p:ext uri="{BB962C8B-B14F-4D97-AF65-F5344CB8AC3E}">
        <p14:creationId xmlns:p14="http://schemas.microsoft.com/office/powerpoint/2010/main" val="3478854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sz="2400" dirty="0"/>
              <a:t>CAP-Approved QB# 5491, Approved December 2017</a:t>
            </a:r>
          </a:p>
          <a:p>
            <a:endParaRPr lang="en-US" dirty="0"/>
          </a:p>
          <a:p>
            <a:r>
              <a:rPr lang="en-US" dirty="0"/>
              <a:t>Every screening test</a:t>
            </a:r>
          </a:p>
          <a:p>
            <a:endParaRPr lang="en-US" dirty="0"/>
          </a:p>
          <a:p>
            <a:endParaRPr lang="en-US" dirty="0"/>
          </a:p>
        </p:txBody>
      </p:sp>
    </p:spTree>
    <p:extLst>
      <p:ext uri="{BB962C8B-B14F-4D97-AF65-F5344CB8AC3E}">
        <p14:creationId xmlns:p14="http://schemas.microsoft.com/office/powerpoint/2010/main" val="1657348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r>
              <a:rPr lang="en-US" dirty="0"/>
              <a:t>CAP-Approved QB# 5491, Approved December 2017</a:t>
            </a:r>
          </a:p>
          <a:p>
            <a:endParaRPr lang="en-US" dirty="0"/>
          </a:p>
          <a:p>
            <a:r>
              <a:rPr lang="en-US" dirty="0"/>
              <a:t>finicky</a:t>
            </a:r>
          </a:p>
          <a:p>
            <a:endParaRPr lang="en-US" dirty="0"/>
          </a:p>
          <a:p>
            <a:endParaRPr lang="en-US" dirty="0"/>
          </a:p>
        </p:txBody>
      </p:sp>
    </p:spTree>
    <p:extLst>
      <p:ext uri="{BB962C8B-B14F-4D97-AF65-F5344CB8AC3E}">
        <p14:creationId xmlns:p14="http://schemas.microsoft.com/office/powerpoint/2010/main" val="3557959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bin"/><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561C-81F6-4139-9F58-75CFBB1CD4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6F79D8-4981-4ECA-AF41-16AD0DE3A9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1C0957-65AB-47E2-8180-63048E3429DC}"/>
              </a:ext>
            </a:extLst>
          </p:cNvPr>
          <p:cNvSpPr>
            <a:spLocks noGrp="1"/>
          </p:cNvSpPr>
          <p:nvPr>
            <p:ph type="dt" sz="half" idx="10"/>
          </p:nvPr>
        </p:nvSpPr>
        <p:spPr/>
        <p:txBody>
          <a:bodyPr/>
          <a:lstStyle/>
          <a:p>
            <a:fld id="{D0CCC788-33C0-44D4-BC1F-28BAC37F4BF5}" type="datetimeFigureOut">
              <a:rPr lang="en-US" smtClean="0"/>
              <a:t>11/5/2019</a:t>
            </a:fld>
            <a:endParaRPr lang="en-US" dirty="0"/>
          </a:p>
        </p:txBody>
      </p:sp>
      <p:sp>
        <p:nvSpPr>
          <p:cNvPr id="5" name="Footer Placeholder 4">
            <a:extLst>
              <a:ext uri="{FF2B5EF4-FFF2-40B4-BE49-F238E27FC236}">
                <a16:creationId xmlns:a16="http://schemas.microsoft.com/office/drawing/2014/main" id="{2B6F55B6-13E6-4DF9-9EBD-9F5DDD965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5DA29D-E7C6-4F4C-8CB2-B25368F254EB}"/>
              </a:ext>
            </a:extLst>
          </p:cNvPr>
          <p:cNvSpPr>
            <a:spLocks noGrp="1"/>
          </p:cNvSpPr>
          <p:nvPr>
            <p:ph type="sldNum" sz="quarter" idx="12"/>
          </p:nvPr>
        </p:nvSpPr>
        <p:spPr/>
        <p:txBody>
          <a:bodyPr/>
          <a:lstStyle/>
          <a:p>
            <a:fld id="{AF1ECEEB-675E-4A41-9FF3-D38E618A7ADE}" type="slidenum">
              <a:rPr lang="en-US" smtClean="0"/>
              <a:t>‹#›</a:t>
            </a:fld>
            <a:endParaRPr lang="en-US" dirty="0"/>
          </a:p>
        </p:txBody>
      </p:sp>
    </p:spTree>
    <p:extLst>
      <p:ext uri="{BB962C8B-B14F-4D97-AF65-F5344CB8AC3E}">
        <p14:creationId xmlns:p14="http://schemas.microsoft.com/office/powerpoint/2010/main" val="186964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1153-90F0-4EA7-B1BE-23D8BB8A0C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69E9E5-07E4-4D0F-ABF4-72B45A032A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2DB10-75FA-428C-ACF4-C3BB4636A5FE}"/>
              </a:ext>
            </a:extLst>
          </p:cNvPr>
          <p:cNvSpPr>
            <a:spLocks noGrp="1"/>
          </p:cNvSpPr>
          <p:nvPr>
            <p:ph type="dt" sz="half" idx="10"/>
          </p:nvPr>
        </p:nvSpPr>
        <p:spPr/>
        <p:txBody>
          <a:bodyPr/>
          <a:lstStyle/>
          <a:p>
            <a:fld id="{D0CCC788-33C0-44D4-BC1F-28BAC37F4BF5}" type="datetimeFigureOut">
              <a:rPr lang="en-US" smtClean="0"/>
              <a:t>11/5/2019</a:t>
            </a:fld>
            <a:endParaRPr lang="en-US" dirty="0"/>
          </a:p>
        </p:txBody>
      </p:sp>
      <p:sp>
        <p:nvSpPr>
          <p:cNvPr id="5" name="Footer Placeholder 4">
            <a:extLst>
              <a:ext uri="{FF2B5EF4-FFF2-40B4-BE49-F238E27FC236}">
                <a16:creationId xmlns:a16="http://schemas.microsoft.com/office/drawing/2014/main" id="{0630AE28-CE65-461A-A5A5-CED3D15FAC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F656FD-E577-45B4-A7CF-29764CB3087C}"/>
              </a:ext>
            </a:extLst>
          </p:cNvPr>
          <p:cNvSpPr>
            <a:spLocks noGrp="1"/>
          </p:cNvSpPr>
          <p:nvPr>
            <p:ph type="sldNum" sz="quarter" idx="12"/>
          </p:nvPr>
        </p:nvSpPr>
        <p:spPr/>
        <p:txBody>
          <a:bodyPr/>
          <a:lstStyle/>
          <a:p>
            <a:fld id="{AF1ECEEB-675E-4A41-9FF3-D38E618A7ADE}" type="slidenum">
              <a:rPr lang="en-US" smtClean="0"/>
              <a:t>‹#›</a:t>
            </a:fld>
            <a:endParaRPr lang="en-US" dirty="0"/>
          </a:p>
        </p:txBody>
      </p:sp>
    </p:spTree>
    <p:extLst>
      <p:ext uri="{BB962C8B-B14F-4D97-AF65-F5344CB8AC3E}">
        <p14:creationId xmlns:p14="http://schemas.microsoft.com/office/powerpoint/2010/main" val="896270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2CE640-2130-44C9-B469-1B00D1F900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770C17-362D-40E2-B2F9-3103A70B0B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5E2BD-4C38-411B-8426-7235B9BB25F4}"/>
              </a:ext>
            </a:extLst>
          </p:cNvPr>
          <p:cNvSpPr>
            <a:spLocks noGrp="1"/>
          </p:cNvSpPr>
          <p:nvPr>
            <p:ph type="dt" sz="half" idx="10"/>
          </p:nvPr>
        </p:nvSpPr>
        <p:spPr/>
        <p:txBody>
          <a:bodyPr/>
          <a:lstStyle/>
          <a:p>
            <a:fld id="{D0CCC788-33C0-44D4-BC1F-28BAC37F4BF5}" type="datetimeFigureOut">
              <a:rPr lang="en-US" smtClean="0"/>
              <a:t>11/5/2019</a:t>
            </a:fld>
            <a:endParaRPr lang="en-US" dirty="0"/>
          </a:p>
        </p:txBody>
      </p:sp>
      <p:sp>
        <p:nvSpPr>
          <p:cNvPr id="5" name="Footer Placeholder 4">
            <a:extLst>
              <a:ext uri="{FF2B5EF4-FFF2-40B4-BE49-F238E27FC236}">
                <a16:creationId xmlns:a16="http://schemas.microsoft.com/office/drawing/2014/main" id="{F54F1809-FEE8-4422-9B66-726321F22A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B0525-86BB-4E86-B8C4-C7EAF9691048}"/>
              </a:ext>
            </a:extLst>
          </p:cNvPr>
          <p:cNvSpPr>
            <a:spLocks noGrp="1"/>
          </p:cNvSpPr>
          <p:nvPr>
            <p:ph type="sldNum" sz="quarter" idx="12"/>
          </p:nvPr>
        </p:nvSpPr>
        <p:spPr/>
        <p:txBody>
          <a:bodyPr/>
          <a:lstStyle/>
          <a:p>
            <a:fld id="{AF1ECEEB-675E-4A41-9FF3-D38E618A7ADE}" type="slidenum">
              <a:rPr lang="en-US" smtClean="0"/>
              <a:t>‹#›</a:t>
            </a:fld>
            <a:endParaRPr lang="en-US" dirty="0"/>
          </a:p>
        </p:txBody>
      </p:sp>
    </p:spTree>
    <p:extLst>
      <p:ext uri="{BB962C8B-B14F-4D97-AF65-F5344CB8AC3E}">
        <p14:creationId xmlns:p14="http://schemas.microsoft.com/office/powerpoint/2010/main" val="3753509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ue Section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315080" y="1618230"/>
            <a:ext cx="5310024" cy="309563"/>
          </a:xfr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spcBef>
                <a:spcPts val="0"/>
              </a:spcBef>
              <a:spcAft>
                <a:spcPts val="0"/>
              </a:spcAft>
              <a:buNone/>
              <a:defRPr lang="en-US" sz="1400" b="0" spc="20" dirty="0">
                <a:solidFill>
                  <a:schemeClr val="tx1"/>
                </a:solidFill>
              </a:defRPr>
            </a:lvl1pPr>
          </a:lstStyle>
          <a:p>
            <a:pPr marL="0" lvl="0" indent="0"/>
            <a:r>
              <a:rPr lang="en-US" dirty="0"/>
              <a:t>Section Page Sub-head</a:t>
            </a:r>
          </a:p>
        </p:txBody>
      </p:sp>
      <p:sp>
        <p:nvSpPr>
          <p:cNvPr id="14" name="Title 13"/>
          <p:cNvSpPr>
            <a:spLocks noGrp="1"/>
          </p:cNvSpPr>
          <p:nvPr>
            <p:ph type="title" hasCustomPrompt="1"/>
          </p:nvPr>
        </p:nvSpPr>
        <p:spPr>
          <a:xfrm>
            <a:off x="315080" y="801548"/>
            <a:ext cx="5310024" cy="908050"/>
          </a:xfrm>
        </p:spPr>
        <p:txBody>
          <a:bodyPr anchor="b"/>
          <a:lstStyle>
            <a:lvl1pPr>
              <a:lnSpc>
                <a:spcPct val="85000"/>
              </a:lnSpc>
              <a:defRPr sz="2600" baseline="0">
                <a:solidFill>
                  <a:schemeClr val="tx1"/>
                </a:solidFill>
              </a:defRPr>
            </a:lvl1pPr>
          </a:lstStyle>
          <a:p>
            <a:r>
              <a:rPr lang="en-US" dirty="0"/>
              <a:t>Section Page</a:t>
            </a:r>
          </a:p>
        </p:txBody>
      </p:sp>
      <p:sp>
        <p:nvSpPr>
          <p:cNvPr id="2" name="Footer Placeholder 1"/>
          <p:cNvSpPr>
            <a:spLocks noGrp="1"/>
          </p:cNvSpPr>
          <p:nvPr>
            <p:ph type="ftr" sz="quarter" idx="12"/>
          </p:nvPr>
        </p:nvSpPr>
        <p:spPr/>
        <p:txBody>
          <a:bodyPr/>
          <a:lstStyle/>
          <a:p>
            <a:r>
              <a:rPr lang="en-US" dirty="0"/>
              <a:t>For Research Use Only.  Not for use in diagnostic procedures.</a:t>
            </a:r>
          </a:p>
        </p:txBody>
      </p:sp>
    </p:spTree>
    <p:extLst>
      <p:ext uri="{BB962C8B-B14F-4D97-AF65-F5344CB8AC3E}">
        <p14:creationId xmlns:p14="http://schemas.microsoft.com/office/powerpoint/2010/main" val="109674867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xmlns:a14="http://schemas.microsoft.com/office/drawing/2010/main" xmlns:p15="http://schemas.microsoft.com/office/powerpoint/2012/main">
      <p:transition xmlns:p14="http://schemas.microsoft.com/office/powerpoint/2010/main" spd="slow">
        <p:fade/>
      </p:transition>
    </mc:Fallback>
  </mc:AlternateContent>
  <p:extLst mod="1">
    <p:ext uri="{DCECCB84-F9BA-43D5-87BE-67443E8EF086}">
      <p15:sldGuideLst xmlns:p15="http://schemas.microsoft.com/office/powerpoint/2012/main">
        <p15:guide id="1" orient="horz" pos="3597">
          <p15:clr>
            <a:srgbClr val="FBAE40"/>
          </p15:clr>
        </p15:guide>
        <p15:guide id="2" orient="horz" pos="138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6033" y="183240"/>
            <a:ext cx="11303000" cy="961274"/>
          </a:xfrm>
        </p:spPr>
        <p:txBody>
          <a:bodyPr/>
          <a:lstStyle>
            <a:lvl1pPr>
              <a:defRPr sz="3000" b="1" i="0" kern="600" baseline="0">
                <a:latin typeface="+mj-lt"/>
              </a:defRPr>
            </a:lvl1pPr>
          </a:lstStyle>
          <a:p>
            <a:r>
              <a:rPr lang="en-US" dirty="0"/>
              <a:t>Slide Header Goes Here</a:t>
            </a:r>
          </a:p>
        </p:txBody>
      </p:sp>
      <p:sp>
        <p:nvSpPr>
          <p:cNvPr id="4" name="Content Placeholder 3"/>
          <p:cNvSpPr>
            <a:spLocks noGrp="1"/>
          </p:cNvSpPr>
          <p:nvPr>
            <p:ph sz="quarter" idx="10"/>
          </p:nvPr>
        </p:nvSpPr>
        <p:spPr>
          <a:xfrm>
            <a:off x="436033" y="1398590"/>
            <a:ext cx="11303000" cy="4541837"/>
          </a:xfrm>
        </p:spPr>
        <p:txBody>
          <a:bodyPr/>
          <a:lstStyle>
            <a:lvl1pPr>
              <a:defRPr sz="2200" kern="600">
                <a:latin typeface="+mj-lt"/>
              </a:defRPr>
            </a:lvl1pPr>
            <a:lvl2pPr marL="571500" indent="-228600">
              <a:tabLst/>
              <a:defRPr sz="2000" kern="600">
                <a:latin typeface="+mj-lt"/>
              </a:defRPr>
            </a:lvl2pPr>
            <a:lvl3pPr marL="800100" indent="-228600">
              <a:tabLst/>
              <a:defRPr kern="600">
                <a:latin typeface="+mj-lt"/>
              </a:defRPr>
            </a:lvl3pPr>
            <a:lvl4pPr marL="1028700" indent="-228600">
              <a:tabLst/>
              <a:defRPr kern="600">
                <a:latin typeface="+mj-lt"/>
              </a:defRPr>
            </a:lvl4pPr>
            <a:lvl5pPr marL="1257300" indent="-228600">
              <a:tabLst/>
              <a:defRPr kern="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1"/>
          </p:nvPr>
        </p:nvSpPr>
        <p:spPr/>
        <p:txBody>
          <a:bodyPr/>
          <a:lstStyle/>
          <a:p>
            <a:r>
              <a:rPr lang="en-US" dirty="0"/>
              <a:t>For Research Use Only.  Not for use in diagnostic procedures.</a:t>
            </a:r>
          </a:p>
        </p:txBody>
      </p:sp>
    </p:spTree>
    <p:extLst>
      <p:ext uri="{BB962C8B-B14F-4D97-AF65-F5344CB8AC3E}">
        <p14:creationId xmlns:p14="http://schemas.microsoft.com/office/powerpoint/2010/main" val="4069000537"/>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Corporate Cover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7" name="Rectangle 10"/>
          <p:cNvSpPr>
            <a:spLocks noGrp="1" noChangeArrowheads="1"/>
          </p:cNvSpPr>
          <p:nvPr>
            <p:ph type="ctrTitle" hasCustomPrompt="1"/>
          </p:nvPr>
        </p:nvSpPr>
        <p:spPr>
          <a:xfrm>
            <a:off x="299389" y="528711"/>
            <a:ext cx="4924601" cy="1190805"/>
          </a:xfrm>
          <a:prstGeom prst="rect">
            <a:avLst/>
          </a:prstGeom>
        </p:spPr>
        <p:txBody>
          <a:bodyPr anchor="b"/>
          <a:lstStyle>
            <a:lvl1pPr algn="l">
              <a:lnSpc>
                <a:spcPct val="90000"/>
              </a:lnSpc>
              <a:defRPr sz="2500" b="1" kern="1200" baseline="0"/>
            </a:lvl1pPr>
          </a:lstStyle>
          <a:p>
            <a:r>
              <a:rPr lang="en-US" dirty="0"/>
              <a:t>Corporate PowerPoint Presentation</a:t>
            </a:r>
          </a:p>
        </p:txBody>
      </p:sp>
      <p:sp>
        <p:nvSpPr>
          <p:cNvPr id="7" name="Text Placeholder 2"/>
          <p:cNvSpPr>
            <a:spLocks noGrp="1"/>
          </p:cNvSpPr>
          <p:nvPr>
            <p:ph type="body" sz="quarter" idx="11" hasCustomPrompt="1"/>
          </p:nvPr>
        </p:nvSpPr>
        <p:spPr>
          <a:xfrm>
            <a:off x="299389" y="1638469"/>
            <a:ext cx="4924601" cy="557213"/>
          </a:xfrm>
        </p:spPr>
        <p:txBody>
          <a:bodyPr/>
          <a:lstStyle>
            <a:lvl1pPr marL="0" indent="0">
              <a:spcBef>
                <a:spcPts val="0"/>
              </a:spcBef>
              <a:spcAft>
                <a:spcPts val="0"/>
              </a:spcAft>
              <a:buNone/>
              <a:defRPr sz="1400" b="0" baseline="0"/>
            </a:lvl1pPr>
            <a:lvl2pPr marL="342900" indent="0">
              <a:buNone/>
              <a:defRPr sz="1400" b="0"/>
            </a:lvl2pPr>
            <a:lvl3pPr marL="914400" indent="0">
              <a:buNone/>
              <a:defRPr sz="1400" b="0"/>
            </a:lvl3pPr>
            <a:lvl4pPr marL="1371600" indent="0">
              <a:buNone/>
              <a:defRPr sz="1400" b="0"/>
            </a:lvl4pPr>
            <a:lvl5pPr marL="1828800" indent="0">
              <a:buNone/>
              <a:defRPr sz="1400" b="0"/>
            </a:lvl5pPr>
          </a:lstStyle>
          <a:p>
            <a:pPr lvl="0"/>
            <a:r>
              <a:rPr lang="en-US" dirty="0"/>
              <a:t>Presenter Name</a:t>
            </a:r>
          </a:p>
          <a:p>
            <a:pPr lvl="0"/>
            <a:r>
              <a:rPr lang="en-US" dirty="0"/>
              <a:t>Job Title here | MM/DD/YYYY</a:t>
            </a:r>
          </a:p>
        </p:txBody>
      </p:sp>
      <p:pic>
        <p:nvPicPr>
          <p:cNvPr id="5" name="Picture 4"/>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10354856" y="6288396"/>
            <a:ext cx="1455257" cy="246888"/>
          </a:xfrm>
          <a:prstGeom prst="rect">
            <a:avLst/>
          </a:prstGeom>
        </p:spPr>
      </p:pic>
      <p:sp>
        <p:nvSpPr>
          <p:cNvPr id="8" name="Text Box 6"/>
          <p:cNvSpPr txBox="1">
            <a:spLocks noChangeArrowheads="1"/>
          </p:cNvSpPr>
          <p:nvPr userDrawn="1"/>
        </p:nvSpPr>
        <p:spPr bwMode="auto">
          <a:xfrm>
            <a:off x="299388" y="6415854"/>
            <a:ext cx="1913281" cy="184666"/>
          </a:xfrm>
          <a:prstGeom prst="rect">
            <a:avLst/>
          </a:prstGeom>
          <a:noFill/>
          <a:ln w="9525">
            <a:noFill/>
            <a:miter lim="800000"/>
            <a:headEnd/>
            <a:tailEnd/>
          </a:ln>
          <a:effectLst/>
        </p:spPr>
        <p:txBody>
          <a:bodyPr wrap="none">
            <a:spAutoFit/>
          </a:bodyPr>
          <a:lstStyle/>
          <a:p>
            <a:r>
              <a:rPr lang="en-US" sz="600" kern="500" baseline="0" dirty="0">
                <a:solidFill>
                  <a:schemeClr val="tx1">
                    <a:lumMod val="50000"/>
                    <a:lumOff val="50000"/>
                  </a:schemeClr>
                </a:solidFill>
                <a:latin typeface="Arial" charset="0"/>
                <a:ea typeface="+mn-ea"/>
                <a:cs typeface="+mn-cs"/>
              </a:rPr>
              <a:t>© 2019 Illumina, Inc. All rights reserved.  QB#8840</a:t>
            </a:r>
          </a:p>
        </p:txBody>
      </p:sp>
      <p:sp>
        <p:nvSpPr>
          <p:cNvPr id="2" name="Footer Placeholder 1"/>
          <p:cNvSpPr>
            <a:spLocks noGrp="1"/>
          </p:cNvSpPr>
          <p:nvPr>
            <p:ph type="ftr" sz="quarter" idx="12"/>
          </p:nvPr>
        </p:nvSpPr>
        <p:spPr/>
        <p:txBody>
          <a:bodyPr wrap="none"/>
          <a:lstStyle>
            <a:lvl1pPr>
              <a:defRPr>
                <a:solidFill>
                  <a:schemeClr val="tx1"/>
                </a:solidFill>
              </a:defRPr>
            </a:lvl1pPr>
          </a:lstStyle>
          <a:p>
            <a:r>
              <a:rPr lang="en-US" dirty="0"/>
              <a:t>For Research Use Only.  Not for use in diagnostic procedures.</a:t>
            </a:r>
          </a:p>
        </p:txBody>
      </p:sp>
    </p:spTree>
    <p:extLst>
      <p:ext uri="{BB962C8B-B14F-4D97-AF65-F5344CB8AC3E}">
        <p14:creationId xmlns:p14="http://schemas.microsoft.com/office/powerpoint/2010/main" val="49059203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36033" y="183240"/>
            <a:ext cx="11303000" cy="961274"/>
          </a:xfrm>
        </p:spPr>
        <p:txBody>
          <a:bodyPr/>
          <a:lstStyle>
            <a:lvl1pPr>
              <a:defRPr sz="3000" b="1" i="0" kern="600" baseline="0">
                <a:latin typeface="+mj-lt"/>
              </a:defRPr>
            </a:lvl1pPr>
          </a:lstStyle>
          <a:p>
            <a:r>
              <a:rPr lang="en-US" dirty="0"/>
              <a:t>Slide Header Goes Here</a:t>
            </a:r>
          </a:p>
        </p:txBody>
      </p:sp>
      <p:sp>
        <p:nvSpPr>
          <p:cNvPr id="2" name="Footer Placeholder 1"/>
          <p:cNvSpPr>
            <a:spLocks noGrp="1"/>
          </p:cNvSpPr>
          <p:nvPr>
            <p:ph type="ftr" sz="quarter" idx="10"/>
          </p:nvPr>
        </p:nvSpPr>
        <p:spPr/>
        <p:txBody>
          <a:bodyPr/>
          <a:lstStyle/>
          <a:p>
            <a:r>
              <a:rPr lang="en-US" dirty="0"/>
              <a:t>For Research Use Only.  Not for use in diagnostic procedures.</a:t>
            </a:r>
          </a:p>
        </p:txBody>
      </p:sp>
    </p:spTree>
    <p:extLst>
      <p:ext uri="{BB962C8B-B14F-4D97-AF65-F5344CB8AC3E}">
        <p14:creationId xmlns:p14="http://schemas.microsoft.com/office/powerpoint/2010/main" val="376499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6001" y="177184"/>
            <a:ext cx="11303032" cy="961274"/>
          </a:xfrm>
        </p:spPr>
        <p:txBody>
          <a:bodyPr/>
          <a:lstStyle>
            <a:lvl1pPr algn="l">
              <a:defRPr/>
            </a:lvl1pPr>
          </a:lstStyle>
          <a:p>
            <a:r>
              <a:rPr lang="en-US" dirty="0"/>
              <a:t>Slide Header Goes Here</a:t>
            </a:r>
          </a:p>
        </p:txBody>
      </p:sp>
      <p:sp>
        <p:nvSpPr>
          <p:cNvPr id="4" name="Text Placeholder 4"/>
          <p:cNvSpPr>
            <a:spLocks noGrp="1"/>
          </p:cNvSpPr>
          <p:nvPr>
            <p:ph type="body" sz="quarter" idx="41" hasCustomPrompt="1"/>
          </p:nvPr>
        </p:nvSpPr>
        <p:spPr>
          <a:xfrm>
            <a:off x="436034" y="1283254"/>
            <a:ext cx="11319933" cy="406400"/>
          </a:xfrm>
          <a:solidFill>
            <a:schemeClr val="bg2"/>
          </a:solidFill>
        </p:spPr>
        <p:txBody>
          <a:bodyPr anchor="ctr">
            <a:normAutofit/>
          </a:bodyPr>
          <a:lstStyle>
            <a:lvl1pPr marL="0" indent="0" algn="ctr">
              <a:lnSpc>
                <a:spcPct val="86000"/>
              </a:lnSpc>
              <a:spcBef>
                <a:spcPts val="0"/>
              </a:spcBef>
              <a:buNone/>
              <a:defRPr sz="1600" baseline="0">
                <a:solidFill>
                  <a:schemeClr val="bg1"/>
                </a:solidFill>
              </a:defRPr>
            </a:lvl1pPr>
          </a:lstStyle>
          <a:p>
            <a:pPr lvl="0"/>
            <a:r>
              <a:rPr lang="en-US" dirty="0"/>
              <a:t>Click here to edit subtitle</a:t>
            </a:r>
          </a:p>
        </p:txBody>
      </p:sp>
      <p:sp>
        <p:nvSpPr>
          <p:cNvPr id="3" name="Footer Placeholder 2"/>
          <p:cNvSpPr>
            <a:spLocks noGrp="1"/>
          </p:cNvSpPr>
          <p:nvPr>
            <p:ph type="ftr" sz="quarter" idx="42"/>
          </p:nvPr>
        </p:nvSpPr>
        <p:spPr/>
        <p:txBody>
          <a:bodyPr/>
          <a:lstStyle/>
          <a:p>
            <a:r>
              <a:rPr lang="en-US" dirty="0"/>
              <a:t>For Research Use Only.  Not for use in diagnostic procedures.</a:t>
            </a:r>
          </a:p>
        </p:txBody>
      </p:sp>
    </p:spTree>
    <p:extLst>
      <p:ext uri="{BB962C8B-B14F-4D97-AF65-F5344CB8AC3E}">
        <p14:creationId xmlns:p14="http://schemas.microsoft.com/office/powerpoint/2010/main" val="926773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Green Section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315080" y="1618229"/>
            <a:ext cx="5310024" cy="309563"/>
          </a:xfr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spcBef>
                <a:spcPts val="0"/>
              </a:spcBef>
              <a:spcAft>
                <a:spcPts val="0"/>
              </a:spcAft>
              <a:buNone/>
              <a:defRPr lang="en-US" sz="1400" b="0" spc="20" dirty="0">
                <a:solidFill>
                  <a:schemeClr val="tx1"/>
                </a:solidFill>
              </a:defRPr>
            </a:lvl1pPr>
          </a:lstStyle>
          <a:p>
            <a:pPr marL="0" lvl="0" indent="0"/>
            <a:r>
              <a:rPr lang="en-US" dirty="0"/>
              <a:t>Section Page Sub-head</a:t>
            </a:r>
          </a:p>
        </p:txBody>
      </p:sp>
      <p:sp>
        <p:nvSpPr>
          <p:cNvPr id="14" name="Title 13"/>
          <p:cNvSpPr>
            <a:spLocks noGrp="1"/>
          </p:cNvSpPr>
          <p:nvPr>
            <p:ph type="title" hasCustomPrompt="1"/>
          </p:nvPr>
        </p:nvSpPr>
        <p:spPr>
          <a:xfrm>
            <a:off x="315080" y="801548"/>
            <a:ext cx="5310024" cy="908050"/>
          </a:xfrm>
        </p:spPr>
        <p:txBody>
          <a:bodyPr anchor="b"/>
          <a:lstStyle>
            <a:lvl1pPr>
              <a:lnSpc>
                <a:spcPct val="85000"/>
              </a:lnSpc>
              <a:defRPr sz="2600" baseline="0">
                <a:solidFill>
                  <a:schemeClr val="tx1"/>
                </a:solidFill>
              </a:defRPr>
            </a:lvl1pPr>
          </a:lstStyle>
          <a:p>
            <a:r>
              <a:rPr lang="en-US" dirty="0"/>
              <a:t>Section Page</a:t>
            </a:r>
          </a:p>
        </p:txBody>
      </p:sp>
      <p:sp>
        <p:nvSpPr>
          <p:cNvPr id="2" name="Footer Placeholder 1"/>
          <p:cNvSpPr>
            <a:spLocks noGrp="1"/>
          </p:cNvSpPr>
          <p:nvPr>
            <p:ph type="ftr" sz="quarter" idx="12"/>
          </p:nvPr>
        </p:nvSpPr>
        <p:spPr/>
        <p:txBody>
          <a:bodyPr/>
          <a:lstStyle/>
          <a:p>
            <a:r>
              <a:rPr lang="en-US" dirty="0"/>
              <a:t>For Research Use Only.  Not for use in diagnostic procedures.</a:t>
            </a:r>
          </a:p>
        </p:txBody>
      </p:sp>
    </p:spTree>
    <p:extLst>
      <p:ext uri="{BB962C8B-B14F-4D97-AF65-F5344CB8AC3E}">
        <p14:creationId xmlns:p14="http://schemas.microsoft.com/office/powerpoint/2010/main" val="87620300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xmlns:a14="http://schemas.microsoft.com/office/drawing/2010/main" xmlns:p15="http://schemas.microsoft.com/office/powerpoint/2012/main">
      <p:transition xmlns:p14="http://schemas.microsoft.com/office/powerpoint/2010/main" spd="slow">
        <p:fade/>
      </p:transition>
    </mc:Fallback>
  </mc:AlternateContent>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Gray Section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315080" y="1618229"/>
            <a:ext cx="5310024" cy="309563"/>
          </a:xfr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spcBef>
                <a:spcPts val="0"/>
              </a:spcBef>
              <a:spcAft>
                <a:spcPts val="0"/>
              </a:spcAft>
              <a:buNone/>
              <a:defRPr lang="en-US" sz="1400" b="0" spc="20" dirty="0">
                <a:solidFill>
                  <a:schemeClr val="tx1"/>
                </a:solidFill>
              </a:defRPr>
            </a:lvl1pPr>
          </a:lstStyle>
          <a:p>
            <a:pPr marL="0" lvl="0" indent="0"/>
            <a:r>
              <a:rPr lang="en-US" dirty="0"/>
              <a:t>Section Page Sub-head</a:t>
            </a:r>
          </a:p>
        </p:txBody>
      </p:sp>
      <p:sp>
        <p:nvSpPr>
          <p:cNvPr id="14" name="Title 13"/>
          <p:cNvSpPr>
            <a:spLocks noGrp="1"/>
          </p:cNvSpPr>
          <p:nvPr>
            <p:ph type="title" hasCustomPrompt="1"/>
          </p:nvPr>
        </p:nvSpPr>
        <p:spPr>
          <a:xfrm>
            <a:off x="315080" y="801548"/>
            <a:ext cx="5310024" cy="908050"/>
          </a:xfrm>
        </p:spPr>
        <p:txBody>
          <a:bodyPr anchor="b"/>
          <a:lstStyle>
            <a:lvl1pPr>
              <a:lnSpc>
                <a:spcPct val="85000"/>
              </a:lnSpc>
              <a:defRPr sz="2600" baseline="0">
                <a:solidFill>
                  <a:schemeClr val="tx1"/>
                </a:solidFill>
              </a:defRPr>
            </a:lvl1pPr>
          </a:lstStyle>
          <a:p>
            <a:r>
              <a:rPr lang="en-US" dirty="0"/>
              <a:t>Section Page</a:t>
            </a:r>
          </a:p>
        </p:txBody>
      </p:sp>
      <p:sp>
        <p:nvSpPr>
          <p:cNvPr id="2" name="Footer Placeholder 1"/>
          <p:cNvSpPr>
            <a:spLocks noGrp="1"/>
          </p:cNvSpPr>
          <p:nvPr>
            <p:ph type="ftr" sz="quarter" idx="12"/>
          </p:nvPr>
        </p:nvSpPr>
        <p:spPr/>
        <p:txBody>
          <a:bodyPr/>
          <a:lstStyle>
            <a:lvl1pPr>
              <a:defRPr>
                <a:solidFill>
                  <a:schemeClr val="tx1"/>
                </a:solidFill>
              </a:defRPr>
            </a:lvl1pPr>
          </a:lstStyle>
          <a:p>
            <a:r>
              <a:rPr lang="en-US" dirty="0"/>
              <a:t>For Research Use Only.  Not for use in diagnostic procedures.</a:t>
            </a:r>
          </a:p>
        </p:txBody>
      </p:sp>
    </p:spTree>
    <p:extLst>
      <p:ext uri="{BB962C8B-B14F-4D97-AF65-F5344CB8AC3E}">
        <p14:creationId xmlns:p14="http://schemas.microsoft.com/office/powerpoint/2010/main" val="38497472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VERINATA_Content and Subtitle Slid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636000" cy="792162"/>
          </a:xfrm>
        </p:spPr>
        <p:txBody>
          <a:bodyPr/>
          <a:lstStyle/>
          <a:p>
            <a:r>
              <a:rPr lang="en-US" dirty="0"/>
              <a:t>Click to edit Master title style</a:t>
            </a:r>
          </a:p>
        </p:txBody>
      </p:sp>
      <p:sp>
        <p:nvSpPr>
          <p:cNvPr id="3" name="Content Placeholder 2"/>
          <p:cNvSpPr>
            <a:spLocks noGrp="1"/>
          </p:cNvSpPr>
          <p:nvPr>
            <p:ph idx="1"/>
          </p:nvPr>
        </p:nvSpPr>
        <p:spPr>
          <a:xfrm>
            <a:off x="609600" y="1981200"/>
            <a:ext cx="10972800"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609600" y="1371600"/>
            <a:ext cx="10972800" cy="381000"/>
          </a:xfrm>
        </p:spPr>
        <p:txBody>
          <a:bodyPr>
            <a:normAutofit/>
          </a:bodyPr>
          <a:lstStyle>
            <a:lvl1pPr>
              <a:buFontTx/>
              <a:buNone/>
              <a:defRPr sz="2200" b="1">
                <a:solidFill>
                  <a:schemeClr val="accent2"/>
                </a:solidFill>
              </a:defRPr>
            </a:lvl1pPr>
          </a:lstStyle>
          <a:p>
            <a:pPr lvl="0"/>
            <a:r>
              <a:rPr lang="en-US" dirty="0"/>
              <a:t>Click to edit Master text styles</a:t>
            </a:r>
          </a:p>
        </p:txBody>
      </p:sp>
      <p:sp>
        <p:nvSpPr>
          <p:cNvPr id="5" name="Footer Placeholder 4"/>
          <p:cNvSpPr>
            <a:spLocks noGrp="1"/>
          </p:cNvSpPr>
          <p:nvPr>
            <p:ph type="ftr" sz="quarter" idx="14"/>
          </p:nvPr>
        </p:nvSpPr>
        <p:spPr>
          <a:xfrm>
            <a:off x="901700" y="6276975"/>
            <a:ext cx="4876800" cy="349250"/>
          </a:xfrm>
          <a:prstGeom prst="rect">
            <a:avLst/>
          </a:prstGeom>
        </p:spPr>
        <p:txBody>
          <a:bodyPr/>
          <a:lstStyle>
            <a:lvl1pPr>
              <a:defRPr>
                <a:solidFill>
                  <a:schemeClr val="tx1"/>
                </a:solidFill>
              </a:defRPr>
            </a:lvl1pPr>
          </a:lstStyle>
          <a:p>
            <a:pPr>
              <a:buClr>
                <a:schemeClr val="accent1"/>
              </a:buClr>
              <a:defRPr/>
            </a:pPr>
            <a:r>
              <a:rPr lang="en-US" dirty="0"/>
              <a:t>For Research Use Only.  Not for use in diagnostic procedures.</a:t>
            </a:r>
          </a:p>
        </p:txBody>
      </p:sp>
      <p:sp>
        <p:nvSpPr>
          <p:cNvPr id="6" name="Slide Number Placeholder 5"/>
          <p:cNvSpPr>
            <a:spLocks noGrp="1"/>
          </p:cNvSpPr>
          <p:nvPr>
            <p:ph type="sldNum" sz="quarter" idx="15"/>
          </p:nvPr>
        </p:nvSpPr>
        <p:spPr>
          <a:xfrm>
            <a:off x="203200" y="6264278"/>
            <a:ext cx="508000" cy="365125"/>
          </a:xfrm>
          <a:prstGeom prst="rect">
            <a:avLst/>
          </a:prstGeom>
        </p:spPr>
        <p:txBody>
          <a:bodyPr/>
          <a:lstStyle>
            <a:lvl1pPr>
              <a:defRPr/>
            </a:lvl1pPr>
          </a:lstStyle>
          <a:p>
            <a:pPr>
              <a:defRPr/>
            </a:pPr>
            <a:fld id="{6B6E684C-191B-4AEE-BF86-7DC2C0552175}" type="slidenum">
              <a:rPr lang="en-US"/>
              <a:pPr>
                <a:defRPr/>
              </a:pPr>
              <a:t>‹#›</a:t>
            </a:fld>
            <a:endParaRPr lang="en-US" dirty="0"/>
          </a:p>
        </p:txBody>
      </p:sp>
    </p:spTree>
    <p:extLst>
      <p:ext uri="{BB962C8B-B14F-4D97-AF65-F5344CB8AC3E}">
        <p14:creationId xmlns:p14="http://schemas.microsoft.com/office/powerpoint/2010/main" val="4347885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0A1D-F899-4F18-9907-92A5F0C19A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18DF3-3E19-44B2-BC20-711F17F786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A0258B-D2EA-4460-8636-1498F8DD570C}"/>
              </a:ext>
            </a:extLst>
          </p:cNvPr>
          <p:cNvSpPr>
            <a:spLocks noGrp="1"/>
          </p:cNvSpPr>
          <p:nvPr>
            <p:ph type="dt" sz="half" idx="10"/>
          </p:nvPr>
        </p:nvSpPr>
        <p:spPr/>
        <p:txBody>
          <a:bodyPr/>
          <a:lstStyle/>
          <a:p>
            <a:fld id="{D0CCC788-33C0-44D4-BC1F-28BAC37F4BF5}" type="datetimeFigureOut">
              <a:rPr lang="en-US" smtClean="0"/>
              <a:t>11/5/2019</a:t>
            </a:fld>
            <a:endParaRPr lang="en-US" dirty="0"/>
          </a:p>
        </p:txBody>
      </p:sp>
      <p:sp>
        <p:nvSpPr>
          <p:cNvPr id="5" name="Footer Placeholder 4">
            <a:extLst>
              <a:ext uri="{FF2B5EF4-FFF2-40B4-BE49-F238E27FC236}">
                <a16:creationId xmlns:a16="http://schemas.microsoft.com/office/drawing/2014/main" id="{FB0F342A-02B0-4DF7-A1E3-4557710C53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EAC0D5-1D6E-4853-B468-6DA49A4AC859}"/>
              </a:ext>
            </a:extLst>
          </p:cNvPr>
          <p:cNvSpPr>
            <a:spLocks noGrp="1"/>
          </p:cNvSpPr>
          <p:nvPr>
            <p:ph type="sldNum" sz="quarter" idx="12"/>
          </p:nvPr>
        </p:nvSpPr>
        <p:spPr/>
        <p:txBody>
          <a:bodyPr/>
          <a:lstStyle/>
          <a:p>
            <a:fld id="{AF1ECEEB-675E-4A41-9FF3-D38E618A7ADE}" type="slidenum">
              <a:rPr lang="en-US" smtClean="0"/>
              <a:t>‹#›</a:t>
            </a:fld>
            <a:endParaRPr lang="en-US" dirty="0"/>
          </a:p>
        </p:txBody>
      </p:sp>
    </p:spTree>
    <p:extLst>
      <p:ext uri="{BB962C8B-B14F-4D97-AF65-F5344CB8AC3E}">
        <p14:creationId xmlns:p14="http://schemas.microsoft.com/office/powerpoint/2010/main" val="18797551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p:cNvSpPr>
            <a:spLocks noGrp="1" noChangeArrowheads="1"/>
          </p:cNvSpPr>
          <p:nvPr>
            <p:ph type="title"/>
          </p:nvPr>
        </p:nvSpPr>
        <p:spPr bwMode="auto">
          <a:xfrm>
            <a:off x="280418" y="237744"/>
            <a:ext cx="11468100" cy="908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139488288"/>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Red Section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1" hasCustomPrompt="1"/>
          </p:nvPr>
        </p:nvSpPr>
        <p:spPr>
          <a:xfrm>
            <a:off x="315080" y="1618229"/>
            <a:ext cx="5310024" cy="309563"/>
          </a:xfr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spcBef>
                <a:spcPts val="0"/>
              </a:spcBef>
              <a:spcAft>
                <a:spcPts val="0"/>
              </a:spcAft>
              <a:buNone/>
              <a:defRPr lang="en-US" sz="1400" b="0" spc="20" dirty="0">
                <a:solidFill>
                  <a:schemeClr val="tx1"/>
                </a:solidFill>
              </a:defRPr>
            </a:lvl1pPr>
          </a:lstStyle>
          <a:p>
            <a:pPr marL="0" lvl="0" indent="0"/>
            <a:r>
              <a:rPr lang="en-US" dirty="0"/>
              <a:t>Section Page Sub-head</a:t>
            </a:r>
          </a:p>
        </p:txBody>
      </p:sp>
      <p:sp>
        <p:nvSpPr>
          <p:cNvPr id="14" name="Title 13"/>
          <p:cNvSpPr>
            <a:spLocks noGrp="1"/>
          </p:cNvSpPr>
          <p:nvPr>
            <p:ph type="title" hasCustomPrompt="1"/>
          </p:nvPr>
        </p:nvSpPr>
        <p:spPr>
          <a:xfrm>
            <a:off x="315080" y="801548"/>
            <a:ext cx="5310024" cy="908050"/>
          </a:xfrm>
        </p:spPr>
        <p:txBody>
          <a:bodyPr anchor="b"/>
          <a:lstStyle>
            <a:lvl1pPr>
              <a:lnSpc>
                <a:spcPct val="85000"/>
              </a:lnSpc>
              <a:defRPr sz="2600" baseline="0">
                <a:solidFill>
                  <a:schemeClr val="tx1"/>
                </a:solidFill>
              </a:defRPr>
            </a:lvl1pPr>
          </a:lstStyle>
          <a:p>
            <a:r>
              <a:rPr lang="en-US" dirty="0"/>
              <a:t>Section Page</a:t>
            </a:r>
          </a:p>
        </p:txBody>
      </p:sp>
      <p:sp>
        <p:nvSpPr>
          <p:cNvPr id="2" name="Footer Placeholder 1"/>
          <p:cNvSpPr>
            <a:spLocks noGrp="1"/>
          </p:cNvSpPr>
          <p:nvPr>
            <p:ph type="ftr" sz="quarter" idx="12"/>
          </p:nvPr>
        </p:nvSpPr>
        <p:spPr/>
        <p:txBody>
          <a:bodyPr/>
          <a:lstStyle>
            <a:lvl1pPr>
              <a:defRPr>
                <a:solidFill>
                  <a:schemeClr val="tx1"/>
                </a:solidFill>
              </a:defRPr>
            </a:lvl1pPr>
          </a:lstStyle>
          <a:p>
            <a:r>
              <a:rPr lang="en-US" dirty="0"/>
              <a:t>For Research Use Only.  Not for use in diagnostic procedures.</a:t>
            </a:r>
          </a:p>
        </p:txBody>
      </p:sp>
    </p:spTree>
    <p:extLst>
      <p:ext uri="{BB962C8B-B14F-4D97-AF65-F5344CB8AC3E}">
        <p14:creationId xmlns:p14="http://schemas.microsoft.com/office/powerpoint/2010/main" val="28678284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D1A0-DA4E-4109-9131-9A4874A178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0694BA-68C2-4579-83DD-092C05A287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C1E5CF-5669-44C6-BFA9-C5C1ED8779B3}"/>
              </a:ext>
            </a:extLst>
          </p:cNvPr>
          <p:cNvSpPr>
            <a:spLocks noGrp="1"/>
          </p:cNvSpPr>
          <p:nvPr>
            <p:ph type="dt" sz="half" idx="10"/>
          </p:nvPr>
        </p:nvSpPr>
        <p:spPr/>
        <p:txBody>
          <a:bodyPr/>
          <a:lstStyle/>
          <a:p>
            <a:fld id="{D0CCC788-33C0-44D4-BC1F-28BAC37F4BF5}" type="datetimeFigureOut">
              <a:rPr lang="en-US" smtClean="0"/>
              <a:t>11/5/2019</a:t>
            </a:fld>
            <a:endParaRPr lang="en-US" dirty="0"/>
          </a:p>
        </p:txBody>
      </p:sp>
      <p:sp>
        <p:nvSpPr>
          <p:cNvPr id="5" name="Footer Placeholder 4">
            <a:extLst>
              <a:ext uri="{FF2B5EF4-FFF2-40B4-BE49-F238E27FC236}">
                <a16:creationId xmlns:a16="http://schemas.microsoft.com/office/drawing/2014/main" id="{7EC4B140-631D-4C34-A7AC-A89DF83629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657F31-A173-4F52-8315-052374EEB065}"/>
              </a:ext>
            </a:extLst>
          </p:cNvPr>
          <p:cNvSpPr>
            <a:spLocks noGrp="1"/>
          </p:cNvSpPr>
          <p:nvPr>
            <p:ph type="sldNum" sz="quarter" idx="12"/>
          </p:nvPr>
        </p:nvSpPr>
        <p:spPr/>
        <p:txBody>
          <a:bodyPr/>
          <a:lstStyle/>
          <a:p>
            <a:fld id="{AF1ECEEB-675E-4A41-9FF3-D38E618A7ADE}" type="slidenum">
              <a:rPr lang="en-US" smtClean="0"/>
              <a:t>‹#›</a:t>
            </a:fld>
            <a:endParaRPr lang="en-US" dirty="0"/>
          </a:p>
        </p:txBody>
      </p:sp>
    </p:spTree>
    <p:extLst>
      <p:ext uri="{BB962C8B-B14F-4D97-AF65-F5344CB8AC3E}">
        <p14:creationId xmlns:p14="http://schemas.microsoft.com/office/powerpoint/2010/main" val="86012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9185-DD3F-4C94-B3D9-F0DF42278A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AC5330-312E-4072-9463-D41B69130B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B8A27B-F03F-46B4-B9C3-DDED7C836C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6A1223-738C-4CAE-9DDB-801E4B381591}"/>
              </a:ext>
            </a:extLst>
          </p:cNvPr>
          <p:cNvSpPr>
            <a:spLocks noGrp="1"/>
          </p:cNvSpPr>
          <p:nvPr>
            <p:ph type="dt" sz="half" idx="10"/>
          </p:nvPr>
        </p:nvSpPr>
        <p:spPr/>
        <p:txBody>
          <a:bodyPr/>
          <a:lstStyle/>
          <a:p>
            <a:fld id="{D0CCC788-33C0-44D4-BC1F-28BAC37F4BF5}" type="datetimeFigureOut">
              <a:rPr lang="en-US" smtClean="0"/>
              <a:t>11/5/2019</a:t>
            </a:fld>
            <a:endParaRPr lang="en-US" dirty="0"/>
          </a:p>
        </p:txBody>
      </p:sp>
      <p:sp>
        <p:nvSpPr>
          <p:cNvPr id="6" name="Footer Placeholder 5">
            <a:extLst>
              <a:ext uri="{FF2B5EF4-FFF2-40B4-BE49-F238E27FC236}">
                <a16:creationId xmlns:a16="http://schemas.microsoft.com/office/drawing/2014/main" id="{F537CF0D-C6A5-4662-B118-33BEA659D84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25CB85-FA84-4C89-8F0D-E42A94736961}"/>
              </a:ext>
            </a:extLst>
          </p:cNvPr>
          <p:cNvSpPr>
            <a:spLocks noGrp="1"/>
          </p:cNvSpPr>
          <p:nvPr>
            <p:ph type="sldNum" sz="quarter" idx="12"/>
          </p:nvPr>
        </p:nvSpPr>
        <p:spPr/>
        <p:txBody>
          <a:bodyPr/>
          <a:lstStyle/>
          <a:p>
            <a:fld id="{AF1ECEEB-675E-4A41-9FF3-D38E618A7ADE}" type="slidenum">
              <a:rPr lang="en-US" smtClean="0"/>
              <a:t>‹#›</a:t>
            </a:fld>
            <a:endParaRPr lang="en-US" dirty="0"/>
          </a:p>
        </p:txBody>
      </p:sp>
    </p:spTree>
    <p:extLst>
      <p:ext uri="{BB962C8B-B14F-4D97-AF65-F5344CB8AC3E}">
        <p14:creationId xmlns:p14="http://schemas.microsoft.com/office/powerpoint/2010/main" val="51824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F762-452A-49B7-842A-22B7C5DA21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7A4CCB-BE78-49EF-9A5E-EA1F673345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EFFB18-CD48-4CF7-8E11-21B19CA53D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B02787-7DCA-405E-A94C-A9A54B97F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CD21F7-B6A8-4A24-8B9F-AB00D977D0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4D63D1-5479-4A16-AD93-245C9080B24C}"/>
              </a:ext>
            </a:extLst>
          </p:cNvPr>
          <p:cNvSpPr>
            <a:spLocks noGrp="1"/>
          </p:cNvSpPr>
          <p:nvPr>
            <p:ph type="dt" sz="half" idx="10"/>
          </p:nvPr>
        </p:nvSpPr>
        <p:spPr/>
        <p:txBody>
          <a:bodyPr/>
          <a:lstStyle/>
          <a:p>
            <a:fld id="{D0CCC788-33C0-44D4-BC1F-28BAC37F4BF5}" type="datetimeFigureOut">
              <a:rPr lang="en-US" smtClean="0"/>
              <a:t>11/5/2019</a:t>
            </a:fld>
            <a:endParaRPr lang="en-US" dirty="0"/>
          </a:p>
        </p:txBody>
      </p:sp>
      <p:sp>
        <p:nvSpPr>
          <p:cNvPr id="8" name="Footer Placeholder 7">
            <a:extLst>
              <a:ext uri="{FF2B5EF4-FFF2-40B4-BE49-F238E27FC236}">
                <a16:creationId xmlns:a16="http://schemas.microsoft.com/office/drawing/2014/main" id="{9759A312-0180-4737-96EC-15D7CC8101F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F28A87D-A498-4D5A-A90C-B05FB4CC4B8E}"/>
              </a:ext>
            </a:extLst>
          </p:cNvPr>
          <p:cNvSpPr>
            <a:spLocks noGrp="1"/>
          </p:cNvSpPr>
          <p:nvPr>
            <p:ph type="sldNum" sz="quarter" idx="12"/>
          </p:nvPr>
        </p:nvSpPr>
        <p:spPr/>
        <p:txBody>
          <a:bodyPr/>
          <a:lstStyle/>
          <a:p>
            <a:fld id="{AF1ECEEB-675E-4A41-9FF3-D38E618A7ADE}" type="slidenum">
              <a:rPr lang="en-US" smtClean="0"/>
              <a:t>‹#›</a:t>
            </a:fld>
            <a:endParaRPr lang="en-US" dirty="0"/>
          </a:p>
        </p:txBody>
      </p:sp>
    </p:spTree>
    <p:extLst>
      <p:ext uri="{BB962C8B-B14F-4D97-AF65-F5344CB8AC3E}">
        <p14:creationId xmlns:p14="http://schemas.microsoft.com/office/powerpoint/2010/main" val="33195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A368-1592-42B0-8B96-11986EF14A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494C76-5BAB-448E-B8D9-35E449B82BF7}"/>
              </a:ext>
            </a:extLst>
          </p:cNvPr>
          <p:cNvSpPr>
            <a:spLocks noGrp="1"/>
          </p:cNvSpPr>
          <p:nvPr>
            <p:ph type="dt" sz="half" idx="10"/>
          </p:nvPr>
        </p:nvSpPr>
        <p:spPr/>
        <p:txBody>
          <a:bodyPr/>
          <a:lstStyle/>
          <a:p>
            <a:fld id="{D0CCC788-33C0-44D4-BC1F-28BAC37F4BF5}" type="datetimeFigureOut">
              <a:rPr lang="en-US" smtClean="0"/>
              <a:t>11/5/2019</a:t>
            </a:fld>
            <a:endParaRPr lang="en-US" dirty="0"/>
          </a:p>
        </p:txBody>
      </p:sp>
      <p:sp>
        <p:nvSpPr>
          <p:cNvPr id="4" name="Footer Placeholder 3">
            <a:extLst>
              <a:ext uri="{FF2B5EF4-FFF2-40B4-BE49-F238E27FC236}">
                <a16:creationId xmlns:a16="http://schemas.microsoft.com/office/drawing/2014/main" id="{6D28E828-543A-4889-B6B8-0AFF1C9F19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F2728FB-2426-4210-A6E4-E1705584A767}"/>
              </a:ext>
            </a:extLst>
          </p:cNvPr>
          <p:cNvSpPr>
            <a:spLocks noGrp="1"/>
          </p:cNvSpPr>
          <p:nvPr>
            <p:ph type="sldNum" sz="quarter" idx="12"/>
          </p:nvPr>
        </p:nvSpPr>
        <p:spPr/>
        <p:txBody>
          <a:bodyPr/>
          <a:lstStyle/>
          <a:p>
            <a:fld id="{AF1ECEEB-675E-4A41-9FF3-D38E618A7ADE}" type="slidenum">
              <a:rPr lang="en-US" smtClean="0"/>
              <a:t>‹#›</a:t>
            </a:fld>
            <a:endParaRPr lang="en-US" dirty="0"/>
          </a:p>
        </p:txBody>
      </p:sp>
    </p:spTree>
    <p:extLst>
      <p:ext uri="{BB962C8B-B14F-4D97-AF65-F5344CB8AC3E}">
        <p14:creationId xmlns:p14="http://schemas.microsoft.com/office/powerpoint/2010/main" val="74600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6845C3-8997-45F4-9DB4-DC0FDEEFA006}"/>
              </a:ext>
            </a:extLst>
          </p:cNvPr>
          <p:cNvSpPr>
            <a:spLocks noGrp="1"/>
          </p:cNvSpPr>
          <p:nvPr>
            <p:ph type="dt" sz="half" idx="10"/>
          </p:nvPr>
        </p:nvSpPr>
        <p:spPr/>
        <p:txBody>
          <a:bodyPr/>
          <a:lstStyle/>
          <a:p>
            <a:fld id="{D0CCC788-33C0-44D4-BC1F-28BAC37F4BF5}" type="datetimeFigureOut">
              <a:rPr lang="en-US" smtClean="0"/>
              <a:t>11/5/2019</a:t>
            </a:fld>
            <a:endParaRPr lang="en-US" dirty="0"/>
          </a:p>
        </p:txBody>
      </p:sp>
      <p:sp>
        <p:nvSpPr>
          <p:cNvPr id="3" name="Footer Placeholder 2">
            <a:extLst>
              <a:ext uri="{FF2B5EF4-FFF2-40B4-BE49-F238E27FC236}">
                <a16:creationId xmlns:a16="http://schemas.microsoft.com/office/drawing/2014/main" id="{F7978228-DE3F-40E0-BCC4-EF45A6F1C1C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B30F61F-3422-4532-A815-B058D88798D4}"/>
              </a:ext>
            </a:extLst>
          </p:cNvPr>
          <p:cNvSpPr>
            <a:spLocks noGrp="1"/>
          </p:cNvSpPr>
          <p:nvPr>
            <p:ph type="sldNum" sz="quarter" idx="12"/>
          </p:nvPr>
        </p:nvSpPr>
        <p:spPr/>
        <p:txBody>
          <a:bodyPr/>
          <a:lstStyle/>
          <a:p>
            <a:fld id="{AF1ECEEB-675E-4A41-9FF3-D38E618A7ADE}" type="slidenum">
              <a:rPr lang="en-US" smtClean="0"/>
              <a:t>‹#›</a:t>
            </a:fld>
            <a:endParaRPr lang="en-US" dirty="0"/>
          </a:p>
        </p:txBody>
      </p:sp>
    </p:spTree>
    <p:extLst>
      <p:ext uri="{BB962C8B-B14F-4D97-AF65-F5344CB8AC3E}">
        <p14:creationId xmlns:p14="http://schemas.microsoft.com/office/powerpoint/2010/main" val="115333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0094-09B5-4AAA-82F3-F862A39F2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BBDC73-0FCB-454E-B9F3-3534B33E89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3A4CE5-4DBD-4AC4-A3B7-CD1A71347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DAC9F-E75A-4DFB-8A19-2F4C69D61B99}"/>
              </a:ext>
            </a:extLst>
          </p:cNvPr>
          <p:cNvSpPr>
            <a:spLocks noGrp="1"/>
          </p:cNvSpPr>
          <p:nvPr>
            <p:ph type="dt" sz="half" idx="10"/>
          </p:nvPr>
        </p:nvSpPr>
        <p:spPr/>
        <p:txBody>
          <a:bodyPr/>
          <a:lstStyle/>
          <a:p>
            <a:fld id="{D0CCC788-33C0-44D4-BC1F-28BAC37F4BF5}" type="datetimeFigureOut">
              <a:rPr lang="en-US" smtClean="0"/>
              <a:t>11/5/2019</a:t>
            </a:fld>
            <a:endParaRPr lang="en-US" dirty="0"/>
          </a:p>
        </p:txBody>
      </p:sp>
      <p:sp>
        <p:nvSpPr>
          <p:cNvPr id="6" name="Footer Placeholder 5">
            <a:extLst>
              <a:ext uri="{FF2B5EF4-FFF2-40B4-BE49-F238E27FC236}">
                <a16:creationId xmlns:a16="http://schemas.microsoft.com/office/drawing/2014/main" id="{3E18EB53-35FC-4E62-8649-FDCE2D8932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7392BD8-44EB-4F3E-948D-91F6FE999F9F}"/>
              </a:ext>
            </a:extLst>
          </p:cNvPr>
          <p:cNvSpPr>
            <a:spLocks noGrp="1"/>
          </p:cNvSpPr>
          <p:nvPr>
            <p:ph type="sldNum" sz="quarter" idx="12"/>
          </p:nvPr>
        </p:nvSpPr>
        <p:spPr/>
        <p:txBody>
          <a:bodyPr/>
          <a:lstStyle/>
          <a:p>
            <a:fld id="{AF1ECEEB-675E-4A41-9FF3-D38E618A7ADE}" type="slidenum">
              <a:rPr lang="en-US" smtClean="0"/>
              <a:t>‹#›</a:t>
            </a:fld>
            <a:endParaRPr lang="en-US" dirty="0"/>
          </a:p>
        </p:txBody>
      </p:sp>
    </p:spTree>
    <p:extLst>
      <p:ext uri="{BB962C8B-B14F-4D97-AF65-F5344CB8AC3E}">
        <p14:creationId xmlns:p14="http://schemas.microsoft.com/office/powerpoint/2010/main" val="314248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C786-9C49-425C-BB6E-947FFE378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7BD537-A409-40D2-8F0C-B664DC11CA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7E71875-FB72-49D5-83BA-5CB20A0F6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85451-FDF3-406A-A8E1-E91ED2A14F04}"/>
              </a:ext>
            </a:extLst>
          </p:cNvPr>
          <p:cNvSpPr>
            <a:spLocks noGrp="1"/>
          </p:cNvSpPr>
          <p:nvPr>
            <p:ph type="dt" sz="half" idx="10"/>
          </p:nvPr>
        </p:nvSpPr>
        <p:spPr/>
        <p:txBody>
          <a:bodyPr/>
          <a:lstStyle/>
          <a:p>
            <a:fld id="{D0CCC788-33C0-44D4-BC1F-28BAC37F4BF5}" type="datetimeFigureOut">
              <a:rPr lang="en-US" smtClean="0"/>
              <a:t>11/5/2019</a:t>
            </a:fld>
            <a:endParaRPr lang="en-US" dirty="0"/>
          </a:p>
        </p:txBody>
      </p:sp>
      <p:sp>
        <p:nvSpPr>
          <p:cNvPr id="6" name="Footer Placeholder 5">
            <a:extLst>
              <a:ext uri="{FF2B5EF4-FFF2-40B4-BE49-F238E27FC236}">
                <a16:creationId xmlns:a16="http://schemas.microsoft.com/office/drawing/2014/main" id="{D5338ED0-B5D8-4F3E-A28B-A3A9ADB059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250131F-072E-4721-8B0E-F83B552E3ABD}"/>
              </a:ext>
            </a:extLst>
          </p:cNvPr>
          <p:cNvSpPr>
            <a:spLocks noGrp="1"/>
          </p:cNvSpPr>
          <p:nvPr>
            <p:ph type="sldNum" sz="quarter" idx="12"/>
          </p:nvPr>
        </p:nvSpPr>
        <p:spPr/>
        <p:txBody>
          <a:bodyPr/>
          <a:lstStyle/>
          <a:p>
            <a:fld id="{AF1ECEEB-675E-4A41-9FF3-D38E618A7ADE}" type="slidenum">
              <a:rPr lang="en-US" smtClean="0"/>
              <a:t>‹#›</a:t>
            </a:fld>
            <a:endParaRPr lang="en-US" dirty="0"/>
          </a:p>
        </p:txBody>
      </p:sp>
    </p:spTree>
    <p:extLst>
      <p:ext uri="{BB962C8B-B14F-4D97-AF65-F5344CB8AC3E}">
        <p14:creationId xmlns:p14="http://schemas.microsoft.com/office/powerpoint/2010/main" val="8354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6E1153-FE8F-43FE-90BF-C7E555447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C37E7F-AE64-4919-83F7-444B67AF6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F77B7-D6AC-44D2-A91A-032A4A22CF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CC788-33C0-44D4-BC1F-28BAC37F4BF5}" type="datetimeFigureOut">
              <a:rPr lang="en-US" smtClean="0"/>
              <a:t>11/5/2019</a:t>
            </a:fld>
            <a:endParaRPr lang="en-US" dirty="0"/>
          </a:p>
        </p:txBody>
      </p:sp>
      <p:sp>
        <p:nvSpPr>
          <p:cNvPr id="5" name="Footer Placeholder 4">
            <a:extLst>
              <a:ext uri="{FF2B5EF4-FFF2-40B4-BE49-F238E27FC236}">
                <a16:creationId xmlns:a16="http://schemas.microsoft.com/office/drawing/2014/main" id="{B48F2054-4A19-4C07-982E-1AEAFB305C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791AB61-130D-4440-8FE0-AD6A71C5D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ECEEB-675E-4A41-9FF3-D38E618A7ADE}" type="slidenum">
              <a:rPr lang="en-US" smtClean="0"/>
              <a:t>‹#›</a:t>
            </a:fld>
            <a:endParaRPr lang="en-US" dirty="0"/>
          </a:p>
        </p:txBody>
      </p:sp>
    </p:spTree>
    <p:extLst>
      <p:ext uri="{BB962C8B-B14F-4D97-AF65-F5344CB8AC3E}">
        <p14:creationId xmlns:p14="http://schemas.microsoft.com/office/powerpoint/2010/main" val="2959003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bin"/><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7.bin"/></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7.bin"/></Relationships>
</file>

<file path=ppt/slides/_rels/slide2.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bin"/><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9.xml"/><Relationship Id="rId5" Type="http://schemas.openxmlformats.org/officeDocument/2006/relationships/image" Target="../media/image7.bin"/><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bin"/><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0.xml"/><Relationship Id="rId5" Type="http://schemas.openxmlformats.org/officeDocument/2006/relationships/image" Target="../media/image7.bin"/><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7.bin"/><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comments" Target="../comments/commen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0.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bin"/><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219" y="292773"/>
            <a:ext cx="11241969" cy="1190805"/>
          </a:xfrm>
        </p:spPr>
        <p:txBody>
          <a:bodyPr/>
          <a:lstStyle/>
          <a:p>
            <a:r>
              <a:rPr lang="it-IT" sz="3000" dirty="0">
                <a:latin typeface="Arial" panose="020B0604020202020204" pitchFamily="34" charset="0"/>
                <a:cs typeface="Arial" panose="020B0604020202020204" pitchFamily="34" charset="0"/>
              </a:rPr>
              <a:t>Clinical diagnostics in Non-Invasive Prenatal Testing </a:t>
            </a:r>
            <a:br>
              <a:rPr lang="it-IT" dirty="0">
                <a:latin typeface="Arial" panose="020B0604020202020204" pitchFamily="34" charset="0"/>
                <a:cs typeface="Arial" panose="020B0604020202020204" pitchFamily="34" charset="0"/>
              </a:rPr>
            </a:br>
            <a:r>
              <a:rPr lang="it-IT" dirty="0">
                <a:latin typeface="Arial" panose="020B0604020202020204" pitchFamily="34" charset="0"/>
                <a:cs typeface="Arial" panose="020B0604020202020204" pitchFamily="34" charset="0"/>
              </a:rPr>
              <a:t>	</a:t>
            </a:r>
            <a:br>
              <a:rPr lang="it-IT"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Theresa Boomer</a:t>
            </a:r>
            <a:r>
              <a:rPr lang="en-US" b="0" dirty="0">
                <a:latin typeface="Arial" panose="020B0604020202020204" pitchFamily="34" charset="0"/>
                <a:cs typeface="Arial" panose="020B0604020202020204" pitchFamily="34" charset="0"/>
              </a:rPr>
              <a:t>, </a:t>
            </a:r>
            <a:r>
              <a:rPr lang="en-US" sz="1100" b="0" dirty="0">
                <a:latin typeface="Arial" panose="020B0604020202020204" pitchFamily="34" charset="0"/>
                <a:cs typeface="Arial" panose="020B0604020202020204" pitchFamily="34" charset="0"/>
              </a:rPr>
              <a:t>MS, LCGC, CG/MB(ASCP)</a:t>
            </a:r>
            <a:r>
              <a:rPr lang="en-US" sz="1100" b="0" baseline="30000" dirty="0">
                <a:latin typeface="Arial" panose="020B0604020202020204" pitchFamily="34" charset="0"/>
                <a:cs typeface="Arial" panose="020B0604020202020204" pitchFamily="34" charset="0"/>
              </a:rPr>
              <a:t>CM</a:t>
            </a:r>
            <a:endParaRPr lang="en-US" sz="1100" b="0" dirty="0">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DE631309-5BF4-41AC-A6F5-11162F7B75D3}"/>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For Research Use Only.  Not for use in diagnostic procedures.</a:t>
            </a:r>
          </a:p>
        </p:txBody>
      </p:sp>
    </p:spTree>
    <p:extLst>
      <p:ext uri="{BB962C8B-B14F-4D97-AF65-F5344CB8AC3E}">
        <p14:creationId xmlns:p14="http://schemas.microsoft.com/office/powerpoint/2010/main" val="19688687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51026" y="1521587"/>
            <a:ext cx="8474173" cy="4204353"/>
            <a:chOff x="327025" y="1521586"/>
            <a:chExt cx="8474173" cy="4204353"/>
          </a:xfrm>
        </p:grpSpPr>
        <p:grpSp>
          <p:nvGrpSpPr>
            <p:cNvPr id="8" name="Group 7"/>
            <p:cNvGrpSpPr/>
            <p:nvPr/>
          </p:nvGrpSpPr>
          <p:grpSpPr>
            <a:xfrm>
              <a:off x="327025" y="1791093"/>
              <a:ext cx="8474173" cy="3934846"/>
              <a:chOff x="327025" y="1791093"/>
              <a:chExt cx="8474173" cy="3934846"/>
            </a:xfrm>
          </p:grpSpPr>
          <p:cxnSp>
            <p:nvCxnSpPr>
              <p:cNvPr id="9" name="Straight Connector 8"/>
              <p:cNvCxnSpPr/>
              <p:nvPr/>
            </p:nvCxnSpPr>
            <p:spPr bwMode="auto">
              <a:xfrm flipH="1">
                <a:off x="3150724" y="1791093"/>
                <a:ext cx="3077" cy="3934846"/>
              </a:xfrm>
              <a:prstGeom prst="line">
                <a:avLst/>
              </a:prstGeom>
              <a:noFill/>
              <a:ln w="12700" cap="flat" cmpd="sng" algn="ctr">
                <a:gradFill>
                  <a:gsLst>
                    <a:gs pos="0">
                      <a:schemeClr val="bg1">
                        <a:lumMod val="75000"/>
                      </a:schemeClr>
                    </a:gs>
                    <a:gs pos="100000">
                      <a:schemeClr val="bg1">
                        <a:lumMod val="75000"/>
                        <a:alpha val="0"/>
                      </a:schemeClr>
                    </a:gs>
                  </a:gsLst>
                  <a:lin ang="5400000" scaled="1"/>
                </a:gradFill>
                <a:prstDash val="solid"/>
                <a:round/>
                <a:headEnd type="none" w="med" len="med"/>
                <a:tailEnd type="none" w="med" len="med"/>
              </a:ln>
              <a:effectLst/>
            </p:spPr>
          </p:cxnSp>
          <p:cxnSp>
            <p:nvCxnSpPr>
              <p:cNvPr id="10" name="Straight Connector 9"/>
              <p:cNvCxnSpPr/>
              <p:nvPr/>
            </p:nvCxnSpPr>
            <p:spPr bwMode="auto">
              <a:xfrm flipH="1">
                <a:off x="5974423" y="1791093"/>
                <a:ext cx="3077" cy="3934846"/>
              </a:xfrm>
              <a:prstGeom prst="line">
                <a:avLst/>
              </a:prstGeom>
              <a:noFill/>
              <a:ln w="12700" cap="flat" cmpd="sng" algn="ctr">
                <a:gradFill>
                  <a:gsLst>
                    <a:gs pos="0">
                      <a:schemeClr val="bg1">
                        <a:lumMod val="75000"/>
                      </a:schemeClr>
                    </a:gs>
                    <a:gs pos="100000">
                      <a:schemeClr val="bg1">
                        <a:lumMod val="75000"/>
                        <a:alpha val="0"/>
                      </a:schemeClr>
                    </a:gs>
                  </a:gsLst>
                  <a:lin ang="5400000" scaled="1"/>
                </a:gradFill>
                <a:prstDash val="solid"/>
                <a:round/>
                <a:headEnd type="none" w="med" len="med"/>
                <a:tailEnd type="none" w="med" len="med"/>
              </a:ln>
              <a:effectLst/>
            </p:spPr>
          </p:cxnSp>
          <p:cxnSp>
            <p:nvCxnSpPr>
              <p:cNvPr id="14" name="Straight Connector 13"/>
              <p:cNvCxnSpPr/>
              <p:nvPr/>
            </p:nvCxnSpPr>
            <p:spPr bwMode="auto">
              <a:xfrm flipH="1">
                <a:off x="327025" y="1791093"/>
                <a:ext cx="3077" cy="3934846"/>
              </a:xfrm>
              <a:prstGeom prst="line">
                <a:avLst/>
              </a:prstGeom>
              <a:noFill/>
              <a:ln w="12700" cap="flat" cmpd="sng" algn="ctr">
                <a:gradFill>
                  <a:gsLst>
                    <a:gs pos="0">
                      <a:schemeClr val="bg1">
                        <a:lumMod val="75000"/>
                      </a:schemeClr>
                    </a:gs>
                    <a:gs pos="100000">
                      <a:schemeClr val="bg1">
                        <a:lumMod val="75000"/>
                        <a:alpha val="0"/>
                      </a:schemeClr>
                    </a:gs>
                  </a:gsLst>
                  <a:lin ang="5400000" scaled="1"/>
                </a:gradFill>
                <a:prstDash val="solid"/>
                <a:round/>
                <a:headEnd type="none" w="med" len="med"/>
                <a:tailEnd type="none" w="med" len="med"/>
              </a:ln>
              <a:effectLst/>
            </p:spPr>
          </p:cxnSp>
          <p:cxnSp>
            <p:nvCxnSpPr>
              <p:cNvPr id="15" name="Straight Connector 14"/>
              <p:cNvCxnSpPr/>
              <p:nvPr/>
            </p:nvCxnSpPr>
            <p:spPr bwMode="auto">
              <a:xfrm flipH="1">
                <a:off x="8798121" y="1791093"/>
                <a:ext cx="3077" cy="3934846"/>
              </a:xfrm>
              <a:prstGeom prst="line">
                <a:avLst/>
              </a:prstGeom>
              <a:noFill/>
              <a:ln w="12700" cap="flat" cmpd="sng" algn="ctr">
                <a:gradFill>
                  <a:gsLst>
                    <a:gs pos="0">
                      <a:schemeClr val="bg1">
                        <a:lumMod val="75000"/>
                      </a:schemeClr>
                    </a:gs>
                    <a:gs pos="100000">
                      <a:schemeClr val="bg1">
                        <a:lumMod val="75000"/>
                        <a:alpha val="0"/>
                      </a:schemeClr>
                    </a:gs>
                  </a:gsLst>
                  <a:lin ang="5400000" scaled="1"/>
                </a:gradFill>
                <a:prstDash val="solid"/>
                <a:round/>
                <a:headEnd type="none" w="med" len="med"/>
                <a:tailEnd type="none" w="med" len="med"/>
              </a:ln>
              <a:effectLst/>
            </p:spPr>
          </p:cxnSp>
        </p:grpSp>
        <p:grpSp>
          <p:nvGrpSpPr>
            <p:cNvPr id="7" name="Group 6"/>
            <p:cNvGrpSpPr/>
            <p:nvPr/>
          </p:nvGrpSpPr>
          <p:grpSpPr>
            <a:xfrm>
              <a:off x="327025" y="1521586"/>
              <a:ext cx="8474173" cy="246221"/>
              <a:chOff x="327025" y="1521586"/>
              <a:chExt cx="8474173" cy="246221"/>
            </a:xfrm>
          </p:grpSpPr>
          <p:sp>
            <p:nvSpPr>
              <p:cNvPr id="12" name="TextBox 11"/>
              <p:cNvSpPr txBox="1"/>
              <p:nvPr/>
            </p:nvSpPr>
            <p:spPr>
              <a:xfrm>
                <a:off x="2839493" y="1521586"/>
                <a:ext cx="582211" cy="246221"/>
              </a:xfrm>
              <a:prstGeom prst="rect">
                <a:avLst/>
              </a:prstGeom>
              <a:noFill/>
            </p:spPr>
            <p:txBody>
              <a:bodyPr wrap="none" rtlCol="0">
                <a:spAutoFit/>
              </a:bodyPr>
              <a:lstStyle/>
              <a:p>
                <a:pPr algn="ctr" fontAlgn="base">
                  <a:spcBef>
                    <a:spcPct val="0"/>
                  </a:spcBef>
                  <a:spcAft>
                    <a:spcPct val="0"/>
                  </a:spcAft>
                </a:pPr>
                <a:r>
                  <a:rPr lang="en-US" sz="1000" dirty="0">
                    <a:solidFill>
                      <a:srgbClr val="1A1818"/>
                    </a:solidFill>
                    <a:latin typeface="Arial" panose="020B0604020202020204" pitchFamily="34" charset="0"/>
                    <a:cs typeface="Arial" panose="020B0604020202020204" pitchFamily="34" charset="0"/>
                  </a:rPr>
                  <a:t>13 wks</a:t>
                </a:r>
              </a:p>
            </p:txBody>
          </p:sp>
          <p:sp>
            <p:nvSpPr>
              <p:cNvPr id="13" name="TextBox 12"/>
              <p:cNvSpPr txBox="1"/>
              <p:nvPr/>
            </p:nvSpPr>
            <p:spPr>
              <a:xfrm>
                <a:off x="5706518" y="1521586"/>
                <a:ext cx="582211" cy="246221"/>
              </a:xfrm>
              <a:prstGeom prst="rect">
                <a:avLst/>
              </a:prstGeom>
              <a:noFill/>
            </p:spPr>
            <p:txBody>
              <a:bodyPr wrap="none" rtlCol="0">
                <a:spAutoFit/>
              </a:bodyPr>
              <a:lstStyle/>
              <a:p>
                <a:pPr algn="ctr" fontAlgn="base">
                  <a:spcBef>
                    <a:spcPct val="0"/>
                  </a:spcBef>
                  <a:spcAft>
                    <a:spcPct val="0"/>
                  </a:spcAft>
                </a:pPr>
                <a:r>
                  <a:rPr lang="en-US" sz="1000" dirty="0">
                    <a:solidFill>
                      <a:srgbClr val="1A1818"/>
                    </a:solidFill>
                    <a:latin typeface="Arial" panose="020B0604020202020204" pitchFamily="34" charset="0"/>
                    <a:cs typeface="Arial" panose="020B0604020202020204" pitchFamily="34" charset="0"/>
                  </a:rPr>
                  <a:t>27 wks</a:t>
                </a:r>
              </a:p>
            </p:txBody>
          </p:sp>
          <p:sp>
            <p:nvSpPr>
              <p:cNvPr id="16" name="TextBox 15"/>
              <p:cNvSpPr txBox="1"/>
              <p:nvPr/>
            </p:nvSpPr>
            <p:spPr>
              <a:xfrm>
                <a:off x="8218986" y="1521586"/>
                <a:ext cx="582212" cy="246221"/>
              </a:xfrm>
              <a:prstGeom prst="rect">
                <a:avLst/>
              </a:prstGeom>
              <a:noFill/>
            </p:spPr>
            <p:txBody>
              <a:bodyPr wrap="none" rtlCol="0">
                <a:spAutoFit/>
              </a:bodyPr>
              <a:lstStyle/>
              <a:p>
                <a:pPr algn="r" fontAlgn="base">
                  <a:spcBef>
                    <a:spcPct val="0"/>
                  </a:spcBef>
                  <a:spcAft>
                    <a:spcPct val="0"/>
                  </a:spcAft>
                </a:pPr>
                <a:r>
                  <a:rPr lang="en-US" sz="1000" dirty="0">
                    <a:solidFill>
                      <a:srgbClr val="1A1818"/>
                    </a:solidFill>
                    <a:latin typeface="Arial" panose="020B0604020202020204" pitchFamily="34" charset="0"/>
                    <a:cs typeface="Arial" panose="020B0604020202020204" pitchFamily="34" charset="0"/>
                  </a:rPr>
                  <a:t>40 wks</a:t>
                </a:r>
              </a:p>
            </p:txBody>
          </p:sp>
          <p:sp>
            <p:nvSpPr>
              <p:cNvPr id="17" name="TextBox 16"/>
              <p:cNvSpPr txBox="1"/>
              <p:nvPr/>
            </p:nvSpPr>
            <p:spPr>
              <a:xfrm>
                <a:off x="327025" y="1521586"/>
                <a:ext cx="2092239" cy="246221"/>
              </a:xfrm>
              <a:prstGeom prst="rect">
                <a:avLst/>
              </a:prstGeom>
              <a:noFill/>
            </p:spPr>
            <p:txBody>
              <a:bodyPr wrap="none" rtlCol="0">
                <a:spAutoFit/>
              </a:bodyPr>
              <a:lstStyle/>
              <a:p>
                <a:pPr fontAlgn="base">
                  <a:spcBef>
                    <a:spcPct val="0"/>
                  </a:spcBef>
                  <a:spcAft>
                    <a:spcPct val="0"/>
                  </a:spcAft>
                </a:pPr>
                <a:r>
                  <a:rPr lang="en-US" sz="1000" dirty="0">
                    <a:solidFill>
                      <a:srgbClr val="1A1818"/>
                    </a:solidFill>
                    <a:latin typeface="Arial" panose="020B0604020202020204" pitchFamily="34" charset="0"/>
                    <a:cs typeface="Arial" panose="020B0604020202020204" pitchFamily="34" charset="0"/>
                  </a:rPr>
                  <a:t>First day of Last Menstrual Period</a:t>
                </a:r>
              </a:p>
            </p:txBody>
          </p:sp>
        </p:grpSp>
      </p:grpSp>
      <p:sp>
        <p:nvSpPr>
          <p:cNvPr id="2" name="Title 1"/>
          <p:cNvSpPr>
            <a:spLocks noGrp="1"/>
          </p:cNvSpPr>
          <p:nvPr>
            <p:ph type="title"/>
          </p:nvPr>
        </p:nvSpPr>
        <p:spPr>
          <a:xfrm>
            <a:off x="311713" y="108940"/>
            <a:ext cx="11448463" cy="961274"/>
          </a:xfrm>
        </p:spPr>
        <p:txBody>
          <a:bodyPr/>
          <a:lstStyle/>
          <a:p>
            <a:r>
              <a:rPr lang="en-US" dirty="0">
                <a:latin typeface="Arial" panose="020B0604020202020204" pitchFamily="34" charset="0"/>
                <a:cs typeface="Arial" panose="020B0604020202020204" pitchFamily="34" charset="0"/>
              </a:rPr>
              <a:t>Current Paradigm of Prenatal Screening &amp; Diagnostic Testing</a:t>
            </a:r>
          </a:p>
        </p:txBody>
      </p:sp>
      <p:grpSp>
        <p:nvGrpSpPr>
          <p:cNvPr id="6" name="Group 5"/>
          <p:cNvGrpSpPr/>
          <p:nvPr/>
        </p:nvGrpSpPr>
        <p:grpSpPr>
          <a:xfrm>
            <a:off x="1892813" y="2068341"/>
            <a:ext cx="8390598" cy="457201"/>
            <a:chOff x="368813" y="2068340"/>
            <a:chExt cx="8390598" cy="457201"/>
          </a:xfrm>
        </p:grpSpPr>
        <p:sp>
          <p:nvSpPr>
            <p:cNvPr id="3" name="Rectangle 2"/>
            <p:cNvSpPr/>
            <p:nvPr/>
          </p:nvSpPr>
          <p:spPr bwMode="auto">
            <a:xfrm>
              <a:off x="368813" y="2068340"/>
              <a:ext cx="2743200" cy="457201"/>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FFFFFF"/>
                  </a:solidFill>
                  <a:latin typeface="Arial" panose="020B0604020202020204" pitchFamily="34" charset="0"/>
                  <a:cs typeface="Arial" panose="020B0604020202020204" pitchFamily="34" charset="0"/>
                </a:rPr>
                <a:t>1</a:t>
              </a:r>
              <a:r>
                <a:rPr lang="en-US" sz="1600" b="1" baseline="30000" dirty="0">
                  <a:solidFill>
                    <a:srgbClr val="FFFFFF"/>
                  </a:solidFill>
                  <a:latin typeface="Arial" panose="020B0604020202020204" pitchFamily="34" charset="0"/>
                  <a:cs typeface="Arial" panose="020B0604020202020204" pitchFamily="34" charset="0"/>
                </a:rPr>
                <a:t>st</a:t>
              </a:r>
              <a:r>
                <a:rPr lang="en-US" sz="1600" b="1" dirty="0">
                  <a:solidFill>
                    <a:srgbClr val="FFFFFF"/>
                  </a:solidFill>
                  <a:latin typeface="Arial" panose="020B0604020202020204" pitchFamily="34" charset="0"/>
                  <a:cs typeface="Arial" panose="020B0604020202020204" pitchFamily="34" charset="0"/>
                </a:rPr>
                <a:t> Trimester</a:t>
              </a:r>
            </a:p>
          </p:txBody>
        </p:sp>
        <p:sp>
          <p:nvSpPr>
            <p:cNvPr id="4" name="Rectangle 3"/>
            <p:cNvSpPr/>
            <p:nvPr/>
          </p:nvSpPr>
          <p:spPr bwMode="auto">
            <a:xfrm>
              <a:off x="3192512" y="2068340"/>
              <a:ext cx="2743200" cy="457201"/>
            </a:xfrm>
            <a:prstGeom prst="rect">
              <a:avLst/>
            </a:prstGeom>
            <a:solidFill>
              <a:schemeClr val="accent2">
                <a:lumMod val="7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FFFFFF"/>
                  </a:solidFill>
                  <a:latin typeface="Arial" panose="020B0604020202020204" pitchFamily="34" charset="0"/>
                  <a:cs typeface="Arial" panose="020B0604020202020204" pitchFamily="34" charset="0"/>
                </a:rPr>
                <a:t>2</a:t>
              </a:r>
              <a:r>
                <a:rPr lang="en-US" sz="1600" b="1" baseline="30000" dirty="0">
                  <a:solidFill>
                    <a:srgbClr val="FFFFFF"/>
                  </a:solidFill>
                  <a:latin typeface="Arial" panose="020B0604020202020204" pitchFamily="34" charset="0"/>
                  <a:cs typeface="Arial" panose="020B0604020202020204" pitchFamily="34" charset="0"/>
                </a:rPr>
                <a:t>nd</a:t>
              </a:r>
              <a:r>
                <a:rPr lang="en-US" sz="1600" b="1" dirty="0">
                  <a:solidFill>
                    <a:srgbClr val="FFFFFF"/>
                  </a:solidFill>
                  <a:latin typeface="Arial" panose="020B0604020202020204" pitchFamily="34" charset="0"/>
                  <a:cs typeface="Arial" panose="020B0604020202020204" pitchFamily="34" charset="0"/>
                </a:rPr>
                <a:t> Trimester</a:t>
              </a:r>
            </a:p>
          </p:txBody>
        </p:sp>
        <p:sp>
          <p:nvSpPr>
            <p:cNvPr id="5" name="Rectangle 4"/>
            <p:cNvSpPr/>
            <p:nvPr/>
          </p:nvSpPr>
          <p:spPr bwMode="auto">
            <a:xfrm>
              <a:off x="6016211" y="2068340"/>
              <a:ext cx="2743200" cy="457201"/>
            </a:xfrm>
            <a:prstGeom prst="rect">
              <a:avLst/>
            </a:prstGeom>
            <a:solidFill>
              <a:schemeClr val="accent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FFFFFF"/>
                  </a:solidFill>
                  <a:latin typeface="Arial" panose="020B0604020202020204" pitchFamily="34" charset="0"/>
                  <a:cs typeface="Arial" panose="020B0604020202020204" pitchFamily="34" charset="0"/>
                </a:rPr>
                <a:t>3</a:t>
              </a:r>
              <a:r>
                <a:rPr lang="en-US" sz="1600" b="1" baseline="30000" dirty="0">
                  <a:solidFill>
                    <a:srgbClr val="FFFFFF"/>
                  </a:solidFill>
                  <a:latin typeface="Arial" panose="020B0604020202020204" pitchFamily="34" charset="0"/>
                  <a:cs typeface="Arial" panose="020B0604020202020204" pitchFamily="34" charset="0"/>
                </a:rPr>
                <a:t>rd</a:t>
              </a:r>
              <a:r>
                <a:rPr lang="en-US" sz="1600" b="1" dirty="0">
                  <a:solidFill>
                    <a:srgbClr val="FFFFFF"/>
                  </a:solidFill>
                  <a:latin typeface="Arial" panose="020B0604020202020204" pitchFamily="34" charset="0"/>
                  <a:cs typeface="Arial" panose="020B0604020202020204" pitchFamily="34" charset="0"/>
                </a:rPr>
                <a:t> Trimester</a:t>
              </a:r>
            </a:p>
          </p:txBody>
        </p:sp>
      </p:grpSp>
      <p:sp>
        <p:nvSpPr>
          <p:cNvPr id="18" name="Rectangle 17"/>
          <p:cNvSpPr/>
          <p:nvPr/>
        </p:nvSpPr>
        <p:spPr bwMode="auto">
          <a:xfrm>
            <a:off x="3593184" y="2826074"/>
            <a:ext cx="6537488" cy="365760"/>
          </a:xfrm>
          <a:prstGeom prst="rect">
            <a:avLst/>
          </a:prstGeom>
          <a:solidFill>
            <a:schemeClr val="bg1">
              <a:lumMod val="85000"/>
            </a:schemeClr>
          </a:solidFill>
          <a:ln w="25400" cap="flat" cmpd="sng" algn="ctr">
            <a:solidFill>
              <a:schemeClr val="accent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100" b="1" dirty="0">
                <a:solidFill>
                  <a:srgbClr val="1A1818"/>
                </a:solidFill>
                <a:latin typeface="Arial" panose="020B0604020202020204" pitchFamily="34" charset="0"/>
                <a:cs typeface="Arial" panose="020B0604020202020204" pitchFamily="34" charset="0"/>
              </a:rPr>
              <a:t>NIPT</a:t>
            </a:r>
          </a:p>
        </p:txBody>
      </p:sp>
      <p:grpSp>
        <p:nvGrpSpPr>
          <p:cNvPr id="23" name="Group 22"/>
          <p:cNvGrpSpPr/>
          <p:nvPr/>
        </p:nvGrpSpPr>
        <p:grpSpPr>
          <a:xfrm>
            <a:off x="3344266" y="3344548"/>
            <a:ext cx="2929030" cy="365760"/>
            <a:chOff x="1820266" y="3344548"/>
            <a:chExt cx="2929030" cy="365760"/>
          </a:xfrm>
        </p:grpSpPr>
        <p:sp>
          <p:nvSpPr>
            <p:cNvPr id="19" name="Rectangle 18"/>
            <p:cNvSpPr/>
            <p:nvPr/>
          </p:nvSpPr>
          <p:spPr bwMode="auto">
            <a:xfrm>
              <a:off x="1820266" y="3344548"/>
              <a:ext cx="1384848" cy="365760"/>
            </a:xfrm>
            <a:prstGeom prst="rect">
              <a:avLst/>
            </a:prstGeom>
            <a:solidFill>
              <a:schemeClr val="bg1">
                <a:lumMod val="85000"/>
              </a:schemeClr>
            </a:solidFill>
            <a:ln w="25400" cap="flat" cmpd="sng" algn="ctr">
              <a:solidFill>
                <a:schemeClr val="accent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000" b="1" dirty="0">
                  <a:solidFill>
                    <a:srgbClr val="1A1818"/>
                  </a:solidFill>
                  <a:latin typeface="Arial" panose="020B0604020202020204" pitchFamily="34" charset="0"/>
                  <a:cs typeface="Arial" panose="020B0604020202020204" pitchFamily="34" charset="0"/>
                </a:rPr>
                <a:t>1</a:t>
              </a:r>
              <a:r>
                <a:rPr lang="en-US" sz="1000" b="1" baseline="30000" dirty="0">
                  <a:solidFill>
                    <a:srgbClr val="1A1818"/>
                  </a:solidFill>
                  <a:latin typeface="Arial" panose="020B0604020202020204" pitchFamily="34" charset="0"/>
                  <a:cs typeface="Arial" panose="020B0604020202020204" pitchFamily="34" charset="0"/>
                </a:rPr>
                <a:t>st</a:t>
              </a:r>
              <a:r>
                <a:rPr lang="en-US" sz="1000" b="1" dirty="0">
                  <a:solidFill>
                    <a:srgbClr val="1A1818"/>
                  </a:solidFill>
                  <a:latin typeface="Arial" panose="020B0604020202020204" pitchFamily="34" charset="0"/>
                  <a:cs typeface="Arial" panose="020B0604020202020204" pitchFamily="34" charset="0"/>
                </a:rPr>
                <a:t> Trimester screen</a:t>
              </a:r>
            </a:p>
            <a:p>
              <a:pPr algn="ctr" fontAlgn="base">
                <a:spcBef>
                  <a:spcPct val="0"/>
                </a:spcBef>
                <a:spcAft>
                  <a:spcPct val="0"/>
                </a:spcAft>
              </a:pPr>
              <a:r>
                <a:rPr lang="en-US" sz="800" dirty="0">
                  <a:solidFill>
                    <a:srgbClr val="1A1818"/>
                  </a:solidFill>
                  <a:latin typeface="Arial" panose="020B0604020202020204" pitchFamily="34" charset="0"/>
                  <a:cs typeface="Arial" panose="020B0604020202020204" pitchFamily="34" charset="0"/>
                </a:rPr>
                <a:t>(serum + ultrasound)</a:t>
              </a:r>
            </a:p>
          </p:txBody>
        </p:sp>
        <p:sp>
          <p:nvSpPr>
            <p:cNvPr id="22" name="Rectangle 21"/>
            <p:cNvSpPr/>
            <p:nvPr/>
          </p:nvSpPr>
          <p:spPr bwMode="auto">
            <a:xfrm>
              <a:off x="3364448" y="3344548"/>
              <a:ext cx="1384848" cy="365760"/>
            </a:xfrm>
            <a:prstGeom prst="rect">
              <a:avLst/>
            </a:prstGeom>
            <a:solidFill>
              <a:schemeClr val="bg1">
                <a:lumMod val="85000"/>
              </a:schemeClr>
            </a:solidFill>
            <a:ln w="25400" cap="flat" cmpd="sng" algn="ctr">
              <a:solidFill>
                <a:schemeClr val="accent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000" b="1" dirty="0">
                  <a:solidFill>
                    <a:srgbClr val="1A1818"/>
                  </a:solidFill>
                  <a:latin typeface="Arial" panose="020B0604020202020204" pitchFamily="34" charset="0"/>
                  <a:cs typeface="Arial" panose="020B0604020202020204" pitchFamily="34" charset="0"/>
                </a:rPr>
                <a:t>2</a:t>
              </a:r>
              <a:r>
                <a:rPr lang="en-US" sz="1000" b="1" baseline="30000" dirty="0">
                  <a:solidFill>
                    <a:srgbClr val="1A1818"/>
                  </a:solidFill>
                  <a:latin typeface="Arial" panose="020B0604020202020204" pitchFamily="34" charset="0"/>
                  <a:cs typeface="Arial" panose="020B0604020202020204" pitchFamily="34" charset="0"/>
                </a:rPr>
                <a:t>nd</a:t>
              </a:r>
              <a:r>
                <a:rPr lang="en-US" sz="1000" b="1" dirty="0">
                  <a:solidFill>
                    <a:srgbClr val="1A1818"/>
                  </a:solidFill>
                  <a:latin typeface="Arial" panose="020B0604020202020204" pitchFamily="34" charset="0"/>
                  <a:cs typeface="Arial" panose="020B0604020202020204" pitchFamily="34" charset="0"/>
                </a:rPr>
                <a:t> Trimester screen</a:t>
              </a:r>
            </a:p>
            <a:p>
              <a:pPr algn="ctr" fontAlgn="base">
                <a:spcBef>
                  <a:spcPct val="0"/>
                </a:spcBef>
                <a:spcAft>
                  <a:spcPct val="0"/>
                </a:spcAft>
              </a:pPr>
              <a:r>
                <a:rPr lang="en-US" sz="800" dirty="0">
                  <a:solidFill>
                    <a:srgbClr val="1A1818"/>
                  </a:solidFill>
                  <a:latin typeface="Arial" panose="020B0604020202020204" pitchFamily="34" charset="0"/>
                  <a:cs typeface="Arial" panose="020B0604020202020204" pitchFamily="34" charset="0"/>
                </a:rPr>
                <a:t>(serum)</a:t>
              </a:r>
            </a:p>
          </p:txBody>
        </p:sp>
      </p:grpSp>
      <p:grpSp>
        <p:nvGrpSpPr>
          <p:cNvPr id="26" name="Group 25"/>
          <p:cNvGrpSpPr/>
          <p:nvPr/>
        </p:nvGrpSpPr>
        <p:grpSpPr>
          <a:xfrm>
            <a:off x="3593185" y="3863022"/>
            <a:ext cx="3219253" cy="1557390"/>
            <a:chOff x="2069184" y="3863022"/>
            <a:chExt cx="3219253" cy="1557390"/>
          </a:xfrm>
        </p:grpSpPr>
        <p:sp>
          <p:nvSpPr>
            <p:cNvPr id="20" name="Rectangle 19"/>
            <p:cNvSpPr/>
            <p:nvPr/>
          </p:nvSpPr>
          <p:spPr bwMode="auto">
            <a:xfrm>
              <a:off x="2069184" y="3863022"/>
              <a:ext cx="1465868" cy="1557390"/>
            </a:xfrm>
            <a:prstGeom prst="rect">
              <a:avLst/>
            </a:prstGeom>
            <a:solidFill>
              <a:schemeClr val="bg1">
                <a:lumMod val="85000"/>
              </a:schemeClr>
            </a:solidFill>
            <a:ln w="25400" cap="flat" cmpd="sng" algn="ctr">
              <a:solidFill>
                <a:schemeClr val="accent4"/>
              </a:solidFill>
              <a:prstDash val="solid"/>
              <a:round/>
              <a:headEnd type="none" w="med" len="med"/>
              <a:tailEnd type="none" w="med" len="med"/>
            </a:ln>
            <a:effectLst/>
          </p:spPr>
          <p:txBody>
            <a:bodyPr vert="horz" wrap="none" lIns="91440" tIns="91440" rIns="91440" bIns="45720" numCol="1" rtlCol="0" anchor="t" anchorCtr="0" compatLnSpc="1">
              <a:prstTxWarp prst="textNoShape">
                <a:avLst/>
              </a:prstTxWarp>
            </a:bodyPr>
            <a:lstStyle/>
            <a:p>
              <a:pPr algn="ctr" fontAlgn="base">
                <a:spcBef>
                  <a:spcPct val="0"/>
                </a:spcBef>
                <a:spcAft>
                  <a:spcPct val="0"/>
                </a:spcAft>
              </a:pPr>
              <a:r>
                <a:rPr lang="en-US" sz="1100" b="1" dirty="0">
                  <a:solidFill>
                    <a:srgbClr val="1A1818"/>
                  </a:solidFill>
                  <a:latin typeface="Arial" panose="020B0604020202020204" pitchFamily="34" charset="0"/>
                  <a:cs typeface="Arial" panose="020B0604020202020204" pitchFamily="34" charset="0"/>
                </a:rPr>
                <a:t>Chorionic villus</a:t>
              </a:r>
              <a:br>
                <a:rPr lang="en-US" sz="1100" b="1" dirty="0">
                  <a:solidFill>
                    <a:srgbClr val="1A1818"/>
                  </a:solidFill>
                  <a:latin typeface="Arial" panose="020B0604020202020204" pitchFamily="34" charset="0"/>
                  <a:cs typeface="Arial" panose="020B0604020202020204" pitchFamily="34" charset="0"/>
                </a:rPr>
              </a:br>
              <a:r>
                <a:rPr lang="en-US" sz="1100" b="1" dirty="0">
                  <a:solidFill>
                    <a:srgbClr val="1A1818"/>
                  </a:solidFill>
                  <a:latin typeface="Arial" panose="020B0604020202020204" pitchFamily="34" charset="0"/>
                  <a:cs typeface="Arial" panose="020B0604020202020204" pitchFamily="34" charset="0"/>
                </a:rPr>
                <a:t>sampling</a:t>
              </a:r>
            </a:p>
          </p:txBody>
        </p:sp>
        <p:sp>
          <p:nvSpPr>
            <p:cNvPr id="21" name="Rectangle 20"/>
            <p:cNvSpPr/>
            <p:nvPr/>
          </p:nvSpPr>
          <p:spPr bwMode="auto">
            <a:xfrm>
              <a:off x="3735453" y="3863022"/>
              <a:ext cx="1552984" cy="1557390"/>
            </a:xfrm>
            <a:prstGeom prst="rect">
              <a:avLst/>
            </a:prstGeom>
            <a:solidFill>
              <a:schemeClr val="bg1">
                <a:lumMod val="85000"/>
              </a:schemeClr>
            </a:solidFill>
            <a:ln w="25400" cap="flat" cmpd="sng" algn="ctr">
              <a:solidFill>
                <a:schemeClr val="accent4"/>
              </a:solidFill>
              <a:prstDash val="solid"/>
              <a:round/>
              <a:headEnd type="none" w="med" len="med"/>
              <a:tailEnd type="none" w="med" len="med"/>
            </a:ln>
            <a:effectLst/>
          </p:spPr>
          <p:txBody>
            <a:bodyPr vert="horz" wrap="none" lIns="91440" tIns="91440" rIns="91440" bIns="45720" numCol="1" rtlCol="0" anchor="t" anchorCtr="0" compatLnSpc="1">
              <a:prstTxWarp prst="textNoShape">
                <a:avLst/>
              </a:prstTxWarp>
            </a:bodyPr>
            <a:lstStyle/>
            <a:p>
              <a:pPr algn="ctr" fontAlgn="base">
                <a:spcBef>
                  <a:spcPct val="0"/>
                </a:spcBef>
                <a:spcAft>
                  <a:spcPct val="0"/>
                </a:spcAft>
              </a:pPr>
              <a:r>
                <a:rPr lang="en-US" sz="1100" b="1" dirty="0">
                  <a:solidFill>
                    <a:srgbClr val="1A1818"/>
                  </a:solidFill>
                  <a:latin typeface="Arial" panose="020B0604020202020204" pitchFamily="34" charset="0"/>
                  <a:cs typeface="Arial" panose="020B0604020202020204" pitchFamily="34" charset="0"/>
                </a:rPr>
                <a:t>Amniocentesis</a:t>
              </a:r>
            </a:p>
          </p:txBody>
        </p:sp>
        <p:pic>
          <p:nvPicPr>
            <p:cNvPr id="24" name="Picture 3"/>
            <p:cNvPicPr>
              <a:picLocks noChangeAspect="1" noChangeArrowheads="1"/>
            </p:cNvPicPr>
            <p:nvPr/>
          </p:nvPicPr>
          <p:blipFill>
            <a:blip r:embed="rId3" cstate="print"/>
            <a:srcRect/>
            <a:stretch>
              <a:fillRect/>
            </a:stretch>
          </p:blipFill>
          <p:spPr bwMode="auto">
            <a:xfrm>
              <a:off x="2258984" y="4461578"/>
              <a:ext cx="1086268" cy="822192"/>
            </a:xfrm>
            <a:prstGeom prst="rect">
              <a:avLst/>
            </a:prstGeom>
            <a:noFill/>
            <a:ln w="9525">
              <a:noFill/>
              <a:miter lim="800000"/>
              <a:headEnd/>
              <a:tailEnd/>
            </a:ln>
          </p:spPr>
        </p:pic>
        <p:pic>
          <p:nvPicPr>
            <p:cNvPr id="25" name="Picture 4"/>
            <p:cNvPicPr>
              <a:picLocks noChangeAspect="1" noChangeArrowheads="1"/>
            </p:cNvPicPr>
            <p:nvPr/>
          </p:nvPicPr>
          <p:blipFill rotWithShape="1">
            <a:blip r:embed="rId4" cstate="print"/>
            <a:srcRect l="796" t="796" r="796" b="796"/>
            <a:stretch/>
          </p:blipFill>
          <p:spPr bwMode="auto">
            <a:xfrm>
              <a:off x="3968811" y="4461579"/>
              <a:ext cx="1086267" cy="840302"/>
            </a:xfrm>
            <a:prstGeom prst="rect">
              <a:avLst/>
            </a:prstGeom>
            <a:noFill/>
            <a:ln w="9525">
              <a:noFill/>
              <a:miter lim="800000"/>
              <a:headEnd/>
              <a:tailEnd/>
            </a:ln>
          </p:spPr>
        </p:pic>
      </p:grpSp>
    </p:spTree>
    <p:extLst>
      <p:ext uri="{BB962C8B-B14F-4D97-AF65-F5344CB8AC3E}">
        <p14:creationId xmlns:p14="http://schemas.microsoft.com/office/powerpoint/2010/main" val="235028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1000" fill="hold"/>
                                        <p:tgtEl>
                                          <p:spTgt spid="26"/>
                                        </p:tgtEl>
                                        <p:attrNameLst>
                                          <p:attrName>ppt_w</p:attrName>
                                        </p:attrNameLst>
                                      </p:cBhvr>
                                      <p:tavLst>
                                        <p:tav tm="0">
                                          <p:val>
                                            <p:fltVal val="0"/>
                                          </p:val>
                                        </p:tav>
                                        <p:tav tm="100000">
                                          <p:val>
                                            <p:strVal val="#ppt_w"/>
                                          </p:val>
                                        </p:tav>
                                      </p:tavLst>
                                    </p:anim>
                                    <p:anim calcmode="lin" valueType="num">
                                      <p:cBhvr>
                                        <p:cTn id="21" dur="1000" fill="hold"/>
                                        <p:tgtEl>
                                          <p:spTgt spid="26"/>
                                        </p:tgtEl>
                                        <p:attrNameLst>
                                          <p:attrName>ppt_h</p:attrName>
                                        </p:attrNameLst>
                                      </p:cBhvr>
                                      <p:tavLst>
                                        <p:tav tm="0">
                                          <p:val>
                                            <p:fltVal val="0"/>
                                          </p:val>
                                        </p:tav>
                                        <p:tav tm="100000">
                                          <p:val>
                                            <p:strVal val="#ppt_h"/>
                                          </p:val>
                                        </p:tav>
                                      </p:tavLst>
                                    </p:anim>
                                    <p:anim calcmode="lin" valueType="num">
                                      <p:cBhvr>
                                        <p:cTn id="22" dur="1000" fill="hold"/>
                                        <p:tgtEl>
                                          <p:spTgt spid="26"/>
                                        </p:tgtEl>
                                        <p:attrNameLst>
                                          <p:attrName>style.rotation</p:attrName>
                                        </p:attrNameLst>
                                      </p:cBhvr>
                                      <p:tavLst>
                                        <p:tav tm="0">
                                          <p:val>
                                            <p:fltVal val="90"/>
                                          </p:val>
                                        </p:tav>
                                        <p:tav tm="100000">
                                          <p:val>
                                            <p:fltVal val="0"/>
                                          </p:val>
                                        </p:tav>
                                      </p:tavLst>
                                    </p:anim>
                                    <p:animEffect transition="in" filter="fade">
                                      <p:cBhvr>
                                        <p:cTn id="23" dur="1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688" y="154994"/>
            <a:ext cx="8477250" cy="961274"/>
          </a:xfrm>
        </p:spPr>
        <p:txBody>
          <a:bodyPr/>
          <a:lstStyle/>
          <a:p>
            <a:r>
              <a:rPr lang="en-US" dirty="0">
                <a:latin typeface="Arial" panose="020B0604020202020204" pitchFamily="34" charset="0"/>
                <a:cs typeface="Arial" panose="020B0604020202020204" pitchFamily="34" charset="0"/>
              </a:rPr>
              <a:t>Diagnostic Testing Options</a:t>
            </a:r>
          </a:p>
        </p:txBody>
      </p:sp>
      <p:graphicFrame>
        <p:nvGraphicFramePr>
          <p:cNvPr id="3" name="Table 2"/>
          <p:cNvGraphicFramePr>
            <a:graphicFrameLocks noGrp="1"/>
          </p:cNvGraphicFramePr>
          <p:nvPr>
            <p:extLst>
              <p:ext uri="{D42A27DB-BD31-4B8C-83A1-F6EECF244321}">
                <p14:modId xmlns:p14="http://schemas.microsoft.com/office/powerpoint/2010/main" val="3872910849"/>
              </p:ext>
            </p:extLst>
          </p:nvPr>
        </p:nvGraphicFramePr>
        <p:xfrm>
          <a:off x="1851023" y="1321597"/>
          <a:ext cx="8477252" cy="1367715"/>
        </p:xfrm>
        <a:graphic>
          <a:graphicData uri="http://schemas.openxmlformats.org/drawingml/2006/table">
            <a:tbl>
              <a:tblPr firstRow="1" bandRow="1">
                <a:tableStyleId>{5C22544A-7EE6-4342-B048-85BDC9FD1C3A}</a:tableStyleId>
              </a:tblPr>
              <a:tblGrid>
                <a:gridCol w="2119313">
                  <a:extLst>
                    <a:ext uri="{9D8B030D-6E8A-4147-A177-3AD203B41FA5}">
                      <a16:colId xmlns:a16="http://schemas.microsoft.com/office/drawing/2014/main" val="20000"/>
                    </a:ext>
                  </a:extLst>
                </a:gridCol>
                <a:gridCol w="2119313">
                  <a:extLst>
                    <a:ext uri="{9D8B030D-6E8A-4147-A177-3AD203B41FA5}">
                      <a16:colId xmlns:a16="http://schemas.microsoft.com/office/drawing/2014/main" val="20001"/>
                    </a:ext>
                  </a:extLst>
                </a:gridCol>
                <a:gridCol w="2119313">
                  <a:extLst>
                    <a:ext uri="{9D8B030D-6E8A-4147-A177-3AD203B41FA5}">
                      <a16:colId xmlns:a16="http://schemas.microsoft.com/office/drawing/2014/main" val="20002"/>
                    </a:ext>
                  </a:extLst>
                </a:gridCol>
                <a:gridCol w="2119313">
                  <a:extLst>
                    <a:ext uri="{9D8B030D-6E8A-4147-A177-3AD203B41FA5}">
                      <a16:colId xmlns:a16="http://schemas.microsoft.com/office/drawing/2014/main" val="20003"/>
                    </a:ext>
                  </a:extLst>
                </a:gridCol>
              </a:tblGrid>
              <a:tr h="455905">
                <a:tc>
                  <a:txBody>
                    <a:bodyPr/>
                    <a:lstStyle/>
                    <a:p>
                      <a:pPr algn="ctr"/>
                      <a:r>
                        <a:rPr lang="en-US" sz="1400" b="1" dirty="0">
                          <a:solidFill>
                            <a:schemeClr val="tx1"/>
                          </a:solidFill>
                        </a:rPr>
                        <a:t>Trimester–Test</a:t>
                      </a:r>
                    </a:p>
                  </a:txBody>
                  <a:tcPr anchor="ctr">
                    <a:lnB w="28575" cap="flat" cmpd="sng" algn="ctr">
                      <a:solidFill>
                        <a:schemeClr val="accent1"/>
                      </a:solidFill>
                      <a:prstDash val="solid"/>
                      <a:round/>
                      <a:headEnd type="none" w="med" len="med"/>
                      <a:tailEnd type="none" w="med" len="med"/>
                    </a:lnB>
                    <a:noFill/>
                  </a:tcPr>
                </a:tc>
                <a:tc>
                  <a:txBody>
                    <a:bodyPr/>
                    <a:lstStyle/>
                    <a:p>
                      <a:pPr algn="ctr"/>
                      <a:r>
                        <a:rPr lang="en-US" sz="1400" b="1" dirty="0">
                          <a:solidFill>
                            <a:schemeClr val="tx1"/>
                          </a:solidFill>
                        </a:rPr>
                        <a:t>Sensitivity</a:t>
                      </a:r>
                    </a:p>
                  </a:txBody>
                  <a:tcPr anchor="ctr">
                    <a:lnB w="28575" cap="flat" cmpd="sng" algn="ctr">
                      <a:solidFill>
                        <a:schemeClr val="accent2">
                          <a:lumMod val="75000"/>
                        </a:schemeClr>
                      </a:solidFill>
                      <a:prstDash val="solid"/>
                      <a:round/>
                      <a:headEnd type="none" w="med" len="med"/>
                      <a:tailEnd type="none" w="med" len="med"/>
                    </a:lnB>
                    <a:noFill/>
                  </a:tcPr>
                </a:tc>
                <a:tc>
                  <a:txBody>
                    <a:bodyPr/>
                    <a:lstStyle/>
                    <a:p>
                      <a:pPr algn="ctr"/>
                      <a:r>
                        <a:rPr lang="en-US" sz="1400" b="1" dirty="0">
                          <a:solidFill>
                            <a:schemeClr val="tx1"/>
                          </a:solidFill>
                        </a:rPr>
                        <a:t>Specificity</a:t>
                      </a:r>
                    </a:p>
                  </a:txBody>
                  <a:tcPr anchor="ctr">
                    <a:lnB w="28575" cap="flat" cmpd="sng" algn="ctr">
                      <a:solidFill>
                        <a:schemeClr val="accent4"/>
                      </a:solidFill>
                      <a:prstDash val="solid"/>
                      <a:round/>
                      <a:headEnd type="none" w="med" len="med"/>
                      <a:tailEnd type="none" w="med" len="med"/>
                    </a:lnB>
                    <a:noFill/>
                  </a:tcPr>
                </a:tc>
                <a:tc>
                  <a:txBody>
                    <a:bodyPr/>
                    <a:lstStyle/>
                    <a:p>
                      <a:pPr algn="ctr"/>
                      <a:r>
                        <a:rPr lang="en-US" sz="1400" b="1" dirty="0">
                          <a:solidFill>
                            <a:schemeClr val="tx1"/>
                          </a:solidFill>
                        </a:rPr>
                        <a:t>Fetal Loss Rate</a:t>
                      </a:r>
                    </a:p>
                  </a:txBody>
                  <a:tcPr anchor="ctr">
                    <a:lnB w="28575" cap="flat" cmpd="sng" algn="ctr">
                      <a:solidFill>
                        <a:schemeClr val="accent4"/>
                      </a:solidFill>
                      <a:prstDash val="solid"/>
                      <a:round/>
                      <a:headEnd type="none" w="med" len="med"/>
                      <a:tailEnd type="none" w="med" len="med"/>
                    </a:lnB>
                    <a:noFill/>
                  </a:tcPr>
                </a:tc>
                <a:extLst>
                  <a:ext uri="{0D108BD9-81ED-4DB2-BD59-A6C34878D82A}">
                    <a16:rowId xmlns:a16="http://schemas.microsoft.com/office/drawing/2014/main" val="10000"/>
                  </a:ext>
                </a:extLst>
              </a:tr>
              <a:tr h="455905">
                <a:tc>
                  <a:txBody>
                    <a:bodyPr/>
                    <a:lstStyle/>
                    <a:p>
                      <a:pPr algn="ctr"/>
                      <a:r>
                        <a:rPr lang="en-US" sz="1400" b="0" dirty="0">
                          <a:solidFill>
                            <a:schemeClr val="tx1"/>
                          </a:solidFill>
                        </a:rPr>
                        <a:t>1</a:t>
                      </a:r>
                      <a:r>
                        <a:rPr lang="en-US" sz="1400" b="0" baseline="30000" dirty="0">
                          <a:solidFill>
                            <a:schemeClr val="tx1"/>
                          </a:solidFill>
                        </a:rPr>
                        <a:t>st</a:t>
                      </a:r>
                      <a:r>
                        <a:rPr lang="en-US" sz="1400" b="0" dirty="0">
                          <a:solidFill>
                            <a:schemeClr val="tx1"/>
                          </a:solidFill>
                        </a:rPr>
                        <a:t>–CVS</a:t>
                      </a:r>
                    </a:p>
                  </a:txBody>
                  <a:tcPr anchor="ctr">
                    <a:lnT w="28575" cap="flat" cmpd="sng" algn="ctr">
                      <a:solidFill>
                        <a:schemeClr val="accent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400" b="0" dirty="0">
                          <a:solidFill>
                            <a:schemeClr val="tx1"/>
                          </a:solidFill>
                        </a:rPr>
                        <a:t>99.25%</a:t>
                      </a:r>
                      <a:r>
                        <a:rPr lang="en-US" sz="1400" b="0" baseline="30000" dirty="0">
                          <a:solidFill>
                            <a:schemeClr val="tx1"/>
                          </a:solidFill>
                        </a:rPr>
                        <a:t>1</a:t>
                      </a:r>
                    </a:p>
                  </a:txBody>
                  <a:tcPr anchor="ctr">
                    <a:lnT w="28575" cap="flat" cmpd="sng" algn="ctr">
                      <a:solidFill>
                        <a:schemeClr val="accent2">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400" b="0" dirty="0">
                          <a:solidFill>
                            <a:schemeClr val="tx1"/>
                          </a:solidFill>
                        </a:rPr>
                        <a:t>98.65%</a:t>
                      </a:r>
                      <a:r>
                        <a:rPr lang="en-US" sz="1400" b="0" baseline="30000" dirty="0">
                          <a:solidFill>
                            <a:schemeClr val="tx1"/>
                          </a:solidFill>
                        </a:rPr>
                        <a:t>1</a:t>
                      </a:r>
                    </a:p>
                  </a:txBody>
                  <a:tcPr anchor="ctr">
                    <a:lnT w="28575" cap="flat" cmpd="sng" algn="ctr">
                      <a:solidFill>
                        <a:schemeClr val="accent4"/>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400" b="0" baseline="0" dirty="0">
                          <a:solidFill>
                            <a:schemeClr val="tx1"/>
                          </a:solidFill>
                        </a:rPr>
                        <a:t>1.1%</a:t>
                      </a:r>
                      <a:r>
                        <a:rPr lang="en-US" sz="1400" b="0" baseline="30000" dirty="0">
                          <a:solidFill>
                            <a:schemeClr val="tx1"/>
                          </a:solidFill>
                        </a:rPr>
                        <a:t>3</a:t>
                      </a:r>
                      <a:endParaRPr lang="en-US" sz="1400" b="0" baseline="0" dirty="0">
                        <a:solidFill>
                          <a:schemeClr val="tx1"/>
                        </a:solidFill>
                      </a:endParaRPr>
                    </a:p>
                  </a:txBody>
                  <a:tcPr anchor="ctr">
                    <a:lnT w="28575" cap="flat" cmpd="sng" algn="ctr">
                      <a:solidFill>
                        <a:schemeClr val="accent4"/>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455905">
                <a:tc>
                  <a:txBody>
                    <a:bodyPr/>
                    <a:lstStyle/>
                    <a:p>
                      <a:pPr algn="ctr"/>
                      <a:r>
                        <a:rPr lang="en-US" sz="1400" b="0" dirty="0">
                          <a:solidFill>
                            <a:schemeClr val="tx1"/>
                          </a:solidFill>
                        </a:rPr>
                        <a:t>2</a:t>
                      </a:r>
                      <a:r>
                        <a:rPr lang="en-US" sz="1400" b="0" baseline="30000" dirty="0">
                          <a:solidFill>
                            <a:schemeClr val="tx1"/>
                          </a:solidFill>
                        </a:rPr>
                        <a:t>nd</a:t>
                      </a:r>
                      <a:r>
                        <a:rPr lang="en-US" sz="1400" b="0" dirty="0">
                          <a:solidFill>
                            <a:schemeClr val="tx1"/>
                          </a:solidFill>
                        </a:rPr>
                        <a:t>–Amniocentesis</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400" b="0" dirty="0">
                          <a:solidFill>
                            <a:schemeClr val="tx1"/>
                          </a:solidFill>
                        </a:rPr>
                        <a:t>99.4%</a:t>
                      </a:r>
                      <a:r>
                        <a:rPr lang="en-US" sz="1400" b="0" baseline="30000" dirty="0">
                          <a:solidFill>
                            <a:schemeClr val="tx1"/>
                          </a:solidFill>
                        </a:rPr>
                        <a:t>2</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US" sz="1400" b="0" dirty="0">
                          <a:solidFill>
                            <a:schemeClr val="tx1"/>
                          </a:solidFill>
                        </a:rPr>
                        <a:t>99.5%</a:t>
                      </a:r>
                      <a:r>
                        <a:rPr lang="en-US" sz="1400" b="0" baseline="30000" dirty="0">
                          <a:solidFill>
                            <a:schemeClr val="tx1"/>
                          </a:solidFill>
                        </a:rPr>
                        <a:t>2</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noFill/>
                  </a:tcPr>
                </a:tc>
                <a:tc>
                  <a:txBody>
                    <a:bodyPr/>
                    <a:lstStyle/>
                    <a:p>
                      <a:pPr algn="ctr"/>
                      <a:r>
                        <a:rPr lang="en-US" sz="1400" b="0" baseline="0" dirty="0">
                          <a:solidFill>
                            <a:schemeClr val="tx1"/>
                          </a:solidFill>
                        </a:rPr>
                        <a:t>0.4%</a:t>
                      </a:r>
                      <a:r>
                        <a:rPr lang="en-US" sz="1400" b="0" baseline="30000" dirty="0">
                          <a:solidFill>
                            <a:schemeClr val="tx1"/>
                          </a:solidFill>
                        </a:rPr>
                        <a:t>3</a:t>
                      </a:r>
                      <a:endParaRPr lang="en-US" sz="1400" b="0" baseline="0" dirty="0">
                        <a:solidFill>
                          <a:schemeClr val="tx1"/>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 name="TextBox 3"/>
          <p:cNvSpPr txBox="1"/>
          <p:nvPr/>
        </p:nvSpPr>
        <p:spPr>
          <a:xfrm>
            <a:off x="1818849" y="2942020"/>
            <a:ext cx="8509425" cy="584775"/>
          </a:xfrm>
          <a:prstGeom prst="rect">
            <a:avLst/>
          </a:prstGeom>
          <a:noFill/>
        </p:spPr>
        <p:txBody>
          <a:bodyPr wrap="square" rtlCol="0">
            <a:spAutoFit/>
          </a:bodyPr>
          <a:lstStyle/>
          <a:p>
            <a:pPr algn="ctr" fontAlgn="base">
              <a:spcBef>
                <a:spcPct val="0"/>
              </a:spcBef>
              <a:spcAft>
                <a:spcPct val="0"/>
              </a:spcAft>
            </a:pPr>
            <a:r>
              <a:rPr lang="en-US" sz="1600" b="1" dirty="0">
                <a:solidFill>
                  <a:srgbClr val="1A1818"/>
                </a:solidFill>
                <a:latin typeface="Arial" panose="020B0604020202020204" pitchFamily="34" charset="0"/>
                <a:cs typeface="Arial" panose="020B0604020202020204" pitchFamily="34" charset="0"/>
              </a:rPr>
              <a:t>Even the gold standard is not 100% sensitive and specific. Additionally, there are risks of maternal infection, bleeding, fluid leakage, and fetal loss. </a:t>
            </a:r>
          </a:p>
        </p:txBody>
      </p:sp>
      <p:sp>
        <p:nvSpPr>
          <p:cNvPr id="5" name="Content Placeholder 3"/>
          <p:cNvSpPr txBox="1">
            <a:spLocks/>
          </p:cNvSpPr>
          <p:nvPr/>
        </p:nvSpPr>
        <p:spPr bwMode="auto">
          <a:xfrm>
            <a:off x="711877" y="6352163"/>
            <a:ext cx="9502166" cy="25111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342900" indent="-342900" algn="l" rtl="0" eaLnBrk="1" fontAlgn="base" hangingPunct="1">
              <a:spcBef>
                <a:spcPts val="900"/>
              </a:spcBef>
              <a:spcAft>
                <a:spcPts val="900"/>
              </a:spcAft>
              <a:buClr>
                <a:srgbClr val="F89D21"/>
              </a:buClr>
              <a:buSzPct val="90000"/>
              <a:buFont typeface="Arial-BoldMT" charset="0"/>
              <a:buChar char="●"/>
              <a:tabLst/>
              <a:defRPr sz="2200" b="1" kern="600" spc="30" baseline="0">
                <a:solidFill>
                  <a:schemeClr val="tx1"/>
                </a:solidFill>
                <a:latin typeface="+mj-lt"/>
                <a:ea typeface="+mn-ea"/>
                <a:cs typeface="Arial"/>
              </a:defRPr>
            </a:lvl1pPr>
            <a:lvl2pPr marL="571500" indent="-228600" algn="l" rtl="0" eaLnBrk="1" fontAlgn="base" hangingPunct="1">
              <a:spcBef>
                <a:spcPts val="0"/>
              </a:spcBef>
              <a:spcAft>
                <a:spcPts val="400"/>
              </a:spcAft>
              <a:buClr>
                <a:schemeClr val="tx1"/>
              </a:buClr>
              <a:buFont typeface="ArialMT" charset="0"/>
              <a:buChar char="-"/>
              <a:tabLst/>
              <a:defRPr sz="2000" kern="600" spc="-20" baseline="0">
                <a:solidFill>
                  <a:schemeClr val="tx1"/>
                </a:solidFill>
                <a:latin typeface="+mj-lt"/>
                <a:cs typeface="Arial"/>
              </a:defRPr>
            </a:lvl2pPr>
            <a:lvl3pPr marL="800100" indent="-228600" algn="l" rtl="0" eaLnBrk="1" fontAlgn="base" hangingPunct="1">
              <a:spcBef>
                <a:spcPts val="0"/>
              </a:spcBef>
              <a:spcAft>
                <a:spcPts val="600"/>
              </a:spcAft>
              <a:buClr>
                <a:schemeClr val="tx1"/>
              </a:buClr>
              <a:buSzPct val="80000"/>
              <a:buFont typeface="Wingdings" pitchFamily="2" charset="2"/>
              <a:buChar char="§"/>
              <a:tabLst/>
              <a:defRPr sz="1600" kern="600">
                <a:solidFill>
                  <a:schemeClr val="tx1"/>
                </a:solidFill>
                <a:latin typeface="+mj-lt"/>
                <a:cs typeface="Arial"/>
              </a:defRPr>
            </a:lvl3pPr>
            <a:lvl4pPr marL="1028700" indent="-228600" algn="l" rtl="0" eaLnBrk="1" fontAlgn="base" hangingPunct="1">
              <a:spcBef>
                <a:spcPts val="0"/>
              </a:spcBef>
              <a:spcAft>
                <a:spcPts val="600"/>
              </a:spcAft>
              <a:buClr>
                <a:schemeClr val="tx1"/>
              </a:buClr>
              <a:buSzPct val="80000"/>
              <a:buFont typeface="Arial" charset="0"/>
              <a:buChar char="–"/>
              <a:tabLst/>
              <a:defRPr sz="1600" kern="600">
                <a:solidFill>
                  <a:schemeClr val="tx1"/>
                </a:solidFill>
                <a:latin typeface="+mj-lt"/>
                <a:cs typeface="Arial"/>
              </a:defRPr>
            </a:lvl4pPr>
            <a:lvl5pPr marL="1257300" indent="-228600" algn="l" rtl="0" eaLnBrk="1" fontAlgn="base" hangingPunct="1">
              <a:spcBef>
                <a:spcPts val="0"/>
              </a:spcBef>
              <a:spcAft>
                <a:spcPts val="600"/>
              </a:spcAft>
              <a:buClr>
                <a:srgbClr val="535353"/>
              </a:buClr>
              <a:buFont typeface="Arial" charset="0"/>
              <a:buChar char="-"/>
              <a:tabLst/>
              <a:defRPr sz="1600" kern="600">
                <a:solidFill>
                  <a:schemeClr val="tx1"/>
                </a:solidFill>
                <a:latin typeface="+mj-lt"/>
                <a:cs typeface="Arial"/>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a:lstStyle>
          <a:p>
            <a:pPr marL="228600" indent="-228600">
              <a:spcBef>
                <a:spcPts val="0"/>
              </a:spcBef>
              <a:spcAft>
                <a:spcPts val="300"/>
              </a:spcAft>
              <a:buClr>
                <a:srgbClr val="1A1818"/>
              </a:buClr>
              <a:buFont typeface="+mj-lt"/>
              <a:buAutoNum type="arabicPeriod"/>
            </a:pPr>
            <a:r>
              <a:rPr lang="en-US" sz="800" b="0" dirty="0">
                <a:solidFill>
                  <a:srgbClr val="1A1818"/>
                </a:solidFill>
                <a:latin typeface="Arial" panose="020B0604020202020204" pitchFamily="34" charset="0"/>
                <a:cs typeface="Arial" panose="020B0604020202020204" pitchFamily="34" charset="0"/>
              </a:rPr>
              <a:t>Hahnemann JM, Vejerslev LO. Accuracy of cytogenetic findings on chorionic villus sampling (CVS)—diagnostic consequences of CVS mosaicism and non-mosaic discrepancy in centres contributing to EUCROMIC 1986-1992. </a:t>
            </a:r>
            <a:r>
              <a:rPr lang="en-US" sz="800" b="0" i="1" dirty="0">
                <a:solidFill>
                  <a:srgbClr val="1A1818"/>
                </a:solidFill>
                <a:latin typeface="Arial" panose="020B0604020202020204" pitchFamily="34" charset="0"/>
                <a:cs typeface="Arial" panose="020B0604020202020204" pitchFamily="34" charset="0"/>
              </a:rPr>
              <a:t>Prenat Diagn</a:t>
            </a:r>
            <a:r>
              <a:rPr lang="en-US" sz="800" b="0" dirty="0">
                <a:solidFill>
                  <a:srgbClr val="1A1818"/>
                </a:solidFill>
                <a:latin typeface="Arial" panose="020B0604020202020204" pitchFamily="34" charset="0"/>
                <a:cs typeface="Arial" panose="020B0604020202020204" pitchFamily="34" charset="0"/>
              </a:rPr>
              <a:t>. 1997;17(9):801-820.</a:t>
            </a:r>
          </a:p>
          <a:p>
            <a:pPr marL="228600" indent="-228600">
              <a:spcBef>
                <a:spcPts val="0"/>
              </a:spcBef>
              <a:spcAft>
                <a:spcPts val="300"/>
              </a:spcAft>
              <a:buClr>
                <a:srgbClr val="1A1818"/>
              </a:buClr>
              <a:buFont typeface="+mj-lt"/>
              <a:buAutoNum type="arabicPeriod"/>
            </a:pPr>
            <a:r>
              <a:rPr lang="en-US" sz="800" b="0" dirty="0">
                <a:solidFill>
                  <a:srgbClr val="1A1818"/>
                </a:solidFill>
                <a:latin typeface="Arial" panose="020B0604020202020204" pitchFamily="34" charset="0"/>
                <a:cs typeface="Arial" panose="020B0604020202020204" pitchFamily="34" charset="0"/>
              </a:rPr>
              <a:t>Mid-trimester amniocentesis for prenatal diagnosis. Safety and accuracy. </a:t>
            </a:r>
            <a:r>
              <a:rPr lang="en-US" sz="800" b="0" i="1" dirty="0">
                <a:solidFill>
                  <a:srgbClr val="1A1818"/>
                </a:solidFill>
                <a:latin typeface="Arial" panose="020B0604020202020204" pitchFamily="34" charset="0"/>
                <a:cs typeface="Arial" panose="020B0604020202020204" pitchFamily="34" charset="0"/>
              </a:rPr>
              <a:t>JAMA</a:t>
            </a:r>
            <a:r>
              <a:rPr lang="en-US" sz="800" b="0" dirty="0">
                <a:solidFill>
                  <a:srgbClr val="1A1818"/>
                </a:solidFill>
                <a:latin typeface="Arial" panose="020B0604020202020204" pitchFamily="34" charset="0"/>
                <a:cs typeface="Arial" panose="020B0604020202020204" pitchFamily="34" charset="0"/>
              </a:rPr>
              <a:t>. 1976; 236(13): 1471-1476.</a:t>
            </a:r>
          </a:p>
          <a:p>
            <a:pPr marL="228600" indent="-228600">
              <a:spcBef>
                <a:spcPts val="0"/>
              </a:spcBef>
              <a:spcAft>
                <a:spcPts val="300"/>
              </a:spcAft>
              <a:buClr>
                <a:srgbClr val="1A1818"/>
              </a:buClr>
              <a:buFont typeface="+mj-lt"/>
              <a:buAutoNum type="arabicPeriod"/>
            </a:pPr>
            <a:r>
              <a:rPr lang="en-US" sz="800" b="0" dirty="0">
                <a:solidFill>
                  <a:srgbClr val="1A1818"/>
                </a:solidFill>
                <a:latin typeface="Arial" panose="020B0604020202020204" pitchFamily="34" charset="0"/>
                <a:cs typeface="Arial" panose="020B0604020202020204" pitchFamily="34" charset="0"/>
              </a:rPr>
              <a:t>Enzensberger C, Pulvermacher C, Degenhardt J, et al. Fetal loss rate and associated risk factors after amniocentesis, chorionic villus sampling and fetal blood sampling. </a:t>
            </a:r>
            <a:r>
              <a:rPr lang="en-US" sz="800" b="0" i="1" dirty="0">
                <a:solidFill>
                  <a:srgbClr val="1A1818"/>
                </a:solidFill>
                <a:latin typeface="Arial" panose="020B0604020202020204" pitchFamily="34" charset="0"/>
                <a:cs typeface="Arial" panose="020B0604020202020204" pitchFamily="34" charset="0"/>
              </a:rPr>
              <a:t>Ultraschall Med</a:t>
            </a:r>
            <a:r>
              <a:rPr lang="en-US" sz="800" b="0" dirty="0">
                <a:solidFill>
                  <a:srgbClr val="1A1818"/>
                </a:solidFill>
                <a:latin typeface="Arial" panose="020B0604020202020204" pitchFamily="34" charset="0"/>
                <a:cs typeface="Arial" panose="020B0604020202020204" pitchFamily="34" charset="0"/>
              </a:rPr>
              <a:t>. 2012;33(7):E75-9.</a:t>
            </a:r>
          </a:p>
        </p:txBody>
      </p:sp>
      <p:pic>
        <p:nvPicPr>
          <p:cNvPr id="8" name="Picture 2" descr="http://www.imd-inc.com/images/amniocentesis-need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116" y="3732124"/>
            <a:ext cx="5305649" cy="1179742"/>
          </a:xfrm>
          <a:prstGeom prst="rect">
            <a:avLst/>
          </a:prstGeom>
          <a:noFill/>
          <a:ln w="12700">
            <a:solidFill>
              <a:schemeClr val="bg1">
                <a:lumMod val="50000"/>
              </a:schemeClr>
            </a:solidFill>
          </a:ln>
          <a:extLst>
            <a:ext uri="{909E8E84-426E-40dd-AFC4-6F175D3DCCD1}">
              <a14:hiddenFill xmlns="" xmlns:a14="http://schemas.microsoft.com/office/drawing/2010/main">
                <a:solidFill>
                  <a:srgbClr val="FFFFFF"/>
                </a:solidFill>
              </a14:hiddenFill>
            </a:ext>
          </a:extLst>
        </p:spPr>
      </p:pic>
      <p:pic>
        <p:nvPicPr>
          <p:cNvPr id="9" name="Picture 2" descr="http://www.fetoscope.net/amniocentesis-procedure/amniocentesis-procedure-1.jpg"/>
          <p:cNvPicPr>
            <a:picLocks noChangeAspect="1" noChangeArrowheads="1"/>
          </p:cNvPicPr>
          <p:nvPr/>
        </p:nvPicPr>
        <p:blipFill rotWithShape="1">
          <a:blip r:embed="rId4">
            <a:extLst>
              <a:ext uri="{28A0092B-C50C-407E-A947-70E740481C1C}">
                <a14:useLocalDpi xmlns:a14="http://schemas.microsoft.com/office/drawing/2010/main" val="0"/>
              </a:ext>
            </a:extLst>
          </a:blip>
          <a:srcRect l="-1" r="1252" b="2298"/>
          <a:stretch/>
        </p:blipFill>
        <p:spPr bwMode="auto">
          <a:xfrm>
            <a:off x="8330101" y="3708470"/>
            <a:ext cx="1227050" cy="1227050"/>
          </a:xfrm>
          <a:prstGeom prst="ellipse">
            <a:avLst/>
          </a:prstGeom>
          <a:noFill/>
          <a:ln>
            <a:noFill/>
          </a:ln>
          <a:extLst/>
        </p:spPr>
      </p:pic>
      <p:sp>
        <p:nvSpPr>
          <p:cNvPr id="7" name="Oval 6"/>
          <p:cNvSpPr/>
          <p:nvPr/>
        </p:nvSpPr>
        <p:spPr bwMode="auto">
          <a:xfrm>
            <a:off x="8271066" y="3649435"/>
            <a:ext cx="1345120" cy="1345120"/>
          </a:xfrm>
          <a:prstGeom prst="ellipse">
            <a:avLst/>
          </a:prstGeom>
          <a:noFill/>
          <a:ln w="44450" cap="flat" cmpd="sng" algn="ctr">
            <a:solidFill>
              <a:schemeClr val="accent5"/>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solidFill>
                <a:srgbClr val="1A181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25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26" presetClass="emph" presetSubtype="0" fill="hold" grpId="1" nodeType="withEffect">
                                  <p:stCondLst>
                                    <p:cond delay="0"/>
                                  </p:stCondLst>
                                  <p:childTnLst>
                                    <p:animEffect transition="out" filter="fade">
                                      <p:cBhvr>
                                        <p:cTn id="20" dur="500" tmFilter="0, 0; .2, .5; .8, .5; 1, 0"/>
                                        <p:tgtEl>
                                          <p:spTgt spid="7"/>
                                        </p:tgtEl>
                                      </p:cBhvr>
                                    </p:animEffect>
                                    <p:animScale>
                                      <p:cBhvr>
                                        <p:cTn id="21" dur="250" autoRev="1" fill="hold"/>
                                        <p:tgtEl>
                                          <p:spTgt spid="7"/>
                                        </p:tgtEl>
                                      </p:cBhvr>
                                      <p:by x="105000" y="105000"/>
                                    </p:animScale>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Arial" panose="020B0604020202020204" pitchFamily="34" charset="0"/>
                <a:cs typeface="Arial" panose="020B0604020202020204" pitchFamily="34" charset="0"/>
              </a:rPr>
              <a:t>Evolution of Prenatal Testing</a:t>
            </a:r>
          </a:p>
        </p:txBody>
      </p:sp>
      <p:sp>
        <p:nvSpPr>
          <p:cNvPr id="3" name="Text Placeholder 2"/>
          <p:cNvSpPr>
            <a:spLocks noGrp="1"/>
          </p:cNvSpPr>
          <p:nvPr>
            <p:ph type="body" sz="quarter" idx="41"/>
          </p:nvPr>
        </p:nvSpPr>
        <p:spPr/>
        <p:txBody>
          <a:bodyPr/>
          <a:lstStyle/>
          <a:p>
            <a:r>
              <a:rPr lang="en-US" dirty="0">
                <a:latin typeface="Arial" panose="020B0604020202020204" pitchFamily="34" charset="0"/>
                <a:cs typeface="Arial" panose="020B0604020202020204" pitchFamily="34" charset="0"/>
              </a:rPr>
              <a:t>Diagnostic &amp; Screening Test Options</a:t>
            </a:r>
          </a:p>
        </p:txBody>
      </p:sp>
      <p:grpSp>
        <p:nvGrpSpPr>
          <p:cNvPr id="36" name="Group 35">
            <a:extLst>
              <a:ext uri="{FF2B5EF4-FFF2-40B4-BE49-F238E27FC236}">
                <a16:creationId xmlns:a16="http://schemas.microsoft.com/office/drawing/2014/main" id="{6AD73C54-2268-4063-8216-610256CE55A2}"/>
              </a:ext>
            </a:extLst>
          </p:cNvPr>
          <p:cNvGrpSpPr/>
          <p:nvPr/>
        </p:nvGrpSpPr>
        <p:grpSpPr>
          <a:xfrm>
            <a:off x="1378226" y="2480067"/>
            <a:ext cx="8810803" cy="2431794"/>
            <a:chOff x="1378226" y="2480067"/>
            <a:chExt cx="8810803" cy="2431794"/>
          </a:xfrm>
        </p:grpSpPr>
        <p:sp useBgFill="1">
          <p:nvSpPr>
            <p:cNvPr id="67" name="Chevron 66"/>
            <p:cNvSpPr/>
            <p:nvPr/>
          </p:nvSpPr>
          <p:spPr bwMode="white">
            <a:xfrm>
              <a:off x="1378226" y="2768517"/>
              <a:ext cx="1902382" cy="323165"/>
            </a:xfrm>
            <a:prstGeom prst="chevron">
              <a:avLst>
                <a:gd name="adj" fmla="val 32323"/>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sp>
          <p:nvSpPr>
            <p:cNvPr id="38" name="Rectangle 37"/>
            <p:cNvSpPr/>
            <p:nvPr/>
          </p:nvSpPr>
          <p:spPr>
            <a:xfrm>
              <a:off x="3511618" y="4253989"/>
              <a:ext cx="1730512" cy="530915"/>
            </a:xfrm>
            <a:prstGeom prst="rect">
              <a:avLst/>
            </a:prstGeom>
          </p:spPr>
          <p:txBody>
            <a:bodyPr wrap="square">
              <a:spAutoFit/>
            </a:bodyPr>
            <a:lstStyle/>
            <a:p>
              <a:pPr algn="ctr" fontAlgn="base">
                <a:spcBef>
                  <a:spcPct val="0"/>
                </a:spcBef>
                <a:spcAft>
                  <a:spcPct val="0"/>
                </a:spcAft>
              </a:pPr>
              <a:r>
                <a:rPr lang="en-US" sz="1200" b="1" dirty="0">
                  <a:solidFill>
                    <a:schemeClr val="accent2"/>
                  </a:solidFill>
                  <a:latin typeface="Arial" panose="020B0604020202020204" pitchFamily="34" charset="0"/>
                  <a:cs typeface="Arial" panose="020B0604020202020204" pitchFamily="34" charset="0"/>
                </a:rPr>
                <a:t>Serum Screen</a:t>
              </a:r>
            </a:p>
            <a:p>
              <a:pPr algn="ctr" fontAlgn="base">
                <a:spcBef>
                  <a:spcPct val="0"/>
                </a:spcBef>
                <a:spcAft>
                  <a:spcPct val="0"/>
                </a:spcAft>
              </a:pPr>
              <a:r>
                <a:rPr lang="en-US" sz="825" dirty="0">
                  <a:solidFill>
                    <a:srgbClr val="1A1818"/>
                  </a:solidFill>
                  <a:latin typeface="Arial" panose="020B0604020202020204" pitchFamily="34" charset="0"/>
                  <a:cs typeface="Arial" panose="020B0604020202020204" pitchFamily="34" charset="0"/>
                </a:rPr>
                <a:t>For neural tube defects &amp; aneuploidy (T21, T18)</a:t>
              </a:r>
            </a:p>
          </p:txBody>
        </p:sp>
        <p:grpSp>
          <p:nvGrpSpPr>
            <p:cNvPr id="35" name="Group 34">
              <a:extLst>
                <a:ext uri="{FF2B5EF4-FFF2-40B4-BE49-F238E27FC236}">
                  <a16:creationId xmlns:a16="http://schemas.microsoft.com/office/drawing/2014/main" id="{E6C7FBA5-58F4-48A5-A893-3F6863AA8925}"/>
                </a:ext>
              </a:extLst>
            </p:cNvPr>
            <p:cNvGrpSpPr/>
            <p:nvPr/>
          </p:nvGrpSpPr>
          <p:grpSpPr>
            <a:xfrm>
              <a:off x="1805049" y="2480067"/>
              <a:ext cx="8383980" cy="2431794"/>
              <a:chOff x="1805049" y="2480067"/>
              <a:chExt cx="8383980" cy="2431794"/>
            </a:xfrm>
          </p:grpSpPr>
          <p:grpSp>
            <p:nvGrpSpPr>
              <p:cNvPr id="9" name="Group 8"/>
              <p:cNvGrpSpPr/>
              <p:nvPr/>
            </p:nvGrpSpPr>
            <p:grpSpPr>
              <a:xfrm>
                <a:off x="8400917" y="2903414"/>
                <a:ext cx="1730513" cy="302161"/>
                <a:chOff x="6862622" y="1733550"/>
                <a:chExt cx="1595578" cy="304800"/>
              </a:xfrm>
            </p:grpSpPr>
            <p:sp>
              <p:nvSpPr>
                <p:cNvPr id="14" name="Chevron 13"/>
                <p:cNvSpPr/>
                <p:nvPr/>
              </p:nvSpPr>
              <p:spPr>
                <a:xfrm>
                  <a:off x="6862622" y="1733550"/>
                  <a:ext cx="1595578" cy="304800"/>
                </a:xfrm>
                <a:prstGeom prst="chevron">
                  <a:avLst>
                    <a:gd name="adj" fmla="val 32323"/>
                  </a:avLst>
                </a:prstGeom>
                <a:solidFill>
                  <a:schemeClr val="accent5"/>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sp>
              <p:nvSpPr>
                <p:cNvPr id="46" name="Oval 45"/>
                <p:cNvSpPr/>
                <p:nvPr/>
              </p:nvSpPr>
              <p:spPr>
                <a:xfrm>
                  <a:off x="7617114" y="1833416"/>
                  <a:ext cx="86594" cy="8659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grpSp>
          <p:grpSp>
            <p:nvGrpSpPr>
              <p:cNvPr id="8" name="Group 7"/>
              <p:cNvGrpSpPr/>
              <p:nvPr/>
            </p:nvGrpSpPr>
            <p:grpSpPr>
              <a:xfrm>
                <a:off x="6751949" y="2903414"/>
                <a:ext cx="1730513" cy="302161"/>
                <a:chOff x="5318416" y="1733550"/>
                <a:chExt cx="1595578" cy="304800"/>
              </a:xfrm>
            </p:grpSpPr>
            <p:sp>
              <p:nvSpPr>
                <p:cNvPr id="13" name="Chevron 12"/>
                <p:cNvSpPr/>
                <p:nvPr/>
              </p:nvSpPr>
              <p:spPr>
                <a:xfrm>
                  <a:off x="5318416" y="1733550"/>
                  <a:ext cx="1595578" cy="304800"/>
                </a:xfrm>
                <a:prstGeom prst="chevron">
                  <a:avLst>
                    <a:gd name="adj" fmla="val 32323"/>
                  </a:avLst>
                </a:prstGeom>
                <a:solidFill>
                  <a:schemeClr val="accent4"/>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sp>
              <p:nvSpPr>
                <p:cNvPr id="45" name="Oval 44"/>
                <p:cNvSpPr/>
                <p:nvPr/>
              </p:nvSpPr>
              <p:spPr>
                <a:xfrm>
                  <a:off x="6072908" y="1833416"/>
                  <a:ext cx="86594" cy="8659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grpSp>
          <p:grpSp>
            <p:nvGrpSpPr>
              <p:cNvPr id="7" name="Group 6"/>
              <p:cNvGrpSpPr/>
              <p:nvPr/>
            </p:nvGrpSpPr>
            <p:grpSpPr>
              <a:xfrm>
                <a:off x="5102984" y="2903414"/>
                <a:ext cx="1730513" cy="302161"/>
                <a:chOff x="3774211" y="1733550"/>
                <a:chExt cx="1595578" cy="304800"/>
              </a:xfrm>
            </p:grpSpPr>
            <p:sp>
              <p:nvSpPr>
                <p:cNvPr id="12" name="Chevron 11"/>
                <p:cNvSpPr/>
                <p:nvPr/>
              </p:nvSpPr>
              <p:spPr>
                <a:xfrm>
                  <a:off x="3774211" y="1733550"/>
                  <a:ext cx="1595578" cy="304800"/>
                </a:xfrm>
                <a:prstGeom prst="chevron">
                  <a:avLst>
                    <a:gd name="adj" fmla="val 32323"/>
                  </a:avLst>
                </a:prstGeom>
                <a:solidFill>
                  <a:schemeClr val="accent3"/>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sp>
              <p:nvSpPr>
                <p:cNvPr id="44" name="Oval 43"/>
                <p:cNvSpPr/>
                <p:nvPr/>
              </p:nvSpPr>
              <p:spPr>
                <a:xfrm>
                  <a:off x="4528703" y="1833416"/>
                  <a:ext cx="86594" cy="8659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grpSp>
          <p:grpSp>
            <p:nvGrpSpPr>
              <p:cNvPr id="6" name="Group 5"/>
              <p:cNvGrpSpPr/>
              <p:nvPr/>
            </p:nvGrpSpPr>
            <p:grpSpPr>
              <a:xfrm>
                <a:off x="3454017" y="2903414"/>
                <a:ext cx="1730513" cy="302161"/>
                <a:chOff x="2230005" y="1733550"/>
                <a:chExt cx="1595578" cy="304800"/>
              </a:xfrm>
            </p:grpSpPr>
            <p:sp>
              <p:nvSpPr>
                <p:cNvPr id="11" name="Chevron 10"/>
                <p:cNvSpPr/>
                <p:nvPr/>
              </p:nvSpPr>
              <p:spPr>
                <a:xfrm>
                  <a:off x="2230005" y="1733550"/>
                  <a:ext cx="1595578" cy="304800"/>
                </a:xfrm>
                <a:prstGeom prst="chevron">
                  <a:avLst>
                    <a:gd name="adj" fmla="val 32323"/>
                  </a:avLst>
                </a:prstGeom>
                <a:solidFill>
                  <a:schemeClr val="accent2"/>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sp>
              <p:nvSpPr>
                <p:cNvPr id="43" name="Oval 42"/>
                <p:cNvSpPr/>
                <p:nvPr/>
              </p:nvSpPr>
              <p:spPr>
                <a:xfrm>
                  <a:off x="2984497" y="1833416"/>
                  <a:ext cx="86594" cy="8659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grpSp>
          <p:sp>
            <p:nvSpPr>
              <p:cNvPr id="18" name="Oval 17"/>
              <p:cNvSpPr/>
              <p:nvPr/>
            </p:nvSpPr>
            <p:spPr>
              <a:xfrm>
                <a:off x="5680237" y="3583276"/>
                <a:ext cx="576004" cy="52649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sp>
            <p:nvSpPr>
              <p:cNvPr id="23" name="Rectangle 22"/>
              <p:cNvSpPr/>
              <p:nvPr/>
            </p:nvSpPr>
            <p:spPr>
              <a:xfrm>
                <a:off x="5607409" y="2480067"/>
                <a:ext cx="721671" cy="323165"/>
              </a:xfrm>
              <a:prstGeom prst="rect">
                <a:avLst/>
              </a:prstGeom>
            </p:spPr>
            <p:txBody>
              <a:bodyPr wrap="none">
                <a:spAutoFit/>
              </a:bodyPr>
              <a:lstStyle/>
              <a:p>
                <a:pPr algn="ctr" fontAlgn="base">
                  <a:spcBef>
                    <a:spcPct val="0"/>
                  </a:spcBef>
                  <a:spcAft>
                    <a:spcPct val="0"/>
                  </a:spcAft>
                </a:pPr>
                <a:r>
                  <a:rPr lang="en-US" sz="1500" b="1" dirty="0">
                    <a:solidFill>
                      <a:srgbClr val="1A1818"/>
                    </a:solidFill>
                    <a:latin typeface="Arial" panose="020B0604020202020204" pitchFamily="34" charset="0"/>
                    <a:cs typeface="Arial" panose="020B0604020202020204" pitchFamily="34" charset="0"/>
                  </a:rPr>
                  <a:t>1980s</a:t>
                </a:r>
              </a:p>
            </p:txBody>
          </p:sp>
          <p:cxnSp>
            <p:nvCxnSpPr>
              <p:cNvPr id="29" name="Straight Connector 28"/>
              <p:cNvCxnSpPr/>
              <p:nvPr/>
            </p:nvCxnSpPr>
            <p:spPr>
              <a:xfrm flipH="1" flipV="1">
                <a:off x="5968239" y="3205575"/>
                <a:ext cx="0" cy="377701"/>
              </a:xfrm>
              <a:prstGeom prst="line">
                <a:avLst/>
              </a:prstGeom>
              <a:ln w="1270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862650" y="4253990"/>
                <a:ext cx="1615312" cy="530915"/>
              </a:xfrm>
              <a:prstGeom prst="rect">
                <a:avLst/>
              </a:prstGeom>
            </p:spPr>
            <p:txBody>
              <a:bodyPr wrap="square">
                <a:spAutoFit/>
              </a:bodyPr>
              <a:lstStyle/>
              <a:p>
                <a:pPr algn="ctr" fontAlgn="base">
                  <a:spcBef>
                    <a:spcPct val="0"/>
                  </a:spcBef>
                  <a:spcAft>
                    <a:spcPct val="0"/>
                  </a:spcAft>
                </a:pPr>
                <a:r>
                  <a:rPr lang="en-US" sz="1200" b="1" dirty="0">
                    <a:solidFill>
                      <a:srgbClr val="3E7EBE"/>
                    </a:solidFill>
                    <a:latin typeface="Arial" panose="020B0604020202020204" pitchFamily="34" charset="0"/>
                    <a:cs typeface="Arial" panose="020B0604020202020204" pitchFamily="34" charset="0"/>
                  </a:rPr>
                  <a:t>Amnio</a:t>
                </a:r>
              </a:p>
              <a:p>
                <a:pPr algn="ctr" fontAlgn="base">
                  <a:spcBef>
                    <a:spcPct val="0"/>
                  </a:spcBef>
                  <a:spcAft>
                    <a:spcPct val="0"/>
                  </a:spcAft>
                </a:pPr>
                <a:r>
                  <a:rPr lang="en-US" sz="825" dirty="0">
                    <a:solidFill>
                      <a:srgbClr val="1A1818"/>
                    </a:solidFill>
                    <a:latin typeface="Arial" panose="020B0604020202020204" pitchFamily="34" charset="0"/>
                    <a:cs typeface="Arial" panose="020B0604020202020204" pitchFamily="34" charset="0"/>
                  </a:rPr>
                  <a:t>Amniocentesis for fetal chromosomes</a:t>
                </a:r>
              </a:p>
            </p:txBody>
          </p:sp>
          <p:sp>
            <p:nvSpPr>
              <p:cNvPr id="39" name="Rectangle 38"/>
              <p:cNvSpPr/>
              <p:nvPr/>
            </p:nvSpPr>
            <p:spPr>
              <a:xfrm>
                <a:off x="5160584" y="4253989"/>
                <a:ext cx="1615312" cy="530915"/>
              </a:xfrm>
              <a:prstGeom prst="rect">
                <a:avLst/>
              </a:prstGeom>
            </p:spPr>
            <p:txBody>
              <a:bodyPr wrap="square">
                <a:spAutoFit/>
              </a:bodyPr>
              <a:lstStyle/>
              <a:p>
                <a:pPr algn="ctr" fontAlgn="base">
                  <a:spcBef>
                    <a:spcPct val="0"/>
                  </a:spcBef>
                  <a:spcAft>
                    <a:spcPct val="0"/>
                  </a:spcAft>
                </a:pPr>
                <a:r>
                  <a:rPr lang="en-US" sz="1200" b="1" dirty="0">
                    <a:solidFill>
                      <a:srgbClr val="7D7C7C"/>
                    </a:solidFill>
                    <a:latin typeface="Arial" panose="020B0604020202020204" pitchFamily="34" charset="0"/>
                    <a:cs typeface="Arial" panose="020B0604020202020204" pitchFamily="34" charset="0"/>
                  </a:rPr>
                  <a:t>CVS</a:t>
                </a:r>
              </a:p>
              <a:p>
                <a:pPr algn="ctr" fontAlgn="base">
                  <a:spcBef>
                    <a:spcPct val="0"/>
                  </a:spcBef>
                  <a:spcAft>
                    <a:spcPct val="0"/>
                  </a:spcAft>
                </a:pPr>
                <a:r>
                  <a:rPr lang="en-US" sz="825" dirty="0">
                    <a:solidFill>
                      <a:srgbClr val="1A1818"/>
                    </a:solidFill>
                    <a:latin typeface="Arial" panose="020B0604020202020204" pitchFamily="34" charset="0"/>
                    <a:cs typeface="Arial" panose="020B0604020202020204" pitchFamily="34" charset="0"/>
                  </a:rPr>
                  <a:t>Chorionic Villus Sampling for placental/fetal chromosomes</a:t>
                </a:r>
              </a:p>
            </p:txBody>
          </p:sp>
          <p:sp>
            <p:nvSpPr>
              <p:cNvPr id="40" name="Rectangle 39"/>
              <p:cNvSpPr/>
              <p:nvPr/>
            </p:nvSpPr>
            <p:spPr>
              <a:xfrm>
                <a:off x="6809549" y="4253989"/>
                <a:ext cx="1615312" cy="530915"/>
              </a:xfrm>
              <a:prstGeom prst="rect">
                <a:avLst/>
              </a:prstGeom>
            </p:spPr>
            <p:txBody>
              <a:bodyPr wrap="square">
                <a:spAutoFit/>
              </a:bodyPr>
              <a:lstStyle/>
              <a:p>
                <a:pPr algn="ctr" fontAlgn="base">
                  <a:spcBef>
                    <a:spcPct val="0"/>
                  </a:spcBef>
                  <a:spcAft>
                    <a:spcPct val="0"/>
                  </a:spcAft>
                </a:pPr>
                <a:r>
                  <a:rPr lang="en-US" sz="1200" b="1" dirty="0">
                    <a:solidFill>
                      <a:schemeClr val="accent4"/>
                    </a:solidFill>
                    <a:latin typeface="Arial" panose="020B0604020202020204" pitchFamily="34" charset="0"/>
                    <a:cs typeface="Arial" panose="020B0604020202020204" pitchFamily="34" charset="0"/>
                  </a:rPr>
                  <a:t>NT</a:t>
                </a:r>
              </a:p>
              <a:p>
                <a:pPr algn="ctr" fontAlgn="base">
                  <a:spcBef>
                    <a:spcPct val="0"/>
                  </a:spcBef>
                  <a:spcAft>
                    <a:spcPct val="0"/>
                  </a:spcAft>
                </a:pPr>
                <a:r>
                  <a:rPr lang="en-US" sz="825" dirty="0">
                    <a:solidFill>
                      <a:srgbClr val="1A1818"/>
                    </a:solidFill>
                    <a:latin typeface="Arial" panose="020B0604020202020204" pitchFamily="34" charset="0"/>
                    <a:cs typeface="Arial" panose="020B0604020202020204" pitchFamily="34" charset="0"/>
                  </a:rPr>
                  <a:t>Nuchal Translucency for aneuploidy</a:t>
                </a:r>
              </a:p>
            </p:txBody>
          </p:sp>
          <p:sp>
            <p:nvSpPr>
              <p:cNvPr id="41" name="Rectangle 40"/>
              <p:cNvSpPr/>
              <p:nvPr/>
            </p:nvSpPr>
            <p:spPr>
              <a:xfrm>
                <a:off x="8458517" y="4253989"/>
                <a:ext cx="1730512" cy="657872"/>
              </a:xfrm>
              <a:prstGeom prst="rect">
                <a:avLst/>
              </a:prstGeom>
            </p:spPr>
            <p:txBody>
              <a:bodyPr wrap="square">
                <a:spAutoFit/>
              </a:bodyPr>
              <a:lstStyle/>
              <a:p>
                <a:pPr algn="ctr" fontAlgn="base">
                  <a:spcBef>
                    <a:spcPct val="0"/>
                  </a:spcBef>
                  <a:spcAft>
                    <a:spcPct val="0"/>
                  </a:spcAft>
                </a:pPr>
                <a:r>
                  <a:rPr lang="en-US" sz="1200" b="1" dirty="0">
                    <a:solidFill>
                      <a:srgbClr val="31859C"/>
                    </a:solidFill>
                    <a:latin typeface="Arial" panose="020B0604020202020204" pitchFamily="34" charset="0"/>
                    <a:cs typeface="Arial" panose="020B0604020202020204" pitchFamily="34" charset="0"/>
                  </a:rPr>
                  <a:t>NIPT</a:t>
                </a:r>
              </a:p>
              <a:p>
                <a:pPr algn="ctr" fontAlgn="base">
                  <a:spcBef>
                    <a:spcPct val="0"/>
                  </a:spcBef>
                  <a:spcAft>
                    <a:spcPct val="0"/>
                  </a:spcAft>
                </a:pPr>
                <a:r>
                  <a:rPr lang="en-US" sz="825" dirty="0">
                    <a:solidFill>
                      <a:srgbClr val="1A1818"/>
                    </a:solidFill>
                    <a:latin typeface="Arial" panose="020B0604020202020204" pitchFamily="34" charset="0"/>
                    <a:cs typeface="Arial" panose="020B0604020202020204" pitchFamily="34" charset="0"/>
                  </a:rPr>
                  <a:t>Noninvasive Prenatal Testing for fetal chromosomes &amp; Prenatal Microarrays</a:t>
                </a:r>
              </a:p>
            </p:txBody>
          </p:sp>
          <p:grpSp>
            <p:nvGrpSpPr>
              <p:cNvPr id="4" name="Group 3"/>
              <p:cNvGrpSpPr/>
              <p:nvPr/>
            </p:nvGrpSpPr>
            <p:grpSpPr>
              <a:xfrm>
                <a:off x="1805049" y="2903414"/>
                <a:ext cx="1730513" cy="302161"/>
                <a:chOff x="685800" y="1733550"/>
                <a:chExt cx="1595578" cy="304800"/>
              </a:xfrm>
            </p:grpSpPr>
            <p:sp>
              <p:nvSpPr>
                <p:cNvPr id="5" name="Chevron 4"/>
                <p:cNvSpPr/>
                <p:nvPr/>
              </p:nvSpPr>
              <p:spPr>
                <a:xfrm>
                  <a:off x="685800" y="1733550"/>
                  <a:ext cx="1595578" cy="304800"/>
                </a:xfrm>
                <a:prstGeom prst="chevron">
                  <a:avLst>
                    <a:gd name="adj" fmla="val 32323"/>
                  </a:avLst>
                </a:prstGeom>
                <a:solidFill>
                  <a:schemeClr val="accent1"/>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sp>
              <p:nvSpPr>
                <p:cNvPr id="42" name="Oval 41"/>
                <p:cNvSpPr/>
                <p:nvPr/>
              </p:nvSpPr>
              <p:spPr>
                <a:xfrm>
                  <a:off x="1440292" y="1833416"/>
                  <a:ext cx="86594" cy="8659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200" dirty="0">
                    <a:solidFill>
                      <a:srgbClr val="FFFFFF"/>
                    </a:solidFill>
                    <a:latin typeface="Arial" panose="020B0604020202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BBB510CB-F531-42EB-B5CC-A259DCDB0E1E}"/>
                  </a:ext>
                </a:extLst>
              </p:cNvPr>
              <p:cNvGrpSpPr/>
              <p:nvPr/>
            </p:nvGrpSpPr>
            <p:grpSpPr>
              <a:xfrm>
                <a:off x="2363173" y="2480067"/>
                <a:ext cx="614271" cy="1633518"/>
                <a:chOff x="2363173" y="2480067"/>
                <a:chExt cx="614271" cy="1633518"/>
              </a:xfrm>
            </p:grpSpPr>
            <p:sp>
              <p:nvSpPr>
                <p:cNvPr id="16" name="Oval 15"/>
                <p:cNvSpPr/>
                <p:nvPr/>
              </p:nvSpPr>
              <p:spPr>
                <a:xfrm>
                  <a:off x="2382304" y="3587092"/>
                  <a:ext cx="576004" cy="52649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200" dirty="0">
                    <a:solidFill>
                      <a:srgbClr val="FFFFFF"/>
                    </a:solidFill>
                    <a:latin typeface="Arial" panose="020B0604020202020204" pitchFamily="34" charset="0"/>
                    <a:cs typeface="Arial" panose="020B0604020202020204" pitchFamily="34" charset="0"/>
                  </a:endParaRPr>
                </a:p>
              </p:txBody>
            </p:sp>
            <p:sp>
              <p:nvSpPr>
                <p:cNvPr id="21" name="Rectangle 20"/>
                <p:cNvSpPr/>
                <p:nvPr/>
              </p:nvSpPr>
              <p:spPr>
                <a:xfrm>
                  <a:off x="2363173" y="2480067"/>
                  <a:ext cx="614271" cy="323165"/>
                </a:xfrm>
                <a:prstGeom prst="rect">
                  <a:avLst/>
                </a:prstGeom>
              </p:spPr>
              <p:txBody>
                <a:bodyPr wrap="none">
                  <a:spAutoFit/>
                </a:bodyPr>
                <a:lstStyle/>
                <a:p>
                  <a:pPr algn="ctr" fontAlgn="base">
                    <a:spcBef>
                      <a:spcPct val="0"/>
                    </a:spcBef>
                    <a:spcAft>
                      <a:spcPct val="0"/>
                    </a:spcAft>
                  </a:pPr>
                  <a:r>
                    <a:rPr lang="en-US" sz="1500" b="1" dirty="0">
                      <a:solidFill>
                        <a:srgbClr val="1A1818"/>
                      </a:solidFill>
                      <a:latin typeface="Arial" panose="020B0604020202020204" pitchFamily="34" charset="0"/>
                      <a:cs typeface="Arial" panose="020B0604020202020204" pitchFamily="34" charset="0"/>
                    </a:rPr>
                    <a:t>1966</a:t>
                  </a:r>
                </a:p>
              </p:txBody>
            </p:sp>
            <p:cxnSp>
              <p:nvCxnSpPr>
                <p:cNvPr id="27" name="Straight Connector 26"/>
                <p:cNvCxnSpPr/>
                <p:nvPr/>
              </p:nvCxnSpPr>
              <p:spPr>
                <a:xfrm flipH="1" flipV="1">
                  <a:off x="2670306" y="3205575"/>
                  <a:ext cx="0" cy="377701"/>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sp>
              <p:nvSpPr>
                <p:cNvPr id="69" name="Freeform 862">
                  <a:extLst>
                    <a:ext uri="{FF2B5EF4-FFF2-40B4-BE49-F238E27FC236}">
                      <a16:creationId xmlns:a16="http://schemas.microsoft.com/office/drawing/2014/main" id="{640FA1AE-89F1-4E1E-AD72-CB6DEABC20EA}"/>
                    </a:ext>
                  </a:extLst>
                </p:cNvPr>
                <p:cNvSpPr>
                  <a:spLocks noEditPoints="1"/>
                </p:cNvSpPr>
                <p:nvPr/>
              </p:nvSpPr>
              <p:spPr bwMode="auto">
                <a:xfrm>
                  <a:off x="2455496" y="3671782"/>
                  <a:ext cx="429623" cy="279755"/>
                </a:xfrm>
                <a:custGeom>
                  <a:avLst/>
                  <a:gdLst>
                    <a:gd name="T0" fmla="*/ 882 w 984"/>
                    <a:gd name="T1" fmla="*/ 666 h 701"/>
                    <a:gd name="T2" fmla="*/ 669 w 984"/>
                    <a:gd name="T3" fmla="*/ 188 h 701"/>
                    <a:gd name="T4" fmla="*/ 577 w 984"/>
                    <a:gd name="T5" fmla="*/ 365 h 701"/>
                    <a:gd name="T6" fmla="*/ 412 w 984"/>
                    <a:gd name="T7" fmla="*/ 0 h 701"/>
                    <a:gd name="T8" fmla="*/ 102 w 984"/>
                    <a:gd name="T9" fmla="*/ 666 h 701"/>
                    <a:gd name="T10" fmla="*/ 0 w 984"/>
                    <a:gd name="T11" fmla="*/ 666 h 701"/>
                    <a:gd name="T12" fmla="*/ 0 w 984"/>
                    <a:gd name="T13" fmla="*/ 701 h 701"/>
                    <a:gd name="T14" fmla="*/ 984 w 984"/>
                    <a:gd name="T15" fmla="*/ 701 h 701"/>
                    <a:gd name="T16" fmla="*/ 984 w 984"/>
                    <a:gd name="T17" fmla="*/ 666 h 701"/>
                    <a:gd name="T18" fmla="*/ 882 w 984"/>
                    <a:gd name="T19" fmla="*/ 666 h 701"/>
                    <a:gd name="T20" fmla="*/ 509 w 984"/>
                    <a:gd name="T21" fmla="*/ 271 h 701"/>
                    <a:gd name="T22" fmla="*/ 469 w 984"/>
                    <a:gd name="T23" fmla="*/ 313 h 701"/>
                    <a:gd name="T24" fmla="*/ 410 w 984"/>
                    <a:gd name="T25" fmla="*/ 259 h 701"/>
                    <a:gd name="T26" fmla="*/ 358 w 984"/>
                    <a:gd name="T27" fmla="*/ 313 h 701"/>
                    <a:gd name="T28" fmla="*/ 313 w 984"/>
                    <a:gd name="T29" fmla="*/ 271 h 701"/>
                    <a:gd name="T30" fmla="*/ 412 w 984"/>
                    <a:gd name="T31" fmla="*/ 57 h 701"/>
                    <a:gd name="T32" fmla="*/ 509 w 984"/>
                    <a:gd name="T33" fmla="*/ 271 h 701"/>
                    <a:gd name="T34" fmla="*/ 307 w 984"/>
                    <a:gd name="T35" fmla="*/ 282 h 701"/>
                    <a:gd name="T36" fmla="*/ 358 w 984"/>
                    <a:gd name="T37" fmla="*/ 328 h 701"/>
                    <a:gd name="T38" fmla="*/ 412 w 984"/>
                    <a:gd name="T39" fmla="*/ 276 h 701"/>
                    <a:gd name="T40" fmla="*/ 469 w 984"/>
                    <a:gd name="T41" fmla="*/ 328 h 701"/>
                    <a:gd name="T42" fmla="*/ 515 w 984"/>
                    <a:gd name="T43" fmla="*/ 282 h 701"/>
                    <a:gd name="T44" fmla="*/ 634 w 984"/>
                    <a:gd name="T45" fmla="*/ 541 h 701"/>
                    <a:gd name="T46" fmla="*/ 654 w 984"/>
                    <a:gd name="T47" fmla="*/ 530 h 701"/>
                    <a:gd name="T48" fmla="*/ 589 w 984"/>
                    <a:gd name="T49" fmla="*/ 390 h 701"/>
                    <a:gd name="T50" fmla="*/ 669 w 984"/>
                    <a:gd name="T51" fmla="*/ 242 h 701"/>
                    <a:gd name="T52" fmla="*/ 856 w 984"/>
                    <a:gd name="T53" fmla="*/ 666 h 701"/>
                    <a:gd name="T54" fmla="*/ 128 w 984"/>
                    <a:gd name="T55" fmla="*/ 666 h 701"/>
                    <a:gd name="T56" fmla="*/ 307 w 984"/>
                    <a:gd name="T57" fmla="*/ 282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4" h="701">
                      <a:moveTo>
                        <a:pt x="882" y="666"/>
                      </a:moveTo>
                      <a:lnTo>
                        <a:pt x="669" y="188"/>
                      </a:lnTo>
                      <a:lnTo>
                        <a:pt x="577" y="365"/>
                      </a:lnTo>
                      <a:lnTo>
                        <a:pt x="412" y="0"/>
                      </a:lnTo>
                      <a:lnTo>
                        <a:pt x="102" y="666"/>
                      </a:lnTo>
                      <a:lnTo>
                        <a:pt x="0" y="666"/>
                      </a:lnTo>
                      <a:lnTo>
                        <a:pt x="0" y="701"/>
                      </a:lnTo>
                      <a:lnTo>
                        <a:pt x="984" y="701"/>
                      </a:lnTo>
                      <a:lnTo>
                        <a:pt x="984" y="666"/>
                      </a:lnTo>
                      <a:lnTo>
                        <a:pt x="882" y="666"/>
                      </a:lnTo>
                      <a:close/>
                      <a:moveTo>
                        <a:pt x="509" y="271"/>
                      </a:moveTo>
                      <a:lnTo>
                        <a:pt x="469" y="313"/>
                      </a:lnTo>
                      <a:lnTo>
                        <a:pt x="410" y="259"/>
                      </a:lnTo>
                      <a:lnTo>
                        <a:pt x="358" y="313"/>
                      </a:lnTo>
                      <a:lnTo>
                        <a:pt x="313" y="271"/>
                      </a:lnTo>
                      <a:lnTo>
                        <a:pt x="412" y="57"/>
                      </a:lnTo>
                      <a:lnTo>
                        <a:pt x="509" y="271"/>
                      </a:lnTo>
                      <a:close/>
                      <a:moveTo>
                        <a:pt x="307" y="282"/>
                      </a:moveTo>
                      <a:lnTo>
                        <a:pt x="358" y="328"/>
                      </a:lnTo>
                      <a:lnTo>
                        <a:pt x="412" y="276"/>
                      </a:lnTo>
                      <a:lnTo>
                        <a:pt x="469" y="328"/>
                      </a:lnTo>
                      <a:lnTo>
                        <a:pt x="515" y="282"/>
                      </a:lnTo>
                      <a:lnTo>
                        <a:pt x="634" y="541"/>
                      </a:lnTo>
                      <a:lnTo>
                        <a:pt x="654" y="530"/>
                      </a:lnTo>
                      <a:lnTo>
                        <a:pt x="589" y="390"/>
                      </a:lnTo>
                      <a:lnTo>
                        <a:pt x="669" y="242"/>
                      </a:lnTo>
                      <a:lnTo>
                        <a:pt x="856" y="666"/>
                      </a:lnTo>
                      <a:lnTo>
                        <a:pt x="128" y="666"/>
                      </a:lnTo>
                      <a:lnTo>
                        <a:pt x="307" y="28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5D21930A-0475-4AE7-84CC-FA45069900B8}"/>
                  </a:ext>
                </a:extLst>
              </p:cNvPr>
              <p:cNvGrpSpPr/>
              <p:nvPr/>
            </p:nvGrpSpPr>
            <p:grpSpPr>
              <a:xfrm>
                <a:off x="3958441" y="2480067"/>
                <a:ext cx="721671" cy="1629702"/>
                <a:chOff x="3958441" y="2480067"/>
                <a:chExt cx="721671" cy="1629702"/>
              </a:xfrm>
            </p:grpSpPr>
            <p:sp>
              <p:nvSpPr>
                <p:cNvPr id="17" name="Oval 16"/>
                <p:cNvSpPr/>
                <p:nvPr/>
              </p:nvSpPr>
              <p:spPr>
                <a:xfrm>
                  <a:off x="4031270" y="3583276"/>
                  <a:ext cx="576004" cy="52649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sp>
              <p:nvSpPr>
                <p:cNvPr id="22" name="Rectangle 21"/>
                <p:cNvSpPr/>
                <p:nvPr/>
              </p:nvSpPr>
              <p:spPr>
                <a:xfrm>
                  <a:off x="3958441" y="2480067"/>
                  <a:ext cx="721671" cy="323165"/>
                </a:xfrm>
                <a:prstGeom prst="rect">
                  <a:avLst/>
                </a:prstGeom>
              </p:spPr>
              <p:txBody>
                <a:bodyPr wrap="none">
                  <a:spAutoFit/>
                </a:bodyPr>
                <a:lstStyle/>
                <a:p>
                  <a:pPr algn="ctr" fontAlgn="base">
                    <a:spcBef>
                      <a:spcPct val="0"/>
                    </a:spcBef>
                    <a:spcAft>
                      <a:spcPct val="0"/>
                    </a:spcAft>
                  </a:pPr>
                  <a:r>
                    <a:rPr lang="en-US" sz="1500" b="1" dirty="0">
                      <a:solidFill>
                        <a:srgbClr val="1A1818"/>
                      </a:solidFill>
                      <a:latin typeface="Arial" panose="020B0604020202020204" pitchFamily="34" charset="0"/>
                      <a:cs typeface="Arial" panose="020B0604020202020204" pitchFamily="34" charset="0"/>
                    </a:rPr>
                    <a:t>1980s</a:t>
                  </a:r>
                </a:p>
              </p:txBody>
            </p:sp>
            <p:cxnSp>
              <p:nvCxnSpPr>
                <p:cNvPr id="28" name="Straight Connector 27"/>
                <p:cNvCxnSpPr/>
                <p:nvPr/>
              </p:nvCxnSpPr>
              <p:spPr>
                <a:xfrm flipH="1" flipV="1">
                  <a:off x="4319272" y="3205575"/>
                  <a:ext cx="0" cy="377701"/>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70" name="Freeform 861">
                  <a:extLst>
                    <a:ext uri="{FF2B5EF4-FFF2-40B4-BE49-F238E27FC236}">
                      <a16:creationId xmlns:a16="http://schemas.microsoft.com/office/drawing/2014/main" id="{7419E5C4-3BC3-479D-B9E2-2C0F3763ED08}"/>
                    </a:ext>
                  </a:extLst>
                </p:cNvPr>
                <p:cNvSpPr>
                  <a:spLocks noEditPoints="1"/>
                </p:cNvSpPr>
                <p:nvPr/>
              </p:nvSpPr>
              <p:spPr bwMode="auto">
                <a:xfrm>
                  <a:off x="4223375" y="3693159"/>
                  <a:ext cx="182115" cy="302161"/>
                </a:xfrm>
                <a:custGeom>
                  <a:avLst/>
                  <a:gdLst>
                    <a:gd name="T0" fmla="*/ 177 w 194"/>
                    <a:gd name="T1" fmla="*/ 305 h 352"/>
                    <a:gd name="T2" fmla="*/ 173 w 194"/>
                    <a:gd name="T3" fmla="*/ 223 h 352"/>
                    <a:gd name="T4" fmla="*/ 179 w 194"/>
                    <a:gd name="T5" fmla="*/ 197 h 352"/>
                    <a:gd name="T6" fmla="*/ 184 w 194"/>
                    <a:gd name="T7" fmla="*/ 171 h 352"/>
                    <a:gd name="T8" fmla="*/ 187 w 194"/>
                    <a:gd name="T9" fmla="*/ 125 h 352"/>
                    <a:gd name="T10" fmla="*/ 179 w 194"/>
                    <a:gd name="T11" fmla="*/ 80 h 352"/>
                    <a:gd name="T12" fmla="*/ 174 w 194"/>
                    <a:gd name="T13" fmla="*/ 66 h 352"/>
                    <a:gd name="T14" fmla="*/ 117 w 194"/>
                    <a:gd name="T15" fmla="*/ 3 h 352"/>
                    <a:gd name="T16" fmla="*/ 92 w 194"/>
                    <a:gd name="T17" fmla="*/ 41 h 352"/>
                    <a:gd name="T18" fmla="*/ 88 w 194"/>
                    <a:gd name="T19" fmla="*/ 43 h 352"/>
                    <a:gd name="T20" fmla="*/ 0 w 194"/>
                    <a:gd name="T21" fmla="*/ 135 h 352"/>
                    <a:gd name="T22" fmla="*/ 16 w 194"/>
                    <a:gd name="T23" fmla="*/ 158 h 352"/>
                    <a:gd name="T24" fmla="*/ 45 w 194"/>
                    <a:gd name="T25" fmla="*/ 143 h 352"/>
                    <a:gd name="T26" fmla="*/ 98 w 194"/>
                    <a:gd name="T27" fmla="*/ 121 h 352"/>
                    <a:gd name="T28" fmla="*/ 103 w 194"/>
                    <a:gd name="T29" fmla="*/ 122 h 352"/>
                    <a:gd name="T30" fmla="*/ 56 w 194"/>
                    <a:gd name="T31" fmla="*/ 206 h 352"/>
                    <a:gd name="T32" fmla="*/ 19 w 194"/>
                    <a:gd name="T33" fmla="*/ 305 h 352"/>
                    <a:gd name="T34" fmla="*/ 2 w 194"/>
                    <a:gd name="T35" fmla="*/ 328 h 352"/>
                    <a:gd name="T36" fmla="*/ 194 w 194"/>
                    <a:gd name="T37" fmla="*/ 352 h 352"/>
                    <a:gd name="T38" fmla="*/ 177 w 194"/>
                    <a:gd name="T39" fmla="*/ 328 h 352"/>
                    <a:gd name="T40" fmla="*/ 111 w 194"/>
                    <a:gd name="T41" fmla="*/ 120 h 352"/>
                    <a:gd name="T42" fmla="*/ 93 w 194"/>
                    <a:gd name="T43" fmla="*/ 115 h 352"/>
                    <a:gd name="T44" fmla="*/ 49 w 194"/>
                    <a:gd name="T45" fmla="*/ 137 h 352"/>
                    <a:gd name="T46" fmla="*/ 16 w 194"/>
                    <a:gd name="T47" fmla="*/ 150 h 352"/>
                    <a:gd name="T48" fmla="*/ 65 w 194"/>
                    <a:gd name="T49" fmla="*/ 71 h 352"/>
                    <a:gd name="T50" fmla="*/ 94 w 194"/>
                    <a:gd name="T51" fmla="*/ 49 h 352"/>
                    <a:gd name="T52" fmla="*/ 116 w 194"/>
                    <a:gd name="T53" fmla="*/ 12 h 352"/>
                    <a:gd name="T54" fmla="*/ 166 w 194"/>
                    <a:gd name="T55" fmla="*/ 69 h 352"/>
                    <a:gd name="T56" fmla="*/ 173 w 194"/>
                    <a:gd name="T57" fmla="*/ 86 h 352"/>
                    <a:gd name="T58" fmla="*/ 150 w 194"/>
                    <a:gd name="T59" fmla="*/ 115 h 352"/>
                    <a:gd name="T60" fmla="*/ 178 w 194"/>
                    <a:gd name="T61" fmla="*/ 109 h 352"/>
                    <a:gd name="T62" fmla="*/ 138 w 194"/>
                    <a:gd name="T63" fmla="*/ 165 h 352"/>
                    <a:gd name="T64" fmla="*/ 179 w 194"/>
                    <a:gd name="T65" fmla="*/ 129 h 352"/>
                    <a:gd name="T66" fmla="*/ 176 w 194"/>
                    <a:gd name="T67" fmla="*/ 169 h 352"/>
                    <a:gd name="T68" fmla="*/ 138 w 194"/>
                    <a:gd name="T69" fmla="*/ 210 h 352"/>
                    <a:gd name="T70" fmla="*/ 174 w 194"/>
                    <a:gd name="T71" fmla="*/ 179 h 352"/>
                    <a:gd name="T72" fmla="*/ 171 w 194"/>
                    <a:gd name="T73" fmla="*/ 195 h 352"/>
                    <a:gd name="T74" fmla="*/ 165 w 194"/>
                    <a:gd name="T75" fmla="*/ 222 h 352"/>
                    <a:gd name="T76" fmla="*/ 138 w 194"/>
                    <a:gd name="T77" fmla="*/ 256 h 352"/>
                    <a:gd name="T78" fmla="*/ 163 w 194"/>
                    <a:gd name="T79" fmla="*/ 236 h 352"/>
                    <a:gd name="T80" fmla="*/ 40 w 194"/>
                    <a:gd name="T81" fmla="*/ 305 h 352"/>
                    <a:gd name="T82" fmla="*/ 31 w 194"/>
                    <a:gd name="T83" fmla="*/ 317 h 352"/>
                    <a:gd name="T84" fmla="*/ 165 w 194"/>
                    <a:gd name="T85" fmla="*/ 328 h 352"/>
                    <a:gd name="T86" fmla="*/ 31 w 194"/>
                    <a:gd name="T87" fmla="*/ 31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4" h="352">
                      <a:moveTo>
                        <a:pt x="177" y="328"/>
                      </a:moveTo>
                      <a:cubicBezTo>
                        <a:pt x="177" y="305"/>
                        <a:pt x="177" y="305"/>
                        <a:pt x="177" y="305"/>
                      </a:cubicBezTo>
                      <a:cubicBezTo>
                        <a:pt x="163" y="305"/>
                        <a:pt x="163" y="305"/>
                        <a:pt x="163" y="305"/>
                      </a:cubicBezTo>
                      <a:cubicBezTo>
                        <a:pt x="164" y="284"/>
                        <a:pt x="168" y="250"/>
                        <a:pt x="173" y="223"/>
                      </a:cubicBezTo>
                      <a:cubicBezTo>
                        <a:pt x="173" y="223"/>
                        <a:pt x="174" y="217"/>
                        <a:pt x="177" y="202"/>
                      </a:cubicBezTo>
                      <a:cubicBezTo>
                        <a:pt x="178" y="200"/>
                        <a:pt x="178" y="199"/>
                        <a:pt x="179" y="197"/>
                      </a:cubicBezTo>
                      <a:cubicBezTo>
                        <a:pt x="179" y="195"/>
                        <a:pt x="180" y="193"/>
                        <a:pt x="180" y="191"/>
                      </a:cubicBezTo>
                      <a:cubicBezTo>
                        <a:pt x="182" y="184"/>
                        <a:pt x="183" y="178"/>
                        <a:pt x="184" y="171"/>
                      </a:cubicBezTo>
                      <a:cubicBezTo>
                        <a:pt x="184" y="170"/>
                        <a:pt x="186" y="162"/>
                        <a:pt x="187" y="150"/>
                      </a:cubicBezTo>
                      <a:cubicBezTo>
                        <a:pt x="187" y="141"/>
                        <a:pt x="188" y="133"/>
                        <a:pt x="187" y="125"/>
                      </a:cubicBezTo>
                      <a:cubicBezTo>
                        <a:pt x="187" y="123"/>
                        <a:pt x="187" y="119"/>
                        <a:pt x="185" y="108"/>
                      </a:cubicBezTo>
                      <a:cubicBezTo>
                        <a:pt x="184" y="99"/>
                        <a:pt x="182" y="89"/>
                        <a:pt x="179" y="80"/>
                      </a:cubicBezTo>
                      <a:cubicBezTo>
                        <a:pt x="179" y="80"/>
                        <a:pt x="179" y="80"/>
                        <a:pt x="179" y="80"/>
                      </a:cubicBezTo>
                      <a:cubicBezTo>
                        <a:pt x="179" y="80"/>
                        <a:pt x="176" y="72"/>
                        <a:pt x="174" y="66"/>
                      </a:cubicBezTo>
                      <a:cubicBezTo>
                        <a:pt x="165" y="48"/>
                        <a:pt x="154" y="32"/>
                        <a:pt x="139" y="19"/>
                      </a:cubicBezTo>
                      <a:cubicBezTo>
                        <a:pt x="130" y="11"/>
                        <a:pt x="122" y="6"/>
                        <a:pt x="117" y="3"/>
                      </a:cubicBezTo>
                      <a:cubicBezTo>
                        <a:pt x="113" y="0"/>
                        <a:pt x="113" y="0"/>
                        <a:pt x="113" y="0"/>
                      </a:cubicBezTo>
                      <a:cubicBezTo>
                        <a:pt x="92" y="41"/>
                        <a:pt x="92" y="41"/>
                        <a:pt x="92" y="41"/>
                      </a:cubicBezTo>
                      <a:cubicBezTo>
                        <a:pt x="92" y="41"/>
                        <a:pt x="91" y="41"/>
                        <a:pt x="91" y="41"/>
                      </a:cubicBezTo>
                      <a:cubicBezTo>
                        <a:pt x="90" y="42"/>
                        <a:pt x="89" y="42"/>
                        <a:pt x="88" y="43"/>
                      </a:cubicBezTo>
                      <a:cubicBezTo>
                        <a:pt x="82" y="47"/>
                        <a:pt x="60" y="65"/>
                        <a:pt x="59" y="65"/>
                      </a:cubicBezTo>
                      <a:cubicBezTo>
                        <a:pt x="0" y="135"/>
                        <a:pt x="0" y="135"/>
                        <a:pt x="0" y="135"/>
                      </a:cubicBezTo>
                      <a:cubicBezTo>
                        <a:pt x="0" y="137"/>
                        <a:pt x="0" y="137"/>
                        <a:pt x="0" y="137"/>
                      </a:cubicBezTo>
                      <a:cubicBezTo>
                        <a:pt x="3" y="151"/>
                        <a:pt x="8" y="158"/>
                        <a:pt x="16" y="158"/>
                      </a:cubicBezTo>
                      <a:cubicBezTo>
                        <a:pt x="25" y="158"/>
                        <a:pt x="36" y="149"/>
                        <a:pt x="41" y="144"/>
                      </a:cubicBezTo>
                      <a:cubicBezTo>
                        <a:pt x="42" y="143"/>
                        <a:pt x="43" y="142"/>
                        <a:pt x="45" y="143"/>
                      </a:cubicBezTo>
                      <a:cubicBezTo>
                        <a:pt x="47" y="145"/>
                        <a:pt x="50" y="146"/>
                        <a:pt x="54" y="146"/>
                      </a:cubicBezTo>
                      <a:cubicBezTo>
                        <a:pt x="72" y="146"/>
                        <a:pt x="97" y="122"/>
                        <a:pt x="98" y="121"/>
                      </a:cubicBezTo>
                      <a:cubicBezTo>
                        <a:pt x="99" y="120"/>
                        <a:pt x="100" y="120"/>
                        <a:pt x="101" y="120"/>
                      </a:cubicBezTo>
                      <a:cubicBezTo>
                        <a:pt x="102" y="120"/>
                        <a:pt x="103" y="121"/>
                        <a:pt x="103" y="122"/>
                      </a:cubicBezTo>
                      <a:cubicBezTo>
                        <a:pt x="114" y="170"/>
                        <a:pt x="62" y="202"/>
                        <a:pt x="56" y="205"/>
                      </a:cubicBezTo>
                      <a:cubicBezTo>
                        <a:pt x="56" y="206"/>
                        <a:pt x="56" y="206"/>
                        <a:pt x="56" y="206"/>
                      </a:cubicBezTo>
                      <a:cubicBezTo>
                        <a:pt x="25" y="233"/>
                        <a:pt x="28" y="282"/>
                        <a:pt x="32" y="305"/>
                      </a:cubicBezTo>
                      <a:cubicBezTo>
                        <a:pt x="19" y="305"/>
                        <a:pt x="19" y="305"/>
                        <a:pt x="19" y="305"/>
                      </a:cubicBezTo>
                      <a:cubicBezTo>
                        <a:pt x="19" y="328"/>
                        <a:pt x="19" y="328"/>
                        <a:pt x="19" y="328"/>
                      </a:cubicBezTo>
                      <a:cubicBezTo>
                        <a:pt x="2" y="328"/>
                        <a:pt x="2" y="328"/>
                        <a:pt x="2" y="328"/>
                      </a:cubicBezTo>
                      <a:cubicBezTo>
                        <a:pt x="2" y="352"/>
                        <a:pt x="2" y="352"/>
                        <a:pt x="2" y="352"/>
                      </a:cubicBezTo>
                      <a:cubicBezTo>
                        <a:pt x="194" y="352"/>
                        <a:pt x="194" y="352"/>
                        <a:pt x="194" y="352"/>
                      </a:cubicBezTo>
                      <a:cubicBezTo>
                        <a:pt x="194" y="328"/>
                        <a:pt x="194" y="328"/>
                        <a:pt x="194" y="328"/>
                      </a:cubicBezTo>
                      <a:lnTo>
                        <a:pt x="177" y="328"/>
                      </a:lnTo>
                      <a:close/>
                      <a:moveTo>
                        <a:pt x="61" y="212"/>
                      </a:moveTo>
                      <a:cubicBezTo>
                        <a:pt x="69" y="207"/>
                        <a:pt x="123" y="173"/>
                        <a:pt x="111" y="120"/>
                      </a:cubicBezTo>
                      <a:cubicBezTo>
                        <a:pt x="110" y="116"/>
                        <a:pt x="107" y="113"/>
                        <a:pt x="103" y="112"/>
                      </a:cubicBezTo>
                      <a:cubicBezTo>
                        <a:pt x="99" y="111"/>
                        <a:pt x="95" y="112"/>
                        <a:pt x="93" y="115"/>
                      </a:cubicBezTo>
                      <a:cubicBezTo>
                        <a:pt x="83" y="124"/>
                        <a:pt x="65" y="138"/>
                        <a:pt x="54" y="138"/>
                      </a:cubicBezTo>
                      <a:cubicBezTo>
                        <a:pt x="52" y="138"/>
                        <a:pt x="50" y="138"/>
                        <a:pt x="49" y="137"/>
                      </a:cubicBezTo>
                      <a:cubicBezTo>
                        <a:pt x="45" y="134"/>
                        <a:pt x="39" y="134"/>
                        <a:pt x="35" y="138"/>
                      </a:cubicBezTo>
                      <a:cubicBezTo>
                        <a:pt x="29" y="144"/>
                        <a:pt x="21" y="150"/>
                        <a:pt x="16" y="150"/>
                      </a:cubicBezTo>
                      <a:cubicBezTo>
                        <a:pt x="13" y="150"/>
                        <a:pt x="10" y="145"/>
                        <a:pt x="9" y="137"/>
                      </a:cubicBezTo>
                      <a:cubicBezTo>
                        <a:pt x="65" y="71"/>
                        <a:pt x="65" y="71"/>
                        <a:pt x="65" y="71"/>
                      </a:cubicBezTo>
                      <a:cubicBezTo>
                        <a:pt x="67" y="69"/>
                        <a:pt x="88" y="53"/>
                        <a:pt x="93" y="49"/>
                      </a:cubicBezTo>
                      <a:cubicBezTo>
                        <a:pt x="93" y="49"/>
                        <a:pt x="94" y="49"/>
                        <a:pt x="94" y="49"/>
                      </a:cubicBezTo>
                      <a:cubicBezTo>
                        <a:pt x="96" y="48"/>
                        <a:pt x="98" y="47"/>
                        <a:pt x="100" y="44"/>
                      </a:cubicBezTo>
                      <a:cubicBezTo>
                        <a:pt x="116" y="12"/>
                        <a:pt x="116" y="12"/>
                        <a:pt x="116" y="12"/>
                      </a:cubicBezTo>
                      <a:cubicBezTo>
                        <a:pt x="121" y="15"/>
                        <a:pt x="127" y="19"/>
                        <a:pt x="134" y="25"/>
                      </a:cubicBezTo>
                      <a:cubicBezTo>
                        <a:pt x="148" y="37"/>
                        <a:pt x="159" y="52"/>
                        <a:pt x="166" y="69"/>
                      </a:cubicBezTo>
                      <a:cubicBezTo>
                        <a:pt x="169" y="74"/>
                        <a:pt x="171" y="82"/>
                        <a:pt x="172" y="83"/>
                      </a:cubicBezTo>
                      <a:cubicBezTo>
                        <a:pt x="172" y="84"/>
                        <a:pt x="172" y="85"/>
                        <a:pt x="173" y="86"/>
                      </a:cubicBezTo>
                      <a:cubicBezTo>
                        <a:pt x="147" y="112"/>
                        <a:pt x="147" y="112"/>
                        <a:pt x="147" y="112"/>
                      </a:cubicBezTo>
                      <a:cubicBezTo>
                        <a:pt x="150" y="115"/>
                        <a:pt x="150" y="115"/>
                        <a:pt x="150" y="115"/>
                      </a:cubicBezTo>
                      <a:cubicBezTo>
                        <a:pt x="174" y="91"/>
                        <a:pt x="174" y="91"/>
                        <a:pt x="174" y="91"/>
                      </a:cubicBezTo>
                      <a:cubicBezTo>
                        <a:pt x="175" y="97"/>
                        <a:pt x="177" y="103"/>
                        <a:pt x="178" y="109"/>
                      </a:cubicBezTo>
                      <a:cubicBezTo>
                        <a:pt x="179" y="117"/>
                        <a:pt x="179" y="122"/>
                        <a:pt x="179" y="123"/>
                      </a:cubicBezTo>
                      <a:cubicBezTo>
                        <a:pt x="138" y="165"/>
                        <a:pt x="138" y="165"/>
                        <a:pt x="138" y="165"/>
                      </a:cubicBezTo>
                      <a:cubicBezTo>
                        <a:pt x="141" y="167"/>
                        <a:pt x="141" y="167"/>
                        <a:pt x="141" y="167"/>
                      </a:cubicBezTo>
                      <a:cubicBezTo>
                        <a:pt x="179" y="129"/>
                        <a:pt x="179" y="129"/>
                        <a:pt x="179" y="129"/>
                      </a:cubicBezTo>
                      <a:cubicBezTo>
                        <a:pt x="179" y="136"/>
                        <a:pt x="179" y="142"/>
                        <a:pt x="179" y="150"/>
                      </a:cubicBezTo>
                      <a:cubicBezTo>
                        <a:pt x="178" y="161"/>
                        <a:pt x="176" y="169"/>
                        <a:pt x="176" y="169"/>
                      </a:cubicBezTo>
                      <a:cubicBezTo>
                        <a:pt x="176" y="170"/>
                        <a:pt x="176" y="171"/>
                        <a:pt x="176" y="172"/>
                      </a:cubicBezTo>
                      <a:cubicBezTo>
                        <a:pt x="138" y="210"/>
                        <a:pt x="138" y="210"/>
                        <a:pt x="138" y="210"/>
                      </a:cubicBezTo>
                      <a:cubicBezTo>
                        <a:pt x="141" y="213"/>
                        <a:pt x="141" y="213"/>
                        <a:pt x="141" y="213"/>
                      </a:cubicBezTo>
                      <a:cubicBezTo>
                        <a:pt x="174" y="179"/>
                        <a:pt x="174" y="179"/>
                        <a:pt x="174" y="179"/>
                      </a:cubicBezTo>
                      <a:cubicBezTo>
                        <a:pt x="174" y="182"/>
                        <a:pt x="173" y="186"/>
                        <a:pt x="172" y="189"/>
                      </a:cubicBezTo>
                      <a:cubicBezTo>
                        <a:pt x="172" y="191"/>
                        <a:pt x="171" y="193"/>
                        <a:pt x="171" y="195"/>
                      </a:cubicBezTo>
                      <a:cubicBezTo>
                        <a:pt x="170" y="197"/>
                        <a:pt x="170" y="198"/>
                        <a:pt x="170" y="200"/>
                      </a:cubicBezTo>
                      <a:cubicBezTo>
                        <a:pt x="166" y="216"/>
                        <a:pt x="165" y="222"/>
                        <a:pt x="165" y="222"/>
                      </a:cubicBezTo>
                      <a:cubicBezTo>
                        <a:pt x="165" y="225"/>
                        <a:pt x="164" y="227"/>
                        <a:pt x="164" y="229"/>
                      </a:cubicBezTo>
                      <a:cubicBezTo>
                        <a:pt x="138" y="256"/>
                        <a:pt x="138" y="256"/>
                        <a:pt x="138" y="256"/>
                      </a:cubicBezTo>
                      <a:cubicBezTo>
                        <a:pt x="141" y="258"/>
                        <a:pt x="141" y="258"/>
                        <a:pt x="141" y="258"/>
                      </a:cubicBezTo>
                      <a:cubicBezTo>
                        <a:pt x="163" y="236"/>
                        <a:pt x="163" y="236"/>
                        <a:pt x="163" y="236"/>
                      </a:cubicBezTo>
                      <a:cubicBezTo>
                        <a:pt x="159" y="260"/>
                        <a:pt x="155" y="287"/>
                        <a:pt x="155" y="305"/>
                      </a:cubicBezTo>
                      <a:cubicBezTo>
                        <a:pt x="40" y="305"/>
                        <a:pt x="40" y="305"/>
                        <a:pt x="40" y="305"/>
                      </a:cubicBezTo>
                      <a:cubicBezTo>
                        <a:pt x="37" y="284"/>
                        <a:pt x="32" y="237"/>
                        <a:pt x="61" y="212"/>
                      </a:cubicBezTo>
                      <a:close/>
                      <a:moveTo>
                        <a:pt x="31" y="317"/>
                      </a:moveTo>
                      <a:cubicBezTo>
                        <a:pt x="165" y="317"/>
                        <a:pt x="165" y="317"/>
                        <a:pt x="165" y="317"/>
                      </a:cubicBezTo>
                      <a:cubicBezTo>
                        <a:pt x="165" y="328"/>
                        <a:pt x="165" y="328"/>
                        <a:pt x="165" y="328"/>
                      </a:cubicBezTo>
                      <a:cubicBezTo>
                        <a:pt x="31" y="328"/>
                        <a:pt x="31" y="328"/>
                        <a:pt x="31" y="328"/>
                      </a:cubicBezTo>
                      <a:lnTo>
                        <a:pt x="31" y="31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grpSp>
          <p:sp>
            <p:nvSpPr>
              <p:cNvPr id="71" name="Freeform 808">
                <a:extLst>
                  <a:ext uri="{FF2B5EF4-FFF2-40B4-BE49-F238E27FC236}">
                    <a16:creationId xmlns:a16="http://schemas.microsoft.com/office/drawing/2014/main" id="{3EF07E37-0EF2-4BB8-8E4A-FDC5FEBF03D5}"/>
                  </a:ext>
                </a:extLst>
              </p:cNvPr>
              <p:cNvSpPr>
                <a:spLocks noEditPoints="1"/>
              </p:cNvSpPr>
              <p:nvPr/>
            </p:nvSpPr>
            <p:spPr bwMode="auto">
              <a:xfrm>
                <a:off x="5775609" y="3726520"/>
                <a:ext cx="368662" cy="212594"/>
              </a:xfrm>
              <a:custGeom>
                <a:avLst/>
                <a:gdLst>
                  <a:gd name="T0" fmla="*/ 267 w 298"/>
                  <a:gd name="T1" fmla="*/ 76 h 188"/>
                  <a:gd name="T2" fmla="*/ 185 w 298"/>
                  <a:gd name="T3" fmla="*/ 0 h 188"/>
                  <a:gd name="T4" fmla="*/ 116 w 298"/>
                  <a:gd name="T5" fmla="*/ 37 h 188"/>
                  <a:gd name="T6" fmla="*/ 98 w 298"/>
                  <a:gd name="T7" fmla="*/ 34 h 188"/>
                  <a:gd name="T8" fmla="*/ 43 w 298"/>
                  <a:gd name="T9" fmla="*/ 71 h 188"/>
                  <a:gd name="T10" fmla="*/ 0 w 298"/>
                  <a:gd name="T11" fmla="*/ 128 h 188"/>
                  <a:gd name="T12" fmla="*/ 60 w 298"/>
                  <a:gd name="T13" fmla="*/ 188 h 188"/>
                  <a:gd name="T14" fmla="*/ 238 w 298"/>
                  <a:gd name="T15" fmla="*/ 188 h 188"/>
                  <a:gd name="T16" fmla="*/ 298 w 298"/>
                  <a:gd name="T17" fmla="*/ 128 h 188"/>
                  <a:gd name="T18" fmla="*/ 267 w 298"/>
                  <a:gd name="T19" fmla="*/ 76 h 188"/>
                  <a:gd name="T20" fmla="*/ 238 w 298"/>
                  <a:gd name="T21" fmla="*/ 176 h 188"/>
                  <a:gd name="T22" fmla="*/ 60 w 298"/>
                  <a:gd name="T23" fmla="*/ 176 h 188"/>
                  <a:gd name="T24" fmla="*/ 12 w 298"/>
                  <a:gd name="T25" fmla="*/ 128 h 188"/>
                  <a:gd name="T26" fmla="*/ 49 w 298"/>
                  <a:gd name="T27" fmla="*/ 82 h 188"/>
                  <a:gd name="T28" fmla="*/ 50 w 298"/>
                  <a:gd name="T29" fmla="*/ 82 h 188"/>
                  <a:gd name="T30" fmla="*/ 83 w 298"/>
                  <a:gd name="T31" fmla="*/ 87 h 188"/>
                  <a:gd name="T32" fmla="*/ 89 w 298"/>
                  <a:gd name="T33" fmla="*/ 76 h 188"/>
                  <a:gd name="T34" fmla="*/ 58 w 298"/>
                  <a:gd name="T35" fmla="*/ 69 h 188"/>
                  <a:gd name="T36" fmla="*/ 98 w 298"/>
                  <a:gd name="T37" fmla="*/ 46 h 188"/>
                  <a:gd name="T38" fmla="*/ 116 w 298"/>
                  <a:gd name="T39" fmla="*/ 49 h 188"/>
                  <a:gd name="T40" fmla="*/ 121 w 298"/>
                  <a:gd name="T41" fmla="*/ 51 h 188"/>
                  <a:gd name="T42" fmla="*/ 124 w 298"/>
                  <a:gd name="T43" fmla="*/ 47 h 188"/>
                  <a:gd name="T44" fmla="*/ 185 w 298"/>
                  <a:gd name="T45" fmla="*/ 12 h 188"/>
                  <a:gd name="T46" fmla="*/ 254 w 298"/>
                  <a:gd name="T47" fmla="*/ 71 h 188"/>
                  <a:gd name="T48" fmla="*/ 213 w 298"/>
                  <a:gd name="T49" fmla="*/ 74 h 188"/>
                  <a:gd name="T50" fmla="*/ 218 w 298"/>
                  <a:gd name="T51" fmla="*/ 85 h 188"/>
                  <a:gd name="T52" fmla="*/ 258 w 298"/>
                  <a:gd name="T53" fmla="*/ 85 h 188"/>
                  <a:gd name="T54" fmla="*/ 259 w 298"/>
                  <a:gd name="T55" fmla="*/ 85 h 188"/>
                  <a:gd name="T56" fmla="*/ 286 w 298"/>
                  <a:gd name="T57" fmla="*/ 128 h 188"/>
                  <a:gd name="T58" fmla="*/ 238 w 298"/>
                  <a:gd name="T59" fmla="*/ 17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8" h="188">
                    <a:moveTo>
                      <a:pt x="267" y="76"/>
                    </a:moveTo>
                    <a:cubicBezTo>
                      <a:pt x="264" y="33"/>
                      <a:pt x="228" y="0"/>
                      <a:pt x="185" y="0"/>
                    </a:cubicBezTo>
                    <a:cubicBezTo>
                      <a:pt x="157" y="0"/>
                      <a:pt x="131" y="14"/>
                      <a:pt x="116" y="37"/>
                    </a:cubicBezTo>
                    <a:cubicBezTo>
                      <a:pt x="110" y="35"/>
                      <a:pt x="104" y="34"/>
                      <a:pt x="98" y="34"/>
                    </a:cubicBezTo>
                    <a:cubicBezTo>
                      <a:pt x="74" y="34"/>
                      <a:pt x="52" y="49"/>
                      <a:pt x="43" y="71"/>
                    </a:cubicBezTo>
                    <a:cubicBezTo>
                      <a:pt x="18" y="78"/>
                      <a:pt x="0" y="102"/>
                      <a:pt x="0" y="128"/>
                    </a:cubicBezTo>
                    <a:cubicBezTo>
                      <a:pt x="0" y="161"/>
                      <a:pt x="27" y="188"/>
                      <a:pt x="60" y="188"/>
                    </a:cubicBezTo>
                    <a:cubicBezTo>
                      <a:pt x="238" y="188"/>
                      <a:pt x="238" y="188"/>
                      <a:pt x="238" y="188"/>
                    </a:cubicBezTo>
                    <a:cubicBezTo>
                      <a:pt x="271" y="188"/>
                      <a:pt x="298" y="161"/>
                      <a:pt x="298" y="128"/>
                    </a:cubicBezTo>
                    <a:cubicBezTo>
                      <a:pt x="298" y="107"/>
                      <a:pt x="286" y="86"/>
                      <a:pt x="267" y="76"/>
                    </a:cubicBezTo>
                    <a:close/>
                    <a:moveTo>
                      <a:pt x="238" y="176"/>
                    </a:moveTo>
                    <a:cubicBezTo>
                      <a:pt x="60" y="176"/>
                      <a:pt x="60" y="176"/>
                      <a:pt x="60" y="176"/>
                    </a:cubicBezTo>
                    <a:cubicBezTo>
                      <a:pt x="33" y="176"/>
                      <a:pt x="12" y="155"/>
                      <a:pt x="12" y="128"/>
                    </a:cubicBezTo>
                    <a:cubicBezTo>
                      <a:pt x="12" y="106"/>
                      <a:pt x="27" y="87"/>
                      <a:pt x="49" y="82"/>
                    </a:cubicBezTo>
                    <a:cubicBezTo>
                      <a:pt x="50" y="82"/>
                      <a:pt x="50" y="82"/>
                      <a:pt x="50" y="82"/>
                    </a:cubicBezTo>
                    <a:cubicBezTo>
                      <a:pt x="61" y="79"/>
                      <a:pt x="73" y="81"/>
                      <a:pt x="83" y="87"/>
                    </a:cubicBezTo>
                    <a:cubicBezTo>
                      <a:pt x="89" y="76"/>
                      <a:pt x="89" y="76"/>
                      <a:pt x="89" y="76"/>
                    </a:cubicBezTo>
                    <a:cubicBezTo>
                      <a:pt x="79" y="71"/>
                      <a:pt x="68" y="68"/>
                      <a:pt x="58" y="69"/>
                    </a:cubicBezTo>
                    <a:cubicBezTo>
                      <a:pt x="66" y="55"/>
                      <a:pt x="81" y="46"/>
                      <a:pt x="98" y="46"/>
                    </a:cubicBezTo>
                    <a:cubicBezTo>
                      <a:pt x="104" y="46"/>
                      <a:pt x="110" y="47"/>
                      <a:pt x="116" y="49"/>
                    </a:cubicBezTo>
                    <a:cubicBezTo>
                      <a:pt x="121" y="51"/>
                      <a:pt x="121" y="51"/>
                      <a:pt x="121" y="51"/>
                    </a:cubicBezTo>
                    <a:cubicBezTo>
                      <a:pt x="124" y="47"/>
                      <a:pt x="124" y="47"/>
                      <a:pt x="124" y="47"/>
                    </a:cubicBezTo>
                    <a:cubicBezTo>
                      <a:pt x="136" y="25"/>
                      <a:pt x="160" y="12"/>
                      <a:pt x="185" y="12"/>
                    </a:cubicBezTo>
                    <a:cubicBezTo>
                      <a:pt x="220" y="12"/>
                      <a:pt x="249" y="37"/>
                      <a:pt x="254" y="71"/>
                    </a:cubicBezTo>
                    <a:cubicBezTo>
                      <a:pt x="241" y="67"/>
                      <a:pt x="226" y="68"/>
                      <a:pt x="213" y="74"/>
                    </a:cubicBezTo>
                    <a:cubicBezTo>
                      <a:pt x="218" y="85"/>
                      <a:pt x="218" y="85"/>
                      <a:pt x="218" y="85"/>
                    </a:cubicBezTo>
                    <a:cubicBezTo>
                      <a:pt x="231" y="79"/>
                      <a:pt x="245" y="79"/>
                      <a:pt x="258" y="85"/>
                    </a:cubicBezTo>
                    <a:cubicBezTo>
                      <a:pt x="259" y="85"/>
                      <a:pt x="259" y="85"/>
                      <a:pt x="259" y="85"/>
                    </a:cubicBezTo>
                    <a:cubicBezTo>
                      <a:pt x="275" y="93"/>
                      <a:pt x="286" y="110"/>
                      <a:pt x="286" y="128"/>
                    </a:cubicBezTo>
                    <a:cubicBezTo>
                      <a:pt x="286" y="155"/>
                      <a:pt x="265" y="176"/>
                      <a:pt x="238" y="17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FB40EF7A-77AB-4D00-A98A-D6818DC2437B}"/>
                  </a:ext>
                </a:extLst>
              </p:cNvPr>
              <p:cNvGrpSpPr/>
              <p:nvPr/>
            </p:nvGrpSpPr>
            <p:grpSpPr>
              <a:xfrm>
                <a:off x="7256374" y="2480067"/>
                <a:ext cx="721671" cy="1629702"/>
                <a:chOff x="7256374" y="2480067"/>
                <a:chExt cx="721671" cy="1629702"/>
              </a:xfrm>
            </p:grpSpPr>
            <p:sp>
              <p:nvSpPr>
                <p:cNvPr id="19" name="Oval 18"/>
                <p:cNvSpPr/>
                <p:nvPr/>
              </p:nvSpPr>
              <p:spPr>
                <a:xfrm>
                  <a:off x="7329203" y="3583276"/>
                  <a:ext cx="576004" cy="52649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sp>
              <p:nvSpPr>
                <p:cNvPr id="24" name="Rectangle 23"/>
                <p:cNvSpPr/>
                <p:nvPr/>
              </p:nvSpPr>
              <p:spPr>
                <a:xfrm>
                  <a:off x="7256374" y="2480067"/>
                  <a:ext cx="721671" cy="323165"/>
                </a:xfrm>
                <a:prstGeom prst="rect">
                  <a:avLst/>
                </a:prstGeom>
              </p:spPr>
              <p:txBody>
                <a:bodyPr wrap="none">
                  <a:spAutoFit/>
                </a:bodyPr>
                <a:lstStyle/>
                <a:p>
                  <a:pPr algn="ctr" fontAlgn="base">
                    <a:spcBef>
                      <a:spcPct val="0"/>
                    </a:spcBef>
                    <a:spcAft>
                      <a:spcPct val="0"/>
                    </a:spcAft>
                  </a:pPr>
                  <a:r>
                    <a:rPr lang="en-US" sz="1500" b="1" dirty="0">
                      <a:solidFill>
                        <a:srgbClr val="1A1818"/>
                      </a:solidFill>
                      <a:latin typeface="Arial" panose="020B0604020202020204" pitchFamily="34" charset="0"/>
                      <a:cs typeface="Arial" panose="020B0604020202020204" pitchFamily="34" charset="0"/>
                    </a:rPr>
                    <a:t>1990s</a:t>
                  </a:r>
                </a:p>
              </p:txBody>
            </p:sp>
            <p:cxnSp>
              <p:nvCxnSpPr>
                <p:cNvPr id="30" name="Straight Connector 29"/>
                <p:cNvCxnSpPr/>
                <p:nvPr/>
              </p:nvCxnSpPr>
              <p:spPr>
                <a:xfrm flipH="1" flipV="1">
                  <a:off x="7617205" y="3205575"/>
                  <a:ext cx="0" cy="377701"/>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sp>
              <p:nvSpPr>
                <p:cNvPr id="72" name="Freeform 863">
                  <a:extLst>
                    <a:ext uri="{FF2B5EF4-FFF2-40B4-BE49-F238E27FC236}">
                      <a16:creationId xmlns:a16="http://schemas.microsoft.com/office/drawing/2014/main" id="{43DACFF8-5D1B-44D9-9507-D8A7063EE509}"/>
                    </a:ext>
                  </a:extLst>
                </p:cNvPr>
                <p:cNvSpPr>
                  <a:spLocks noEditPoints="1"/>
                </p:cNvSpPr>
                <p:nvPr/>
              </p:nvSpPr>
              <p:spPr bwMode="auto">
                <a:xfrm>
                  <a:off x="7436534" y="3666403"/>
                  <a:ext cx="361343" cy="360241"/>
                </a:xfrm>
                <a:custGeom>
                  <a:avLst/>
                  <a:gdLst>
                    <a:gd name="T0" fmla="*/ 284 w 310"/>
                    <a:gd name="T1" fmla="*/ 76 h 338"/>
                    <a:gd name="T2" fmla="*/ 253 w 310"/>
                    <a:gd name="T3" fmla="*/ 6 h 338"/>
                    <a:gd name="T4" fmla="*/ 56 w 310"/>
                    <a:gd name="T5" fmla="*/ 0 h 338"/>
                    <a:gd name="T6" fmla="*/ 61 w 310"/>
                    <a:gd name="T7" fmla="*/ 79 h 338"/>
                    <a:gd name="T8" fmla="*/ 2 w 310"/>
                    <a:gd name="T9" fmla="*/ 111 h 338"/>
                    <a:gd name="T10" fmla="*/ 90 w 310"/>
                    <a:gd name="T11" fmla="*/ 188 h 338"/>
                    <a:gd name="T12" fmla="*/ 74 w 310"/>
                    <a:gd name="T13" fmla="*/ 209 h 338"/>
                    <a:gd name="T14" fmla="*/ 80 w 310"/>
                    <a:gd name="T15" fmla="*/ 217 h 338"/>
                    <a:gd name="T16" fmla="*/ 100 w 310"/>
                    <a:gd name="T17" fmla="*/ 203 h 338"/>
                    <a:gd name="T18" fmla="*/ 135 w 310"/>
                    <a:gd name="T19" fmla="*/ 269 h 338"/>
                    <a:gd name="T20" fmla="*/ 99 w 310"/>
                    <a:gd name="T21" fmla="*/ 280 h 338"/>
                    <a:gd name="T22" fmla="*/ 65 w 310"/>
                    <a:gd name="T23" fmla="*/ 295 h 338"/>
                    <a:gd name="T24" fmla="*/ 244 w 310"/>
                    <a:gd name="T25" fmla="*/ 338 h 338"/>
                    <a:gd name="T26" fmla="*/ 210 w 310"/>
                    <a:gd name="T27" fmla="*/ 295 h 338"/>
                    <a:gd name="T28" fmla="*/ 170 w 310"/>
                    <a:gd name="T29" fmla="*/ 280 h 338"/>
                    <a:gd name="T30" fmla="*/ 165 w 310"/>
                    <a:gd name="T31" fmla="*/ 253 h 338"/>
                    <a:gd name="T32" fmla="*/ 214 w 310"/>
                    <a:gd name="T33" fmla="*/ 211 h 338"/>
                    <a:gd name="T34" fmla="*/ 238 w 310"/>
                    <a:gd name="T35" fmla="*/ 216 h 338"/>
                    <a:gd name="T36" fmla="*/ 220 w 310"/>
                    <a:gd name="T37" fmla="*/ 206 h 338"/>
                    <a:gd name="T38" fmla="*/ 253 w 310"/>
                    <a:gd name="T39" fmla="*/ 171 h 338"/>
                    <a:gd name="T40" fmla="*/ 60 w 310"/>
                    <a:gd name="T41" fmla="*/ 163 h 338"/>
                    <a:gd name="T42" fmla="*/ 29 w 310"/>
                    <a:gd name="T43" fmla="*/ 84 h 338"/>
                    <a:gd name="T44" fmla="*/ 86 w 310"/>
                    <a:gd name="T45" fmla="*/ 175 h 338"/>
                    <a:gd name="T46" fmla="*/ 232 w 310"/>
                    <a:gd name="T47" fmla="*/ 326 h 338"/>
                    <a:gd name="T48" fmla="*/ 77 w 310"/>
                    <a:gd name="T49" fmla="*/ 307 h 338"/>
                    <a:gd name="T50" fmla="*/ 232 w 310"/>
                    <a:gd name="T51" fmla="*/ 326 h 338"/>
                    <a:gd name="T52" fmla="*/ 107 w 310"/>
                    <a:gd name="T53" fmla="*/ 295 h 338"/>
                    <a:gd name="T54" fmla="*/ 202 w 310"/>
                    <a:gd name="T55" fmla="*/ 288 h 338"/>
                    <a:gd name="T56" fmla="*/ 155 w 310"/>
                    <a:gd name="T57" fmla="*/ 280 h 338"/>
                    <a:gd name="T58" fmla="*/ 155 w 310"/>
                    <a:gd name="T59" fmla="*/ 258 h 338"/>
                    <a:gd name="T60" fmla="*/ 155 w 310"/>
                    <a:gd name="T61" fmla="*/ 280 h 338"/>
                    <a:gd name="T62" fmla="*/ 151 w 310"/>
                    <a:gd name="T63" fmla="*/ 243 h 338"/>
                    <a:gd name="T64" fmla="*/ 241 w 310"/>
                    <a:gd name="T65" fmla="*/ 12 h 338"/>
                    <a:gd name="T66" fmla="*/ 250 w 310"/>
                    <a:gd name="T67" fmla="*/ 163 h 338"/>
                    <a:gd name="T68" fmla="*/ 246 w 310"/>
                    <a:gd name="T69" fmla="*/ 89 h 338"/>
                    <a:gd name="T70" fmla="*/ 300 w 310"/>
                    <a:gd name="T71" fmla="*/ 11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0" h="338">
                      <a:moveTo>
                        <a:pt x="308" y="111"/>
                      </a:moveTo>
                      <a:cubicBezTo>
                        <a:pt x="307" y="95"/>
                        <a:pt x="298" y="82"/>
                        <a:pt x="284" y="76"/>
                      </a:cubicBezTo>
                      <a:cubicBezTo>
                        <a:pt x="272" y="71"/>
                        <a:pt x="257" y="75"/>
                        <a:pt x="248" y="80"/>
                      </a:cubicBezTo>
                      <a:cubicBezTo>
                        <a:pt x="251" y="58"/>
                        <a:pt x="253" y="33"/>
                        <a:pt x="253" y="6"/>
                      </a:cubicBezTo>
                      <a:cubicBezTo>
                        <a:pt x="253" y="0"/>
                        <a:pt x="253" y="0"/>
                        <a:pt x="253" y="0"/>
                      </a:cubicBezTo>
                      <a:cubicBezTo>
                        <a:pt x="56" y="0"/>
                        <a:pt x="56" y="0"/>
                        <a:pt x="56" y="0"/>
                      </a:cubicBezTo>
                      <a:cubicBezTo>
                        <a:pt x="56" y="6"/>
                        <a:pt x="56" y="6"/>
                        <a:pt x="56" y="6"/>
                      </a:cubicBezTo>
                      <a:cubicBezTo>
                        <a:pt x="57" y="33"/>
                        <a:pt x="58" y="57"/>
                        <a:pt x="61" y="79"/>
                      </a:cubicBezTo>
                      <a:cubicBezTo>
                        <a:pt x="52" y="75"/>
                        <a:pt x="38" y="71"/>
                        <a:pt x="26" y="76"/>
                      </a:cubicBezTo>
                      <a:cubicBezTo>
                        <a:pt x="12" y="82"/>
                        <a:pt x="3" y="95"/>
                        <a:pt x="2" y="111"/>
                      </a:cubicBezTo>
                      <a:cubicBezTo>
                        <a:pt x="0" y="136"/>
                        <a:pt x="18" y="155"/>
                        <a:pt x="57" y="171"/>
                      </a:cubicBezTo>
                      <a:cubicBezTo>
                        <a:pt x="70" y="176"/>
                        <a:pt x="86" y="182"/>
                        <a:pt x="90" y="188"/>
                      </a:cubicBezTo>
                      <a:cubicBezTo>
                        <a:pt x="93" y="196"/>
                        <a:pt x="94" y="202"/>
                        <a:pt x="90" y="206"/>
                      </a:cubicBezTo>
                      <a:cubicBezTo>
                        <a:pt x="87" y="209"/>
                        <a:pt x="81" y="210"/>
                        <a:pt x="74" y="209"/>
                      </a:cubicBezTo>
                      <a:cubicBezTo>
                        <a:pt x="72" y="216"/>
                        <a:pt x="72" y="216"/>
                        <a:pt x="72" y="216"/>
                      </a:cubicBezTo>
                      <a:cubicBezTo>
                        <a:pt x="75" y="217"/>
                        <a:pt x="77" y="217"/>
                        <a:pt x="80" y="217"/>
                      </a:cubicBezTo>
                      <a:cubicBezTo>
                        <a:pt x="87" y="217"/>
                        <a:pt x="92" y="215"/>
                        <a:pt x="96" y="211"/>
                      </a:cubicBezTo>
                      <a:cubicBezTo>
                        <a:pt x="98" y="209"/>
                        <a:pt x="99" y="206"/>
                        <a:pt x="100" y="203"/>
                      </a:cubicBezTo>
                      <a:cubicBezTo>
                        <a:pt x="115" y="230"/>
                        <a:pt x="132" y="246"/>
                        <a:pt x="144" y="253"/>
                      </a:cubicBezTo>
                      <a:cubicBezTo>
                        <a:pt x="139" y="256"/>
                        <a:pt x="135" y="262"/>
                        <a:pt x="135" y="269"/>
                      </a:cubicBezTo>
                      <a:cubicBezTo>
                        <a:pt x="135" y="273"/>
                        <a:pt x="137" y="277"/>
                        <a:pt x="139" y="280"/>
                      </a:cubicBezTo>
                      <a:cubicBezTo>
                        <a:pt x="99" y="280"/>
                        <a:pt x="99" y="280"/>
                        <a:pt x="99" y="280"/>
                      </a:cubicBezTo>
                      <a:cubicBezTo>
                        <a:pt x="99" y="295"/>
                        <a:pt x="99" y="295"/>
                        <a:pt x="99" y="295"/>
                      </a:cubicBezTo>
                      <a:cubicBezTo>
                        <a:pt x="65" y="295"/>
                        <a:pt x="65" y="295"/>
                        <a:pt x="65" y="295"/>
                      </a:cubicBezTo>
                      <a:cubicBezTo>
                        <a:pt x="65" y="338"/>
                        <a:pt x="65" y="338"/>
                        <a:pt x="65" y="338"/>
                      </a:cubicBezTo>
                      <a:cubicBezTo>
                        <a:pt x="244" y="338"/>
                        <a:pt x="244" y="338"/>
                        <a:pt x="244" y="338"/>
                      </a:cubicBezTo>
                      <a:cubicBezTo>
                        <a:pt x="244" y="295"/>
                        <a:pt x="244" y="295"/>
                        <a:pt x="244" y="295"/>
                      </a:cubicBezTo>
                      <a:cubicBezTo>
                        <a:pt x="210" y="295"/>
                        <a:pt x="210" y="295"/>
                        <a:pt x="210" y="295"/>
                      </a:cubicBezTo>
                      <a:cubicBezTo>
                        <a:pt x="210" y="280"/>
                        <a:pt x="210" y="280"/>
                        <a:pt x="210" y="280"/>
                      </a:cubicBezTo>
                      <a:cubicBezTo>
                        <a:pt x="170" y="280"/>
                        <a:pt x="170" y="280"/>
                        <a:pt x="170" y="280"/>
                      </a:cubicBezTo>
                      <a:cubicBezTo>
                        <a:pt x="172" y="277"/>
                        <a:pt x="174" y="273"/>
                        <a:pt x="174" y="269"/>
                      </a:cubicBezTo>
                      <a:cubicBezTo>
                        <a:pt x="174" y="262"/>
                        <a:pt x="170" y="256"/>
                        <a:pt x="165" y="253"/>
                      </a:cubicBezTo>
                      <a:cubicBezTo>
                        <a:pt x="177" y="246"/>
                        <a:pt x="194" y="230"/>
                        <a:pt x="210" y="202"/>
                      </a:cubicBezTo>
                      <a:cubicBezTo>
                        <a:pt x="210" y="205"/>
                        <a:pt x="211" y="208"/>
                        <a:pt x="214" y="211"/>
                      </a:cubicBezTo>
                      <a:cubicBezTo>
                        <a:pt x="218" y="215"/>
                        <a:pt x="223" y="217"/>
                        <a:pt x="230" y="217"/>
                      </a:cubicBezTo>
                      <a:cubicBezTo>
                        <a:pt x="233" y="217"/>
                        <a:pt x="235" y="217"/>
                        <a:pt x="238" y="216"/>
                      </a:cubicBezTo>
                      <a:cubicBezTo>
                        <a:pt x="236" y="209"/>
                        <a:pt x="236" y="209"/>
                        <a:pt x="236" y="209"/>
                      </a:cubicBezTo>
                      <a:cubicBezTo>
                        <a:pt x="229" y="210"/>
                        <a:pt x="223" y="209"/>
                        <a:pt x="220" y="206"/>
                      </a:cubicBezTo>
                      <a:cubicBezTo>
                        <a:pt x="216" y="202"/>
                        <a:pt x="217" y="196"/>
                        <a:pt x="220" y="188"/>
                      </a:cubicBezTo>
                      <a:cubicBezTo>
                        <a:pt x="224" y="182"/>
                        <a:pt x="240" y="176"/>
                        <a:pt x="253" y="171"/>
                      </a:cubicBezTo>
                      <a:cubicBezTo>
                        <a:pt x="292" y="155"/>
                        <a:pt x="310" y="136"/>
                        <a:pt x="308" y="111"/>
                      </a:cubicBezTo>
                      <a:close/>
                      <a:moveTo>
                        <a:pt x="60" y="163"/>
                      </a:moveTo>
                      <a:cubicBezTo>
                        <a:pt x="24" y="149"/>
                        <a:pt x="8" y="132"/>
                        <a:pt x="10" y="112"/>
                      </a:cubicBezTo>
                      <a:cubicBezTo>
                        <a:pt x="11" y="99"/>
                        <a:pt x="18" y="88"/>
                        <a:pt x="29" y="84"/>
                      </a:cubicBezTo>
                      <a:cubicBezTo>
                        <a:pt x="41" y="79"/>
                        <a:pt x="55" y="84"/>
                        <a:pt x="63" y="89"/>
                      </a:cubicBezTo>
                      <a:cubicBezTo>
                        <a:pt x="68" y="123"/>
                        <a:pt x="77" y="152"/>
                        <a:pt x="86" y="175"/>
                      </a:cubicBezTo>
                      <a:cubicBezTo>
                        <a:pt x="79" y="171"/>
                        <a:pt x="70" y="167"/>
                        <a:pt x="60" y="163"/>
                      </a:cubicBezTo>
                      <a:close/>
                      <a:moveTo>
                        <a:pt x="232" y="326"/>
                      </a:moveTo>
                      <a:cubicBezTo>
                        <a:pt x="77" y="326"/>
                        <a:pt x="77" y="326"/>
                        <a:pt x="77" y="326"/>
                      </a:cubicBezTo>
                      <a:cubicBezTo>
                        <a:pt x="77" y="307"/>
                        <a:pt x="77" y="307"/>
                        <a:pt x="77" y="307"/>
                      </a:cubicBezTo>
                      <a:cubicBezTo>
                        <a:pt x="232" y="307"/>
                        <a:pt x="232" y="307"/>
                        <a:pt x="232" y="307"/>
                      </a:cubicBezTo>
                      <a:lnTo>
                        <a:pt x="232" y="326"/>
                      </a:lnTo>
                      <a:close/>
                      <a:moveTo>
                        <a:pt x="202" y="295"/>
                      </a:moveTo>
                      <a:cubicBezTo>
                        <a:pt x="107" y="295"/>
                        <a:pt x="107" y="295"/>
                        <a:pt x="107" y="295"/>
                      </a:cubicBezTo>
                      <a:cubicBezTo>
                        <a:pt x="107" y="288"/>
                        <a:pt x="107" y="288"/>
                        <a:pt x="107" y="288"/>
                      </a:cubicBezTo>
                      <a:cubicBezTo>
                        <a:pt x="202" y="288"/>
                        <a:pt x="202" y="288"/>
                        <a:pt x="202" y="288"/>
                      </a:cubicBezTo>
                      <a:lnTo>
                        <a:pt x="202" y="295"/>
                      </a:lnTo>
                      <a:close/>
                      <a:moveTo>
                        <a:pt x="155" y="280"/>
                      </a:moveTo>
                      <a:cubicBezTo>
                        <a:pt x="148" y="280"/>
                        <a:pt x="143" y="275"/>
                        <a:pt x="143" y="269"/>
                      </a:cubicBezTo>
                      <a:cubicBezTo>
                        <a:pt x="143" y="263"/>
                        <a:pt x="148" y="258"/>
                        <a:pt x="155" y="258"/>
                      </a:cubicBezTo>
                      <a:cubicBezTo>
                        <a:pt x="161" y="258"/>
                        <a:pt x="166" y="263"/>
                        <a:pt x="166" y="269"/>
                      </a:cubicBezTo>
                      <a:cubicBezTo>
                        <a:pt x="166" y="275"/>
                        <a:pt x="161" y="280"/>
                        <a:pt x="155" y="280"/>
                      </a:cubicBezTo>
                      <a:close/>
                      <a:moveTo>
                        <a:pt x="158" y="243"/>
                      </a:moveTo>
                      <a:cubicBezTo>
                        <a:pt x="156" y="244"/>
                        <a:pt x="153" y="244"/>
                        <a:pt x="151" y="243"/>
                      </a:cubicBezTo>
                      <a:cubicBezTo>
                        <a:pt x="129" y="231"/>
                        <a:pt x="72" y="168"/>
                        <a:pt x="68" y="12"/>
                      </a:cubicBezTo>
                      <a:cubicBezTo>
                        <a:pt x="241" y="12"/>
                        <a:pt x="241" y="12"/>
                        <a:pt x="241" y="12"/>
                      </a:cubicBezTo>
                      <a:cubicBezTo>
                        <a:pt x="238" y="167"/>
                        <a:pt x="180" y="231"/>
                        <a:pt x="158" y="243"/>
                      </a:cubicBezTo>
                      <a:close/>
                      <a:moveTo>
                        <a:pt x="250" y="163"/>
                      </a:moveTo>
                      <a:cubicBezTo>
                        <a:pt x="240" y="167"/>
                        <a:pt x="229" y="171"/>
                        <a:pt x="222" y="176"/>
                      </a:cubicBezTo>
                      <a:cubicBezTo>
                        <a:pt x="232" y="153"/>
                        <a:pt x="241" y="124"/>
                        <a:pt x="246" y="89"/>
                      </a:cubicBezTo>
                      <a:cubicBezTo>
                        <a:pt x="254" y="85"/>
                        <a:pt x="269" y="79"/>
                        <a:pt x="281" y="84"/>
                      </a:cubicBezTo>
                      <a:cubicBezTo>
                        <a:pt x="292" y="88"/>
                        <a:pt x="299" y="99"/>
                        <a:pt x="300" y="112"/>
                      </a:cubicBezTo>
                      <a:cubicBezTo>
                        <a:pt x="302" y="132"/>
                        <a:pt x="286" y="149"/>
                        <a:pt x="250" y="163"/>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3070C9CC-B8B8-4214-A185-9F5A605E84FE}"/>
                  </a:ext>
                </a:extLst>
              </p:cNvPr>
              <p:cNvGrpSpPr/>
              <p:nvPr/>
            </p:nvGrpSpPr>
            <p:grpSpPr>
              <a:xfrm>
                <a:off x="8964365" y="2480067"/>
                <a:ext cx="603627" cy="1629702"/>
                <a:chOff x="8964365" y="2480067"/>
                <a:chExt cx="603627" cy="1629702"/>
              </a:xfrm>
            </p:grpSpPr>
            <p:sp>
              <p:nvSpPr>
                <p:cNvPr id="20" name="Oval 19"/>
                <p:cNvSpPr/>
                <p:nvPr/>
              </p:nvSpPr>
              <p:spPr>
                <a:xfrm>
                  <a:off x="8978171" y="3583276"/>
                  <a:ext cx="576004" cy="52649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sp>
              <p:nvSpPr>
                <p:cNvPr id="25" name="Rectangle 24"/>
                <p:cNvSpPr/>
                <p:nvPr/>
              </p:nvSpPr>
              <p:spPr>
                <a:xfrm>
                  <a:off x="8964365" y="2480067"/>
                  <a:ext cx="603627" cy="323165"/>
                </a:xfrm>
                <a:prstGeom prst="rect">
                  <a:avLst/>
                </a:prstGeom>
              </p:spPr>
              <p:txBody>
                <a:bodyPr wrap="none">
                  <a:spAutoFit/>
                </a:bodyPr>
                <a:lstStyle/>
                <a:p>
                  <a:pPr algn="ctr" fontAlgn="base">
                    <a:spcBef>
                      <a:spcPct val="0"/>
                    </a:spcBef>
                    <a:spcAft>
                      <a:spcPct val="0"/>
                    </a:spcAft>
                  </a:pPr>
                  <a:r>
                    <a:rPr lang="en-US" sz="1500" b="1" dirty="0">
                      <a:solidFill>
                        <a:srgbClr val="1A1818"/>
                      </a:solidFill>
                      <a:latin typeface="Arial" panose="020B0604020202020204" pitchFamily="34" charset="0"/>
                      <a:cs typeface="Arial" panose="020B0604020202020204" pitchFamily="34" charset="0"/>
                    </a:rPr>
                    <a:t>2011</a:t>
                  </a:r>
                </a:p>
              </p:txBody>
            </p:sp>
            <p:cxnSp>
              <p:nvCxnSpPr>
                <p:cNvPr id="31" name="Straight Connector 30"/>
                <p:cNvCxnSpPr/>
                <p:nvPr/>
              </p:nvCxnSpPr>
              <p:spPr>
                <a:xfrm flipH="1" flipV="1">
                  <a:off x="9266173" y="3205575"/>
                  <a:ext cx="0" cy="377701"/>
                </a:xfrm>
                <a:prstGeom prst="line">
                  <a:avLst/>
                </a:prstGeom>
                <a:ln w="12700"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73" name="Group 72"/>
                <p:cNvGrpSpPr/>
                <p:nvPr/>
              </p:nvGrpSpPr>
              <p:grpSpPr>
                <a:xfrm>
                  <a:off x="9094091" y="3660991"/>
                  <a:ext cx="344164" cy="371063"/>
                  <a:chOff x="17291050" y="620714"/>
                  <a:chExt cx="1211263" cy="1428750"/>
                </a:xfrm>
                <a:solidFill>
                  <a:schemeClr val="bg1"/>
                </a:solidFill>
              </p:grpSpPr>
              <p:sp>
                <p:nvSpPr>
                  <p:cNvPr id="74" name="Freeform 864">
                    <a:extLst>
                      <a:ext uri="{FF2B5EF4-FFF2-40B4-BE49-F238E27FC236}">
                        <a16:creationId xmlns:a16="http://schemas.microsoft.com/office/drawing/2014/main" id="{A7A15AD2-66EC-4C57-BC11-3F1C22C3722B}"/>
                      </a:ext>
                    </a:extLst>
                  </p:cNvPr>
                  <p:cNvSpPr>
                    <a:spLocks noEditPoints="1"/>
                  </p:cNvSpPr>
                  <p:nvPr/>
                </p:nvSpPr>
                <p:spPr bwMode="auto">
                  <a:xfrm>
                    <a:off x="17530763" y="882651"/>
                    <a:ext cx="731838" cy="1166813"/>
                  </a:xfrm>
                  <a:custGeom>
                    <a:avLst/>
                    <a:gdLst>
                      <a:gd name="T0" fmla="*/ 0 w 162"/>
                      <a:gd name="T1" fmla="*/ 81 h 258"/>
                      <a:gd name="T2" fmla="*/ 19 w 162"/>
                      <a:gd name="T3" fmla="*/ 134 h 258"/>
                      <a:gd name="T4" fmla="*/ 35 w 162"/>
                      <a:gd name="T5" fmla="*/ 174 h 258"/>
                      <a:gd name="T6" fmla="*/ 53 w 162"/>
                      <a:gd name="T7" fmla="*/ 247 h 258"/>
                      <a:gd name="T8" fmla="*/ 109 w 162"/>
                      <a:gd name="T9" fmla="*/ 258 h 258"/>
                      <a:gd name="T10" fmla="*/ 122 w 162"/>
                      <a:gd name="T11" fmla="*/ 247 h 258"/>
                      <a:gd name="T12" fmla="*/ 125 w 162"/>
                      <a:gd name="T13" fmla="*/ 174 h 258"/>
                      <a:gd name="T14" fmla="*/ 145 w 162"/>
                      <a:gd name="T15" fmla="*/ 132 h 258"/>
                      <a:gd name="T16" fmla="*/ 158 w 162"/>
                      <a:gd name="T17" fmla="*/ 81 h 258"/>
                      <a:gd name="T18" fmla="*/ 162 w 162"/>
                      <a:gd name="T19" fmla="*/ 81 h 258"/>
                      <a:gd name="T20" fmla="*/ 101 w 162"/>
                      <a:gd name="T21" fmla="*/ 250 h 258"/>
                      <a:gd name="T22" fmla="*/ 61 w 162"/>
                      <a:gd name="T23" fmla="*/ 247 h 258"/>
                      <a:gd name="T24" fmla="*/ 101 w 162"/>
                      <a:gd name="T25" fmla="*/ 250 h 258"/>
                      <a:gd name="T26" fmla="*/ 109 w 162"/>
                      <a:gd name="T27" fmla="*/ 239 h 258"/>
                      <a:gd name="T28" fmla="*/ 48 w 162"/>
                      <a:gd name="T29" fmla="*/ 239 h 258"/>
                      <a:gd name="T30" fmla="*/ 71 w 162"/>
                      <a:gd name="T31" fmla="*/ 225 h 258"/>
                      <a:gd name="T32" fmla="*/ 46 w 162"/>
                      <a:gd name="T33" fmla="*/ 217 h 258"/>
                      <a:gd name="T34" fmla="*/ 94 w 162"/>
                      <a:gd name="T35" fmla="*/ 204 h 258"/>
                      <a:gd name="T36" fmla="*/ 45 w 162"/>
                      <a:gd name="T37" fmla="*/ 196 h 258"/>
                      <a:gd name="T38" fmla="*/ 118 w 162"/>
                      <a:gd name="T39" fmla="*/ 182 h 258"/>
                      <a:gd name="T40" fmla="*/ 73 w 162"/>
                      <a:gd name="T41" fmla="*/ 109 h 258"/>
                      <a:gd name="T42" fmla="*/ 87 w 162"/>
                      <a:gd name="T43" fmla="*/ 109 h 258"/>
                      <a:gd name="T44" fmla="*/ 97 w 162"/>
                      <a:gd name="T45" fmla="*/ 109 h 258"/>
                      <a:gd name="T46" fmla="*/ 86 w 162"/>
                      <a:gd name="T47" fmla="*/ 174 h 258"/>
                      <a:gd name="T48" fmla="*/ 60 w 162"/>
                      <a:gd name="T49" fmla="*/ 109 h 258"/>
                      <a:gd name="T50" fmla="*/ 68 w 162"/>
                      <a:gd name="T51" fmla="*/ 108 h 258"/>
                      <a:gd name="T52" fmla="*/ 64 w 162"/>
                      <a:gd name="T53" fmla="*/ 97 h 258"/>
                      <a:gd name="T54" fmla="*/ 72 w 162"/>
                      <a:gd name="T55" fmla="*/ 97 h 258"/>
                      <a:gd name="T56" fmla="*/ 64 w 162"/>
                      <a:gd name="T57" fmla="*/ 97 h 258"/>
                      <a:gd name="T58" fmla="*/ 92 w 162"/>
                      <a:gd name="T59" fmla="*/ 89 h 258"/>
                      <a:gd name="T60" fmla="*/ 92 w 162"/>
                      <a:gd name="T61" fmla="*/ 106 h 258"/>
                      <a:gd name="T62" fmla="*/ 138 w 162"/>
                      <a:gd name="T63" fmla="*/ 127 h 258"/>
                      <a:gd name="T64" fmla="*/ 117 w 162"/>
                      <a:gd name="T65" fmla="*/ 174 h 258"/>
                      <a:gd name="T66" fmla="*/ 106 w 162"/>
                      <a:gd name="T67" fmla="*/ 99 h 258"/>
                      <a:gd name="T68" fmla="*/ 101 w 162"/>
                      <a:gd name="T69" fmla="*/ 107 h 258"/>
                      <a:gd name="T70" fmla="*/ 94 w 162"/>
                      <a:gd name="T71" fmla="*/ 107 h 258"/>
                      <a:gd name="T72" fmla="*/ 92 w 162"/>
                      <a:gd name="T73" fmla="*/ 87 h 258"/>
                      <a:gd name="T74" fmla="*/ 90 w 162"/>
                      <a:gd name="T75" fmla="*/ 107 h 258"/>
                      <a:gd name="T76" fmla="*/ 80 w 162"/>
                      <a:gd name="T77" fmla="*/ 107 h 258"/>
                      <a:gd name="T78" fmla="*/ 70 w 162"/>
                      <a:gd name="T79" fmla="*/ 107 h 258"/>
                      <a:gd name="T80" fmla="*/ 68 w 162"/>
                      <a:gd name="T81" fmla="*/ 87 h 258"/>
                      <a:gd name="T82" fmla="*/ 67 w 162"/>
                      <a:gd name="T83" fmla="*/ 107 h 258"/>
                      <a:gd name="T84" fmla="*/ 60 w 162"/>
                      <a:gd name="T85" fmla="*/ 107 h 258"/>
                      <a:gd name="T86" fmla="*/ 54 w 162"/>
                      <a:gd name="T87" fmla="*/ 99 h 258"/>
                      <a:gd name="T88" fmla="*/ 45 w 162"/>
                      <a:gd name="T89" fmla="*/ 174 h 258"/>
                      <a:gd name="T90" fmla="*/ 25 w 162"/>
                      <a:gd name="T91" fmla="*/ 129 h 258"/>
                      <a:gd name="T92" fmla="*/ 81 w 162"/>
                      <a:gd name="T93" fmla="*/ 8 h 258"/>
                      <a:gd name="T94" fmla="*/ 138 w 162"/>
                      <a:gd name="T95" fmla="*/ 12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2" h="258">
                        <a:moveTo>
                          <a:pt x="81" y="0"/>
                        </a:moveTo>
                        <a:cubicBezTo>
                          <a:pt x="36" y="0"/>
                          <a:pt x="0" y="37"/>
                          <a:pt x="0" y="81"/>
                        </a:cubicBezTo>
                        <a:cubicBezTo>
                          <a:pt x="0" y="101"/>
                          <a:pt x="7" y="119"/>
                          <a:pt x="19" y="134"/>
                        </a:cubicBezTo>
                        <a:cubicBezTo>
                          <a:pt x="19" y="134"/>
                          <a:pt x="19" y="134"/>
                          <a:pt x="19" y="134"/>
                        </a:cubicBezTo>
                        <a:cubicBezTo>
                          <a:pt x="30" y="147"/>
                          <a:pt x="35" y="166"/>
                          <a:pt x="37" y="174"/>
                        </a:cubicBezTo>
                        <a:cubicBezTo>
                          <a:pt x="35" y="174"/>
                          <a:pt x="35" y="174"/>
                          <a:pt x="35" y="174"/>
                        </a:cubicBezTo>
                        <a:cubicBezTo>
                          <a:pt x="40" y="247"/>
                          <a:pt x="40" y="247"/>
                          <a:pt x="40" y="247"/>
                        </a:cubicBezTo>
                        <a:cubicBezTo>
                          <a:pt x="53" y="247"/>
                          <a:pt x="53" y="247"/>
                          <a:pt x="53" y="247"/>
                        </a:cubicBezTo>
                        <a:cubicBezTo>
                          <a:pt x="53" y="258"/>
                          <a:pt x="53" y="258"/>
                          <a:pt x="53" y="258"/>
                        </a:cubicBezTo>
                        <a:cubicBezTo>
                          <a:pt x="109" y="258"/>
                          <a:pt x="109" y="258"/>
                          <a:pt x="109" y="258"/>
                        </a:cubicBezTo>
                        <a:cubicBezTo>
                          <a:pt x="109" y="247"/>
                          <a:pt x="109" y="247"/>
                          <a:pt x="109" y="247"/>
                        </a:cubicBezTo>
                        <a:cubicBezTo>
                          <a:pt x="122" y="247"/>
                          <a:pt x="122" y="247"/>
                          <a:pt x="122" y="247"/>
                        </a:cubicBezTo>
                        <a:cubicBezTo>
                          <a:pt x="127" y="174"/>
                          <a:pt x="127" y="174"/>
                          <a:pt x="127" y="174"/>
                        </a:cubicBezTo>
                        <a:cubicBezTo>
                          <a:pt x="125" y="174"/>
                          <a:pt x="125" y="174"/>
                          <a:pt x="125" y="174"/>
                        </a:cubicBezTo>
                        <a:cubicBezTo>
                          <a:pt x="127" y="166"/>
                          <a:pt x="132" y="147"/>
                          <a:pt x="143" y="134"/>
                        </a:cubicBezTo>
                        <a:cubicBezTo>
                          <a:pt x="143" y="133"/>
                          <a:pt x="144" y="133"/>
                          <a:pt x="145" y="132"/>
                        </a:cubicBezTo>
                        <a:cubicBezTo>
                          <a:pt x="155" y="118"/>
                          <a:pt x="162" y="100"/>
                          <a:pt x="162" y="82"/>
                        </a:cubicBezTo>
                        <a:cubicBezTo>
                          <a:pt x="158" y="81"/>
                          <a:pt x="158" y="81"/>
                          <a:pt x="158" y="81"/>
                        </a:cubicBezTo>
                        <a:cubicBezTo>
                          <a:pt x="158" y="81"/>
                          <a:pt x="158" y="81"/>
                          <a:pt x="158" y="81"/>
                        </a:cubicBezTo>
                        <a:cubicBezTo>
                          <a:pt x="162" y="81"/>
                          <a:pt x="162" y="81"/>
                          <a:pt x="162" y="81"/>
                        </a:cubicBezTo>
                        <a:cubicBezTo>
                          <a:pt x="162" y="37"/>
                          <a:pt x="126" y="0"/>
                          <a:pt x="81" y="0"/>
                        </a:cubicBezTo>
                        <a:close/>
                        <a:moveTo>
                          <a:pt x="101" y="250"/>
                        </a:moveTo>
                        <a:cubicBezTo>
                          <a:pt x="61" y="250"/>
                          <a:pt x="61" y="250"/>
                          <a:pt x="61" y="250"/>
                        </a:cubicBezTo>
                        <a:cubicBezTo>
                          <a:pt x="61" y="247"/>
                          <a:pt x="61" y="247"/>
                          <a:pt x="61" y="247"/>
                        </a:cubicBezTo>
                        <a:cubicBezTo>
                          <a:pt x="101" y="247"/>
                          <a:pt x="101" y="247"/>
                          <a:pt x="101" y="247"/>
                        </a:cubicBezTo>
                        <a:lnTo>
                          <a:pt x="101" y="250"/>
                        </a:lnTo>
                        <a:close/>
                        <a:moveTo>
                          <a:pt x="114" y="239"/>
                        </a:moveTo>
                        <a:cubicBezTo>
                          <a:pt x="109" y="239"/>
                          <a:pt x="109" y="239"/>
                          <a:pt x="109" y="239"/>
                        </a:cubicBezTo>
                        <a:cubicBezTo>
                          <a:pt x="53" y="239"/>
                          <a:pt x="53" y="239"/>
                          <a:pt x="53" y="239"/>
                        </a:cubicBezTo>
                        <a:cubicBezTo>
                          <a:pt x="48" y="239"/>
                          <a:pt x="48" y="239"/>
                          <a:pt x="48" y="239"/>
                        </a:cubicBezTo>
                        <a:cubicBezTo>
                          <a:pt x="47" y="225"/>
                          <a:pt x="47" y="225"/>
                          <a:pt x="47" y="225"/>
                        </a:cubicBezTo>
                        <a:cubicBezTo>
                          <a:pt x="71" y="225"/>
                          <a:pt x="71" y="225"/>
                          <a:pt x="71" y="225"/>
                        </a:cubicBezTo>
                        <a:cubicBezTo>
                          <a:pt x="71" y="217"/>
                          <a:pt x="71" y="217"/>
                          <a:pt x="71" y="217"/>
                        </a:cubicBezTo>
                        <a:cubicBezTo>
                          <a:pt x="46" y="217"/>
                          <a:pt x="46" y="217"/>
                          <a:pt x="46" y="217"/>
                        </a:cubicBezTo>
                        <a:cubicBezTo>
                          <a:pt x="45" y="204"/>
                          <a:pt x="45" y="204"/>
                          <a:pt x="45" y="204"/>
                        </a:cubicBezTo>
                        <a:cubicBezTo>
                          <a:pt x="94" y="204"/>
                          <a:pt x="94" y="204"/>
                          <a:pt x="94" y="204"/>
                        </a:cubicBezTo>
                        <a:cubicBezTo>
                          <a:pt x="94" y="196"/>
                          <a:pt x="94" y="196"/>
                          <a:pt x="94" y="196"/>
                        </a:cubicBezTo>
                        <a:cubicBezTo>
                          <a:pt x="45" y="196"/>
                          <a:pt x="45" y="196"/>
                          <a:pt x="45" y="196"/>
                        </a:cubicBezTo>
                        <a:cubicBezTo>
                          <a:pt x="44" y="182"/>
                          <a:pt x="44" y="182"/>
                          <a:pt x="44" y="182"/>
                        </a:cubicBezTo>
                        <a:cubicBezTo>
                          <a:pt x="118" y="182"/>
                          <a:pt x="118" y="182"/>
                          <a:pt x="118" y="182"/>
                        </a:cubicBezTo>
                        <a:lnTo>
                          <a:pt x="114" y="239"/>
                        </a:lnTo>
                        <a:close/>
                        <a:moveTo>
                          <a:pt x="73" y="109"/>
                        </a:moveTo>
                        <a:cubicBezTo>
                          <a:pt x="80" y="109"/>
                          <a:pt x="80" y="109"/>
                          <a:pt x="80" y="109"/>
                        </a:cubicBezTo>
                        <a:cubicBezTo>
                          <a:pt x="87" y="109"/>
                          <a:pt x="87" y="109"/>
                          <a:pt x="87" y="109"/>
                        </a:cubicBezTo>
                        <a:cubicBezTo>
                          <a:pt x="89" y="109"/>
                          <a:pt x="90" y="109"/>
                          <a:pt x="92" y="108"/>
                        </a:cubicBezTo>
                        <a:cubicBezTo>
                          <a:pt x="93" y="109"/>
                          <a:pt x="95" y="109"/>
                          <a:pt x="97" y="109"/>
                        </a:cubicBezTo>
                        <a:cubicBezTo>
                          <a:pt x="100" y="109"/>
                          <a:pt x="100" y="109"/>
                          <a:pt x="100" y="109"/>
                        </a:cubicBezTo>
                        <a:cubicBezTo>
                          <a:pt x="86" y="174"/>
                          <a:pt x="86" y="174"/>
                          <a:pt x="86" y="174"/>
                        </a:cubicBezTo>
                        <a:cubicBezTo>
                          <a:pt x="74" y="174"/>
                          <a:pt x="74" y="174"/>
                          <a:pt x="74" y="174"/>
                        </a:cubicBezTo>
                        <a:cubicBezTo>
                          <a:pt x="60" y="109"/>
                          <a:pt x="60" y="109"/>
                          <a:pt x="60" y="109"/>
                        </a:cubicBezTo>
                        <a:cubicBezTo>
                          <a:pt x="63" y="109"/>
                          <a:pt x="63" y="109"/>
                          <a:pt x="63" y="109"/>
                        </a:cubicBezTo>
                        <a:cubicBezTo>
                          <a:pt x="65" y="109"/>
                          <a:pt x="67" y="109"/>
                          <a:pt x="68" y="108"/>
                        </a:cubicBezTo>
                        <a:cubicBezTo>
                          <a:pt x="70" y="109"/>
                          <a:pt x="72" y="109"/>
                          <a:pt x="73" y="109"/>
                        </a:cubicBezTo>
                        <a:close/>
                        <a:moveTo>
                          <a:pt x="64" y="97"/>
                        </a:moveTo>
                        <a:cubicBezTo>
                          <a:pt x="64" y="93"/>
                          <a:pt x="66" y="89"/>
                          <a:pt x="68" y="89"/>
                        </a:cubicBezTo>
                        <a:cubicBezTo>
                          <a:pt x="71" y="89"/>
                          <a:pt x="72" y="93"/>
                          <a:pt x="72" y="97"/>
                        </a:cubicBezTo>
                        <a:cubicBezTo>
                          <a:pt x="72" y="100"/>
                          <a:pt x="71" y="104"/>
                          <a:pt x="68" y="106"/>
                        </a:cubicBezTo>
                        <a:cubicBezTo>
                          <a:pt x="66" y="104"/>
                          <a:pt x="64" y="100"/>
                          <a:pt x="64" y="97"/>
                        </a:cubicBezTo>
                        <a:close/>
                        <a:moveTo>
                          <a:pt x="88" y="97"/>
                        </a:moveTo>
                        <a:cubicBezTo>
                          <a:pt x="88" y="93"/>
                          <a:pt x="89" y="89"/>
                          <a:pt x="92" y="89"/>
                        </a:cubicBezTo>
                        <a:cubicBezTo>
                          <a:pt x="94" y="89"/>
                          <a:pt x="96" y="93"/>
                          <a:pt x="96" y="97"/>
                        </a:cubicBezTo>
                        <a:cubicBezTo>
                          <a:pt x="96" y="100"/>
                          <a:pt x="94" y="104"/>
                          <a:pt x="92" y="106"/>
                        </a:cubicBezTo>
                        <a:cubicBezTo>
                          <a:pt x="89" y="104"/>
                          <a:pt x="88" y="100"/>
                          <a:pt x="88" y="97"/>
                        </a:cubicBezTo>
                        <a:close/>
                        <a:moveTo>
                          <a:pt x="138" y="127"/>
                        </a:moveTo>
                        <a:cubicBezTo>
                          <a:pt x="138" y="128"/>
                          <a:pt x="137" y="128"/>
                          <a:pt x="137" y="129"/>
                        </a:cubicBezTo>
                        <a:cubicBezTo>
                          <a:pt x="124" y="145"/>
                          <a:pt x="118" y="166"/>
                          <a:pt x="117" y="174"/>
                        </a:cubicBezTo>
                        <a:cubicBezTo>
                          <a:pt x="90" y="174"/>
                          <a:pt x="90" y="174"/>
                          <a:pt x="90" y="174"/>
                        </a:cubicBezTo>
                        <a:cubicBezTo>
                          <a:pt x="106" y="99"/>
                          <a:pt x="106" y="99"/>
                          <a:pt x="106" y="99"/>
                        </a:cubicBezTo>
                        <a:cubicBezTo>
                          <a:pt x="103" y="98"/>
                          <a:pt x="103" y="98"/>
                          <a:pt x="103" y="98"/>
                        </a:cubicBezTo>
                        <a:cubicBezTo>
                          <a:pt x="101" y="107"/>
                          <a:pt x="101" y="107"/>
                          <a:pt x="101" y="107"/>
                        </a:cubicBezTo>
                        <a:cubicBezTo>
                          <a:pt x="97" y="107"/>
                          <a:pt x="97" y="107"/>
                          <a:pt x="97" y="107"/>
                        </a:cubicBezTo>
                        <a:cubicBezTo>
                          <a:pt x="96" y="107"/>
                          <a:pt x="95" y="107"/>
                          <a:pt x="94" y="107"/>
                        </a:cubicBezTo>
                        <a:cubicBezTo>
                          <a:pt x="96" y="104"/>
                          <a:pt x="98" y="101"/>
                          <a:pt x="98" y="97"/>
                        </a:cubicBezTo>
                        <a:cubicBezTo>
                          <a:pt x="98" y="92"/>
                          <a:pt x="96" y="87"/>
                          <a:pt x="92" y="87"/>
                        </a:cubicBezTo>
                        <a:cubicBezTo>
                          <a:pt x="88" y="87"/>
                          <a:pt x="86" y="92"/>
                          <a:pt x="86" y="97"/>
                        </a:cubicBezTo>
                        <a:cubicBezTo>
                          <a:pt x="86" y="101"/>
                          <a:pt x="87" y="104"/>
                          <a:pt x="90" y="107"/>
                        </a:cubicBezTo>
                        <a:cubicBezTo>
                          <a:pt x="89" y="107"/>
                          <a:pt x="88" y="107"/>
                          <a:pt x="87" y="107"/>
                        </a:cubicBezTo>
                        <a:cubicBezTo>
                          <a:pt x="80" y="107"/>
                          <a:pt x="80" y="107"/>
                          <a:pt x="80" y="107"/>
                        </a:cubicBezTo>
                        <a:cubicBezTo>
                          <a:pt x="73" y="107"/>
                          <a:pt x="73" y="107"/>
                          <a:pt x="73" y="107"/>
                        </a:cubicBezTo>
                        <a:cubicBezTo>
                          <a:pt x="72" y="107"/>
                          <a:pt x="71" y="107"/>
                          <a:pt x="70" y="107"/>
                        </a:cubicBezTo>
                        <a:cubicBezTo>
                          <a:pt x="73" y="104"/>
                          <a:pt x="74" y="101"/>
                          <a:pt x="74" y="97"/>
                        </a:cubicBezTo>
                        <a:cubicBezTo>
                          <a:pt x="74" y="92"/>
                          <a:pt x="72" y="87"/>
                          <a:pt x="68" y="87"/>
                        </a:cubicBezTo>
                        <a:cubicBezTo>
                          <a:pt x="65" y="87"/>
                          <a:pt x="62" y="92"/>
                          <a:pt x="62" y="97"/>
                        </a:cubicBezTo>
                        <a:cubicBezTo>
                          <a:pt x="62" y="101"/>
                          <a:pt x="64" y="104"/>
                          <a:pt x="67" y="107"/>
                        </a:cubicBezTo>
                        <a:cubicBezTo>
                          <a:pt x="66" y="107"/>
                          <a:pt x="65" y="107"/>
                          <a:pt x="63" y="107"/>
                        </a:cubicBezTo>
                        <a:cubicBezTo>
                          <a:pt x="60" y="107"/>
                          <a:pt x="60" y="107"/>
                          <a:pt x="60" y="107"/>
                        </a:cubicBezTo>
                        <a:cubicBezTo>
                          <a:pt x="57" y="98"/>
                          <a:pt x="57" y="98"/>
                          <a:pt x="57" y="98"/>
                        </a:cubicBezTo>
                        <a:cubicBezTo>
                          <a:pt x="54" y="99"/>
                          <a:pt x="54" y="99"/>
                          <a:pt x="54" y="99"/>
                        </a:cubicBezTo>
                        <a:cubicBezTo>
                          <a:pt x="70" y="174"/>
                          <a:pt x="70" y="174"/>
                          <a:pt x="70" y="174"/>
                        </a:cubicBezTo>
                        <a:cubicBezTo>
                          <a:pt x="45" y="174"/>
                          <a:pt x="45" y="174"/>
                          <a:pt x="45" y="174"/>
                        </a:cubicBezTo>
                        <a:cubicBezTo>
                          <a:pt x="44" y="166"/>
                          <a:pt x="38" y="145"/>
                          <a:pt x="25" y="129"/>
                        </a:cubicBezTo>
                        <a:cubicBezTo>
                          <a:pt x="25" y="129"/>
                          <a:pt x="25" y="129"/>
                          <a:pt x="25" y="129"/>
                        </a:cubicBezTo>
                        <a:cubicBezTo>
                          <a:pt x="14" y="116"/>
                          <a:pt x="8" y="99"/>
                          <a:pt x="8" y="81"/>
                        </a:cubicBezTo>
                        <a:cubicBezTo>
                          <a:pt x="8" y="41"/>
                          <a:pt x="41" y="8"/>
                          <a:pt x="81" y="8"/>
                        </a:cubicBezTo>
                        <a:cubicBezTo>
                          <a:pt x="121" y="8"/>
                          <a:pt x="154" y="41"/>
                          <a:pt x="154" y="81"/>
                        </a:cubicBezTo>
                        <a:cubicBezTo>
                          <a:pt x="154" y="98"/>
                          <a:pt x="148" y="115"/>
                          <a:pt x="138"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sp>
                <p:nvSpPr>
                  <p:cNvPr id="75" name="Rectangle 865">
                    <a:extLst>
                      <a:ext uri="{FF2B5EF4-FFF2-40B4-BE49-F238E27FC236}">
                        <a16:creationId xmlns:a16="http://schemas.microsoft.com/office/drawing/2014/main" id="{0137F45A-D6DC-4132-ADC5-B56A6F1C52F3}"/>
                      </a:ext>
                    </a:extLst>
                  </p:cNvPr>
                  <p:cNvSpPr>
                    <a:spLocks noChangeArrowheads="1"/>
                  </p:cNvSpPr>
                  <p:nvPr/>
                </p:nvSpPr>
                <p:spPr bwMode="auto">
                  <a:xfrm>
                    <a:off x="17291050" y="1208089"/>
                    <a:ext cx="149225"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sp>
                <p:nvSpPr>
                  <p:cNvPr id="76" name="Rectangle 866">
                    <a:extLst>
                      <a:ext uri="{FF2B5EF4-FFF2-40B4-BE49-F238E27FC236}">
                        <a16:creationId xmlns:a16="http://schemas.microsoft.com/office/drawing/2014/main" id="{7D8E22B8-1EEC-4A7F-97C6-BCB024C0FAFD}"/>
                      </a:ext>
                    </a:extLst>
                  </p:cNvPr>
                  <p:cNvSpPr>
                    <a:spLocks noChangeArrowheads="1"/>
                  </p:cNvSpPr>
                  <p:nvPr/>
                </p:nvSpPr>
                <p:spPr bwMode="auto">
                  <a:xfrm>
                    <a:off x="18353088" y="1208089"/>
                    <a:ext cx="149225"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sp>
                <p:nvSpPr>
                  <p:cNvPr id="77" name="Freeform 867">
                    <a:extLst>
                      <a:ext uri="{FF2B5EF4-FFF2-40B4-BE49-F238E27FC236}">
                        <a16:creationId xmlns:a16="http://schemas.microsoft.com/office/drawing/2014/main" id="{C8DC5E35-5944-496D-8F33-073765E90413}"/>
                      </a:ext>
                    </a:extLst>
                  </p:cNvPr>
                  <p:cNvSpPr>
                    <a:spLocks/>
                  </p:cNvSpPr>
                  <p:nvPr/>
                </p:nvSpPr>
                <p:spPr bwMode="auto">
                  <a:xfrm>
                    <a:off x="18208625" y="782639"/>
                    <a:ext cx="130175" cy="131763"/>
                  </a:xfrm>
                  <a:custGeom>
                    <a:avLst/>
                    <a:gdLst>
                      <a:gd name="T0" fmla="*/ 0 w 82"/>
                      <a:gd name="T1" fmla="*/ 66 h 83"/>
                      <a:gd name="T2" fmla="*/ 14 w 82"/>
                      <a:gd name="T3" fmla="*/ 83 h 83"/>
                      <a:gd name="T4" fmla="*/ 82 w 82"/>
                      <a:gd name="T5" fmla="*/ 17 h 83"/>
                      <a:gd name="T6" fmla="*/ 65 w 82"/>
                      <a:gd name="T7" fmla="*/ 0 h 83"/>
                      <a:gd name="T8" fmla="*/ 0 w 82"/>
                      <a:gd name="T9" fmla="*/ 66 h 83"/>
                    </a:gdLst>
                    <a:ahLst/>
                    <a:cxnLst>
                      <a:cxn ang="0">
                        <a:pos x="T0" y="T1"/>
                      </a:cxn>
                      <a:cxn ang="0">
                        <a:pos x="T2" y="T3"/>
                      </a:cxn>
                      <a:cxn ang="0">
                        <a:pos x="T4" y="T5"/>
                      </a:cxn>
                      <a:cxn ang="0">
                        <a:pos x="T6" y="T7"/>
                      </a:cxn>
                      <a:cxn ang="0">
                        <a:pos x="T8" y="T9"/>
                      </a:cxn>
                    </a:cxnLst>
                    <a:rect l="0" t="0" r="r" b="b"/>
                    <a:pathLst>
                      <a:path w="82" h="83">
                        <a:moveTo>
                          <a:pt x="0" y="66"/>
                        </a:moveTo>
                        <a:lnTo>
                          <a:pt x="14" y="83"/>
                        </a:lnTo>
                        <a:lnTo>
                          <a:pt x="82" y="17"/>
                        </a:lnTo>
                        <a:lnTo>
                          <a:pt x="65" y="0"/>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sp>
                <p:nvSpPr>
                  <p:cNvPr id="78" name="Rectangle 868">
                    <a:extLst>
                      <a:ext uri="{FF2B5EF4-FFF2-40B4-BE49-F238E27FC236}">
                        <a16:creationId xmlns:a16="http://schemas.microsoft.com/office/drawing/2014/main" id="{0BB843A3-4494-4385-8F12-4009AE588E29}"/>
                      </a:ext>
                    </a:extLst>
                  </p:cNvPr>
                  <p:cNvSpPr>
                    <a:spLocks noChangeArrowheads="1"/>
                  </p:cNvSpPr>
                  <p:nvPr/>
                </p:nvSpPr>
                <p:spPr bwMode="auto">
                  <a:xfrm>
                    <a:off x="17878425" y="620714"/>
                    <a:ext cx="36513"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sp>
                <p:nvSpPr>
                  <p:cNvPr id="79" name="Freeform 869">
                    <a:extLst>
                      <a:ext uri="{FF2B5EF4-FFF2-40B4-BE49-F238E27FC236}">
                        <a16:creationId xmlns:a16="http://schemas.microsoft.com/office/drawing/2014/main" id="{A35E3720-C9C7-4FD1-B9A3-79AA3754CA3C}"/>
                      </a:ext>
                    </a:extLst>
                  </p:cNvPr>
                  <p:cNvSpPr>
                    <a:spLocks/>
                  </p:cNvSpPr>
                  <p:nvPr/>
                </p:nvSpPr>
                <p:spPr bwMode="auto">
                  <a:xfrm>
                    <a:off x="17454563" y="782639"/>
                    <a:ext cx="130175" cy="131763"/>
                  </a:xfrm>
                  <a:custGeom>
                    <a:avLst/>
                    <a:gdLst>
                      <a:gd name="T0" fmla="*/ 82 w 82"/>
                      <a:gd name="T1" fmla="*/ 66 h 83"/>
                      <a:gd name="T2" fmla="*/ 17 w 82"/>
                      <a:gd name="T3" fmla="*/ 0 h 83"/>
                      <a:gd name="T4" fmla="*/ 0 w 82"/>
                      <a:gd name="T5" fmla="*/ 17 h 83"/>
                      <a:gd name="T6" fmla="*/ 68 w 82"/>
                      <a:gd name="T7" fmla="*/ 83 h 83"/>
                      <a:gd name="T8" fmla="*/ 82 w 82"/>
                      <a:gd name="T9" fmla="*/ 66 h 83"/>
                    </a:gdLst>
                    <a:ahLst/>
                    <a:cxnLst>
                      <a:cxn ang="0">
                        <a:pos x="T0" y="T1"/>
                      </a:cxn>
                      <a:cxn ang="0">
                        <a:pos x="T2" y="T3"/>
                      </a:cxn>
                      <a:cxn ang="0">
                        <a:pos x="T4" y="T5"/>
                      </a:cxn>
                      <a:cxn ang="0">
                        <a:pos x="T6" y="T7"/>
                      </a:cxn>
                      <a:cxn ang="0">
                        <a:pos x="T8" y="T9"/>
                      </a:cxn>
                    </a:cxnLst>
                    <a:rect l="0" t="0" r="r" b="b"/>
                    <a:pathLst>
                      <a:path w="82" h="83">
                        <a:moveTo>
                          <a:pt x="82" y="66"/>
                        </a:moveTo>
                        <a:lnTo>
                          <a:pt x="17" y="0"/>
                        </a:lnTo>
                        <a:lnTo>
                          <a:pt x="0" y="17"/>
                        </a:lnTo>
                        <a:lnTo>
                          <a:pt x="68" y="83"/>
                        </a:lnTo>
                        <a:lnTo>
                          <a:pt x="8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grpSp>
          </p:grpSp>
        </p:grpSp>
      </p:grpSp>
    </p:spTree>
    <p:extLst>
      <p:ext uri="{BB962C8B-B14F-4D97-AF65-F5344CB8AC3E}">
        <p14:creationId xmlns:p14="http://schemas.microsoft.com/office/powerpoint/2010/main" val="251057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oAutofit/>
          </a:bodyPr>
          <a:lstStyle/>
          <a:p>
            <a:r>
              <a:rPr lang="en-US" sz="2000" i="1" dirty="0">
                <a:latin typeface="Arial" panose="020B0604020202020204" pitchFamily="34" charset="0"/>
                <a:cs typeface="Arial" panose="020B0604020202020204" pitchFamily="34" charset="0"/>
              </a:rPr>
              <a:t>Technology Overview</a:t>
            </a:r>
          </a:p>
        </p:txBody>
      </p:sp>
      <p:sp>
        <p:nvSpPr>
          <p:cNvPr id="3" name="Title 2"/>
          <p:cNvSpPr>
            <a:spLocks noGrp="1"/>
          </p:cNvSpPr>
          <p:nvPr>
            <p:ph type="title"/>
          </p:nvPr>
        </p:nvSpPr>
        <p:spPr>
          <a:xfrm>
            <a:off x="315080" y="710179"/>
            <a:ext cx="6986126" cy="908050"/>
          </a:xfrm>
        </p:spPr>
        <p:txBody>
          <a:bodyPr>
            <a:normAutofit/>
          </a:bodyPr>
          <a:lstStyle/>
          <a:p>
            <a:r>
              <a:rPr lang="en-US" b="1" dirty="0">
                <a:latin typeface="Arial" panose="020B0604020202020204" pitchFamily="34" charset="0"/>
                <a:cs typeface="Arial" panose="020B0604020202020204" pitchFamily="34" charset="0"/>
              </a:rPr>
              <a:t>Non-Invasive Prenatal Testing (NIPT) </a:t>
            </a:r>
          </a:p>
        </p:txBody>
      </p:sp>
      <p:pic>
        <p:nvPicPr>
          <p:cNvPr id="4" name="Picture 3">
            <a:extLst>
              <a:ext uri="{FF2B5EF4-FFF2-40B4-BE49-F238E27FC236}">
                <a16:creationId xmlns:a16="http://schemas.microsoft.com/office/drawing/2014/main" id="{259818C8-9F12-4C59-B0FB-04039B3C1903}"/>
              </a:ext>
            </a:extLst>
          </p:cNvPr>
          <p:cNvPicPr>
            <a:picLocks/>
          </p:cNvPicPr>
          <p:nvPr/>
        </p:nvPicPr>
        <p:blipFill>
          <a:blip r:embed="rId3" cstate="screen">
            <a:extLst>
              <a:ext uri="{28A0092B-C50C-407E-A947-70E740481C1C}">
                <a14:useLocalDpi xmlns:a14="http://schemas.microsoft.com/office/drawing/2010/main"/>
              </a:ext>
            </a:extLst>
          </a:blip>
          <a:stretch>
            <a:fillRect/>
          </a:stretch>
        </p:blipFill>
        <p:spPr>
          <a:xfrm>
            <a:off x="10350911" y="6335896"/>
            <a:ext cx="1463148" cy="246888"/>
          </a:xfrm>
          <a:prstGeom prst="rect">
            <a:avLst/>
          </a:prstGeom>
        </p:spPr>
      </p:pic>
    </p:spTree>
    <p:extLst>
      <p:ext uri="{BB962C8B-B14F-4D97-AF65-F5344CB8AC3E}">
        <p14:creationId xmlns:p14="http://schemas.microsoft.com/office/powerpoint/2010/main" val="9901355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Noninvasive Prenatal Testing (NIPT)</a:t>
            </a:r>
          </a:p>
        </p:txBody>
      </p:sp>
      <p:sp>
        <p:nvSpPr>
          <p:cNvPr id="3" name="Rectangle 2"/>
          <p:cNvSpPr/>
          <p:nvPr/>
        </p:nvSpPr>
        <p:spPr bwMode="auto">
          <a:xfrm>
            <a:off x="1851025" y="2058913"/>
            <a:ext cx="8477250" cy="36576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b="1" dirty="0">
                <a:solidFill>
                  <a:srgbClr val="1A1818"/>
                </a:solidFill>
                <a:latin typeface="Arial" panose="020B0604020202020204" pitchFamily="34" charset="0"/>
                <a:cs typeface="Arial" panose="020B0604020202020204" pitchFamily="34" charset="0"/>
              </a:rPr>
              <a:t>Objectives of NIPT</a:t>
            </a:r>
          </a:p>
        </p:txBody>
      </p:sp>
      <p:sp>
        <p:nvSpPr>
          <p:cNvPr id="4" name="Rectangle 3"/>
          <p:cNvSpPr/>
          <p:nvPr/>
        </p:nvSpPr>
        <p:spPr bwMode="auto">
          <a:xfrm>
            <a:off x="1851025" y="2697805"/>
            <a:ext cx="4135244" cy="9144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FFFFFF"/>
                </a:solidFill>
                <a:latin typeface="Arial" panose="020B0604020202020204" pitchFamily="34" charset="0"/>
                <a:cs typeface="Arial" panose="020B0604020202020204" pitchFamily="34" charset="0"/>
              </a:rPr>
              <a:t>Reduce exposure</a:t>
            </a:r>
            <a:br>
              <a:rPr lang="en-US" sz="1600" b="1" dirty="0">
                <a:solidFill>
                  <a:srgbClr val="FFFFFF"/>
                </a:solidFill>
                <a:latin typeface="Arial" panose="020B0604020202020204" pitchFamily="34" charset="0"/>
                <a:cs typeface="Arial" panose="020B0604020202020204" pitchFamily="34" charset="0"/>
              </a:rPr>
            </a:br>
            <a:r>
              <a:rPr lang="en-US" sz="1600" b="1" dirty="0">
                <a:solidFill>
                  <a:srgbClr val="FFFFFF"/>
                </a:solidFill>
                <a:latin typeface="Arial" panose="020B0604020202020204" pitchFamily="34" charset="0"/>
                <a:cs typeface="Arial" panose="020B0604020202020204" pitchFamily="34" charset="0"/>
              </a:rPr>
              <a:t>of fetus to risk</a:t>
            </a:r>
          </a:p>
        </p:txBody>
      </p:sp>
      <p:sp>
        <p:nvSpPr>
          <p:cNvPr id="6" name="Rectangle 5"/>
          <p:cNvSpPr/>
          <p:nvPr/>
        </p:nvSpPr>
        <p:spPr bwMode="auto">
          <a:xfrm>
            <a:off x="6193031" y="2697805"/>
            <a:ext cx="4135244" cy="914400"/>
          </a:xfrm>
          <a:prstGeom prst="rect">
            <a:avLst/>
          </a:prstGeom>
          <a:solidFill>
            <a:schemeClr val="accent2">
              <a:lumMod val="7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FFFFFF"/>
                </a:solidFill>
                <a:latin typeface="Arial" panose="020B0604020202020204" pitchFamily="34" charset="0"/>
                <a:cs typeface="Arial" panose="020B0604020202020204" pitchFamily="34" charset="0"/>
              </a:rPr>
              <a:t>Reduce false</a:t>
            </a:r>
            <a:br>
              <a:rPr lang="en-US" sz="1600" b="1" dirty="0">
                <a:solidFill>
                  <a:srgbClr val="FFFFFF"/>
                </a:solidFill>
                <a:latin typeface="Arial" panose="020B0604020202020204" pitchFamily="34" charset="0"/>
                <a:cs typeface="Arial" panose="020B0604020202020204" pitchFamily="34" charset="0"/>
              </a:rPr>
            </a:br>
            <a:r>
              <a:rPr lang="en-US" sz="1600" b="1" dirty="0">
                <a:solidFill>
                  <a:srgbClr val="FFFFFF"/>
                </a:solidFill>
                <a:latin typeface="Arial" panose="020B0604020202020204" pitchFamily="34" charset="0"/>
                <a:cs typeface="Arial" panose="020B0604020202020204" pitchFamily="34" charset="0"/>
              </a:rPr>
              <a:t>positives</a:t>
            </a:r>
          </a:p>
        </p:txBody>
      </p:sp>
      <p:sp>
        <p:nvSpPr>
          <p:cNvPr id="9" name="Rectangle 8"/>
          <p:cNvSpPr/>
          <p:nvPr/>
        </p:nvSpPr>
        <p:spPr bwMode="auto">
          <a:xfrm>
            <a:off x="1851025" y="3885337"/>
            <a:ext cx="4135244" cy="914400"/>
          </a:xfrm>
          <a:prstGeom prst="rect">
            <a:avLst/>
          </a:prstGeom>
          <a:solidFill>
            <a:schemeClr val="accent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FFFFFF"/>
                </a:solidFill>
                <a:latin typeface="Arial" panose="020B0604020202020204" pitchFamily="34" charset="0"/>
                <a:cs typeface="Arial" panose="020B0604020202020204" pitchFamily="34" charset="0"/>
              </a:rPr>
              <a:t>Testing that can easily be</a:t>
            </a:r>
            <a:br>
              <a:rPr lang="en-US" sz="1600" b="1" dirty="0">
                <a:solidFill>
                  <a:srgbClr val="FFFFFF"/>
                </a:solidFill>
                <a:latin typeface="Arial" panose="020B0604020202020204" pitchFamily="34" charset="0"/>
                <a:cs typeface="Arial" panose="020B0604020202020204" pitchFamily="34" charset="0"/>
              </a:rPr>
            </a:br>
            <a:r>
              <a:rPr lang="en-US" sz="1600" b="1" dirty="0">
                <a:solidFill>
                  <a:srgbClr val="FFFFFF"/>
                </a:solidFill>
                <a:latin typeface="Arial" panose="020B0604020202020204" pitchFamily="34" charset="0"/>
                <a:cs typeface="Arial" panose="020B0604020202020204" pitchFamily="34" charset="0"/>
              </a:rPr>
              <a:t>offered to pregnant women</a:t>
            </a:r>
          </a:p>
        </p:txBody>
      </p:sp>
      <p:sp>
        <p:nvSpPr>
          <p:cNvPr id="11" name="Rectangle 10"/>
          <p:cNvSpPr/>
          <p:nvPr/>
        </p:nvSpPr>
        <p:spPr bwMode="auto">
          <a:xfrm>
            <a:off x="6193031" y="3885337"/>
            <a:ext cx="4135244" cy="914400"/>
          </a:xfrm>
          <a:prstGeom prst="rect">
            <a:avLst/>
          </a:prstGeom>
          <a:solidFill>
            <a:schemeClr val="accent5"/>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1600" b="1" dirty="0">
                <a:solidFill>
                  <a:srgbClr val="FFFFFF"/>
                </a:solidFill>
                <a:latin typeface="Arial" panose="020B0604020202020204" pitchFamily="34" charset="0"/>
                <a:cs typeface="Arial" panose="020B0604020202020204" pitchFamily="34" charset="0"/>
              </a:rPr>
              <a:t>Enable a high</a:t>
            </a:r>
            <a:br>
              <a:rPr lang="en-US" sz="1600" b="1" dirty="0">
                <a:solidFill>
                  <a:srgbClr val="FFFFFF"/>
                </a:solidFill>
                <a:latin typeface="Arial" panose="020B0604020202020204" pitchFamily="34" charset="0"/>
                <a:cs typeface="Arial" panose="020B0604020202020204" pitchFamily="34" charset="0"/>
              </a:rPr>
            </a:br>
            <a:r>
              <a:rPr lang="en-US" sz="1600" b="1" dirty="0">
                <a:solidFill>
                  <a:srgbClr val="FFFFFF"/>
                </a:solidFill>
                <a:latin typeface="Arial" panose="020B0604020202020204" pitchFamily="34" charset="0"/>
                <a:cs typeface="Arial" panose="020B0604020202020204" pitchFamily="34" charset="0"/>
              </a:rPr>
              <a:t>detection rate</a:t>
            </a:r>
          </a:p>
        </p:txBody>
      </p:sp>
    </p:spTree>
    <p:extLst>
      <p:ext uri="{BB962C8B-B14F-4D97-AF65-F5344CB8AC3E}">
        <p14:creationId xmlns:p14="http://schemas.microsoft.com/office/powerpoint/2010/main" val="2579318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9"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Cell-Free DNA (cfDNA) in Maternal Blood</a:t>
            </a:r>
            <a:br>
              <a:rPr lang="en-US" sz="2400" b="0" i="1" dirty="0">
                <a:latin typeface="Arial" panose="020B0604020202020204" pitchFamily="34" charset="0"/>
                <a:cs typeface="Arial" panose="020B0604020202020204" pitchFamily="34" charset="0"/>
              </a:rPr>
            </a:br>
            <a:r>
              <a:rPr lang="en-US" sz="2400" b="0" i="1" dirty="0">
                <a:latin typeface="Arial" panose="020B0604020202020204" pitchFamily="34" charset="0"/>
                <a:cs typeface="Arial" panose="020B0604020202020204" pitchFamily="34" charset="0"/>
              </a:rPr>
              <a:t>An ideal analyte for aneuploidy testing</a:t>
            </a:r>
          </a:p>
        </p:txBody>
      </p:sp>
      <p:sp>
        <p:nvSpPr>
          <p:cNvPr id="3" name="Content Placeholder 3"/>
          <p:cNvSpPr txBox="1">
            <a:spLocks/>
          </p:cNvSpPr>
          <p:nvPr/>
        </p:nvSpPr>
        <p:spPr bwMode="auto">
          <a:xfrm>
            <a:off x="799803" y="6388111"/>
            <a:ext cx="8816975" cy="21709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342900" indent="-342900" algn="l" rtl="0" eaLnBrk="1" fontAlgn="base" hangingPunct="1">
              <a:spcBef>
                <a:spcPts val="900"/>
              </a:spcBef>
              <a:spcAft>
                <a:spcPts val="900"/>
              </a:spcAft>
              <a:buClr>
                <a:srgbClr val="F89D21"/>
              </a:buClr>
              <a:buSzPct val="90000"/>
              <a:buFont typeface="Arial-BoldMT" charset="0"/>
              <a:buChar char="●"/>
              <a:tabLst/>
              <a:defRPr sz="2200" b="1" kern="600" spc="30" baseline="0">
                <a:solidFill>
                  <a:schemeClr val="tx1"/>
                </a:solidFill>
                <a:latin typeface="+mj-lt"/>
                <a:ea typeface="+mn-ea"/>
                <a:cs typeface="Arial"/>
              </a:defRPr>
            </a:lvl1pPr>
            <a:lvl2pPr marL="571500" indent="-228600" algn="l" rtl="0" eaLnBrk="1" fontAlgn="base" hangingPunct="1">
              <a:spcBef>
                <a:spcPts val="0"/>
              </a:spcBef>
              <a:spcAft>
                <a:spcPts val="400"/>
              </a:spcAft>
              <a:buClr>
                <a:schemeClr val="tx1"/>
              </a:buClr>
              <a:buFont typeface="ArialMT" charset="0"/>
              <a:buChar char="-"/>
              <a:tabLst/>
              <a:defRPr sz="2000" kern="600" spc="-20" baseline="0">
                <a:solidFill>
                  <a:schemeClr val="tx1"/>
                </a:solidFill>
                <a:latin typeface="+mj-lt"/>
                <a:cs typeface="Arial"/>
              </a:defRPr>
            </a:lvl2pPr>
            <a:lvl3pPr marL="800100" indent="-228600" algn="l" rtl="0" eaLnBrk="1" fontAlgn="base" hangingPunct="1">
              <a:spcBef>
                <a:spcPts val="0"/>
              </a:spcBef>
              <a:spcAft>
                <a:spcPts val="600"/>
              </a:spcAft>
              <a:buClr>
                <a:schemeClr val="tx1"/>
              </a:buClr>
              <a:buSzPct val="80000"/>
              <a:buFont typeface="Wingdings" pitchFamily="2" charset="2"/>
              <a:buChar char="§"/>
              <a:tabLst/>
              <a:defRPr sz="1600" kern="600">
                <a:solidFill>
                  <a:schemeClr val="tx1"/>
                </a:solidFill>
                <a:latin typeface="+mj-lt"/>
                <a:cs typeface="Arial"/>
              </a:defRPr>
            </a:lvl3pPr>
            <a:lvl4pPr marL="1028700" indent="-228600" algn="l" rtl="0" eaLnBrk="1" fontAlgn="base" hangingPunct="1">
              <a:spcBef>
                <a:spcPts val="0"/>
              </a:spcBef>
              <a:spcAft>
                <a:spcPts val="600"/>
              </a:spcAft>
              <a:buClr>
                <a:schemeClr val="tx1"/>
              </a:buClr>
              <a:buSzPct val="80000"/>
              <a:buFont typeface="Arial" charset="0"/>
              <a:buChar char="–"/>
              <a:tabLst/>
              <a:defRPr sz="1600" kern="600">
                <a:solidFill>
                  <a:schemeClr val="tx1"/>
                </a:solidFill>
                <a:latin typeface="+mj-lt"/>
                <a:cs typeface="Arial"/>
              </a:defRPr>
            </a:lvl4pPr>
            <a:lvl5pPr marL="1257300" indent="-228600" algn="l" rtl="0" eaLnBrk="1" fontAlgn="base" hangingPunct="1">
              <a:spcBef>
                <a:spcPts val="0"/>
              </a:spcBef>
              <a:spcAft>
                <a:spcPts val="600"/>
              </a:spcAft>
              <a:buClr>
                <a:srgbClr val="535353"/>
              </a:buClr>
              <a:buFont typeface="Arial" charset="0"/>
              <a:buChar char="-"/>
              <a:tabLst/>
              <a:defRPr sz="1600" kern="600">
                <a:solidFill>
                  <a:schemeClr val="tx1"/>
                </a:solidFill>
                <a:latin typeface="+mj-lt"/>
                <a:cs typeface="Arial"/>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a:lstStyle>
          <a:p>
            <a:pPr marL="228600" indent="-228600">
              <a:spcBef>
                <a:spcPts val="0"/>
              </a:spcBef>
              <a:spcAft>
                <a:spcPts val="300"/>
              </a:spcAft>
              <a:buClr>
                <a:schemeClr val="tx1"/>
              </a:buClr>
              <a:buFont typeface="+mj-lt"/>
              <a:buAutoNum type="arabicPeriod"/>
            </a:pPr>
            <a:r>
              <a:rPr lang="en-US" sz="800" b="0" dirty="0">
                <a:latin typeface="Arial" panose="020B0604020202020204" pitchFamily="34" charset="0"/>
                <a:cs typeface="Arial" panose="020B0604020202020204" pitchFamily="34" charset="0"/>
              </a:rPr>
              <a:t>Barrett, A, Zimmerman BG, Wang D, Holloway A, Chitty L. Implementing prenatal diagnosis based on cell-free fetal DNA: Accurate identification of factors affecting fetal DNA yield. </a:t>
            </a:r>
            <a:r>
              <a:rPr lang="en-US" sz="800" b="0" i="1" dirty="0">
                <a:latin typeface="Arial" panose="020B0604020202020204" pitchFamily="34" charset="0"/>
                <a:cs typeface="Arial" panose="020B0604020202020204" pitchFamily="34" charset="0"/>
              </a:rPr>
              <a:t>PLoS One</a:t>
            </a:r>
            <a:r>
              <a:rPr lang="en-US" sz="800" b="0" dirty="0">
                <a:latin typeface="Arial" panose="020B0604020202020204" pitchFamily="34" charset="0"/>
                <a:cs typeface="Arial" panose="020B0604020202020204" pitchFamily="34" charset="0"/>
              </a:rPr>
              <a:t>. 2011;6(10):e25202..</a:t>
            </a:r>
          </a:p>
          <a:p>
            <a:pPr marL="228600" indent="-228600">
              <a:spcBef>
                <a:spcPts val="0"/>
              </a:spcBef>
              <a:spcAft>
                <a:spcPts val="300"/>
              </a:spcAft>
              <a:buClr>
                <a:schemeClr val="tx1"/>
              </a:buClr>
              <a:buFont typeface="+mj-lt"/>
              <a:buAutoNum type="arabicPeriod"/>
            </a:pPr>
            <a:r>
              <a:rPr lang="en-US" sz="800" b="0" dirty="0">
                <a:latin typeface="Arial" panose="020B0604020202020204" pitchFamily="34" charset="0"/>
                <a:cs typeface="Arial" panose="020B0604020202020204" pitchFamily="34" charset="0"/>
              </a:rPr>
              <a:t>Nigam A, Saxena P, Prakash A, Acharya A.Detection of fetal nucleic acid in maternal plasma: A novel noninvasive prenatal diagnostic technique. </a:t>
            </a:r>
            <a:r>
              <a:rPr lang="en-US" sz="800" b="0" i="1" dirty="0">
                <a:latin typeface="Arial" panose="020B0604020202020204" pitchFamily="34" charset="0"/>
                <a:cs typeface="Arial" panose="020B0604020202020204" pitchFamily="34" charset="0"/>
              </a:rPr>
              <a:t>J Interntl Med Sci Acad.</a:t>
            </a:r>
            <a:r>
              <a:rPr lang="en-US" sz="800" b="0" dirty="0">
                <a:latin typeface="Arial" panose="020B0604020202020204" pitchFamily="34" charset="0"/>
                <a:cs typeface="Arial" panose="020B0604020202020204" pitchFamily="34" charset="0"/>
              </a:rPr>
              <a:t>2012; 25(3): 119-120. </a:t>
            </a:r>
          </a:p>
        </p:txBody>
      </p:sp>
      <p:grpSp>
        <p:nvGrpSpPr>
          <p:cNvPr id="7" name="Group 6"/>
          <p:cNvGrpSpPr/>
          <p:nvPr/>
        </p:nvGrpSpPr>
        <p:grpSpPr>
          <a:xfrm>
            <a:off x="1374370" y="1956510"/>
            <a:ext cx="5281453" cy="1672196"/>
            <a:chOff x="327024" y="2007692"/>
            <a:chExt cx="5281453" cy="1672196"/>
          </a:xfrm>
        </p:grpSpPr>
        <p:sp>
          <p:nvSpPr>
            <p:cNvPr id="5" name="Content Placeholder 4"/>
            <p:cNvSpPr txBox="1">
              <a:spLocks/>
            </p:cNvSpPr>
            <p:nvPr/>
          </p:nvSpPr>
          <p:spPr bwMode="auto">
            <a:xfrm>
              <a:off x="327024" y="2787336"/>
              <a:ext cx="5281452" cy="892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spcBef>
                  <a:spcPts val="900"/>
                </a:spcBef>
                <a:spcAft>
                  <a:spcPts val="900"/>
                </a:spcAft>
                <a:buClr>
                  <a:srgbClr val="F89D21"/>
                </a:buClr>
                <a:buSzPct val="90000"/>
                <a:buFont typeface="Arial-BoldMT" charset="0"/>
                <a:buChar char="●"/>
                <a:tabLst/>
                <a:defRPr sz="2200" b="1" kern="600" spc="30" baseline="0">
                  <a:solidFill>
                    <a:schemeClr val="tx1"/>
                  </a:solidFill>
                  <a:latin typeface="+mj-lt"/>
                  <a:ea typeface="+mn-ea"/>
                  <a:cs typeface="Arial"/>
                </a:defRPr>
              </a:lvl1pPr>
              <a:lvl2pPr marL="571500" indent="-228600" algn="l" rtl="0" eaLnBrk="1" fontAlgn="base" hangingPunct="1">
                <a:spcBef>
                  <a:spcPts val="0"/>
                </a:spcBef>
                <a:spcAft>
                  <a:spcPts val="400"/>
                </a:spcAft>
                <a:buClr>
                  <a:schemeClr val="tx1"/>
                </a:buClr>
                <a:buFont typeface="ArialMT" charset="0"/>
                <a:buChar char="-"/>
                <a:tabLst/>
                <a:defRPr sz="2000" kern="600" spc="-20" baseline="0">
                  <a:solidFill>
                    <a:schemeClr val="tx1"/>
                  </a:solidFill>
                  <a:latin typeface="+mj-lt"/>
                  <a:cs typeface="Arial"/>
                </a:defRPr>
              </a:lvl2pPr>
              <a:lvl3pPr marL="800100" indent="-228600" algn="l" rtl="0" eaLnBrk="1" fontAlgn="base" hangingPunct="1">
                <a:spcBef>
                  <a:spcPts val="0"/>
                </a:spcBef>
                <a:spcAft>
                  <a:spcPts val="600"/>
                </a:spcAft>
                <a:buClr>
                  <a:schemeClr val="tx1"/>
                </a:buClr>
                <a:buSzPct val="80000"/>
                <a:buFont typeface="Wingdings" pitchFamily="2" charset="2"/>
                <a:buChar char="§"/>
                <a:tabLst/>
                <a:defRPr sz="1600" kern="600">
                  <a:solidFill>
                    <a:schemeClr val="tx1"/>
                  </a:solidFill>
                  <a:latin typeface="+mj-lt"/>
                  <a:cs typeface="Arial"/>
                </a:defRPr>
              </a:lvl3pPr>
              <a:lvl4pPr marL="1028700" indent="-228600" algn="l" rtl="0" eaLnBrk="1" fontAlgn="base" hangingPunct="1">
                <a:spcBef>
                  <a:spcPts val="0"/>
                </a:spcBef>
                <a:spcAft>
                  <a:spcPts val="600"/>
                </a:spcAft>
                <a:buClr>
                  <a:schemeClr val="tx1"/>
                </a:buClr>
                <a:buSzPct val="80000"/>
                <a:buFont typeface="Arial" charset="0"/>
                <a:buChar char="–"/>
                <a:tabLst/>
                <a:defRPr sz="1600" kern="600">
                  <a:solidFill>
                    <a:schemeClr val="tx1"/>
                  </a:solidFill>
                  <a:latin typeface="+mj-lt"/>
                  <a:cs typeface="Arial"/>
                </a:defRPr>
              </a:lvl4pPr>
              <a:lvl5pPr marL="1257300" indent="-228600" algn="l" rtl="0" eaLnBrk="1" fontAlgn="base" hangingPunct="1">
                <a:spcBef>
                  <a:spcPts val="0"/>
                </a:spcBef>
                <a:spcAft>
                  <a:spcPts val="600"/>
                </a:spcAft>
                <a:buClr>
                  <a:srgbClr val="535353"/>
                </a:buClr>
                <a:buFont typeface="Arial" charset="0"/>
                <a:buChar char="-"/>
                <a:tabLst/>
                <a:defRPr sz="1600" kern="600">
                  <a:solidFill>
                    <a:schemeClr val="tx1"/>
                  </a:solidFill>
                  <a:latin typeface="+mj-lt"/>
                  <a:cs typeface="Arial"/>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a:lstStyle>
            <a:p>
              <a:pPr>
                <a:spcBef>
                  <a:spcPts val="600"/>
                </a:spcBef>
                <a:spcAft>
                  <a:spcPts val="600"/>
                </a:spcAft>
                <a:buClr>
                  <a:srgbClr val="F68920"/>
                </a:buClr>
                <a:defRPr/>
              </a:pPr>
              <a:r>
                <a:rPr lang="en-US" sz="1400" b="0" dirty="0">
                  <a:solidFill>
                    <a:srgbClr val="1A1818"/>
                  </a:solidFill>
                  <a:latin typeface="Arial" panose="020B0604020202020204" pitchFamily="34" charset="0"/>
                  <a:cs typeface="Arial" panose="020B0604020202020204" pitchFamily="34" charset="0"/>
                </a:rPr>
                <a:t>2–20% of total cfDNA in maternal blood is placental (cytotrophoblastic)</a:t>
              </a:r>
              <a:r>
                <a:rPr lang="en-US" sz="700" b="0" baseline="100000" dirty="0">
                  <a:solidFill>
                    <a:srgbClr val="1A1818"/>
                  </a:solidFill>
                  <a:latin typeface="Arial" panose="020B0604020202020204" pitchFamily="34" charset="0"/>
                  <a:cs typeface="Arial" panose="020B0604020202020204" pitchFamily="34" charset="0"/>
                </a:rPr>
                <a:t>1,2</a:t>
              </a:r>
            </a:p>
            <a:p>
              <a:pPr>
                <a:spcBef>
                  <a:spcPts val="600"/>
                </a:spcBef>
                <a:spcAft>
                  <a:spcPts val="600"/>
                </a:spcAft>
                <a:buClr>
                  <a:srgbClr val="F68920"/>
                </a:buClr>
                <a:defRPr/>
              </a:pPr>
              <a:r>
                <a:rPr lang="en-US" sz="1400" b="0" dirty="0">
                  <a:solidFill>
                    <a:srgbClr val="1A1818"/>
                  </a:solidFill>
                  <a:latin typeface="Arial" panose="020B0604020202020204" pitchFamily="34" charset="0"/>
                  <a:cs typeface="Arial" panose="020B0604020202020204" pitchFamily="34" charset="0"/>
                </a:rPr>
                <a:t>Released into bloodstream through apoptosis (cell death)</a:t>
              </a:r>
            </a:p>
          </p:txBody>
        </p:sp>
        <p:sp>
          <p:nvSpPr>
            <p:cNvPr id="6" name="Rectangle 5"/>
            <p:cNvSpPr/>
            <p:nvPr/>
          </p:nvSpPr>
          <p:spPr bwMode="auto">
            <a:xfrm>
              <a:off x="327024" y="2007692"/>
              <a:ext cx="5281453" cy="68339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b="1" dirty="0">
                  <a:solidFill>
                    <a:schemeClr val="bg1"/>
                  </a:solidFill>
                  <a:latin typeface="Arial" panose="020B0604020202020204" pitchFamily="34" charset="0"/>
                  <a:cs typeface="Arial" panose="020B0604020202020204" pitchFamily="34" charset="0"/>
                </a:rPr>
                <a:t>Maternal blood contains both</a:t>
              </a:r>
              <a:br>
                <a:rPr lang="en-US" b="1" dirty="0">
                  <a:solidFill>
                    <a:schemeClr val="bg1"/>
                  </a:solidFill>
                  <a:latin typeface="Arial" panose="020B0604020202020204" pitchFamily="34" charset="0"/>
                  <a:cs typeface="Arial" panose="020B0604020202020204" pitchFamily="34" charset="0"/>
                </a:rPr>
              </a:br>
              <a:r>
                <a:rPr lang="en-US" b="1" dirty="0">
                  <a:solidFill>
                    <a:schemeClr val="bg1"/>
                  </a:solidFill>
                  <a:latin typeface="Arial" panose="020B0604020202020204" pitchFamily="34" charset="0"/>
                  <a:cs typeface="Arial" panose="020B0604020202020204" pitchFamily="34" charset="0"/>
                </a:rPr>
                <a:t>maternal and fetal cfDNA</a:t>
              </a:r>
            </a:p>
          </p:txBody>
        </p:sp>
      </p:grpSp>
      <p:sp>
        <p:nvSpPr>
          <p:cNvPr id="8" name="Rectangle 7"/>
          <p:cNvSpPr/>
          <p:nvPr/>
        </p:nvSpPr>
        <p:spPr>
          <a:xfrm>
            <a:off x="835198" y="4639076"/>
            <a:ext cx="9734617" cy="369332"/>
          </a:xfrm>
          <a:prstGeom prst="rect">
            <a:avLst/>
          </a:prstGeom>
        </p:spPr>
        <p:txBody>
          <a:bodyPr wrap="square">
            <a:spAutoFit/>
          </a:bodyPr>
          <a:lstStyle/>
          <a:p>
            <a:pPr algn="ctr">
              <a:spcBef>
                <a:spcPts val="600"/>
              </a:spcBef>
              <a:spcAft>
                <a:spcPts val="600"/>
              </a:spcAft>
              <a:buClr>
                <a:srgbClr val="F68920"/>
              </a:buClr>
              <a:defRPr/>
            </a:pPr>
            <a:r>
              <a:rPr lang="en-US" b="1" dirty="0">
                <a:solidFill>
                  <a:srgbClr val="1A1818"/>
                </a:solidFill>
                <a:latin typeface="Arial" panose="020B0604020202020204" pitchFamily="34" charset="0"/>
                <a:cs typeface="Arial" panose="020B0604020202020204" pitchFamily="34" charset="0"/>
              </a:rPr>
              <a:t>Detected after 7+ weeks gestation and undetectable within hours postpartum</a:t>
            </a:r>
            <a:r>
              <a:rPr lang="en-US" sz="800" b="1" baseline="100000" dirty="0">
                <a:solidFill>
                  <a:srgbClr val="1A1818"/>
                </a:solidFill>
                <a:latin typeface="Arial" panose="020B0604020202020204" pitchFamily="34" charset="0"/>
                <a:cs typeface="Arial" panose="020B0604020202020204" pitchFamily="34" charset="0"/>
              </a:rPr>
              <a:t>2</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5121" y="1940943"/>
            <a:ext cx="3354694" cy="2236462"/>
          </a:xfrm>
          <a:prstGeom prst="rect">
            <a:avLst/>
          </a:prstGeom>
          <a:ln w="12700">
            <a:solidFill>
              <a:schemeClr val="accent1"/>
            </a:solidFill>
          </a:ln>
        </p:spPr>
      </p:pic>
    </p:spTree>
    <p:extLst>
      <p:ext uri="{BB962C8B-B14F-4D97-AF65-F5344CB8AC3E}">
        <p14:creationId xmlns:p14="http://schemas.microsoft.com/office/powerpoint/2010/main" val="320885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533" y="165404"/>
            <a:ext cx="11303000" cy="961274"/>
          </a:xfrm>
        </p:spPr>
        <p:txBody>
          <a:bodyPr/>
          <a:lstStyle/>
          <a:p>
            <a:r>
              <a:rPr lang="en-US" dirty="0">
                <a:latin typeface="Arial" panose="020B0604020202020204" pitchFamily="34" charset="0"/>
                <a:cs typeface="Arial" panose="020B0604020202020204" pitchFamily="34" charset="0"/>
              </a:rPr>
              <a:t>Method of Analysis for Illumina NIPT</a:t>
            </a:r>
          </a:p>
        </p:txBody>
      </p:sp>
      <p:sp>
        <p:nvSpPr>
          <p:cNvPr id="179" name="Rectangle 178"/>
          <p:cNvSpPr/>
          <p:nvPr/>
        </p:nvSpPr>
        <p:spPr bwMode="auto">
          <a:xfrm>
            <a:off x="1089497" y="1638137"/>
            <a:ext cx="9326325" cy="381198"/>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b="1" dirty="0">
                <a:solidFill>
                  <a:schemeClr val="accent2">
                    <a:lumMod val="75000"/>
                  </a:schemeClr>
                </a:solidFill>
                <a:latin typeface="Arial" panose="020B0604020202020204" pitchFamily="34" charset="0"/>
                <a:cs typeface="Arial" panose="020B0604020202020204" pitchFamily="34" charset="0"/>
              </a:rPr>
              <a:t>2. Whole-Genome Sequencing</a:t>
            </a:r>
          </a:p>
        </p:txBody>
      </p:sp>
      <p:sp>
        <p:nvSpPr>
          <p:cNvPr id="180" name="Rectangle 179"/>
          <p:cNvSpPr/>
          <p:nvPr/>
        </p:nvSpPr>
        <p:spPr bwMode="auto">
          <a:xfrm>
            <a:off x="1089499" y="1099896"/>
            <a:ext cx="9326326" cy="373628"/>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b="1" dirty="0">
                <a:solidFill>
                  <a:schemeClr val="accent1"/>
                </a:solidFill>
                <a:latin typeface="Arial" panose="020B0604020202020204" pitchFamily="34" charset="0"/>
                <a:cs typeface="Arial" panose="020B0604020202020204" pitchFamily="34" charset="0"/>
              </a:rPr>
              <a:t>1. Extract and Prepare cfDNA</a:t>
            </a:r>
          </a:p>
        </p:txBody>
      </p:sp>
      <p:sp>
        <p:nvSpPr>
          <p:cNvPr id="156" name="Rectangle 155"/>
          <p:cNvSpPr/>
          <p:nvPr/>
        </p:nvSpPr>
        <p:spPr bwMode="auto">
          <a:xfrm>
            <a:off x="1089497" y="2193659"/>
            <a:ext cx="9326327" cy="36576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b="1" dirty="0">
                <a:solidFill>
                  <a:schemeClr val="accent4"/>
                </a:solidFill>
                <a:latin typeface="Arial" panose="020B0604020202020204" pitchFamily="34" charset="0"/>
                <a:cs typeface="Arial" panose="020B0604020202020204" pitchFamily="34" charset="0"/>
              </a:rPr>
              <a:t>3. Alignment</a:t>
            </a:r>
            <a:endParaRPr lang="en-US" sz="1600" b="1" dirty="0">
              <a:solidFill>
                <a:schemeClr val="accent4"/>
              </a:solidFill>
              <a:latin typeface="Arial" panose="020B0604020202020204" pitchFamily="34" charset="0"/>
              <a:cs typeface="Arial" panose="020B0604020202020204" pitchFamily="34" charset="0"/>
            </a:endParaRPr>
          </a:p>
        </p:txBody>
      </p:sp>
      <p:grpSp>
        <p:nvGrpSpPr>
          <p:cNvPr id="157" name="Group 156"/>
          <p:cNvGrpSpPr/>
          <p:nvPr/>
        </p:nvGrpSpPr>
        <p:grpSpPr>
          <a:xfrm>
            <a:off x="1089498" y="2720445"/>
            <a:ext cx="9326326" cy="877143"/>
            <a:chOff x="327025" y="1141762"/>
            <a:chExt cx="8586797" cy="877143"/>
          </a:xfrm>
        </p:grpSpPr>
        <p:sp>
          <p:nvSpPr>
            <p:cNvPr id="158" name="Rectangle 157"/>
            <p:cNvSpPr/>
            <p:nvPr/>
          </p:nvSpPr>
          <p:spPr bwMode="auto">
            <a:xfrm>
              <a:off x="327025" y="1141762"/>
              <a:ext cx="8586797" cy="36576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b="1" dirty="0">
                  <a:solidFill>
                    <a:schemeClr val="accent5"/>
                  </a:solidFill>
                  <a:latin typeface="Arial" panose="020B0604020202020204" pitchFamily="34" charset="0"/>
                  <a:cs typeface="Arial" panose="020B0604020202020204" pitchFamily="34" charset="0"/>
                </a:rPr>
                <a:t>4. Counting</a:t>
              </a:r>
              <a:endParaRPr lang="en-US" sz="1600" b="1" dirty="0">
                <a:solidFill>
                  <a:schemeClr val="accent5"/>
                </a:solidFill>
                <a:latin typeface="Arial" panose="020B0604020202020204" pitchFamily="34" charset="0"/>
                <a:cs typeface="Arial" panose="020B0604020202020204" pitchFamily="34" charset="0"/>
              </a:endParaRPr>
            </a:p>
          </p:txBody>
        </p:sp>
        <p:sp>
          <p:nvSpPr>
            <p:cNvPr id="159" name="TextBox 158"/>
            <p:cNvSpPr txBox="1"/>
            <p:nvPr/>
          </p:nvSpPr>
          <p:spPr>
            <a:xfrm>
              <a:off x="7436909" y="1649573"/>
              <a:ext cx="1374351" cy="369332"/>
            </a:xfrm>
            <a:prstGeom prst="rect">
              <a:avLst/>
            </a:prstGeom>
            <a:noFill/>
          </p:spPr>
          <p:txBody>
            <a:bodyPr wrap="none" rtlCol="0">
              <a:spAutoFit/>
            </a:bodyPr>
            <a:lstStyle/>
            <a:p>
              <a:pPr algn="ctr"/>
              <a:r>
                <a:rPr lang="en-US" b="1" dirty="0">
                  <a:latin typeface="Arial" panose="020B0604020202020204" pitchFamily="34" charset="0"/>
                  <a:cs typeface="Arial" panose="020B0604020202020204" pitchFamily="34" charset="0"/>
                </a:rPr>
                <a:t>Not to scale</a:t>
              </a:r>
            </a:p>
          </p:txBody>
        </p:sp>
      </p:grpSp>
      <p:grpSp>
        <p:nvGrpSpPr>
          <p:cNvPr id="160" name="Group 159"/>
          <p:cNvGrpSpPr/>
          <p:nvPr/>
        </p:nvGrpSpPr>
        <p:grpSpPr>
          <a:xfrm>
            <a:off x="1189273" y="3429000"/>
            <a:ext cx="9326327" cy="2774585"/>
            <a:chOff x="327024" y="1719349"/>
            <a:chExt cx="8131176" cy="4349608"/>
          </a:xfrm>
        </p:grpSpPr>
        <p:grpSp>
          <p:nvGrpSpPr>
            <p:cNvPr id="161" name="Group 160"/>
            <p:cNvGrpSpPr/>
            <p:nvPr/>
          </p:nvGrpSpPr>
          <p:grpSpPr>
            <a:xfrm>
              <a:off x="2239437" y="1719349"/>
              <a:ext cx="731520" cy="3596718"/>
              <a:chOff x="2239437" y="1719349"/>
              <a:chExt cx="731520" cy="3596718"/>
            </a:xfrm>
          </p:grpSpPr>
          <p:grpSp>
            <p:nvGrpSpPr>
              <p:cNvPr id="263" name="Group 262"/>
              <p:cNvGrpSpPr/>
              <p:nvPr/>
            </p:nvGrpSpPr>
            <p:grpSpPr>
              <a:xfrm>
                <a:off x="2239437" y="2445225"/>
                <a:ext cx="731520" cy="2870842"/>
                <a:chOff x="2239437" y="2445225"/>
                <a:chExt cx="731520" cy="2870842"/>
              </a:xfrm>
            </p:grpSpPr>
            <p:sp>
              <p:nvSpPr>
                <p:cNvPr id="270" name="Rectangle 269"/>
                <p:cNvSpPr/>
                <p:nvPr/>
              </p:nvSpPr>
              <p:spPr bwMode="auto">
                <a:xfrm>
                  <a:off x="2239437" y="5207060"/>
                  <a:ext cx="731520" cy="109007"/>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71" name="Rectangle 270"/>
                <p:cNvSpPr/>
                <p:nvPr/>
              </p:nvSpPr>
              <p:spPr bwMode="auto">
                <a:xfrm>
                  <a:off x="2239437" y="5061699"/>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72" name="Rectangle 271"/>
                <p:cNvSpPr/>
                <p:nvPr/>
              </p:nvSpPr>
              <p:spPr bwMode="auto">
                <a:xfrm>
                  <a:off x="2239437" y="4916340"/>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73" name="Rectangle 272"/>
                <p:cNvSpPr/>
                <p:nvPr/>
              </p:nvSpPr>
              <p:spPr bwMode="auto">
                <a:xfrm>
                  <a:off x="2239437" y="4770980"/>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74" name="Rectangle 273"/>
                <p:cNvSpPr/>
                <p:nvPr/>
              </p:nvSpPr>
              <p:spPr bwMode="auto">
                <a:xfrm>
                  <a:off x="2239437" y="4625620"/>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75" name="Rectangle 274"/>
                <p:cNvSpPr/>
                <p:nvPr/>
              </p:nvSpPr>
              <p:spPr bwMode="auto">
                <a:xfrm>
                  <a:off x="2239437" y="4480261"/>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76" name="Rectangle 275"/>
                <p:cNvSpPr/>
                <p:nvPr/>
              </p:nvSpPr>
              <p:spPr bwMode="auto">
                <a:xfrm>
                  <a:off x="2239437" y="4334902"/>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77" name="Rectangle 276"/>
                <p:cNvSpPr/>
                <p:nvPr/>
              </p:nvSpPr>
              <p:spPr bwMode="auto">
                <a:xfrm>
                  <a:off x="2239437" y="4189542"/>
                  <a:ext cx="731520" cy="109007"/>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78" name="Rectangle 277"/>
                <p:cNvSpPr/>
                <p:nvPr/>
              </p:nvSpPr>
              <p:spPr bwMode="auto">
                <a:xfrm>
                  <a:off x="2239437" y="4044182"/>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79" name="Rectangle 278"/>
                <p:cNvSpPr/>
                <p:nvPr/>
              </p:nvSpPr>
              <p:spPr bwMode="auto">
                <a:xfrm>
                  <a:off x="2239437" y="3898821"/>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80" name="Rectangle 279"/>
                <p:cNvSpPr/>
                <p:nvPr/>
              </p:nvSpPr>
              <p:spPr bwMode="auto">
                <a:xfrm>
                  <a:off x="2239437" y="3753462"/>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81" name="Rectangle 280"/>
                <p:cNvSpPr/>
                <p:nvPr/>
              </p:nvSpPr>
              <p:spPr bwMode="auto">
                <a:xfrm>
                  <a:off x="2239437" y="3608103"/>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82" name="Rectangle 281"/>
                <p:cNvSpPr/>
                <p:nvPr/>
              </p:nvSpPr>
              <p:spPr bwMode="auto">
                <a:xfrm>
                  <a:off x="2239437" y="3462743"/>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83" name="Rectangle 282"/>
                <p:cNvSpPr/>
                <p:nvPr/>
              </p:nvSpPr>
              <p:spPr bwMode="auto">
                <a:xfrm>
                  <a:off x="2239437" y="3317383"/>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84" name="Rectangle 283"/>
                <p:cNvSpPr/>
                <p:nvPr/>
              </p:nvSpPr>
              <p:spPr bwMode="auto">
                <a:xfrm>
                  <a:off x="2239437" y="3172022"/>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85" name="Rectangle 284"/>
                <p:cNvSpPr/>
                <p:nvPr/>
              </p:nvSpPr>
              <p:spPr bwMode="auto">
                <a:xfrm>
                  <a:off x="2239437" y="3026664"/>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86" name="Rectangle 285"/>
                <p:cNvSpPr/>
                <p:nvPr/>
              </p:nvSpPr>
              <p:spPr bwMode="auto">
                <a:xfrm>
                  <a:off x="2239437" y="2881305"/>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87" name="Rectangle 286"/>
                <p:cNvSpPr/>
                <p:nvPr/>
              </p:nvSpPr>
              <p:spPr bwMode="auto">
                <a:xfrm>
                  <a:off x="2239437" y="2735945"/>
                  <a:ext cx="731520" cy="109007"/>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88" name="Rectangle 287"/>
                <p:cNvSpPr/>
                <p:nvPr/>
              </p:nvSpPr>
              <p:spPr bwMode="auto">
                <a:xfrm>
                  <a:off x="2239437" y="2590585"/>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89" name="Rectangle 288"/>
                <p:cNvSpPr/>
                <p:nvPr/>
              </p:nvSpPr>
              <p:spPr bwMode="auto">
                <a:xfrm>
                  <a:off x="2239437" y="2445225"/>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grpSp>
          <p:grpSp>
            <p:nvGrpSpPr>
              <p:cNvPr id="264" name="Group 263"/>
              <p:cNvGrpSpPr/>
              <p:nvPr/>
            </p:nvGrpSpPr>
            <p:grpSpPr>
              <a:xfrm>
                <a:off x="2239437" y="1719349"/>
                <a:ext cx="731520" cy="690447"/>
                <a:chOff x="2303794" y="1552718"/>
                <a:chExt cx="731520" cy="800369"/>
              </a:xfrm>
            </p:grpSpPr>
            <p:sp>
              <p:nvSpPr>
                <p:cNvPr id="265" name="Rectangle 264"/>
                <p:cNvSpPr/>
                <p:nvPr/>
              </p:nvSpPr>
              <p:spPr bwMode="auto">
                <a:xfrm>
                  <a:off x="2303794" y="2226724"/>
                  <a:ext cx="731520" cy="126363"/>
                </a:xfrm>
                <a:prstGeom prst="rect">
                  <a:avLst/>
                </a:prstGeom>
                <a:no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66" name="Rectangle 265"/>
                <p:cNvSpPr/>
                <p:nvPr/>
              </p:nvSpPr>
              <p:spPr bwMode="auto">
                <a:xfrm>
                  <a:off x="2303794" y="2058224"/>
                  <a:ext cx="731520" cy="126363"/>
                </a:xfrm>
                <a:prstGeom prst="rect">
                  <a:avLst/>
                </a:prstGeom>
                <a:no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67" name="Rectangle 266"/>
                <p:cNvSpPr/>
                <p:nvPr/>
              </p:nvSpPr>
              <p:spPr bwMode="auto">
                <a:xfrm>
                  <a:off x="2303794" y="1889722"/>
                  <a:ext cx="731520" cy="126363"/>
                </a:xfrm>
                <a:prstGeom prst="rect">
                  <a:avLst/>
                </a:prstGeom>
                <a:no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68" name="Rectangle 267"/>
                <p:cNvSpPr/>
                <p:nvPr/>
              </p:nvSpPr>
              <p:spPr bwMode="auto">
                <a:xfrm>
                  <a:off x="2303794" y="1721220"/>
                  <a:ext cx="731520" cy="126363"/>
                </a:xfrm>
                <a:prstGeom prst="rect">
                  <a:avLst/>
                </a:prstGeom>
                <a:no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69" name="Rectangle 268"/>
                <p:cNvSpPr/>
                <p:nvPr/>
              </p:nvSpPr>
              <p:spPr bwMode="auto">
                <a:xfrm>
                  <a:off x="2303794" y="1552718"/>
                  <a:ext cx="731520" cy="126363"/>
                </a:xfrm>
                <a:prstGeom prst="rect">
                  <a:avLst/>
                </a:prstGeom>
                <a:no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grpSp>
        </p:grpSp>
        <p:grpSp>
          <p:nvGrpSpPr>
            <p:cNvPr id="162" name="Group 161"/>
            <p:cNvGrpSpPr/>
            <p:nvPr/>
          </p:nvGrpSpPr>
          <p:grpSpPr>
            <a:xfrm>
              <a:off x="3523597" y="2009145"/>
              <a:ext cx="731520" cy="3306922"/>
              <a:chOff x="3523597" y="2209850"/>
              <a:chExt cx="731520" cy="3306922"/>
            </a:xfrm>
          </p:grpSpPr>
          <p:sp>
            <p:nvSpPr>
              <p:cNvPr id="240" name="Rectangle 239"/>
              <p:cNvSpPr/>
              <p:nvPr/>
            </p:nvSpPr>
            <p:spPr bwMode="auto">
              <a:xfrm>
                <a:off x="3523597" y="5407764"/>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41" name="Rectangle 240"/>
              <p:cNvSpPr/>
              <p:nvPr/>
            </p:nvSpPr>
            <p:spPr bwMode="auto">
              <a:xfrm>
                <a:off x="3523597" y="5262404"/>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42" name="Rectangle 241"/>
              <p:cNvSpPr/>
              <p:nvPr/>
            </p:nvSpPr>
            <p:spPr bwMode="auto">
              <a:xfrm>
                <a:off x="3523597" y="5117045"/>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43" name="Rectangle 242"/>
              <p:cNvSpPr/>
              <p:nvPr/>
            </p:nvSpPr>
            <p:spPr bwMode="auto">
              <a:xfrm>
                <a:off x="3523597" y="4971685"/>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44" name="Rectangle 243"/>
              <p:cNvSpPr/>
              <p:nvPr/>
            </p:nvSpPr>
            <p:spPr bwMode="auto">
              <a:xfrm>
                <a:off x="3523597" y="4826325"/>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45" name="Rectangle 244"/>
              <p:cNvSpPr/>
              <p:nvPr/>
            </p:nvSpPr>
            <p:spPr bwMode="auto">
              <a:xfrm>
                <a:off x="3523597" y="4680966"/>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46" name="Rectangle 245"/>
              <p:cNvSpPr/>
              <p:nvPr/>
            </p:nvSpPr>
            <p:spPr bwMode="auto">
              <a:xfrm>
                <a:off x="3523597" y="4535607"/>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47" name="Rectangle 246"/>
              <p:cNvSpPr/>
              <p:nvPr/>
            </p:nvSpPr>
            <p:spPr bwMode="auto">
              <a:xfrm>
                <a:off x="3523597" y="4390247"/>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48" name="Rectangle 247"/>
              <p:cNvSpPr/>
              <p:nvPr/>
            </p:nvSpPr>
            <p:spPr bwMode="auto">
              <a:xfrm>
                <a:off x="3523597" y="4244887"/>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49" name="Rectangle 248"/>
              <p:cNvSpPr/>
              <p:nvPr/>
            </p:nvSpPr>
            <p:spPr bwMode="auto">
              <a:xfrm>
                <a:off x="3523597" y="4099526"/>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50" name="Rectangle 249"/>
              <p:cNvSpPr/>
              <p:nvPr/>
            </p:nvSpPr>
            <p:spPr bwMode="auto">
              <a:xfrm>
                <a:off x="3523597" y="3954167"/>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51" name="Rectangle 250"/>
              <p:cNvSpPr/>
              <p:nvPr/>
            </p:nvSpPr>
            <p:spPr bwMode="auto">
              <a:xfrm>
                <a:off x="3523597" y="3808808"/>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52" name="Rectangle 251"/>
              <p:cNvSpPr/>
              <p:nvPr/>
            </p:nvSpPr>
            <p:spPr bwMode="auto">
              <a:xfrm>
                <a:off x="3523597" y="3663448"/>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53" name="Rectangle 252"/>
              <p:cNvSpPr/>
              <p:nvPr/>
            </p:nvSpPr>
            <p:spPr bwMode="auto">
              <a:xfrm>
                <a:off x="3523597" y="3518087"/>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54" name="Rectangle 253"/>
              <p:cNvSpPr/>
              <p:nvPr/>
            </p:nvSpPr>
            <p:spPr bwMode="auto">
              <a:xfrm>
                <a:off x="3523597" y="3372727"/>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55" name="Rectangle 254"/>
              <p:cNvSpPr/>
              <p:nvPr/>
            </p:nvSpPr>
            <p:spPr bwMode="auto">
              <a:xfrm>
                <a:off x="3523597" y="3227369"/>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56" name="Rectangle 255"/>
              <p:cNvSpPr/>
              <p:nvPr/>
            </p:nvSpPr>
            <p:spPr bwMode="auto">
              <a:xfrm>
                <a:off x="3523597" y="3082009"/>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57" name="Rectangle 256"/>
              <p:cNvSpPr/>
              <p:nvPr/>
            </p:nvSpPr>
            <p:spPr bwMode="auto">
              <a:xfrm>
                <a:off x="3523597" y="2936649"/>
                <a:ext cx="731520" cy="109008"/>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58" name="Rectangle 257"/>
              <p:cNvSpPr/>
              <p:nvPr/>
            </p:nvSpPr>
            <p:spPr bwMode="auto">
              <a:xfrm>
                <a:off x="3523597" y="2791289"/>
                <a:ext cx="731520" cy="109008"/>
              </a:xfrm>
              <a:prstGeom prst="rect">
                <a:avLst/>
              </a:prstGeom>
              <a:no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59" name="Rectangle 258"/>
              <p:cNvSpPr/>
              <p:nvPr/>
            </p:nvSpPr>
            <p:spPr bwMode="auto">
              <a:xfrm>
                <a:off x="3523597" y="2645931"/>
                <a:ext cx="731520" cy="109008"/>
              </a:xfrm>
              <a:prstGeom prst="rect">
                <a:avLst/>
              </a:prstGeom>
              <a:no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60" name="Rectangle 259"/>
              <p:cNvSpPr/>
              <p:nvPr/>
            </p:nvSpPr>
            <p:spPr bwMode="auto">
              <a:xfrm>
                <a:off x="3523597" y="2500570"/>
                <a:ext cx="731520" cy="109008"/>
              </a:xfrm>
              <a:prstGeom prst="rect">
                <a:avLst/>
              </a:prstGeom>
              <a:no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61" name="Rectangle 260"/>
              <p:cNvSpPr/>
              <p:nvPr/>
            </p:nvSpPr>
            <p:spPr bwMode="auto">
              <a:xfrm>
                <a:off x="3523597" y="2355210"/>
                <a:ext cx="731520" cy="109008"/>
              </a:xfrm>
              <a:prstGeom prst="rect">
                <a:avLst/>
              </a:prstGeom>
              <a:no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62" name="Rectangle 261"/>
              <p:cNvSpPr/>
              <p:nvPr/>
            </p:nvSpPr>
            <p:spPr bwMode="auto">
              <a:xfrm>
                <a:off x="3523597" y="2209850"/>
                <a:ext cx="731520" cy="109008"/>
              </a:xfrm>
              <a:prstGeom prst="rect">
                <a:avLst/>
              </a:prstGeom>
              <a:no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grpSp>
        <p:grpSp>
          <p:nvGrpSpPr>
            <p:cNvPr id="167" name="Group 166"/>
            <p:cNvGrpSpPr/>
            <p:nvPr/>
          </p:nvGrpSpPr>
          <p:grpSpPr>
            <a:xfrm>
              <a:off x="5348397" y="3897585"/>
              <a:ext cx="731520" cy="1418482"/>
              <a:chOff x="5724373" y="3990653"/>
              <a:chExt cx="731520" cy="1644309"/>
            </a:xfrm>
          </p:grpSpPr>
          <p:sp>
            <p:nvSpPr>
              <p:cNvPr id="230" name="Rectangle 229"/>
              <p:cNvSpPr/>
              <p:nvPr/>
            </p:nvSpPr>
            <p:spPr bwMode="auto">
              <a:xfrm>
                <a:off x="5724373" y="5508599"/>
                <a:ext cx="731520" cy="126363"/>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31" name="Rectangle 230"/>
              <p:cNvSpPr/>
              <p:nvPr/>
            </p:nvSpPr>
            <p:spPr bwMode="auto">
              <a:xfrm>
                <a:off x="5724373" y="5340098"/>
                <a:ext cx="731520" cy="126363"/>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32" name="Rectangle 231"/>
              <p:cNvSpPr/>
              <p:nvPr/>
            </p:nvSpPr>
            <p:spPr bwMode="auto">
              <a:xfrm>
                <a:off x="5724373" y="5171597"/>
                <a:ext cx="731520" cy="126363"/>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33" name="Rectangle 232"/>
              <p:cNvSpPr/>
              <p:nvPr/>
            </p:nvSpPr>
            <p:spPr bwMode="auto">
              <a:xfrm>
                <a:off x="5724373" y="5003095"/>
                <a:ext cx="731520" cy="126363"/>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34" name="Rectangle 233"/>
              <p:cNvSpPr/>
              <p:nvPr/>
            </p:nvSpPr>
            <p:spPr bwMode="auto">
              <a:xfrm>
                <a:off x="5724373" y="4834593"/>
                <a:ext cx="731520" cy="126363"/>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35" name="Rectangle 234"/>
              <p:cNvSpPr/>
              <p:nvPr/>
            </p:nvSpPr>
            <p:spPr bwMode="auto">
              <a:xfrm>
                <a:off x="5724373" y="4666093"/>
                <a:ext cx="731520" cy="126363"/>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36" name="Rectangle 235"/>
              <p:cNvSpPr/>
              <p:nvPr/>
            </p:nvSpPr>
            <p:spPr bwMode="auto">
              <a:xfrm>
                <a:off x="5724373" y="4497592"/>
                <a:ext cx="731520" cy="126363"/>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37" name="Rectangle 236"/>
              <p:cNvSpPr/>
              <p:nvPr/>
            </p:nvSpPr>
            <p:spPr bwMode="auto">
              <a:xfrm>
                <a:off x="5724373" y="4329090"/>
                <a:ext cx="731520" cy="126363"/>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38" name="Rectangle 237"/>
              <p:cNvSpPr/>
              <p:nvPr/>
            </p:nvSpPr>
            <p:spPr bwMode="auto">
              <a:xfrm>
                <a:off x="5724373" y="4159153"/>
                <a:ext cx="731520" cy="126363"/>
              </a:xfrm>
              <a:prstGeom prst="rect">
                <a:avLst/>
              </a:prstGeom>
              <a:no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39" name="Rectangle 238"/>
              <p:cNvSpPr/>
              <p:nvPr/>
            </p:nvSpPr>
            <p:spPr bwMode="auto">
              <a:xfrm>
                <a:off x="5724373" y="3990653"/>
                <a:ext cx="731520" cy="126363"/>
              </a:xfrm>
              <a:prstGeom prst="rect">
                <a:avLst/>
              </a:prstGeom>
              <a:no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grpSp>
        <p:grpSp>
          <p:nvGrpSpPr>
            <p:cNvPr id="170" name="Group 169"/>
            <p:cNvGrpSpPr/>
            <p:nvPr/>
          </p:nvGrpSpPr>
          <p:grpSpPr>
            <a:xfrm>
              <a:off x="742776" y="5511196"/>
              <a:ext cx="7715424" cy="557761"/>
              <a:chOff x="742776" y="5511196"/>
              <a:chExt cx="7715424" cy="557761"/>
            </a:xfrm>
          </p:grpSpPr>
          <p:cxnSp>
            <p:nvCxnSpPr>
              <p:cNvPr id="224" name="Straight Connector 223"/>
              <p:cNvCxnSpPr/>
              <p:nvPr/>
            </p:nvCxnSpPr>
            <p:spPr bwMode="auto">
              <a:xfrm>
                <a:off x="1963144" y="5511196"/>
                <a:ext cx="6495056" cy="17057"/>
              </a:xfrm>
              <a:prstGeom prst="line">
                <a:avLst/>
              </a:prstGeom>
              <a:noFill/>
              <a:ln w="12700" cap="flat" cmpd="sng" algn="ctr">
                <a:solidFill>
                  <a:schemeClr val="accent3"/>
                </a:solidFill>
                <a:prstDash val="solid"/>
                <a:round/>
                <a:headEnd type="none" w="med" len="med"/>
                <a:tailEnd type="none" w="med" len="med"/>
              </a:ln>
              <a:effectLst/>
            </p:spPr>
          </p:cxnSp>
          <p:sp>
            <p:nvSpPr>
              <p:cNvPr id="225" name="TextBox 224"/>
              <p:cNvSpPr txBox="1"/>
              <p:nvPr/>
            </p:nvSpPr>
            <p:spPr>
              <a:xfrm>
                <a:off x="742776" y="5586467"/>
                <a:ext cx="1220368" cy="482490"/>
              </a:xfrm>
              <a:prstGeom prst="rect">
                <a:avLst/>
              </a:prstGeom>
              <a:noFill/>
            </p:spPr>
            <p:txBody>
              <a:bodyPr wrap="none" rtlCol="0">
                <a:spAutoFit/>
              </a:bodyPr>
              <a:lstStyle/>
              <a:p>
                <a:pPr algn="r"/>
                <a:r>
                  <a:rPr lang="en-US" sz="1400" b="1" dirty="0">
                    <a:latin typeface="Arial" panose="020B0604020202020204" pitchFamily="34" charset="0"/>
                    <a:cs typeface="Arial" panose="020B0604020202020204" pitchFamily="34" charset="0"/>
                  </a:rPr>
                  <a:t>Chromosome:</a:t>
                </a:r>
              </a:p>
            </p:txBody>
          </p:sp>
          <p:sp>
            <p:nvSpPr>
              <p:cNvPr id="226" name="TextBox 225"/>
              <p:cNvSpPr txBox="1"/>
              <p:nvPr/>
            </p:nvSpPr>
            <p:spPr>
              <a:xfrm>
                <a:off x="2481371" y="5586467"/>
                <a:ext cx="247651" cy="482490"/>
              </a:xfrm>
              <a:prstGeom prst="rect">
                <a:avLst/>
              </a:prstGeom>
              <a:noFill/>
            </p:spPr>
            <p:txBody>
              <a:bodyPr wrap="none" rtlCol="0">
                <a:spAutoFit/>
              </a:bodyPr>
              <a:lstStyle/>
              <a:p>
                <a:pPr algn="ctr"/>
                <a:r>
                  <a:rPr lang="en-US" sz="1400" b="1" dirty="0">
                    <a:latin typeface="Arial" panose="020B0604020202020204" pitchFamily="34" charset="0"/>
                    <a:cs typeface="Arial" panose="020B0604020202020204" pitchFamily="34" charset="0"/>
                  </a:rPr>
                  <a:t>1</a:t>
                </a:r>
              </a:p>
            </p:txBody>
          </p:sp>
          <p:sp>
            <p:nvSpPr>
              <p:cNvPr id="227" name="TextBox 226"/>
              <p:cNvSpPr txBox="1"/>
              <p:nvPr/>
            </p:nvSpPr>
            <p:spPr>
              <a:xfrm>
                <a:off x="3765531" y="5586467"/>
                <a:ext cx="247651" cy="482490"/>
              </a:xfrm>
              <a:prstGeom prst="rect">
                <a:avLst/>
              </a:prstGeom>
              <a:noFill/>
            </p:spPr>
            <p:txBody>
              <a:bodyPr wrap="none" rtlCol="0">
                <a:spAutoFit/>
              </a:bodyPr>
              <a:lstStyle/>
              <a:p>
                <a:pPr algn="ctr"/>
                <a:r>
                  <a:rPr lang="en-US" sz="1400" b="1" dirty="0">
                    <a:latin typeface="Arial" panose="020B0604020202020204" pitchFamily="34" charset="0"/>
                    <a:cs typeface="Arial" panose="020B0604020202020204" pitchFamily="34" charset="0"/>
                  </a:rPr>
                  <a:t>2</a:t>
                </a:r>
              </a:p>
            </p:txBody>
          </p:sp>
          <p:sp>
            <p:nvSpPr>
              <p:cNvPr id="228" name="TextBox 227"/>
              <p:cNvSpPr txBox="1"/>
              <p:nvPr/>
            </p:nvSpPr>
            <p:spPr>
              <a:xfrm>
                <a:off x="5547008" y="5586467"/>
                <a:ext cx="334301" cy="482490"/>
              </a:xfrm>
              <a:prstGeom prst="rect">
                <a:avLst/>
              </a:prstGeom>
              <a:noFill/>
            </p:spPr>
            <p:txBody>
              <a:bodyPr wrap="none" rtlCol="0">
                <a:spAutoFit/>
              </a:bodyPr>
              <a:lstStyle/>
              <a:p>
                <a:pPr algn="ctr"/>
                <a:r>
                  <a:rPr lang="en-US" sz="1400" b="1" dirty="0">
                    <a:latin typeface="Arial" panose="020B0604020202020204" pitchFamily="34" charset="0"/>
                    <a:cs typeface="Arial" panose="020B0604020202020204" pitchFamily="34" charset="0"/>
                  </a:rPr>
                  <a:t>21</a:t>
                </a:r>
              </a:p>
            </p:txBody>
          </p:sp>
          <p:sp>
            <p:nvSpPr>
              <p:cNvPr id="229" name="TextBox 228"/>
              <p:cNvSpPr txBox="1"/>
              <p:nvPr/>
            </p:nvSpPr>
            <p:spPr>
              <a:xfrm>
                <a:off x="7028812" y="5586467"/>
                <a:ext cx="1020291" cy="482490"/>
              </a:xfrm>
              <a:prstGeom prst="rect">
                <a:avLst/>
              </a:prstGeom>
              <a:noFill/>
            </p:spPr>
            <p:txBody>
              <a:bodyPr wrap="none" rtlCol="0">
                <a:spAutoFit/>
              </a:bodyPr>
              <a:lstStyle/>
              <a:p>
                <a:pPr algn="ctr"/>
                <a:r>
                  <a:rPr lang="en-US" sz="1400" b="1" dirty="0">
                    <a:latin typeface="Arial" panose="020B0604020202020204" pitchFamily="34" charset="0"/>
                    <a:cs typeface="Arial" panose="020B0604020202020204" pitchFamily="34" charset="0"/>
                  </a:rPr>
                  <a:t> Trisomy 21</a:t>
                </a:r>
              </a:p>
            </p:txBody>
          </p:sp>
        </p:grpSp>
        <p:grpSp>
          <p:nvGrpSpPr>
            <p:cNvPr id="171" name="Group 170"/>
            <p:cNvGrpSpPr/>
            <p:nvPr/>
          </p:nvGrpSpPr>
          <p:grpSpPr>
            <a:xfrm>
              <a:off x="7173196" y="3753480"/>
              <a:ext cx="731520" cy="1562587"/>
              <a:chOff x="7732077" y="3823605"/>
              <a:chExt cx="731520" cy="1811357"/>
            </a:xfrm>
          </p:grpSpPr>
          <p:sp>
            <p:nvSpPr>
              <p:cNvPr id="212" name="Rectangle 211"/>
              <p:cNvSpPr/>
              <p:nvPr/>
            </p:nvSpPr>
            <p:spPr bwMode="auto">
              <a:xfrm>
                <a:off x="7732077" y="5508599"/>
                <a:ext cx="731520" cy="126363"/>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14" name="Rectangle 213"/>
              <p:cNvSpPr/>
              <p:nvPr/>
            </p:nvSpPr>
            <p:spPr bwMode="auto">
              <a:xfrm>
                <a:off x="7732077" y="5340098"/>
                <a:ext cx="731520" cy="126363"/>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15" name="Rectangle 214"/>
              <p:cNvSpPr/>
              <p:nvPr/>
            </p:nvSpPr>
            <p:spPr bwMode="auto">
              <a:xfrm>
                <a:off x="7732077" y="5171597"/>
                <a:ext cx="731520" cy="126363"/>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16" name="Rectangle 215"/>
              <p:cNvSpPr/>
              <p:nvPr/>
            </p:nvSpPr>
            <p:spPr bwMode="auto">
              <a:xfrm>
                <a:off x="7732077" y="5003095"/>
                <a:ext cx="731520" cy="126363"/>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17" name="Rectangle 216"/>
              <p:cNvSpPr/>
              <p:nvPr/>
            </p:nvSpPr>
            <p:spPr bwMode="auto">
              <a:xfrm>
                <a:off x="7732077" y="4834593"/>
                <a:ext cx="731520" cy="126363"/>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18" name="Rectangle 217"/>
              <p:cNvSpPr/>
              <p:nvPr/>
            </p:nvSpPr>
            <p:spPr bwMode="auto">
              <a:xfrm>
                <a:off x="7732077" y="4666093"/>
                <a:ext cx="731520" cy="126363"/>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19" name="Rectangle 218"/>
              <p:cNvSpPr/>
              <p:nvPr/>
            </p:nvSpPr>
            <p:spPr bwMode="auto">
              <a:xfrm>
                <a:off x="7732077" y="4497592"/>
                <a:ext cx="731520" cy="126363"/>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20" name="Rectangle 219"/>
              <p:cNvSpPr/>
              <p:nvPr/>
            </p:nvSpPr>
            <p:spPr bwMode="auto">
              <a:xfrm>
                <a:off x="7732077" y="4329090"/>
                <a:ext cx="731520" cy="126363"/>
              </a:xfrm>
              <a:prstGeom prst="rect">
                <a:avLst/>
              </a:prstGeom>
              <a:solidFill>
                <a:schemeClr val="accent4"/>
              </a:solid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21" name="Rectangle 220"/>
              <p:cNvSpPr/>
              <p:nvPr/>
            </p:nvSpPr>
            <p:spPr bwMode="auto">
              <a:xfrm>
                <a:off x="7732077" y="4160609"/>
                <a:ext cx="731520" cy="126363"/>
              </a:xfrm>
              <a:prstGeom prst="rect">
                <a:avLst/>
              </a:prstGeom>
              <a:no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22" name="Rectangle 221"/>
              <p:cNvSpPr/>
              <p:nvPr/>
            </p:nvSpPr>
            <p:spPr bwMode="auto">
              <a:xfrm>
                <a:off x="7732077" y="3992107"/>
                <a:ext cx="731520" cy="126363"/>
              </a:xfrm>
              <a:prstGeom prst="rect">
                <a:avLst/>
              </a:prstGeom>
              <a:no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223" name="Rectangle 222"/>
              <p:cNvSpPr/>
              <p:nvPr/>
            </p:nvSpPr>
            <p:spPr bwMode="auto">
              <a:xfrm>
                <a:off x="7732077" y="3823605"/>
                <a:ext cx="731520" cy="126363"/>
              </a:xfrm>
              <a:prstGeom prst="rect">
                <a:avLst/>
              </a:prstGeom>
              <a:noFill/>
              <a:ln w="12700"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grpSp>
        <p:sp>
          <p:nvSpPr>
            <p:cNvPr id="172" name="TextBox 171"/>
            <p:cNvSpPr txBox="1"/>
            <p:nvPr/>
          </p:nvSpPr>
          <p:spPr>
            <a:xfrm>
              <a:off x="4462008" y="4821188"/>
              <a:ext cx="679504" cy="723734"/>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a:t>
              </a:r>
            </a:p>
          </p:txBody>
        </p:sp>
        <p:sp>
          <p:nvSpPr>
            <p:cNvPr id="173" name="TextBox 172"/>
            <p:cNvSpPr txBox="1"/>
            <p:nvPr/>
          </p:nvSpPr>
          <p:spPr>
            <a:xfrm>
              <a:off x="6367165" y="4375995"/>
              <a:ext cx="518782" cy="723734"/>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VS</a:t>
              </a:r>
            </a:p>
          </p:txBody>
        </p:sp>
        <p:grpSp>
          <p:nvGrpSpPr>
            <p:cNvPr id="178" name="Group 177"/>
            <p:cNvGrpSpPr/>
            <p:nvPr/>
          </p:nvGrpSpPr>
          <p:grpSpPr>
            <a:xfrm>
              <a:off x="327024" y="1719349"/>
              <a:ext cx="1772772" cy="903844"/>
              <a:chOff x="327024" y="1719349"/>
              <a:chExt cx="1772772" cy="903844"/>
            </a:xfrm>
          </p:grpSpPr>
          <p:sp>
            <p:nvSpPr>
              <p:cNvPr id="200" name="TextBox 199"/>
              <p:cNvSpPr txBox="1"/>
              <p:nvPr/>
            </p:nvSpPr>
            <p:spPr>
              <a:xfrm>
                <a:off x="327024" y="1802962"/>
                <a:ext cx="1636119" cy="820231"/>
              </a:xfrm>
              <a:prstGeom prst="rect">
                <a:avLst/>
              </a:prstGeom>
              <a:noFill/>
            </p:spPr>
            <p:txBody>
              <a:bodyPr wrap="square" rtlCol="0">
                <a:spAutoFit/>
              </a:bodyPr>
              <a:lstStyle/>
              <a:p>
                <a:pPr algn="r"/>
                <a:r>
                  <a:rPr lang="en-US" sz="1400" b="1" dirty="0">
                    <a:latin typeface="Arial" panose="020B0604020202020204" pitchFamily="34" charset="0"/>
                    <a:cs typeface="Arial" panose="020B0604020202020204" pitchFamily="34" charset="0"/>
                  </a:rPr>
                  <a:t>Fetal cfDNA</a:t>
                </a:r>
              </a:p>
              <a:p>
                <a:pPr algn="r"/>
                <a:r>
                  <a:rPr lang="en-US" sz="1400" b="1" dirty="0">
                    <a:latin typeface="Arial" panose="020B0604020202020204" pitchFamily="34" charset="0"/>
                    <a:cs typeface="Arial" panose="020B0604020202020204" pitchFamily="34" charset="0"/>
                  </a:rPr>
                  <a:t>(20%)</a:t>
                </a:r>
              </a:p>
            </p:txBody>
          </p:sp>
          <p:grpSp>
            <p:nvGrpSpPr>
              <p:cNvPr id="201" name="Group 200"/>
              <p:cNvGrpSpPr/>
              <p:nvPr/>
            </p:nvGrpSpPr>
            <p:grpSpPr>
              <a:xfrm>
                <a:off x="1963116" y="1719349"/>
                <a:ext cx="136680" cy="691239"/>
                <a:chOff x="1963117" y="1719349"/>
                <a:chExt cx="642082" cy="691239"/>
              </a:xfrm>
            </p:grpSpPr>
            <p:cxnSp>
              <p:nvCxnSpPr>
                <p:cNvPr id="202" name="Straight Connector 201"/>
                <p:cNvCxnSpPr>
                  <a:stCxn id="269" idx="0"/>
                </p:cNvCxnSpPr>
                <p:nvPr/>
              </p:nvCxnSpPr>
              <p:spPr bwMode="auto">
                <a:xfrm flipH="1">
                  <a:off x="1963121" y="1719349"/>
                  <a:ext cx="642078" cy="0"/>
                </a:xfrm>
                <a:prstGeom prst="line">
                  <a:avLst/>
                </a:prstGeom>
                <a:noFill/>
                <a:ln w="3175" cap="flat" cmpd="sng" algn="ctr">
                  <a:solidFill>
                    <a:schemeClr val="bg1">
                      <a:lumMod val="75000"/>
                    </a:schemeClr>
                  </a:solidFill>
                  <a:prstDash val="solid"/>
                  <a:round/>
                  <a:headEnd type="none" w="med" len="med"/>
                  <a:tailEnd type="none" w="med" len="med"/>
                </a:ln>
                <a:effectLst/>
              </p:spPr>
            </p:cxnSp>
            <p:cxnSp>
              <p:nvCxnSpPr>
                <p:cNvPr id="207" name="Straight Connector 206"/>
                <p:cNvCxnSpPr/>
                <p:nvPr/>
              </p:nvCxnSpPr>
              <p:spPr bwMode="auto">
                <a:xfrm flipH="1">
                  <a:off x="1963117" y="2410588"/>
                  <a:ext cx="642080" cy="0"/>
                </a:xfrm>
                <a:prstGeom prst="line">
                  <a:avLst/>
                </a:prstGeom>
                <a:noFill/>
                <a:ln w="3175" cap="flat" cmpd="sng" algn="ctr">
                  <a:solidFill>
                    <a:schemeClr val="bg1">
                      <a:lumMod val="75000"/>
                    </a:schemeClr>
                  </a:solidFill>
                  <a:prstDash val="solid"/>
                  <a:round/>
                  <a:headEnd type="none" w="med" len="med"/>
                  <a:tailEnd type="none" w="med" len="med"/>
                </a:ln>
                <a:effectLst/>
              </p:spPr>
            </p:cxnSp>
            <p:cxnSp>
              <p:nvCxnSpPr>
                <p:cNvPr id="209" name="Straight Connector 208"/>
                <p:cNvCxnSpPr/>
                <p:nvPr/>
              </p:nvCxnSpPr>
              <p:spPr bwMode="auto">
                <a:xfrm>
                  <a:off x="1963117" y="1719349"/>
                  <a:ext cx="0" cy="689524"/>
                </a:xfrm>
                <a:prstGeom prst="line">
                  <a:avLst/>
                </a:prstGeom>
                <a:noFill/>
                <a:ln w="3175" cap="flat" cmpd="sng" algn="ctr">
                  <a:solidFill>
                    <a:schemeClr val="bg1">
                      <a:lumMod val="75000"/>
                    </a:schemeClr>
                  </a:solidFill>
                  <a:prstDash val="solid"/>
                  <a:round/>
                  <a:headEnd type="none" w="med" len="med"/>
                  <a:tailEnd type="none" w="med" len="med"/>
                </a:ln>
                <a:effectLst/>
              </p:spPr>
            </p:cxnSp>
          </p:grpSp>
        </p:grpSp>
        <p:grpSp>
          <p:nvGrpSpPr>
            <p:cNvPr id="181" name="Group 180"/>
            <p:cNvGrpSpPr/>
            <p:nvPr/>
          </p:nvGrpSpPr>
          <p:grpSpPr>
            <a:xfrm>
              <a:off x="327024" y="2442376"/>
              <a:ext cx="1772773" cy="2873691"/>
              <a:chOff x="327024" y="2442376"/>
              <a:chExt cx="1772773" cy="2873691"/>
            </a:xfrm>
          </p:grpSpPr>
          <p:sp>
            <p:nvSpPr>
              <p:cNvPr id="189" name="TextBox 188"/>
              <p:cNvSpPr txBox="1"/>
              <p:nvPr/>
            </p:nvSpPr>
            <p:spPr>
              <a:xfrm>
                <a:off x="327024" y="3726759"/>
                <a:ext cx="1636119" cy="482490"/>
              </a:xfrm>
              <a:prstGeom prst="rect">
                <a:avLst/>
              </a:prstGeom>
              <a:noFill/>
            </p:spPr>
            <p:txBody>
              <a:bodyPr wrap="square" rtlCol="0">
                <a:spAutoFit/>
              </a:bodyPr>
              <a:lstStyle/>
              <a:p>
                <a:pPr algn="r"/>
                <a:r>
                  <a:rPr lang="en-US" sz="1400" b="1" dirty="0">
                    <a:latin typeface="Arial" panose="020B0604020202020204" pitchFamily="34" charset="0"/>
                    <a:cs typeface="Arial" panose="020B0604020202020204" pitchFamily="34" charset="0"/>
                  </a:rPr>
                  <a:t>Maternal cfDNA</a:t>
                </a:r>
              </a:p>
            </p:txBody>
          </p:sp>
          <p:grpSp>
            <p:nvGrpSpPr>
              <p:cNvPr id="190" name="Group 189"/>
              <p:cNvGrpSpPr/>
              <p:nvPr/>
            </p:nvGrpSpPr>
            <p:grpSpPr>
              <a:xfrm>
                <a:off x="1963117" y="2442376"/>
                <a:ext cx="136680" cy="2873691"/>
                <a:chOff x="1963117" y="1719349"/>
                <a:chExt cx="642080" cy="691239"/>
              </a:xfrm>
            </p:grpSpPr>
            <p:cxnSp>
              <p:nvCxnSpPr>
                <p:cNvPr id="193" name="Straight Connector 192"/>
                <p:cNvCxnSpPr/>
                <p:nvPr/>
              </p:nvCxnSpPr>
              <p:spPr bwMode="auto">
                <a:xfrm flipH="1">
                  <a:off x="1963117" y="1719349"/>
                  <a:ext cx="642080" cy="0"/>
                </a:xfrm>
                <a:prstGeom prst="line">
                  <a:avLst/>
                </a:prstGeom>
                <a:noFill/>
                <a:ln w="3175" cap="flat" cmpd="sng" algn="ctr">
                  <a:solidFill>
                    <a:schemeClr val="bg1">
                      <a:lumMod val="75000"/>
                    </a:schemeClr>
                  </a:solidFill>
                  <a:prstDash val="solid"/>
                  <a:round/>
                  <a:headEnd type="none" w="med" len="med"/>
                  <a:tailEnd type="none" w="med" len="med"/>
                </a:ln>
                <a:effectLst/>
              </p:spPr>
            </p:cxnSp>
            <p:cxnSp>
              <p:nvCxnSpPr>
                <p:cNvPr id="196" name="Straight Connector 195"/>
                <p:cNvCxnSpPr/>
                <p:nvPr/>
              </p:nvCxnSpPr>
              <p:spPr bwMode="auto">
                <a:xfrm flipH="1">
                  <a:off x="1963117" y="2410588"/>
                  <a:ext cx="642080" cy="0"/>
                </a:xfrm>
                <a:prstGeom prst="line">
                  <a:avLst/>
                </a:prstGeom>
                <a:noFill/>
                <a:ln w="3175" cap="flat" cmpd="sng" algn="ctr">
                  <a:solidFill>
                    <a:schemeClr val="bg1">
                      <a:lumMod val="75000"/>
                    </a:schemeClr>
                  </a:solidFill>
                  <a:prstDash val="solid"/>
                  <a:round/>
                  <a:headEnd type="none" w="med" len="med"/>
                  <a:tailEnd type="none" w="med" len="med"/>
                </a:ln>
                <a:effectLst/>
              </p:spPr>
            </p:cxnSp>
            <p:cxnSp>
              <p:nvCxnSpPr>
                <p:cNvPr id="199" name="Straight Connector 198"/>
                <p:cNvCxnSpPr/>
                <p:nvPr/>
              </p:nvCxnSpPr>
              <p:spPr bwMode="auto">
                <a:xfrm>
                  <a:off x="1963117" y="1719349"/>
                  <a:ext cx="0" cy="689524"/>
                </a:xfrm>
                <a:prstGeom prst="line">
                  <a:avLst/>
                </a:prstGeom>
                <a:noFill/>
                <a:ln w="3175" cap="flat" cmpd="sng" algn="ctr">
                  <a:solidFill>
                    <a:schemeClr val="bg1">
                      <a:lumMod val="75000"/>
                    </a:schemeClr>
                  </a:solidFill>
                  <a:prstDash val="solid"/>
                  <a:round/>
                  <a:headEnd type="none" w="med" len="med"/>
                  <a:tailEnd type="none" w="med" len="med"/>
                </a:ln>
                <a:effectLst/>
              </p:spPr>
            </p:cxnSp>
          </p:grpSp>
        </p:grpSp>
        <p:grpSp>
          <p:nvGrpSpPr>
            <p:cNvPr id="182" name="Group 181"/>
            <p:cNvGrpSpPr/>
            <p:nvPr/>
          </p:nvGrpSpPr>
          <p:grpSpPr>
            <a:xfrm>
              <a:off x="6747641" y="2560934"/>
              <a:ext cx="1582630" cy="2972968"/>
              <a:chOff x="6747641" y="2560934"/>
              <a:chExt cx="1582630" cy="2972968"/>
            </a:xfrm>
          </p:grpSpPr>
          <p:sp>
            <p:nvSpPr>
              <p:cNvPr id="186" name="Rectangle 185"/>
              <p:cNvSpPr/>
              <p:nvPr/>
            </p:nvSpPr>
            <p:spPr bwMode="auto">
              <a:xfrm>
                <a:off x="6747641" y="2560934"/>
                <a:ext cx="1582630" cy="1109727"/>
              </a:xfrm>
              <a:prstGeom prst="rect">
                <a:avLst/>
              </a:prstGeom>
              <a:solidFill>
                <a:schemeClr val="accent1">
                  <a:lumMod val="20000"/>
                  <a:lumOff val="80000"/>
                </a:schemeClr>
              </a:solidFill>
              <a:ln w="12700" cap="flat" cmpd="sng" algn="ctr">
                <a:solidFill>
                  <a:schemeClr val="accent1">
                    <a:lumMod val="20000"/>
                    <a:lumOff val="80000"/>
                  </a:schemeClr>
                </a:solidFill>
                <a:prstDash val="solid"/>
                <a:round/>
                <a:headEnd type="none" w="med" len="med"/>
                <a:tailEnd type="none" w="med" len="med"/>
              </a:ln>
              <a:effectLst/>
            </p:spPr>
            <p:txBody>
              <a:bodyPr vert="horz" wrap="square" lIns="182880" tIns="182880" rIns="182880" bIns="182880" numCol="1" rtlCol="0" anchor="ctr" anchorCtr="0" compatLnSpc="1">
                <a:prstTxWarp prst="textNoShape">
                  <a:avLst/>
                </a:prstTxWarp>
                <a:spAutoFit/>
              </a:bodyPr>
              <a:lstStyle/>
              <a:p>
                <a:pPr algn="ctr"/>
                <a:r>
                  <a:rPr lang="en-US" sz="1100" b="1" dirty="0">
                    <a:latin typeface="Arial" panose="020B0604020202020204" pitchFamily="34" charset="0"/>
                    <a:cs typeface="Arial" panose="020B0604020202020204" pitchFamily="34" charset="0"/>
                  </a:rPr>
                  <a:t>10% more Chr21 cfDNA in T21</a:t>
                </a:r>
              </a:p>
            </p:txBody>
          </p:sp>
          <p:sp>
            <p:nvSpPr>
              <p:cNvPr id="187" name="Rectangle 186"/>
              <p:cNvSpPr/>
              <p:nvPr/>
            </p:nvSpPr>
            <p:spPr bwMode="auto">
              <a:xfrm>
                <a:off x="6872983" y="3568228"/>
                <a:ext cx="1368075" cy="1965674"/>
              </a:xfrm>
              <a:prstGeom prst="rect">
                <a:avLst/>
              </a:prstGeom>
              <a:noFill/>
              <a:ln w="12700" cap="flat" cmpd="sng" algn="ctr">
                <a:solidFill>
                  <a:schemeClr val="accent1">
                    <a:lumMod val="20000"/>
                    <a:lumOff val="8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392035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500"/>
                                        <p:tgtEl>
                                          <p:spTgt spid="18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9"/>
                                        </p:tgtEl>
                                        <p:attrNameLst>
                                          <p:attrName>style.visibility</p:attrName>
                                        </p:attrNameLst>
                                      </p:cBhvr>
                                      <p:to>
                                        <p:strVal val="visible"/>
                                      </p:to>
                                    </p:set>
                                    <p:animEffect transition="in" filter="fade">
                                      <p:cBhvr>
                                        <p:cTn id="11" dur="500"/>
                                        <p:tgtEl>
                                          <p:spTgt spid="17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6"/>
                                        </p:tgtEl>
                                        <p:attrNameLst>
                                          <p:attrName>style.visibility</p:attrName>
                                        </p:attrNameLst>
                                      </p:cBhvr>
                                      <p:to>
                                        <p:strVal val="visible"/>
                                      </p:to>
                                    </p:set>
                                    <p:animEffect transition="in" filter="fade">
                                      <p:cBhvr>
                                        <p:cTn id="15" dur="500"/>
                                        <p:tgtEl>
                                          <p:spTgt spid="15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0"/>
                                        </p:tgtEl>
                                        <p:attrNameLst>
                                          <p:attrName>style.visibility</p:attrName>
                                        </p:attrNameLst>
                                      </p:cBhvr>
                                      <p:to>
                                        <p:strVal val="visible"/>
                                      </p:to>
                                    </p:set>
                                    <p:animEffect transition="in" filter="fade">
                                      <p:cBhvr>
                                        <p:cTn id="19" dur="500"/>
                                        <p:tgtEl>
                                          <p:spTgt spid="160"/>
                                        </p:tgtEl>
                                      </p:cBhvr>
                                    </p:animEffect>
                                  </p:childTnLst>
                                </p:cTn>
                              </p:par>
                              <p:par>
                                <p:cTn id="20" presetID="10" presetClass="entr" presetSubtype="0" fill="hold" nodeType="withEffect">
                                  <p:stCondLst>
                                    <p:cond delay="0"/>
                                  </p:stCondLst>
                                  <p:childTnLst>
                                    <p:set>
                                      <p:cBhvr>
                                        <p:cTn id="21" dur="1" fill="hold">
                                          <p:stCondLst>
                                            <p:cond delay="0"/>
                                          </p:stCondLst>
                                        </p:cTn>
                                        <p:tgtEl>
                                          <p:spTgt spid="157"/>
                                        </p:tgtEl>
                                        <p:attrNameLst>
                                          <p:attrName>style.visibility</p:attrName>
                                        </p:attrNameLst>
                                      </p:cBhvr>
                                      <p:to>
                                        <p:strVal val="visible"/>
                                      </p:to>
                                    </p:set>
                                    <p:animEffect transition="in" filter="fade">
                                      <p:cBhvr>
                                        <p:cTn id="22"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80" grpId="0" animBg="1"/>
      <p:bldP spid="15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Evidence for NIPT Performance</a:t>
            </a:r>
            <a:br>
              <a:rPr lang="en-US" dirty="0">
                <a:latin typeface="Arial" panose="020B0604020202020204" pitchFamily="34" charset="0"/>
                <a:cs typeface="Arial" panose="020B0604020202020204" pitchFamily="34" charset="0"/>
              </a:rPr>
            </a:br>
            <a:endParaRPr lang="en-US" sz="1800" b="0" i="1" dirty="0">
              <a:latin typeface="Arial" panose="020B0604020202020204" pitchFamily="34" charset="0"/>
              <a:cs typeface="Arial" panose="020B0604020202020204" pitchFamily="34" charset="0"/>
            </a:endParaRPr>
          </a:p>
        </p:txBody>
      </p:sp>
      <p:sp>
        <p:nvSpPr>
          <p:cNvPr id="5" name="Content Placeholder 3"/>
          <p:cNvSpPr txBox="1">
            <a:spLocks/>
          </p:cNvSpPr>
          <p:nvPr/>
        </p:nvSpPr>
        <p:spPr bwMode="auto">
          <a:xfrm>
            <a:off x="702769" y="5687221"/>
            <a:ext cx="9511273" cy="1016723"/>
          </a:xfrm>
          <a:prstGeom prst="rect">
            <a:avLst/>
          </a:prstGeom>
          <a:noFill/>
          <a:ln w="9525">
            <a:noFill/>
            <a:miter lim="800000"/>
            <a:headEnd/>
            <a:tailEnd/>
          </a:ln>
        </p:spPr>
        <p:txBody>
          <a:bodyPr vert="horz" wrap="square" lIns="68580" tIns="34290" rIns="68580" bIns="34290" numCol="1" anchor="b" anchorCtr="0" compatLnSpc="1">
            <a:prstTxWarp prst="textNoShape">
              <a:avLst/>
            </a:prstTxWarp>
          </a:bodyPr>
          <a:lstStyle>
            <a:lvl1pPr marL="342900" indent="-342900" algn="l" rtl="0" eaLnBrk="1" fontAlgn="base" hangingPunct="1">
              <a:spcBef>
                <a:spcPts val="900"/>
              </a:spcBef>
              <a:spcAft>
                <a:spcPts val="900"/>
              </a:spcAft>
              <a:buClr>
                <a:srgbClr val="F89D21"/>
              </a:buClr>
              <a:buSzPct val="90000"/>
              <a:buFont typeface="Arial-BoldMT" charset="0"/>
              <a:buChar char="●"/>
              <a:tabLst/>
              <a:defRPr sz="2200" b="1" kern="600" spc="30" baseline="0">
                <a:solidFill>
                  <a:schemeClr val="tx1"/>
                </a:solidFill>
                <a:latin typeface="+mj-lt"/>
                <a:ea typeface="+mn-ea"/>
                <a:cs typeface="Arial"/>
              </a:defRPr>
            </a:lvl1pPr>
            <a:lvl2pPr marL="571500" indent="-228600" algn="l" rtl="0" eaLnBrk="1" fontAlgn="base" hangingPunct="1">
              <a:spcBef>
                <a:spcPts val="0"/>
              </a:spcBef>
              <a:spcAft>
                <a:spcPts val="400"/>
              </a:spcAft>
              <a:buClr>
                <a:schemeClr val="tx1"/>
              </a:buClr>
              <a:buFont typeface="ArialMT" charset="0"/>
              <a:buChar char="-"/>
              <a:tabLst/>
              <a:defRPr sz="2000" kern="600" spc="-20" baseline="0">
                <a:solidFill>
                  <a:schemeClr val="tx1"/>
                </a:solidFill>
                <a:latin typeface="+mj-lt"/>
                <a:cs typeface="Arial"/>
              </a:defRPr>
            </a:lvl2pPr>
            <a:lvl3pPr marL="800100" indent="-228600" algn="l" rtl="0" eaLnBrk="1" fontAlgn="base" hangingPunct="1">
              <a:spcBef>
                <a:spcPts val="0"/>
              </a:spcBef>
              <a:spcAft>
                <a:spcPts val="600"/>
              </a:spcAft>
              <a:buClr>
                <a:schemeClr val="tx1"/>
              </a:buClr>
              <a:buSzPct val="80000"/>
              <a:buFont typeface="Wingdings" pitchFamily="2" charset="2"/>
              <a:buChar char="§"/>
              <a:tabLst/>
              <a:defRPr sz="1600" kern="600">
                <a:solidFill>
                  <a:schemeClr val="tx1"/>
                </a:solidFill>
                <a:latin typeface="+mj-lt"/>
                <a:cs typeface="Arial"/>
              </a:defRPr>
            </a:lvl3pPr>
            <a:lvl4pPr marL="1028700" indent="-228600" algn="l" rtl="0" eaLnBrk="1" fontAlgn="base" hangingPunct="1">
              <a:spcBef>
                <a:spcPts val="0"/>
              </a:spcBef>
              <a:spcAft>
                <a:spcPts val="600"/>
              </a:spcAft>
              <a:buClr>
                <a:schemeClr val="tx1"/>
              </a:buClr>
              <a:buSzPct val="80000"/>
              <a:buFont typeface="Arial" charset="0"/>
              <a:buChar char="–"/>
              <a:tabLst/>
              <a:defRPr sz="1600" kern="600">
                <a:solidFill>
                  <a:schemeClr val="tx1"/>
                </a:solidFill>
                <a:latin typeface="+mj-lt"/>
                <a:cs typeface="Arial"/>
              </a:defRPr>
            </a:lvl4pPr>
            <a:lvl5pPr marL="1257300" indent="-228600" algn="l" rtl="0" eaLnBrk="1" fontAlgn="base" hangingPunct="1">
              <a:spcBef>
                <a:spcPts val="0"/>
              </a:spcBef>
              <a:spcAft>
                <a:spcPts val="600"/>
              </a:spcAft>
              <a:buClr>
                <a:srgbClr val="535353"/>
              </a:buClr>
              <a:buFont typeface="Arial" charset="0"/>
              <a:buChar char="-"/>
              <a:tabLst/>
              <a:defRPr sz="1600" kern="600">
                <a:solidFill>
                  <a:schemeClr val="tx1"/>
                </a:solidFill>
                <a:latin typeface="+mj-lt"/>
                <a:cs typeface="Arial"/>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a:lstStyle>
          <a:p>
            <a:pPr marL="0" indent="0">
              <a:spcBef>
                <a:spcPts val="0"/>
              </a:spcBef>
              <a:spcAft>
                <a:spcPts val="225"/>
              </a:spcAft>
              <a:buClr>
                <a:srgbClr val="1A1818"/>
              </a:buClr>
              <a:buNone/>
            </a:pPr>
            <a:r>
              <a:rPr lang="fr-FR" sz="750" b="0" dirty="0">
                <a:solidFill>
                  <a:srgbClr val="1A1818"/>
                </a:solidFill>
                <a:latin typeface="Arial" panose="020B0604020202020204" pitchFamily="34" charset="0"/>
                <a:cs typeface="Arial" panose="020B0604020202020204" pitchFamily="34" charset="0"/>
              </a:rPr>
              <a:t>* Includes papers describing three different sequencing methodologies used for NIPT: massively parallel shotgun sequencing (MPSS), also known as whole-genome sequencing (WGS); chromosome-specific sequencing (CSS, also known as targeted sequencing); single-nucleotide polymorphism (SNP) sequencing.  Note: Samples that resulted in a test failure were excluded from the analysis.</a:t>
            </a:r>
          </a:p>
          <a:p>
            <a:pPr marL="0" indent="0">
              <a:spcBef>
                <a:spcPts val="0"/>
              </a:spcBef>
              <a:spcAft>
                <a:spcPts val="225"/>
              </a:spcAft>
              <a:buClr>
                <a:srgbClr val="1A1818"/>
              </a:buClr>
              <a:buNone/>
            </a:pPr>
            <a:r>
              <a:rPr lang="fr-FR" sz="750" b="0" dirty="0">
                <a:solidFill>
                  <a:srgbClr val="1A1818"/>
                </a:solidFill>
                <a:latin typeface="Arial" panose="020B0604020202020204" pitchFamily="34" charset="0"/>
                <a:cs typeface="Arial" panose="020B0604020202020204" pitchFamily="34" charset="0"/>
              </a:rPr>
              <a:t>** The authors concluded that the number of reported cases of sex chromosome abnormalities is too small for accurate assessment of performance in screening.</a:t>
            </a:r>
          </a:p>
          <a:p>
            <a:pPr marL="0" indent="0">
              <a:spcBef>
                <a:spcPts val="0"/>
              </a:spcBef>
              <a:spcAft>
                <a:spcPts val="225"/>
              </a:spcAft>
              <a:buClr>
                <a:srgbClr val="1A1818"/>
              </a:buClr>
              <a:buNone/>
            </a:pPr>
            <a:r>
              <a:rPr lang="fr-FR" sz="750" b="0" dirty="0">
                <a:solidFill>
                  <a:srgbClr val="1A1818"/>
                </a:solidFill>
                <a:latin typeface="Arial" panose="020B0604020202020204" pitchFamily="34" charset="0"/>
                <a:cs typeface="Arial" panose="020B0604020202020204" pitchFamily="34" charset="0"/>
              </a:rPr>
              <a:t>*** The authors concluded that the performance of screening for trisomy 21 in twin pregnancies is encouraging, but the number of cases reported is small.</a:t>
            </a:r>
          </a:p>
          <a:p>
            <a:pPr marL="0" indent="0">
              <a:spcBef>
                <a:spcPts val="450"/>
              </a:spcBef>
              <a:spcAft>
                <a:spcPts val="0"/>
              </a:spcAft>
              <a:buClr>
                <a:srgbClr val="1A1818"/>
              </a:buClr>
              <a:buNone/>
            </a:pPr>
            <a:r>
              <a:rPr lang="fr-FR" sz="750" b="0" dirty="0">
                <a:solidFill>
                  <a:srgbClr val="1A1818"/>
                </a:solidFill>
                <a:latin typeface="Arial" panose="020B0604020202020204" pitchFamily="34" charset="0"/>
                <a:cs typeface="Arial" panose="020B0604020202020204" pitchFamily="34" charset="0"/>
              </a:rPr>
              <a:t>Gil MM, Accurti V, Santacruz B, Plana MN, Nicolaides KH. Analysis of cell-free DNA in maternal blood in screening for fetal aneuploidies: updated meta-analysis. </a:t>
            </a:r>
            <a:r>
              <a:rPr lang="fr-FR" sz="750" b="0" i="1" dirty="0">
                <a:solidFill>
                  <a:srgbClr val="1A1818"/>
                </a:solidFill>
                <a:latin typeface="Arial" panose="020B0604020202020204" pitchFamily="34" charset="0"/>
                <a:cs typeface="Arial" panose="020B0604020202020204" pitchFamily="34" charset="0"/>
              </a:rPr>
              <a:t>Ultrasound Obstet Gynecol</a:t>
            </a:r>
            <a:r>
              <a:rPr lang="fr-FR" sz="750" b="0" dirty="0">
                <a:solidFill>
                  <a:srgbClr val="1A1818"/>
                </a:solidFill>
                <a:latin typeface="Arial" panose="020B0604020202020204" pitchFamily="34" charset="0"/>
                <a:cs typeface="Arial" panose="020B0604020202020204" pitchFamily="34" charset="0"/>
              </a:rPr>
              <a:t>. </a:t>
            </a:r>
            <a:r>
              <a:rPr lang="en-US" sz="750" b="0" dirty="0">
                <a:solidFill>
                  <a:srgbClr val="1A1818"/>
                </a:solidFill>
                <a:latin typeface="Arial" panose="020B0604020202020204" pitchFamily="34" charset="0"/>
                <a:cs typeface="Arial" panose="020B0604020202020204" pitchFamily="34" charset="0"/>
              </a:rPr>
              <a:t>2017 Apr 11. doi: 10.1002/uog.17484. [Epub ahead of print]</a:t>
            </a:r>
            <a:r>
              <a:rPr lang="fr-FR" sz="750" b="0" dirty="0">
                <a:solidFill>
                  <a:srgbClr val="1A1818"/>
                </a:solidFill>
                <a:latin typeface="Arial" panose="020B0604020202020204" pitchFamily="34" charset="0"/>
                <a:cs typeface="Arial" panose="020B0604020202020204" pitchFamily="34" charset="0"/>
              </a:rPr>
              <a:t>.</a:t>
            </a:r>
          </a:p>
        </p:txBody>
      </p:sp>
      <p:sp>
        <p:nvSpPr>
          <p:cNvPr id="6" name="TextBox 5"/>
          <p:cNvSpPr txBox="1"/>
          <p:nvPr/>
        </p:nvSpPr>
        <p:spPr>
          <a:xfrm>
            <a:off x="2500009" y="1979517"/>
            <a:ext cx="6397175" cy="276999"/>
          </a:xfrm>
          <a:prstGeom prst="rect">
            <a:avLst/>
          </a:prstGeom>
          <a:noFill/>
        </p:spPr>
        <p:txBody>
          <a:bodyPr wrap="square" rtlCol="0">
            <a:spAutoFit/>
          </a:bodyPr>
          <a:lstStyle/>
          <a:p>
            <a:pPr algn="ctr" fontAlgn="base">
              <a:spcBef>
                <a:spcPct val="0"/>
              </a:spcBef>
              <a:spcAft>
                <a:spcPct val="0"/>
              </a:spcAft>
            </a:pPr>
            <a:r>
              <a:rPr lang="en-US" sz="1200" b="1" u="sng" dirty="0">
                <a:solidFill>
                  <a:srgbClr val="1A1818"/>
                </a:solidFill>
                <a:latin typeface="Arial" panose="020B0604020202020204" pitchFamily="34" charset="0"/>
                <a:cs typeface="Arial" panose="020B0604020202020204" pitchFamily="34" charset="0"/>
              </a:rPr>
              <a:t>35 publications on NIPT for detection of aneuploidies between 2011–2016*</a:t>
            </a:r>
          </a:p>
        </p:txBody>
      </p:sp>
      <p:grpSp>
        <p:nvGrpSpPr>
          <p:cNvPr id="4" name="Group 3"/>
          <p:cNvGrpSpPr/>
          <p:nvPr/>
        </p:nvGrpSpPr>
        <p:grpSpPr>
          <a:xfrm>
            <a:off x="1760706" y="1144513"/>
            <a:ext cx="7705303" cy="746339"/>
            <a:chOff x="925903" y="1481599"/>
            <a:chExt cx="7279492" cy="914400"/>
          </a:xfrm>
        </p:grpSpPr>
        <p:sp>
          <p:nvSpPr>
            <p:cNvPr id="7" name="Rectangle 6"/>
            <p:cNvSpPr/>
            <p:nvPr/>
          </p:nvSpPr>
          <p:spPr bwMode="auto">
            <a:xfrm>
              <a:off x="925903" y="1481599"/>
              <a:ext cx="7279492" cy="914400"/>
            </a:xfrm>
            <a:prstGeom prst="rect">
              <a:avLst/>
            </a:prstGeom>
            <a:solidFill>
              <a:schemeClr val="bg1">
                <a:lumMod val="95000"/>
              </a:schemeClr>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fontAlgn="base">
                <a:spcBef>
                  <a:spcPct val="0"/>
                </a:spcBef>
                <a:spcAft>
                  <a:spcPct val="0"/>
                </a:spcAft>
              </a:pPr>
              <a:endParaRPr lang="en-US" sz="1200" dirty="0">
                <a:solidFill>
                  <a:srgbClr val="1A1818"/>
                </a:solidFill>
                <a:latin typeface="Arial" panose="020B0604020202020204" pitchFamily="34" charset="0"/>
                <a:cs typeface="Arial" panose="020B0604020202020204" pitchFamily="34" charset="0"/>
              </a:endParaRPr>
            </a:p>
          </p:txBody>
        </p:sp>
        <p:sp>
          <p:nvSpPr>
            <p:cNvPr id="8" name="TextBox 7"/>
            <p:cNvSpPr txBox="1"/>
            <p:nvPr/>
          </p:nvSpPr>
          <p:spPr>
            <a:xfrm>
              <a:off x="1210513" y="1532208"/>
              <a:ext cx="6710270" cy="644182"/>
            </a:xfrm>
            <a:prstGeom prst="rect">
              <a:avLst/>
            </a:prstGeom>
            <a:noFill/>
          </p:spPr>
          <p:txBody>
            <a:bodyPr wrap="square" rtlCol="0">
              <a:spAutoFit/>
            </a:bodyPr>
            <a:lstStyle/>
            <a:p>
              <a:pPr>
                <a:spcBef>
                  <a:spcPts val="450"/>
                </a:spcBef>
              </a:pPr>
              <a:r>
                <a:rPr lang="en-US" sz="1200" b="1" dirty="0">
                  <a:solidFill>
                    <a:srgbClr val="3E7EBE"/>
                  </a:solidFill>
                  <a:latin typeface="Arial" panose="020B0604020202020204" pitchFamily="34" charset="0"/>
                  <a:cs typeface="Arial" panose="020B0604020202020204" pitchFamily="34" charset="0"/>
                </a:rPr>
                <a:t>Updated meta-analysis</a:t>
              </a:r>
            </a:p>
            <a:p>
              <a:pPr>
                <a:spcBef>
                  <a:spcPts val="450"/>
                </a:spcBef>
              </a:pPr>
              <a:r>
                <a:rPr lang="en-US" sz="1200" dirty="0">
                  <a:solidFill>
                    <a:srgbClr val="1A1818"/>
                  </a:solidFill>
                  <a:latin typeface="Arial" panose="020B0604020202020204" pitchFamily="34" charset="0"/>
                  <a:cs typeface="Arial" panose="020B0604020202020204" pitchFamily="34" charset="0"/>
                </a:rPr>
                <a:t>Review of the clinical validation and implementation studies for cfDNA screening for fetal aneuploidies</a:t>
              </a:r>
            </a:p>
          </p:txBody>
        </p:sp>
      </p:grpSp>
      <p:graphicFrame>
        <p:nvGraphicFramePr>
          <p:cNvPr id="9" name="Table 8">
            <a:extLst>
              <a:ext uri="{FF2B5EF4-FFF2-40B4-BE49-F238E27FC236}">
                <a16:creationId xmlns:a16="http://schemas.microsoft.com/office/drawing/2014/main" id="{163C74B6-DFE5-4AEA-BF39-7A162E3B96EA}"/>
              </a:ext>
            </a:extLst>
          </p:cNvPr>
          <p:cNvGraphicFramePr>
            <a:graphicFrameLocks noGrp="1"/>
          </p:cNvGraphicFramePr>
          <p:nvPr/>
        </p:nvGraphicFramePr>
        <p:xfrm>
          <a:off x="1439694" y="2396183"/>
          <a:ext cx="8638160" cy="2904309"/>
        </p:xfrm>
        <a:graphic>
          <a:graphicData uri="http://schemas.openxmlformats.org/drawingml/2006/table">
            <a:tbl>
              <a:tblPr firstRow="1" bandRow="1">
                <a:tableStyleId>{5C22544A-7EE6-4342-B048-85BDC9FD1C3A}</a:tableStyleId>
              </a:tblPr>
              <a:tblGrid>
                <a:gridCol w="2029163">
                  <a:extLst>
                    <a:ext uri="{9D8B030D-6E8A-4147-A177-3AD203B41FA5}">
                      <a16:colId xmlns:a16="http://schemas.microsoft.com/office/drawing/2014/main" val="20000"/>
                    </a:ext>
                  </a:extLst>
                </a:gridCol>
                <a:gridCol w="1702891">
                  <a:extLst>
                    <a:ext uri="{9D8B030D-6E8A-4147-A177-3AD203B41FA5}">
                      <a16:colId xmlns:a16="http://schemas.microsoft.com/office/drawing/2014/main" val="20001"/>
                    </a:ext>
                  </a:extLst>
                </a:gridCol>
                <a:gridCol w="1576832">
                  <a:extLst>
                    <a:ext uri="{9D8B030D-6E8A-4147-A177-3AD203B41FA5}">
                      <a16:colId xmlns:a16="http://schemas.microsoft.com/office/drawing/2014/main" val="20002"/>
                    </a:ext>
                  </a:extLst>
                </a:gridCol>
                <a:gridCol w="1664637">
                  <a:extLst>
                    <a:ext uri="{9D8B030D-6E8A-4147-A177-3AD203B41FA5}">
                      <a16:colId xmlns:a16="http://schemas.microsoft.com/office/drawing/2014/main" val="20003"/>
                    </a:ext>
                  </a:extLst>
                </a:gridCol>
                <a:gridCol w="1664637">
                  <a:extLst>
                    <a:ext uri="{9D8B030D-6E8A-4147-A177-3AD203B41FA5}">
                      <a16:colId xmlns:a16="http://schemas.microsoft.com/office/drawing/2014/main" val="20004"/>
                    </a:ext>
                  </a:extLst>
                </a:gridCol>
              </a:tblGrid>
              <a:tr h="700416">
                <a:tc>
                  <a:txBody>
                    <a:bodyPr/>
                    <a:lstStyle/>
                    <a:p>
                      <a:endParaRPr lang="en-US" sz="1400" b="0" dirty="0">
                        <a:solidFill>
                          <a:schemeClr val="tx1"/>
                        </a:solidFill>
                      </a:endParaRPr>
                    </a:p>
                  </a:txBody>
                  <a:tcPr marL="68580" marR="68580" marT="34293" marB="34293"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a:solidFill>
                            <a:schemeClr val="tx1"/>
                          </a:solidFill>
                        </a:rPr>
                        <a:t>Pooled Weighted Detection</a:t>
                      </a:r>
                      <a:r>
                        <a:rPr lang="en-US" sz="1100" b="1" baseline="0" dirty="0">
                          <a:solidFill>
                            <a:schemeClr val="tx1"/>
                          </a:solidFill>
                        </a:rPr>
                        <a:t> </a:t>
                      </a:r>
                      <a:r>
                        <a:rPr lang="en-US" sz="1100" b="1" dirty="0">
                          <a:solidFill>
                            <a:schemeClr val="tx1"/>
                          </a:solidFill>
                        </a:rPr>
                        <a:t>Rate (%)</a:t>
                      </a:r>
                    </a:p>
                  </a:txBody>
                  <a:tcPr marL="68580" marR="68580" marT="34293" marB="34293" anchor="ctr">
                    <a:lnL w="12700" cmpd="sng">
                      <a:noFill/>
                    </a:lnL>
                    <a:lnR w="12700" cmpd="sng">
                      <a:noFill/>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a:solidFill>
                            <a:schemeClr val="tx1"/>
                          </a:solidFill>
                        </a:rPr>
                        <a:t>95% Confidence Interval</a:t>
                      </a:r>
                    </a:p>
                  </a:txBody>
                  <a:tcPr marL="68580" marR="68580" marT="34293" marB="34293" anchor="ctr">
                    <a:lnL w="12700" cmpd="sng">
                      <a:noFill/>
                    </a:lnL>
                    <a:lnR w="28575" cap="flat" cmpd="sng" algn="ctr">
                      <a:solidFill>
                        <a:schemeClr val="accent3"/>
                      </a:solidFill>
                      <a:prstDash val="solid"/>
                      <a:round/>
                      <a:headEnd type="none" w="med" len="med"/>
                      <a:tailEnd type="none" w="med" len="med"/>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a:solidFill>
                            <a:schemeClr val="tx1"/>
                          </a:solidFill>
                        </a:rPr>
                        <a:t>False Positive Rate (%)</a:t>
                      </a:r>
                    </a:p>
                  </a:txBody>
                  <a:tcPr marL="68580" marR="68580" marT="34293" marB="34293" anchor="ctr">
                    <a:lnL w="28575" cap="flat" cmpd="sng" algn="ctr">
                      <a:solidFill>
                        <a:schemeClr val="accent3"/>
                      </a:solidFill>
                      <a:prstDash val="solid"/>
                      <a:round/>
                      <a:headEnd type="none" w="med" len="med"/>
                      <a:tailEnd type="none" w="med" len="med"/>
                    </a:lnL>
                    <a:lnR w="12700" cmpd="sng">
                      <a:noFill/>
                    </a:lnR>
                    <a:lnT w="12700" cmpd="sng">
                      <a:noFill/>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a:solidFill>
                            <a:schemeClr val="tx1"/>
                          </a:solidFill>
                        </a:rPr>
                        <a:t>95% CI</a:t>
                      </a:r>
                    </a:p>
                  </a:txBody>
                  <a:tcPr marL="68580" marR="68580" marT="34293" marB="34293" anchor="ctr">
                    <a:lnL w="12700" cmpd="sng">
                      <a:noFill/>
                    </a:lnL>
                    <a:lnR w="12700" cmpd="sng">
                      <a:noFill/>
                    </a:lnR>
                    <a:lnT w="12700" cmpd="sng">
                      <a:noFill/>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54296">
                <a:tc>
                  <a:txBody>
                    <a:bodyPr/>
                    <a:lstStyle/>
                    <a:p>
                      <a:pPr algn="l"/>
                      <a:r>
                        <a:rPr lang="en-US" sz="900" b="1" dirty="0">
                          <a:solidFill>
                            <a:schemeClr val="tx1"/>
                          </a:solidFill>
                        </a:rPr>
                        <a:t>Singleton</a:t>
                      </a:r>
                      <a:r>
                        <a:rPr lang="en-US" sz="900" b="1" baseline="0" dirty="0">
                          <a:solidFill>
                            <a:schemeClr val="tx1"/>
                          </a:solidFill>
                        </a:rPr>
                        <a:t> Pregnancies</a:t>
                      </a:r>
                      <a:endParaRPr lang="en-US" sz="900" b="1" dirty="0">
                        <a:solidFill>
                          <a:schemeClr val="tx1"/>
                        </a:solidFill>
                      </a:endParaRPr>
                    </a:p>
                  </a:txBody>
                  <a:tcPr marL="68580" marR="68580" marT="34293" marB="34293" anchor="b">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b="0" dirty="0">
                        <a:solidFill>
                          <a:schemeClr val="tx1"/>
                        </a:solidFill>
                      </a:endParaRPr>
                    </a:p>
                  </a:txBody>
                  <a:tcPr marL="68580" marR="68580" marT="34293" marB="34293" anchor="ctr">
                    <a:lnL w="12700" cmpd="sng">
                      <a:noFill/>
                    </a:lnL>
                    <a:lnR w="12700" cmpd="sng">
                      <a:noFill/>
                    </a:ln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b="0" dirty="0">
                        <a:solidFill>
                          <a:schemeClr val="tx1"/>
                        </a:solidFill>
                      </a:endParaRPr>
                    </a:p>
                  </a:txBody>
                  <a:tcPr marL="68580" marR="68580" marT="34293" marB="34293" anchor="ctr">
                    <a:lnL w="12700" cmpd="sng">
                      <a:noFill/>
                    </a:lnL>
                    <a:lnR w="28575" cap="flat" cmpd="sng" algn="ctr">
                      <a:solidFill>
                        <a:schemeClr val="accent3"/>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b="0" dirty="0">
                        <a:solidFill>
                          <a:schemeClr val="tx1"/>
                        </a:solidFill>
                      </a:endParaRPr>
                    </a:p>
                  </a:txBody>
                  <a:tcPr marL="68580" marR="68580" marT="34293" marB="34293" anchor="ctr">
                    <a:lnL w="28575" cap="flat" cmpd="sng" algn="ctr">
                      <a:solidFill>
                        <a:schemeClr val="accent3"/>
                      </a:solidFill>
                      <a:prstDash val="solid"/>
                      <a:round/>
                      <a:headEnd type="none" w="med" len="med"/>
                      <a:tailEnd type="none" w="med" len="med"/>
                    </a:lnL>
                    <a:lnR w="12700" cmpd="sng">
                      <a:noFill/>
                    </a:lnR>
                    <a:lnT w="28575"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b="0" dirty="0">
                        <a:solidFill>
                          <a:schemeClr val="tx1"/>
                        </a:solidFill>
                      </a:endParaRPr>
                    </a:p>
                  </a:txBody>
                  <a:tcPr marL="68580" marR="68580" marT="34293" marB="34293" anchor="ctr">
                    <a:lnL w="12700" cmpd="sng">
                      <a:noFill/>
                    </a:lnL>
                    <a:lnR w="12700" cmpd="sng">
                      <a:noFill/>
                    </a:lnR>
                    <a:lnT w="28575" cap="flat" cmpd="sng" algn="ctr">
                      <a:solidFill>
                        <a:schemeClr val="accent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4296">
                <a:tc>
                  <a:txBody>
                    <a:bodyPr/>
                    <a:lstStyle/>
                    <a:p>
                      <a:pPr marL="182880" algn="l"/>
                      <a:r>
                        <a:rPr lang="en-US" sz="900" b="0" dirty="0">
                          <a:solidFill>
                            <a:schemeClr val="tx1"/>
                          </a:solidFill>
                        </a:rPr>
                        <a:t>Trisomy 21</a:t>
                      </a: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99.7</a:t>
                      </a: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99.1-99.9</a:t>
                      </a:r>
                    </a:p>
                  </a:txBody>
                  <a:tcPr marL="68580" marR="68580" marT="34293" marB="34293" anchor="ctr">
                    <a:lnL w="12700" cmpd="sng">
                      <a:noFill/>
                    </a:lnL>
                    <a:lnR w="28575"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0.04</a:t>
                      </a:r>
                    </a:p>
                  </a:txBody>
                  <a:tcPr marL="68580" marR="68580" marT="34293" marB="34293" anchor="ctr">
                    <a:lnL w="28575" cap="flat" cmpd="sng" algn="ctr">
                      <a:solidFill>
                        <a:schemeClr val="accent3"/>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0.02-0.07</a:t>
                      </a: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4296">
                <a:tc>
                  <a:txBody>
                    <a:bodyPr/>
                    <a:lstStyle/>
                    <a:p>
                      <a:pPr marL="182880" algn="l"/>
                      <a:r>
                        <a:rPr lang="en-US" sz="900" b="0" dirty="0">
                          <a:solidFill>
                            <a:schemeClr val="tx1"/>
                          </a:solidFill>
                        </a:rPr>
                        <a:t>Trisomy 18</a:t>
                      </a: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97.9</a:t>
                      </a: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94.9-99.1</a:t>
                      </a:r>
                    </a:p>
                  </a:txBody>
                  <a:tcPr marL="68580" marR="68580" marT="34293" marB="34293" anchor="ctr">
                    <a:lnL w="12700" cmpd="sng">
                      <a:noFill/>
                    </a:lnL>
                    <a:lnR w="28575"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0.04</a:t>
                      </a:r>
                    </a:p>
                  </a:txBody>
                  <a:tcPr marL="68580" marR="68580" marT="34293" marB="34293" anchor="ctr">
                    <a:lnL w="28575" cap="flat" cmpd="sng" algn="ctr">
                      <a:solidFill>
                        <a:schemeClr val="accent3"/>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0.03-0.07</a:t>
                      </a: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4296">
                <a:tc>
                  <a:txBody>
                    <a:bodyPr/>
                    <a:lstStyle/>
                    <a:p>
                      <a:pPr marL="182880" algn="l"/>
                      <a:r>
                        <a:rPr lang="en-US" sz="900" b="0" dirty="0">
                          <a:solidFill>
                            <a:schemeClr val="tx1"/>
                          </a:solidFill>
                        </a:rPr>
                        <a:t>Trisomy</a:t>
                      </a:r>
                      <a:r>
                        <a:rPr lang="en-US" sz="900" b="0" baseline="0" dirty="0">
                          <a:solidFill>
                            <a:schemeClr val="tx1"/>
                          </a:solidFill>
                        </a:rPr>
                        <a:t> 13</a:t>
                      </a:r>
                      <a:endParaRPr lang="en-US" sz="900" b="0" dirty="0">
                        <a:solidFill>
                          <a:schemeClr val="tx1"/>
                        </a:solidFill>
                      </a:endParaRP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99.0</a:t>
                      </a: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65.8-100</a:t>
                      </a:r>
                    </a:p>
                  </a:txBody>
                  <a:tcPr marL="68580" marR="68580" marT="34293" marB="34293" anchor="ctr">
                    <a:lnL w="12700" cmpd="sng">
                      <a:noFill/>
                    </a:lnL>
                    <a:lnR w="28575"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0.04</a:t>
                      </a:r>
                    </a:p>
                  </a:txBody>
                  <a:tcPr marL="68580" marR="68580" marT="34293" marB="34293" anchor="ctr">
                    <a:lnL w="28575" cap="flat" cmpd="sng" algn="ctr">
                      <a:solidFill>
                        <a:schemeClr val="accent3"/>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0.02-0.07</a:t>
                      </a: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4296">
                <a:tc>
                  <a:txBody>
                    <a:bodyPr/>
                    <a:lstStyle/>
                    <a:p>
                      <a:pPr marL="182880" algn="l"/>
                      <a:r>
                        <a:rPr lang="en-US" sz="900" b="0" dirty="0">
                          <a:solidFill>
                            <a:schemeClr val="tx1"/>
                          </a:solidFill>
                        </a:rPr>
                        <a:t>Monosomy X</a:t>
                      </a: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95.8</a:t>
                      </a: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70.3-99.5</a:t>
                      </a:r>
                    </a:p>
                  </a:txBody>
                  <a:tcPr marL="68580" marR="68580" marT="34293" marB="34293" anchor="ctr">
                    <a:lnL w="12700" cmpd="sng">
                      <a:noFill/>
                    </a:lnL>
                    <a:lnR w="28575"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0.14</a:t>
                      </a:r>
                    </a:p>
                  </a:txBody>
                  <a:tcPr marL="68580" marR="68580" marT="34293" marB="34293" anchor="ctr">
                    <a:lnL w="28575" cap="flat" cmpd="sng" algn="ctr">
                      <a:solidFill>
                        <a:schemeClr val="accent3"/>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0.05-0.38</a:t>
                      </a: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23821">
                <a:tc>
                  <a:txBody>
                    <a:bodyPr/>
                    <a:lstStyle/>
                    <a:p>
                      <a:pPr marL="182880" algn="l"/>
                      <a:r>
                        <a:rPr lang="en-US" sz="900" b="0" dirty="0">
                          <a:solidFill>
                            <a:schemeClr val="tx1"/>
                          </a:solidFill>
                        </a:rPr>
                        <a:t>Other sex</a:t>
                      </a:r>
                      <a:r>
                        <a:rPr lang="en-US" sz="900" b="0" baseline="0" dirty="0">
                          <a:solidFill>
                            <a:schemeClr val="tx1"/>
                          </a:solidFill>
                        </a:rPr>
                        <a:t> aneuploidies**</a:t>
                      </a:r>
                      <a:endParaRPr lang="en-US" sz="900" b="0" dirty="0">
                        <a:solidFill>
                          <a:schemeClr val="tx1"/>
                        </a:solidFill>
                      </a:endParaRP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100.0</a:t>
                      </a: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83.6-100</a:t>
                      </a:r>
                    </a:p>
                  </a:txBody>
                  <a:tcPr marL="68580" marR="68580" marT="34293" marB="34293" anchor="ctr">
                    <a:lnL w="12700" cmpd="sng">
                      <a:noFill/>
                    </a:lnL>
                    <a:lnR w="28575"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0.004</a:t>
                      </a:r>
                    </a:p>
                  </a:txBody>
                  <a:tcPr marL="68580" marR="68580" marT="34293" marB="34293" anchor="ctr">
                    <a:lnL w="28575" cap="flat" cmpd="sng" algn="ctr">
                      <a:solidFill>
                        <a:schemeClr val="accent3"/>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a:solidFill>
                            <a:schemeClr val="tx1"/>
                          </a:solidFill>
                        </a:rPr>
                        <a:t>0-0.08</a:t>
                      </a: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54296">
                <a:tc>
                  <a:txBody>
                    <a:bodyPr/>
                    <a:lstStyle/>
                    <a:p>
                      <a:pPr algn="l"/>
                      <a:r>
                        <a:rPr lang="en-US" sz="900" b="1" dirty="0">
                          <a:solidFill>
                            <a:schemeClr val="tx1"/>
                          </a:solidFill>
                        </a:rPr>
                        <a:t>Twin </a:t>
                      </a:r>
                      <a:r>
                        <a:rPr lang="en-US" sz="900" b="1" baseline="0" dirty="0">
                          <a:solidFill>
                            <a:schemeClr val="tx1"/>
                          </a:solidFill>
                        </a:rPr>
                        <a:t>Pregnancies</a:t>
                      </a:r>
                      <a:endParaRPr lang="en-US" sz="900" b="1" dirty="0">
                        <a:solidFill>
                          <a:schemeClr val="tx1"/>
                        </a:solidFill>
                      </a:endParaRPr>
                    </a:p>
                  </a:txBody>
                  <a:tcPr marL="68580" marR="68580" marT="34293" marB="34293"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b="0" dirty="0">
                        <a:solidFill>
                          <a:schemeClr val="tx1"/>
                        </a:solidFill>
                      </a:endParaRPr>
                    </a:p>
                  </a:txBody>
                  <a:tcPr marL="68580" marR="68580" marT="34293" marB="34293"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b="0" dirty="0">
                        <a:solidFill>
                          <a:schemeClr val="tx1"/>
                        </a:solidFill>
                      </a:endParaRPr>
                    </a:p>
                  </a:txBody>
                  <a:tcPr marL="68580" marR="68580" marT="34293" marB="34293" anchor="ctr">
                    <a:lnL w="12700" cmpd="sng">
                      <a:noFill/>
                    </a:lnL>
                    <a:lnR w="28575" cap="flat" cmpd="sng" algn="ctr">
                      <a:solidFill>
                        <a:schemeClr val="accent3"/>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b="0" dirty="0">
                        <a:solidFill>
                          <a:schemeClr val="tx1"/>
                        </a:solidFill>
                      </a:endParaRPr>
                    </a:p>
                  </a:txBody>
                  <a:tcPr marL="68580" marR="68580" marT="34293" marB="34293" anchor="ctr">
                    <a:lnL w="28575" cap="flat" cmpd="sng" algn="ctr">
                      <a:solidFill>
                        <a:schemeClr val="accent3"/>
                      </a:solidFill>
                      <a:prstDash val="solid"/>
                      <a:round/>
                      <a:headEnd type="none" w="med" len="med"/>
                      <a:tailEnd type="none" w="med" len="med"/>
                    </a:lnL>
                    <a:lnR w="12700" cmpd="sng">
                      <a:noFill/>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b="0" dirty="0">
                        <a:solidFill>
                          <a:schemeClr val="tx1"/>
                        </a:solidFill>
                      </a:endParaRPr>
                    </a:p>
                  </a:txBody>
                  <a:tcPr marL="68580" marR="68580" marT="34293" marB="34293"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54296">
                <a:tc>
                  <a:txBody>
                    <a:bodyPr/>
                    <a:lstStyle/>
                    <a:p>
                      <a:pPr marL="182880" algn="l"/>
                      <a:r>
                        <a:rPr lang="en-US" sz="900" b="0" dirty="0">
                          <a:solidFill>
                            <a:schemeClr val="tx1"/>
                          </a:solidFill>
                        </a:rPr>
                        <a:t>Trisomy</a:t>
                      </a:r>
                      <a:r>
                        <a:rPr lang="en-US" sz="900" b="0" baseline="0" dirty="0">
                          <a:solidFill>
                            <a:schemeClr val="tx1"/>
                          </a:solidFill>
                        </a:rPr>
                        <a:t> </a:t>
                      </a:r>
                      <a:r>
                        <a:rPr lang="en-US" sz="900" b="0" dirty="0">
                          <a:solidFill>
                            <a:schemeClr val="tx1"/>
                          </a:solidFill>
                        </a:rPr>
                        <a:t>21***</a:t>
                      </a: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900" b="0" dirty="0">
                          <a:solidFill>
                            <a:schemeClr val="tx1"/>
                          </a:solidFill>
                        </a:rPr>
                        <a:t>100.0</a:t>
                      </a: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900" b="0" dirty="0">
                          <a:solidFill>
                            <a:schemeClr val="tx1"/>
                          </a:solidFill>
                        </a:rPr>
                        <a:t>95.2-100</a:t>
                      </a:r>
                    </a:p>
                  </a:txBody>
                  <a:tcPr marL="68580" marR="68580" marT="34293" marB="34293" anchor="ctr">
                    <a:lnL w="12700" cmpd="sng">
                      <a:noFill/>
                    </a:lnL>
                    <a:lnR w="28575"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900" b="0" dirty="0">
                          <a:solidFill>
                            <a:schemeClr val="tx1"/>
                          </a:solidFill>
                        </a:rPr>
                        <a:t>0</a:t>
                      </a:r>
                    </a:p>
                  </a:txBody>
                  <a:tcPr marL="68580" marR="68580" marT="34293" marB="34293" anchor="ctr">
                    <a:lnL w="28575" cap="flat" cmpd="sng" algn="ctr">
                      <a:solidFill>
                        <a:schemeClr val="accent3"/>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900" b="0" dirty="0">
                          <a:solidFill>
                            <a:schemeClr val="tx1"/>
                          </a:solidFill>
                        </a:rPr>
                        <a:t>0-0.003</a:t>
                      </a:r>
                    </a:p>
                  </a:txBody>
                  <a:tcPr marL="68580" marR="68580" marT="34293" marB="34293"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2009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ED28-1979-4926-B914-762A43908F9B}"/>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PPV of NIPT and Serum Screening</a:t>
            </a:r>
            <a:br>
              <a:rPr lang="en-US" sz="2400" dirty="0">
                <a:latin typeface="Arial" panose="020B0604020202020204" pitchFamily="34" charset="0"/>
                <a:cs typeface="Arial" panose="020B0604020202020204" pitchFamily="34" charset="0"/>
              </a:rPr>
            </a:br>
            <a:r>
              <a:rPr lang="en-US" sz="2400" b="0" i="1" dirty="0">
                <a:latin typeface="Arial" panose="020B0604020202020204" pitchFamily="34" charset="0"/>
                <a:cs typeface="Arial" panose="020B0604020202020204" pitchFamily="34" charset="0"/>
              </a:rPr>
              <a:t>Across maternal ages</a:t>
            </a:r>
          </a:p>
        </p:txBody>
      </p:sp>
      <p:graphicFrame>
        <p:nvGraphicFramePr>
          <p:cNvPr id="5" name="Chart 4">
            <a:extLst>
              <a:ext uri="{FF2B5EF4-FFF2-40B4-BE49-F238E27FC236}">
                <a16:creationId xmlns:a16="http://schemas.microsoft.com/office/drawing/2014/main" id="{6ABB767F-0BA2-49CE-9F0D-0621132FFAB9}"/>
              </a:ext>
            </a:extLst>
          </p:cNvPr>
          <p:cNvGraphicFramePr>
            <a:graphicFrameLocks/>
          </p:cNvGraphicFramePr>
          <p:nvPr>
            <p:extLst>
              <p:ext uri="{D42A27DB-BD31-4B8C-83A1-F6EECF244321}">
                <p14:modId xmlns:p14="http://schemas.microsoft.com/office/powerpoint/2010/main" val="753627527"/>
              </p:ext>
            </p:extLst>
          </p:nvPr>
        </p:nvGraphicFramePr>
        <p:xfrm>
          <a:off x="1128156" y="1015017"/>
          <a:ext cx="9138194" cy="5120215"/>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F646DAF8-632C-4FF6-8E4B-E990E76750AB}"/>
              </a:ext>
            </a:extLst>
          </p:cNvPr>
          <p:cNvSpPr/>
          <p:nvPr/>
        </p:nvSpPr>
        <p:spPr>
          <a:xfrm>
            <a:off x="436033" y="6123664"/>
            <a:ext cx="10105899" cy="830997"/>
          </a:xfrm>
          <a:prstGeom prst="rect">
            <a:avLst/>
          </a:prstGeom>
        </p:spPr>
        <p:txBody>
          <a:bodyPr wrap="square">
            <a:spAutoFit/>
          </a:bodyPr>
          <a:lstStyle/>
          <a:p>
            <a:r>
              <a:rPr lang="en-US" sz="800" dirty="0">
                <a:latin typeface="Arial" panose="020B0604020202020204" pitchFamily="34" charset="0"/>
                <a:ea typeface="MS Mincho" panose="02020609040205080304" pitchFamily="49" charset="-128"/>
                <a:cs typeface="Arial" panose="020B0604020202020204" pitchFamily="34" charset="0"/>
              </a:rPr>
              <a:t>1. Snijders RJ, Sebire NJ, and Nicolaides KH. Maternal age and gestational age-specific risk for chromosomal defects. </a:t>
            </a:r>
            <a:r>
              <a:rPr lang="en-US" sz="800" i="1" dirty="0">
                <a:latin typeface="Arial" panose="020B0604020202020204" pitchFamily="34" charset="0"/>
                <a:ea typeface="MS Mincho" panose="02020609040205080304" pitchFamily="49" charset="-128"/>
                <a:cs typeface="Arial" panose="020B0604020202020204" pitchFamily="34" charset="0"/>
              </a:rPr>
              <a:t>Fetal Diagn Ther</a:t>
            </a:r>
            <a:r>
              <a:rPr lang="en-US" sz="800" dirty="0">
                <a:latin typeface="Arial" panose="020B0604020202020204" pitchFamily="34" charset="0"/>
                <a:ea typeface="MS Mincho" panose="02020609040205080304" pitchFamily="49" charset="-128"/>
                <a:cs typeface="Arial" panose="020B0604020202020204" pitchFamily="34" charset="0"/>
              </a:rPr>
              <a:t>. 1995 Nov-Dec;10(6):356-67.</a:t>
            </a:r>
          </a:p>
          <a:p>
            <a:r>
              <a:rPr lang="en-US" sz="800" dirty="0">
                <a:latin typeface="Arial" panose="020B0604020202020204" pitchFamily="34" charset="0"/>
                <a:ea typeface="MS Mincho" panose="02020609040205080304" pitchFamily="49" charset="-128"/>
                <a:cs typeface="Arial" panose="020B0604020202020204" pitchFamily="34" charset="0"/>
              </a:rPr>
              <a:t>2. Gil MM, Accurti V, Santacruz B, Plana MN, Nicolaides KH. Analysis of cell-free DNA in maternal blood in screening for fetal aneuploidies: updated meta-analysis. Ultrasound Obstet Gynecol. 2017 Apr 11. doi: 10.1002/uog.17484.</a:t>
            </a:r>
          </a:p>
          <a:p>
            <a:r>
              <a:rPr lang="en-US" sz="800" dirty="0">
                <a:latin typeface="Arial" panose="020B0604020202020204" pitchFamily="34" charset="0"/>
                <a:ea typeface="MS Mincho" panose="02020609040205080304" pitchFamily="49" charset="-128"/>
                <a:cs typeface="Arial" panose="020B0604020202020204" pitchFamily="34" charset="0"/>
              </a:rPr>
              <a:t>3. Santorum M, Wright D, Syngelaki A, Karagioti N, and Nicolaides KH. Accuracy of first trimester combined test in screening for trisomies 21, 18, and 13. </a:t>
            </a:r>
            <a:r>
              <a:rPr lang="en-US" sz="800" i="1" dirty="0">
                <a:latin typeface="Arial" panose="020B0604020202020204" pitchFamily="34" charset="0"/>
                <a:cs typeface="Arial" panose="020B0604020202020204" pitchFamily="34" charset="0"/>
              </a:rPr>
              <a:t>Ultrasound Obstet Gynecol</a:t>
            </a:r>
            <a:r>
              <a:rPr lang="en-US" sz="800" dirty="0">
                <a:latin typeface="Arial" panose="020B0604020202020204" pitchFamily="34" charset="0"/>
                <a:cs typeface="Arial" panose="020B0604020202020204" pitchFamily="34" charset="0"/>
              </a:rPr>
              <a:t>. 2017 Jun;49(6):714-720.</a:t>
            </a:r>
          </a:p>
          <a:p>
            <a:r>
              <a:rPr lang="en-US" sz="800" dirty="0">
                <a:latin typeface="Arial" panose="020B0604020202020204" pitchFamily="34" charset="0"/>
                <a:cs typeface="Arial" panose="020B0604020202020204" pitchFamily="34" charset="0"/>
              </a:rPr>
              <a:t>4. Cuckle H, Benn P, and Wright D. Down Syndrome Screening in the First and/or Second Trimester: Model Predicted Performance Using Meta-Analysis Parameters. </a:t>
            </a:r>
            <a:r>
              <a:rPr lang="en-US" sz="800" i="1" dirty="0">
                <a:latin typeface="Arial" panose="020B0604020202020204" pitchFamily="34" charset="0"/>
                <a:cs typeface="Arial" panose="020B0604020202020204" pitchFamily="34" charset="0"/>
              </a:rPr>
              <a:t>Semin Perinatol. </a:t>
            </a:r>
            <a:r>
              <a:rPr lang="en-US" sz="800" dirty="0">
                <a:latin typeface="Arial" panose="020B0604020202020204" pitchFamily="34" charset="0"/>
                <a:cs typeface="Arial" panose="020B0604020202020204" pitchFamily="34" charset="0"/>
              </a:rPr>
              <a:t>2005 Aug;29(4):252-7.</a:t>
            </a:r>
          </a:p>
          <a:p>
            <a:r>
              <a:rPr lang="en-US" sz="800" dirty="0">
                <a:latin typeface="Arial" panose="020B0604020202020204" pitchFamily="34" charset="0"/>
                <a:ea typeface="MS Mincho" panose="02020609040205080304" pitchFamily="49" charset="-128"/>
                <a:cs typeface="Arial" panose="020B0604020202020204" pitchFamily="34" charset="0"/>
              </a:rPr>
              <a:t> </a:t>
            </a:r>
          </a:p>
        </p:txBody>
      </p:sp>
      <p:pic>
        <p:nvPicPr>
          <p:cNvPr id="6" name="Picture 5">
            <a:extLst>
              <a:ext uri="{FF2B5EF4-FFF2-40B4-BE49-F238E27FC236}">
                <a16:creationId xmlns:a16="http://schemas.microsoft.com/office/drawing/2014/main" id="{8C75EF4B-A582-4596-ADDE-5197EE6414C3}"/>
              </a:ext>
            </a:extLst>
          </p:cNvPr>
          <p:cNvPicPr>
            <a:picLocks/>
          </p:cNvPicPr>
          <p:nvPr/>
        </p:nvPicPr>
        <p:blipFill>
          <a:blip r:embed="rId4" cstate="screen">
            <a:extLst>
              <a:ext uri="{28A0092B-C50C-407E-A947-70E740481C1C}">
                <a14:useLocalDpi xmlns:a14="http://schemas.microsoft.com/office/drawing/2010/main"/>
              </a:ext>
            </a:extLst>
          </a:blip>
          <a:stretch>
            <a:fillRect/>
          </a:stretch>
        </p:blipFill>
        <p:spPr>
          <a:xfrm>
            <a:off x="10350911" y="6288396"/>
            <a:ext cx="1463148" cy="246888"/>
          </a:xfrm>
          <a:prstGeom prst="rect">
            <a:avLst/>
          </a:prstGeom>
        </p:spPr>
      </p:pic>
    </p:spTree>
    <p:extLst>
      <p:ext uri="{BB962C8B-B14F-4D97-AF65-F5344CB8AC3E}">
        <p14:creationId xmlns:p14="http://schemas.microsoft.com/office/powerpoint/2010/main" val="217256539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Projected PPVs by Maternal Age</a:t>
            </a:r>
            <a:br>
              <a:rPr lang="en-US" dirty="0">
                <a:latin typeface="Arial" panose="020B0604020202020204" pitchFamily="34" charset="0"/>
                <a:cs typeface="Arial" panose="020B0604020202020204" pitchFamily="34" charset="0"/>
              </a:rPr>
            </a:br>
            <a:r>
              <a:rPr lang="en-US" sz="2400" b="0" i="1" dirty="0">
                <a:latin typeface="Arial" panose="020B0604020202020204" pitchFamily="34" charset="0"/>
                <a:cs typeface="Arial" panose="020B0604020202020204" pitchFamily="34" charset="0"/>
              </a:rPr>
              <a:t>PPV directly related to prevalence of the condition</a:t>
            </a:r>
          </a:p>
        </p:txBody>
      </p:sp>
      <p:sp>
        <p:nvSpPr>
          <p:cNvPr id="4" name="Content Placeholder 3"/>
          <p:cNvSpPr txBox="1">
            <a:spLocks/>
          </p:cNvSpPr>
          <p:nvPr/>
        </p:nvSpPr>
        <p:spPr bwMode="auto">
          <a:xfrm>
            <a:off x="284872" y="6288396"/>
            <a:ext cx="9880532" cy="3405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342900" indent="-342900" algn="l" rtl="0" eaLnBrk="1" fontAlgn="base" hangingPunct="1">
              <a:spcBef>
                <a:spcPts val="900"/>
              </a:spcBef>
              <a:spcAft>
                <a:spcPts val="900"/>
              </a:spcAft>
              <a:buClr>
                <a:srgbClr val="F89D21"/>
              </a:buClr>
              <a:buSzPct val="90000"/>
              <a:buFont typeface="Arial-BoldMT" charset="0"/>
              <a:buChar char="●"/>
              <a:tabLst/>
              <a:defRPr sz="2200" b="1" kern="600" spc="30" baseline="0">
                <a:solidFill>
                  <a:schemeClr val="tx1"/>
                </a:solidFill>
                <a:latin typeface="+mj-lt"/>
                <a:ea typeface="+mn-ea"/>
                <a:cs typeface="Arial"/>
              </a:defRPr>
            </a:lvl1pPr>
            <a:lvl2pPr marL="571500" indent="-228600" algn="l" rtl="0" eaLnBrk="1" fontAlgn="base" hangingPunct="1">
              <a:spcBef>
                <a:spcPts val="0"/>
              </a:spcBef>
              <a:spcAft>
                <a:spcPts val="400"/>
              </a:spcAft>
              <a:buClr>
                <a:schemeClr val="tx1"/>
              </a:buClr>
              <a:buFont typeface="ArialMT" charset="0"/>
              <a:buChar char="-"/>
              <a:tabLst/>
              <a:defRPr sz="2000" kern="600" spc="-20" baseline="0">
                <a:solidFill>
                  <a:schemeClr val="tx1"/>
                </a:solidFill>
                <a:latin typeface="+mj-lt"/>
                <a:cs typeface="Arial"/>
              </a:defRPr>
            </a:lvl2pPr>
            <a:lvl3pPr marL="800100" indent="-228600" algn="l" rtl="0" eaLnBrk="1" fontAlgn="base" hangingPunct="1">
              <a:spcBef>
                <a:spcPts val="0"/>
              </a:spcBef>
              <a:spcAft>
                <a:spcPts val="600"/>
              </a:spcAft>
              <a:buClr>
                <a:schemeClr val="tx1"/>
              </a:buClr>
              <a:buSzPct val="80000"/>
              <a:buFont typeface="Wingdings" pitchFamily="2" charset="2"/>
              <a:buChar char="§"/>
              <a:tabLst/>
              <a:defRPr sz="1600" kern="600">
                <a:solidFill>
                  <a:schemeClr val="tx1"/>
                </a:solidFill>
                <a:latin typeface="+mj-lt"/>
                <a:cs typeface="Arial"/>
              </a:defRPr>
            </a:lvl3pPr>
            <a:lvl4pPr marL="1028700" indent="-228600" algn="l" rtl="0" eaLnBrk="1" fontAlgn="base" hangingPunct="1">
              <a:spcBef>
                <a:spcPts val="0"/>
              </a:spcBef>
              <a:spcAft>
                <a:spcPts val="600"/>
              </a:spcAft>
              <a:buClr>
                <a:schemeClr val="tx1"/>
              </a:buClr>
              <a:buSzPct val="80000"/>
              <a:buFont typeface="Arial" charset="0"/>
              <a:buChar char="–"/>
              <a:tabLst/>
              <a:defRPr sz="1600" kern="600">
                <a:solidFill>
                  <a:schemeClr val="tx1"/>
                </a:solidFill>
                <a:latin typeface="+mj-lt"/>
                <a:cs typeface="Arial"/>
              </a:defRPr>
            </a:lvl4pPr>
            <a:lvl5pPr marL="1257300" indent="-228600" algn="l" rtl="0" eaLnBrk="1" fontAlgn="base" hangingPunct="1">
              <a:spcBef>
                <a:spcPts val="0"/>
              </a:spcBef>
              <a:spcAft>
                <a:spcPts val="600"/>
              </a:spcAft>
              <a:buClr>
                <a:srgbClr val="535353"/>
              </a:buClr>
              <a:buFont typeface="Arial" charset="0"/>
              <a:buChar char="-"/>
              <a:tabLst/>
              <a:defRPr sz="1600" kern="600">
                <a:solidFill>
                  <a:schemeClr val="tx1"/>
                </a:solidFill>
                <a:latin typeface="+mj-lt"/>
                <a:cs typeface="Arial"/>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a:lstStyle>
          <a:p>
            <a:pPr marL="0" indent="0">
              <a:spcBef>
                <a:spcPts val="0"/>
              </a:spcBef>
              <a:spcAft>
                <a:spcPts val="300"/>
              </a:spcAft>
              <a:buClr>
                <a:schemeClr val="tx1"/>
              </a:buClr>
              <a:buNone/>
            </a:pPr>
            <a:r>
              <a:rPr lang="en-US" sz="800" b="0" dirty="0">
                <a:latin typeface="Arial" panose="020B0604020202020204" pitchFamily="34" charset="0"/>
                <a:cs typeface="Arial" panose="020B0604020202020204" pitchFamily="34" charset="0"/>
              </a:rPr>
              <a:t>Taneja PA, Snyder HL, de Feo E, et al. Noninvasive prenatal testing in the general obstetric population: clinical performance and counseling considerations in over 85 000 cases. </a:t>
            </a:r>
            <a:r>
              <a:rPr lang="en-US" sz="800" b="0" i="1" dirty="0">
                <a:latin typeface="Arial" panose="020B0604020202020204" pitchFamily="34" charset="0"/>
                <a:cs typeface="Arial" panose="020B0604020202020204" pitchFamily="34" charset="0"/>
              </a:rPr>
              <a:t>Prenat Diagn</a:t>
            </a:r>
            <a:r>
              <a:rPr lang="en-US" sz="800" b="0" dirty="0">
                <a:latin typeface="Arial" panose="020B0604020202020204" pitchFamily="34" charset="0"/>
                <a:cs typeface="Arial" panose="020B0604020202020204" pitchFamily="34" charset="0"/>
              </a:rPr>
              <a:t>. 2016; 36(3):237-243.</a:t>
            </a:r>
          </a:p>
          <a:p>
            <a:pPr marL="228600" indent="-228600">
              <a:spcBef>
                <a:spcPts val="0"/>
              </a:spcBef>
              <a:spcAft>
                <a:spcPts val="300"/>
              </a:spcAft>
              <a:buClr>
                <a:schemeClr val="tx1"/>
              </a:buClr>
              <a:buFont typeface="+mj-lt"/>
              <a:buAutoNum type="arabicPeriod"/>
            </a:pPr>
            <a:r>
              <a:rPr lang="fr-FR" sz="800" b="0" dirty="0">
                <a:latin typeface="Arial" panose="020B0604020202020204" pitchFamily="34" charset="0"/>
                <a:cs typeface="Arial" panose="020B0604020202020204" pitchFamily="34" charset="0"/>
              </a:rPr>
              <a:t>PPV calculated using sensitivities and specificites based on observed clinical outcomes data</a:t>
            </a:r>
          </a:p>
          <a:p>
            <a:pPr marL="228600" indent="-228600">
              <a:spcBef>
                <a:spcPts val="0"/>
              </a:spcBef>
              <a:spcAft>
                <a:spcPts val="300"/>
              </a:spcAft>
              <a:buClr>
                <a:schemeClr val="tx1"/>
              </a:buClr>
              <a:buFont typeface="+mj-lt"/>
              <a:buAutoNum type="arabicPeriod"/>
            </a:pPr>
            <a:r>
              <a:rPr lang="fr-FR" sz="800" b="0" dirty="0">
                <a:latin typeface="Arial" panose="020B0604020202020204" pitchFamily="34" charset="0"/>
                <a:cs typeface="Arial" panose="020B0604020202020204" pitchFamily="34" charset="0"/>
              </a:rPr>
              <a:t>Estimated prevalences at 10 weeks of gestation derived from: </a:t>
            </a:r>
            <a:r>
              <a:rPr lang="en-US" sz="800" b="0" dirty="0">
                <a:latin typeface="Arial" panose="020B0604020202020204" pitchFamily="34" charset="0"/>
                <a:cs typeface="Arial" panose="020B0604020202020204" pitchFamily="34" charset="0"/>
              </a:rPr>
              <a:t>Gardner RJM, Sutherland GR, Schaffer LG. Chromosome Abnormalities and Genetic Counseling 4th ed. New York, NY: </a:t>
            </a:r>
            <a:r>
              <a:rPr lang="en-US" sz="800" b="0" i="1" dirty="0">
                <a:latin typeface="Arial" panose="020B0604020202020204" pitchFamily="34" charset="0"/>
                <a:cs typeface="Arial" panose="020B0604020202020204" pitchFamily="34" charset="0"/>
              </a:rPr>
              <a:t>Oxford University Press</a:t>
            </a:r>
            <a:r>
              <a:rPr lang="en-US" sz="800" b="0" dirty="0">
                <a:latin typeface="Arial" panose="020B0604020202020204" pitchFamily="34" charset="0"/>
                <a:cs typeface="Arial" panose="020B0604020202020204" pitchFamily="34" charset="0"/>
              </a:rPr>
              <a:t>; 2012.</a:t>
            </a:r>
          </a:p>
        </p:txBody>
      </p:sp>
      <p:graphicFrame>
        <p:nvGraphicFramePr>
          <p:cNvPr id="5" name="Content Placeholder 3"/>
          <p:cNvGraphicFramePr>
            <a:graphicFrameLocks/>
          </p:cNvGraphicFramePr>
          <p:nvPr>
            <p:extLst>
              <p:ext uri="{D42A27DB-BD31-4B8C-83A1-F6EECF244321}">
                <p14:modId xmlns:p14="http://schemas.microsoft.com/office/powerpoint/2010/main" val="3007011631"/>
              </p:ext>
            </p:extLst>
          </p:nvPr>
        </p:nvGraphicFramePr>
        <p:xfrm>
          <a:off x="894945" y="1566153"/>
          <a:ext cx="9455966" cy="4124527"/>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13559BE7-BB35-46ED-9F03-FB58A8FC156D}"/>
              </a:ext>
            </a:extLst>
          </p:cNvPr>
          <p:cNvPicPr>
            <a:picLocks/>
          </p:cNvPicPr>
          <p:nvPr/>
        </p:nvPicPr>
        <p:blipFill>
          <a:blip r:embed="rId4" cstate="screen">
            <a:extLst>
              <a:ext uri="{28A0092B-C50C-407E-A947-70E740481C1C}">
                <a14:useLocalDpi xmlns:a14="http://schemas.microsoft.com/office/drawing/2010/main"/>
              </a:ext>
            </a:extLst>
          </a:blip>
          <a:stretch>
            <a:fillRect/>
          </a:stretch>
        </p:blipFill>
        <p:spPr>
          <a:xfrm>
            <a:off x="10350911" y="6288396"/>
            <a:ext cx="1463148" cy="246888"/>
          </a:xfrm>
          <a:prstGeom prst="rect">
            <a:avLst/>
          </a:prstGeom>
        </p:spPr>
      </p:pic>
    </p:spTree>
    <p:extLst>
      <p:ext uri="{BB962C8B-B14F-4D97-AF65-F5344CB8AC3E}">
        <p14:creationId xmlns:p14="http://schemas.microsoft.com/office/powerpoint/2010/main" val="351920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fade">
                                      <p:cBhvr>
                                        <p:cTn id="7" dur="500"/>
                                        <p:tgtEl>
                                          <p:spTgt spid="5">
                                            <p:graphicEl>
                                              <a:chart seriesIdx="-3" categoryIdx="-3" bldStep="gridLegen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fade">
                                      <p:cBhvr>
                                        <p:cTn id="11" dur="500"/>
                                        <p:tgtEl>
                                          <p:spTgt spid="5">
                                            <p:graphicEl>
                                              <a:chart seriesIdx="0" categoryIdx="-4" bldStep="series"/>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fade">
                                      <p:cBhvr>
                                        <p:cTn id="15" dur="500"/>
                                        <p:tgtEl>
                                          <p:spTgt spid="5">
                                            <p:graphicEl>
                                              <a:chart seriesIdx="1" categoryIdx="-4" bldStep="series"/>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fade">
                                      <p:cBhvr>
                                        <p:cTn id="19" dur="500"/>
                                        <p:tgtEl>
                                          <p:spTgt spid="5">
                                            <p:graphicEl>
                                              <a:chart seriesIdx="2" categoryIdx="-4" bldStep="series"/>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graphicEl>
                                              <a:chart seriesIdx="3" categoryIdx="-4" bldStep="series"/>
                                            </p:graphicEl>
                                          </p:spTgt>
                                        </p:tgtEl>
                                        <p:attrNameLst>
                                          <p:attrName>style.visibility</p:attrName>
                                        </p:attrNameLst>
                                      </p:cBhvr>
                                      <p:to>
                                        <p:strVal val="visible"/>
                                      </p:to>
                                    </p:set>
                                    <p:animEffect transition="in" filter="fade">
                                      <p:cBhvr>
                                        <p:cTn id="23" dur="500"/>
                                        <p:tgtEl>
                                          <p:spTgt spid="5">
                                            <p:graphicEl>
                                              <a:chart seriesIdx="3" categoryIdx="-4" bldStep="series"/>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graphicEl>
                                              <a:chart seriesIdx="4" categoryIdx="-4" bldStep="series"/>
                                            </p:graphicEl>
                                          </p:spTgt>
                                        </p:tgtEl>
                                        <p:attrNameLst>
                                          <p:attrName>style.visibility</p:attrName>
                                        </p:attrNameLst>
                                      </p:cBhvr>
                                      <p:to>
                                        <p:strVal val="visible"/>
                                      </p:to>
                                    </p:set>
                                    <p:animEffect transition="in" filter="fade">
                                      <p:cBhvr>
                                        <p:cTn id="27" dur="500"/>
                                        <p:tgtEl>
                                          <p:spTgt spid="5">
                                            <p:graphicEl>
                                              <a:chart seriesIdx="4" categoryIdx="-4" bldStep="series"/>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graphicEl>
                                              <a:chart seriesIdx="5" categoryIdx="-4" bldStep="series"/>
                                            </p:graphicEl>
                                          </p:spTgt>
                                        </p:tgtEl>
                                        <p:attrNameLst>
                                          <p:attrName>style.visibility</p:attrName>
                                        </p:attrNameLst>
                                      </p:cBhvr>
                                      <p:to>
                                        <p:strVal val="visible"/>
                                      </p:to>
                                    </p:set>
                                    <p:animEffect transition="in" filter="fade">
                                      <p:cBhvr>
                                        <p:cTn id="31" dur="500"/>
                                        <p:tgtEl>
                                          <p:spTgt spid="5">
                                            <p:graphicEl>
                                              <a:chart seriesIdx="5"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Disclosures and Disclaimers</a:t>
            </a:r>
          </a:p>
        </p:txBody>
      </p:sp>
      <p:sp>
        <p:nvSpPr>
          <p:cNvPr id="3" name="Content Placeholder 2"/>
          <p:cNvSpPr>
            <a:spLocks noGrp="1"/>
          </p:cNvSpPr>
          <p:nvPr>
            <p:ph sz="quarter" idx="10"/>
          </p:nvPr>
        </p:nvSpPr>
        <p:spPr/>
        <p:txBody>
          <a:bodyPr>
            <a:normAutofit lnSpcReduction="10000"/>
          </a:bodyPr>
          <a:lstStyle/>
          <a:p>
            <a:pPr marL="0" indent="0">
              <a:buNone/>
            </a:pPr>
            <a:r>
              <a:rPr lang="en-US" sz="1400" dirty="0">
                <a:latin typeface="Arial" panose="020B0604020202020204" pitchFamily="34" charset="0"/>
                <a:cs typeface="Arial" panose="020B0604020202020204" pitchFamily="34" charset="0"/>
              </a:rPr>
              <a:t>I am an employee of and hold equity in Illumina, Inc.</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opinions expressed during this presentation are those of the speaker and may not represent the opinions of Illumina. Any uses of Illumina’s technology described in this presentation may be uses that have not been cleared or approved by the FDA, or any other applicable regulatory body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Non-invasive prenatal testing (NIPT) based on cell-free DNA analysis from maternal blood is a screening test; it is not diagnostic. Test results must not be used as the sole basis for diagnosis. Further confirmatory testing is necessary prior to making any irreversible pregnancy decision</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VeriSeq NIPT Solution v2 is an in vitro diagnostic test intended for use as a screening test for the detection of genome-wide fetal genetic anomalies from maternal peripheral whole blood specimens in pregnant women of at least 10 weeks gestation. VeriSeq NIPT Solution v2 uses whole genome sequencing to detect partial duplications and deletions for all autosomes and aneuploidy status for all chromosomes. The test offers an option to request the reporting of sex chromosome aneuploidy (SCA).  This product must not be used as the sole basis for diagnosis or other pregnancy management decisions.</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VeriSeq NIPT Solution v2 includes: the Workflow for the VeriSeq NIPT Microlab STAR, the VeriSeq NIPT Sample Prep Kits, and the VeriSeq Onsite Server v2 with the VeriSeq NIPT Assay Software v2.  The VeriSeq NIPT Solution v2 is intended to be used with a next generation sequencer.</a:t>
            </a:r>
          </a:p>
        </p:txBody>
      </p:sp>
      <p:pic>
        <p:nvPicPr>
          <p:cNvPr id="4" name="Picture 3">
            <a:extLst>
              <a:ext uri="{FF2B5EF4-FFF2-40B4-BE49-F238E27FC236}">
                <a16:creationId xmlns:a16="http://schemas.microsoft.com/office/drawing/2014/main" id="{40670A6B-B541-4B2C-8814-D318486BDED0}"/>
              </a:ext>
            </a:extLst>
          </p:cNvPr>
          <p:cNvPicPr>
            <a:picLocks/>
          </p:cNvPicPr>
          <p:nvPr/>
        </p:nvPicPr>
        <p:blipFill>
          <a:blip r:embed="rId3" cstate="screen">
            <a:extLst>
              <a:ext uri="{28A0092B-C50C-407E-A947-70E740481C1C}">
                <a14:useLocalDpi xmlns:a14="http://schemas.microsoft.com/office/drawing/2010/main"/>
              </a:ext>
            </a:extLst>
          </a:blip>
          <a:stretch>
            <a:fillRect/>
          </a:stretch>
        </p:blipFill>
        <p:spPr>
          <a:xfrm>
            <a:off x="10350911" y="6300271"/>
            <a:ext cx="1463148" cy="246888"/>
          </a:xfrm>
          <a:prstGeom prst="rect">
            <a:avLst/>
          </a:prstGeom>
        </p:spPr>
      </p:pic>
    </p:spTree>
    <p:extLst>
      <p:ext uri="{BB962C8B-B14F-4D97-AF65-F5344CB8AC3E}">
        <p14:creationId xmlns:p14="http://schemas.microsoft.com/office/powerpoint/2010/main" val="1794478903"/>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15080" y="710179"/>
            <a:ext cx="4547725" cy="908050"/>
          </a:xfrm>
        </p:spPr>
        <p:txBody>
          <a:bodyPr>
            <a:normAutofit/>
          </a:bodyPr>
          <a:lstStyle/>
          <a:p>
            <a:r>
              <a:rPr lang="en-US" b="1" dirty="0">
                <a:latin typeface="Arial" panose="020B0604020202020204" pitchFamily="34" charset="0"/>
                <a:cs typeface="Arial" panose="020B0604020202020204" pitchFamily="34" charset="0"/>
              </a:rPr>
              <a:t>NIPT Statistical Tools</a:t>
            </a:r>
          </a:p>
        </p:txBody>
      </p:sp>
    </p:spTree>
    <p:extLst>
      <p:ext uri="{BB962C8B-B14F-4D97-AF65-F5344CB8AC3E}">
        <p14:creationId xmlns:p14="http://schemas.microsoft.com/office/powerpoint/2010/main" val="110252068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48752" y="23224"/>
            <a:ext cx="7886700" cy="1068973"/>
          </a:xfrm>
        </p:spPr>
        <p:txBody>
          <a:bodyPr>
            <a:normAutofit/>
          </a:bodyPr>
          <a:lstStyle/>
          <a:p>
            <a:r>
              <a:rPr lang="en-US" sz="3000" b="1" dirty="0">
                <a:latin typeface="Arial" panose="020B0604020202020204" pitchFamily="34" charset="0"/>
                <a:ea typeface="ＭＳ Ｐゴシック" pitchFamily="34" charset="-128"/>
                <a:cs typeface="Arial" panose="020B0604020202020204" pitchFamily="34" charset="0"/>
              </a:rPr>
              <a:t>Different Statistical Approaches </a:t>
            </a:r>
          </a:p>
        </p:txBody>
      </p:sp>
      <p:sp>
        <p:nvSpPr>
          <p:cNvPr id="7" name="Rounded Rectangle 6"/>
          <p:cNvSpPr/>
          <p:nvPr/>
        </p:nvSpPr>
        <p:spPr>
          <a:xfrm>
            <a:off x="5029200" y="1981200"/>
            <a:ext cx="2133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Cell-free DNA Sequenced and Aligned to Genome</a:t>
            </a:r>
          </a:p>
        </p:txBody>
      </p:sp>
      <p:sp>
        <p:nvSpPr>
          <p:cNvPr id="22" name="Down Arrow 21"/>
          <p:cNvSpPr/>
          <p:nvPr/>
        </p:nvSpPr>
        <p:spPr>
          <a:xfrm>
            <a:off x="9144000" y="3505200"/>
            <a:ext cx="304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 name="Rounded Rectangle 23"/>
          <p:cNvSpPr/>
          <p:nvPr/>
        </p:nvSpPr>
        <p:spPr>
          <a:xfrm>
            <a:off x="8534400" y="4114800"/>
            <a:ext cx="1600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GC Correction</a:t>
            </a:r>
          </a:p>
        </p:txBody>
      </p:sp>
      <p:sp>
        <p:nvSpPr>
          <p:cNvPr id="26" name="Down Arrow 25"/>
          <p:cNvSpPr/>
          <p:nvPr/>
        </p:nvSpPr>
        <p:spPr>
          <a:xfrm>
            <a:off x="9144000" y="45720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7" name="Down Arrow 26"/>
          <p:cNvSpPr/>
          <p:nvPr/>
        </p:nvSpPr>
        <p:spPr>
          <a:xfrm>
            <a:off x="2590800" y="3657600"/>
            <a:ext cx="304800" cy="129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8" name="Rounded Rectangle 27"/>
          <p:cNvSpPr/>
          <p:nvPr/>
        </p:nvSpPr>
        <p:spPr>
          <a:xfrm>
            <a:off x="1905000" y="5029200"/>
            <a:ext cx="1600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NCV Result</a:t>
            </a:r>
          </a:p>
        </p:txBody>
      </p:sp>
      <p:sp>
        <p:nvSpPr>
          <p:cNvPr id="29" name="Rounded Rectangle 28"/>
          <p:cNvSpPr/>
          <p:nvPr/>
        </p:nvSpPr>
        <p:spPr>
          <a:xfrm>
            <a:off x="8534400" y="5029200"/>
            <a:ext cx="1600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Z-score Result</a:t>
            </a:r>
          </a:p>
        </p:txBody>
      </p:sp>
      <p:grpSp>
        <p:nvGrpSpPr>
          <p:cNvPr id="2" name="Group 36"/>
          <p:cNvGrpSpPr>
            <a:grpSpLocks/>
          </p:cNvGrpSpPr>
          <p:nvPr/>
        </p:nvGrpSpPr>
        <p:grpSpPr bwMode="auto">
          <a:xfrm>
            <a:off x="1566170" y="1091924"/>
            <a:ext cx="3310631" cy="2327862"/>
            <a:chOff x="42169" y="1091534"/>
            <a:chExt cx="3310631" cy="2328810"/>
          </a:xfrm>
        </p:grpSpPr>
        <p:sp>
          <p:nvSpPr>
            <p:cNvPr id="23589" name="TextBox 14"/>
            <p:cNvSpPr txBox="1">
              <a:spLocks noChangeArrowheads="1"/>
            </p:cNvSpPr>
            <p:nvPr/>
          </p:nvSpPr>
          <p:spPr bwMode="auto">
            <a:xfrm>
              <a:off x="42169" y="3081653"/>
              <a:ext cx="2438400" cy="338691"/>
            </a:xfrm>
            <a:prstGeom prst="rect">
              <a:avLst/>
            </a:prstGeom>
            <a:noFill/>
            <a:ln w="9525">
              <a:noFill/>
              <a:miter lim="800000"/>
              <a:headEnd/>
              <a:tailEnd/>
            </a:ln>
          </p:spPr>
          <p:txBody>
            <a:bodyPr wrap="square">
              <a:spAutoFit/>
            </a:bodyPr>
            <a:lstStyle/>
            <a:p>
              <a:pPr algn="ctr"/>
              <a:r>
                <a:rPr lang="en-US" sz="1600" dirty="0"/>
                <a:t>(custom Reference Chr(s))</a:t>
              </a:r>
            </a:p>
          </p:txBody>
        </p:sp>
        <p:sp>
          <p:nvSpPr>
            <p:cNvPr id="23585" name="TextBox 18"/>
            <p:cNvSpPr txBox="1">
              <a:spLocks noChangeArrowheads="1"/>
            </p:cNvSpPr>
            <p:nvPr/>
          </p:nvSpPr>
          <p:spPr bwMode="auto">
            <a:xfrm>
              <a:off x="228600" y="1091534"/>
              <a:ext cx="1981200" cy="369332"/>
            </a:xfrm>
            <a:prstGeom prst="rect">
              <a:avLst/>
            </a:prstGeom>
            <a:noFill/>
            <a:ln w="9525">
              <a:noFill/>
              <a:miter lim="800000"/>
              <a:headEnd/>
              <a:tailEnd/>
            </a:ln>
          </p:spPr>
          <p:txBody>
            <a:bodyPr>
              <a:spAutoFit/>
            </a:bodyPr>
            <a:lstStyle/>
            <a:p>
              <a:pPr algn="ctr"/>
              <a:r>
                <a:rPr lang="en-US" b="1" u="sng" dirty="0"/>
                <a:t>NCV Method</a:t>
              </a:r>
            </a:p>
          </p:txBody>
        </p:sp>
        <p:sp>
          <p:nvSpPr>
            <p:cNvPr id="33" name="Down Arrow 32"/>
            <p:cNvSpPr/>
            <p:nvPr/>
          </p:nvSpPr>
          <p:spPr>
            <a:xfrm rot="5400000">
              <a:off x="2705038" y="1943254"/>
              <a:ext cx="304923"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grpSp>
        <p:nvGrpSpPr>
          <p:cNvPr id="4" name="Group 34"/>
          <p:cNvGrpSpPr>
            <a:grpSpLocks/>
          </p:cNvGrpSpPr>
          <p:nvPr/>
        </p:nvGrpSpPr>
        <p:grpSpPr bwMode="auto">
          <a:xfrm>
            <a:off x="7315200" y="1090903"/>
            <a:ext cx="2971800" cy="2338216"/>
            <a:chOff x="5791200" y="1090512"/>
            <a:chExt cx="2971800" cy="2339166"/>
          </a:xfrm>
        </p:grpSpPr>
        <p:sp>
          <p:nvSpPr>
            <p:cNvPr id="23583" name="TextBox 15"/>
            <p:cNvSpPr txBox="1">
              <a:spLocks noChangeArrowheads="1"/>
            </p:cNvSpPr>
            <p:nvPr/>
          </p:nvSpPr>
          <p:spPr bwMode="auto">
            <a:xfrm>
              <a:off x="6781800" y="3090987"/>
              <a:ext cx="1981200" cy="338691"/>
            </a:xfrm>
            <a:prstGeom prst="rect">
              <a:avLst/>
            </a:prstGeom>
            <a:noFill/>
            <a:ln w="9525">
              <a:noFill/>
              <a:miter lim="800000"/>
              <a:headEnd/>
              <a:tailEnd/>
            </a:ln>
          </p:spPr>
          <p:txBody>
            <a:bodyPr>
              <a:spAutoFit/>
            </a:bodyPr>
            <a:lstStyle/>
            <a:p>
              <a:pPr algn="ctr"/>
              <a:r>
                <a:rPr lang="en-US" sz="1600" dirty="0"/>
                <a:t>All Chromosomes</a:t>
              </a:r>
            </a:p>
          </p:txBody>
        </p:sp>
        <p:sp>
          <p:nvSpPr>
            <p:cNvPr id="23579" name="TextBox 19"/>
            <p:cNvSpPr txBox="1">
              <a:spLocks noChangeArrowheads="1"/>
            </p:cNvSpPr>
            <p:nvPr/>
          </p:nvSpPr>
          <p:spPr bwMode="auto">
            <a:xfrm>
              <a:off x="6858000" y="1090512"/>
              <a:ext cx="1905000" cy="369332"/>
            </a:xfrm>
            <a:prstGeom prst="rect">
              <a:avLst/>
            </a:prstGeom>
            <a:noFill/>
            <a:ln w="9525">
              <a:noFill/>
              <a:miter lim="800000"/>
              <a:headEnd/>
              <a:tailEnd/>
            </a:ln>
          </p:spPr>
          <p:txBody>
            <a:bodyPr>
              <a:spAutoFit/>
            </a:bodyPr>
            <a:lstStyle/>
            <a:p>
              <a:pPr algn="ctr"/>
              <a:r>
                <a:rPr lang="en-US" b="1" u="sng" dirty="0"/>
                <a:t>Z-score Method</a:t>
              </a:r>
            </a:p>
          </p:txBody>
        </p:sp>
        <p:sp>
          <p:nvSpPr>
            <p:cNvPr id="34" name="Down Arrow 33"/>
            <p:cNvSpPr/>
            <p:nvPr/>
          </p:nvSpPr>
          <p:spPr>
            <a:xfrm rot="16200000" flipH="1">
              <a:off x="6095938" y="1981354"/>
              <a:ext cx="304923"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graphicFrame>
        <p:nvGraphicFramePr>
          <p:cNvPr id="36" name="Table 35"/>
          <p:cNvGraphicFramePr>
            <a:graphicFrameLocks noGrp="1"/>
          </p:cNvGraphicFramePr>
          <p:nvPr/>
        </p:nvGraphicFramePr>
        <p:xfrm>
          <a:off x="4191000" y="3581400"/>
          <a:ext cx="3657600" cy="1541514"/>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83362">
                <a:tc>
                  <a:txBody>
                    <a:bodyPr/>
                    <a:lstStyle/>
                    <a:p>
                      <a:pPr algn="ctr"/>
                      <a:r>
                        <a:rPr lang="en-US" sz="1800" b="1" dirty="0"/>
                        <a:t>NCV</a:t>
                      </a:r>
                      <a:r>
                        <a:rPr lang="en-US" sz="1800" b="1" baseline="0" dirty="0"/>
                        <a:t> </a:t>
                      </a:r>
                      <a:r>
                        <a:rPr lang="en-US" sz="1800" b="1" dirty="0"/>
                        <a:t>Method</a:t>
                      </a:r>
                    </a:p>
                  </a:txBody>
                  <a:tcPr marT="45698" marB="45698"/>
                </a:tc>
                <a:tc>
                  <a:txBody>
                    <a:bodyPr/>
                    <a:lstStyle/>
                    <a:p>
                      <a:pPr algn="ctr"/>
                      <a:r>
                        <a:rPr lang="en-US" sz="1800" dirty="0"/>
                        <a:t>Z-score</a:t>
                      </a:r>
                      <a:r>
                        <a:rPr lang="en-US" sz="1800" baseline="0" dirty="0"/>
                        <a:t> </a:t>
                      </a:r>
                      <a:r>
                        <a:rPr lang="en-US" sz="1800" dirty="0"/>
                        <a:t>Method</a:t>
                      </a:r>
                    </a:p>
                  </a:txBody>
                  <a:tcPr marT="45698" marB="45698"/>
                </a:tc>
                <a:extLst>
                  <a:ext uri="{0D108BD9-81ED-4DB2-BD59-A6C34878D82A}">
                    <a16:rowId xmlns:a16="http://schemas.microsoft.com/office/drawing/2014/main" val="10000"/>
                  </a:ext>
                </a:extLst>
              </a:tr>
              <a:tr h="579051">
                <a:tc>
                  <a:txBody>
                    <a:bodyPr/>
                    <a:lstStyle/>
                    <a:p>
                      <a:pPr algn="ctr"/>
                      <a:r>
                        <a:rPr lang="en-US" sz="1600" dirty="0"/>
                        <a:t>High Precision, removes variation</a:t>
                      </a:r>
                    </a:p>
                  </a:txBody>
                  <a:tcPr marT="45698" marB="45698"/>
                </a:tc>
                <a:tc>
                  <a:txBody>
                    <a:bodyPr/>
                    <a:lstStyle/>
                    <a:p>
                      <a:pPr algn="ctr"/>
                      <a:r>
                        <a:rPr lang="en-US" sz="1600" dirty="0"/>
                        <a:t>Sample</a:t>
                      </a:r>
                      <a:r>
                        <a:rPr lang="en-US" sz="1600" baseline="0" dirty="0"/>
                        <a:t> to sample variability</a:t>
                      </a:r>
                      <a:endParaRPr lang="en-US" sz="1600" dirty="0"/>
                    </a:p>
                  </a:txBody>
                  <a:tcPr marT="45698" marB="45698"/>
                </a:tc>
                <a:extLst>
                  <a:ext uri="{0D108BD9-81ED-4DB2-BD59-A6C34878D82A}">
                    <a16:rowId xmlns:a16="http://schemas.microsoft.com/office/drawing/2014/main" val="10001"/>
                  </a:ext>
                </a:extLst>
              </a:tr>
              <a:tr h="5790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Maximizes</a:t>
                      </a:r>
                      <a:r>
                        <a:rPr lang="en-US" sz="1600" baseline="0" dirty="0"/>
                        <a:t> Dynamic Range</a:t>
                      </a:r>
                    </a:p>
                  </a:txBody>
                  <a:tcPr marT="45698" marB="45698"/>
                </a:tc>
                <a:tc>
                  <a:txBody>
                    <a:bodyPr/>
                    <a:lstStyle/>
                    <a:p>
                      <a:pPr algn="ctr"/>
                      <a:r>
                        <a:rPr lang="en-US" sz="1600" dirty="0"/>
                        <a:t>Reduces Dynamic</a:t>
                      </a:r>
                      <a:r>
                        <a:rPr lang="en-US" sz="1600" baseline="0" dirty="0"/>
                        <a:t> Range</a:t>
                      </a:r>
                      <a:endParaRPr lang="en-US" sz="1600" dirty="0"/>
                    </a:p>
                  </a:txBody>
                  <a:tcPr marT="45698" marB="45698"/>
                </a:tc>
                <a:extLst>
                  <a:ext uri="{0D108BD9-81ED-4DB2-BD59-A6C34878D82A}">
                    <a16:rowId xmlns:a16="http://schemas.microsoft.com/office/drawing/2014/main" val="10002"/>
                  </a:ext>
                </a:extLst>
              </a:tr>
            </a:tbl>
          </a:graphicData>
        </a:graphic>
      </p:graphicFrame>
      <p:sp>
        <p:nvSpPr>
          <p:cNvPr id="30" name="Slide Number Placeholder 4"/>
          <p:cNvSpPr txBox="1">
            <a:spLocks/>
          </p:cNvSpPr>
          <p:nvPr/>
        </p:nvSpPr>
        <p:spPr>
          <a:xfrm>
            <a:off x="308387" y="6232525"/>
            <a:ext cx="381000" cy="365125"/>
          </a:xfrm>
          <a:prstGeom prst="rect">
            <a:avLst/>
          </a:prstGeom>
        </p:spPr>
        <p:txBody>
          <a:bodyPr vert="horz" lIns="0" tIns="0" rIns="0" bIns="0" rtlCol="0" anchor="b" anchorCtr="0"/>
          <a:lstStyle/>
          <a:p>
            <a:pPr algn="r">
              <a:defRPr/>
            </a:pPr>
            <a:fld id="{54B8B278-EDCE-4770-8930-8B839EFEE00E}" type="slidenum">
              <a:rPr lang="en-US" sz="800">
                <a:latin typeface="Arial" pitchFamily="34" charset="0"/>
                <a:cs typeface="Arial" pitchFamily="34" charset="0"/>
              </a:rPr>
              <a:pPr algn="r">
                <a:defRPr/>
              </a:pPr>
              <a:t>21</a:t>
            </a:fld>
            <a:endParaRPr lang="en-US" sz="800" dirty="0">
              <a:latin typeface="Arial" pitchFamily="34" charset="0"/>
              <a:cs typeface="Arial" pitchFamily="34" charset="0"/>
            </a:endParaRPr>
          </a:p>
        </p:txBody>
      </p:sp>
      <p:pic>
        <p:nvPicPr>
          <p:cNvPr id="16" name="Picture 15">
            <a:extLst>
              <a:ext uri="{FF2B5EF4-FFF2-40B4-BE49-F238E27FC236}">
                <a16:creationId xmlns:a16="http://schemas.microsoft.com/office/drawing/2014/main" id="{0B36E74B-2245-40AF-8067-E9BC5B261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7050" y="1603515"/>
            <a:ext cx="2116436" cy="1505837"/>
          </a:xfrm>
          <a:prstGeom prst="rect">
            <a:avLst/>
          </a:prstGeom>
        </p:spPr>
      </p:pic>
      <p:pic>
        <p:nvPicPr>
          <p:cNvPr id="19" name="Picture 18">
            <a:extLst>
              <a:ext uri="{FF2B5EF4-FFF2-40B4-BE49-F238E27FC236}">
                <a16:creationId xmlns:a16="http://schemas.microsoft.com/office/drawing/2014/main" id="{7EDAB20E-EE3F-4AFC-A586-679909B543A5}"/>
              </a:ext>
            </a:extLst>
          </p:cNvPr>
          <p:cNvPicPr>
            <a:picLocks noChangeAspect="1"/>
          </p:cNvPicPr>
          <p:nvPr/>
        </p:nvPicPr>
        <p:blipFill rotWithShape="1">
          <a:blip r:embed="rId4">
            <a:extLst>
              <a:ext uri="{28A0092B-C50C-407E-A947-70E740481C1C}">
                <a14:useLocalDpi xmlns:a14="http://schemas.microsoft.com/office/drawing/2010/main" val="0"/>
              </a:ext>
            </a:extLst>
          </a:blip>
          <a:srcRect b="14642"/>
          <a:stretch/>
        </p:blipFill>
        <p:spPr>
          <a:xfrm>
            <a:off x="1614744" y="1537307"/>
            <a:ext cx="2225504" cy="1724287"/>
          </a:xfrm>
          <a:prstGeom prst="rect">
            <a:avLst/>
          </a:prstGeom>
        </p:spPr>
      </p:pic>
      <p:sp>
        <p:nvSpPr>
          <p:cNvPr id="3" name="Rectangle 2">
            <a:extLst>
              <a:ext uri="{FF2B5EF4-FFF2-40B4-BE49-F238E27FC236}">
                <a16:creationId xmlns:a16="http://schemas.microsoft.com/office/drawing/2014/main" id="{E4271E9E-EE82-40F4-989E-E328CEE3D1C3}"/>
              </a:ext>
            </a:extLst>
          </p:cNvPr>
          <p:cNvSpPr/>
          <p:nvPr/>
        </p:nvSpPr>
        <p:spPr>
          <a:xfrm>
            <a:off x="770537" y="6113516"/>
            <a:ext cx="8378412" cy="707886"/>
          </a:xfrm>
          <a:prstGeom prst="rect">
            <a:avLst/>
          </a:prstGeom>
        </p:spPr>
        <p:txBody>
          <a:bodyPr wrap="square">
            <a:spAutoFit/>
          </a:bodyPr>
          <a:lstStyle/>
          <a:p>
            <a:pPr marL="171450" indent="-171450">
              <a:buFontTx/>
              <a:buAutoNum type="arabicPeriod"/>
            </a:pPr>
            <a:r>
              <a:rPr lang="en-US" sz="800" dirty="0"/>
              <a:t>Palomaki GE, Kloza EM, Lambert-Messerlian GM, et al. DNA sequencing of maternal plasma to detect Down syndrome: An international clinical validation study Genet Med 2011;13:913–920. </a:t>
            </a:r>
          </a:p>
          <a:p>
            <a:pPr marL="171450" indent="-171450">
              <a:buFontTx/>
              <a:buAutoNum type="arabicPeriod"/>
            </a:pPr>
            <a:r>
              <a:rPr lang="en-US" sz="800" dirty="0">
                <a:solidFill>
                  <a:srgbClr val="000000"/>
                </a:solidFill>
              </a:rPr>
              <a:t>Palomaki GE, Deciu C, Kloza EM, et al. DN A sequencing of maternal plasma reliably identifies trisomy 18 and trisomy 13 as well as Down syndrome: an international collaborative study. </a:t>
            </a:r>
            <a:r>
              <a:rPr lang="en-US" sz="800" i="1" dirty="0">
                <a:solidFill>
                  <a:srgbClr val="000000"/>
                </a:solidFill>
              </a:rPr>
              <a:t>Genet Med </a:t>
            </a:r>
            <a:r>
              <a:rPr lang="en-US" sz="800" dirty="0">
                <a:solidFill>
                  <a:srgbClr val="000000"/>
                </a:solidFill>
              </a:rPr>
              <a:t>2012:14(3):296–305.</a:t>
            </a:r>
          </a:p>
          <a:p>
            <a:pPr marL="171450" indent="-171450">
              <a:buFontTx/>
              <a:buAutoNum type="arabicPeriod"/>
            </a:pPr>
            <a:r>
              <a:rPr lang="en-US" sz="800" dirty="0">
                <a:solidFill>
                  <a:srgbClr val="000000"/>
                </a:solidFill>
              </a:rPr>
              <a:t>Bianchi DW, Platt LD, Goldberg JD, et al. Genome-Wide Fetal Aneuploidy Detection by Maternal Plasma DNA Sequencing</a:t>
            </a:r>
            <a:r>
              <a:rPr lang="en-US" sz="800" i="1" dirty="0">
                <a:solidFill>
                  <a:srgbClr val="000000"/>
                </a:solidFill>
              </a:rPr>
              <a:t>. Obstet Gynecol 2012;119:890–901.</a:t>
            </a:r>
          </a:p>
          <a:p>
            <a:endParaRPr lang="en-US" sz="800" dirty="0">
              <a:solidFill>
                <a:srgbClr val="000000"/>
              </a:solidFill>
            </a:endParaRPr>
          </a:p>
        </p:txBody>
      </p:sp>
      <p:pic>
        <p:nvPicPr>
          <p:cNvPr id="31" name="Picture 30">
            <a:extLst>
              <a:ext uri="{FF2B5EF4-FFF2-40B4-BE49-F238E27FC236}">
                <a16:creationId xmlns:a16="http://schemas.microsoft.com/office/drawing/2014/main" id="{C09C2A95-C174-432D-BB55-C3908D4DF345}"/>
              </a:ext>
            </a:extLst>
          </p:cNvPr>
          <p:cNvPicPr>
            <a:picLocks/>
          </p:cNvPicPr>
          <p:nvPr/>
        </p:nvPicPr>
        <p:blipFill>
          <a:blip r:embed="rId5" cstate="screen">
            <a:extLst>
              <a:ext uri="{28A0092B-C50C-407E-A947-70E740481C1C}">
                <a14:useLocalDpi xmlns:a14="http://schemas.microsoft.com/office/drawing/2010/main"/>
              </a:ext>
            </a:extLst>
          </a:blip>
          <a:stretch>
            <a:fillRect/>
          </a:stretch>
        </p:blipFill>
        <p:spPr>
          <a:xfrm>
            <a:off x="10350911" y="6288396"/>
            <a:ext cx="1463148" cy="24688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nodeType="withGroup">
                            <p:stCondLst>
                              <p:cond delay="500"/>
                            </p:stCondLst>
                            <p:childTnLst>
                              <p:par>
                                <p:cTn id="12" presetID="10" presetClass="entr" presetSubtype="0" fill="hold" grpId="0" nodeType="afterEffect">
                                  <p:stCondLst>
                                    <p:cond delay="70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par>
                          <p:cTn id="15" fill="hold">
                            <p:stCondLst>
                              <p:cond delay="1700"/>
                            </p:stCondLst>
                            <p:childTnLst>
                              <p:par>
                                <p:cTn id="16" presetID="10" presetClass="entr" presetSubtype="0"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par>
                          <p:cTn id="25" fill="hold" nodeType="afterGroup">
                            <p:stCondLst>
                              <p:cond delay="2200"/>
                            </p:stCondLst>
                            <p:childTnLst>
                              <p:par>
                                <p:cTn id="26" presetID="10" presetClass="entr" presetSubtype="0" fill="hold" grpId="0" nodeType="afterEffect">
                                  <p:stCondLst>
                                    <p:cond delay="60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60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nodeType="withGroup">
                            <p:stCondLst>
                              <p:cond delay="3300"/>
                            </p:stCondLst>
                            <p:childTnLst>
                              <p:par>
                                <p:cTn id="33" presetID="10" presetClass="entr" presetSubtype="0" fill="hold" nodeType="afterEffect">
                                  <p:stCondLst>
                                    <p:cond delay="70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6" grpId="0" animBg="1"/>
      <p:bldP spid="27" grpId="0" animBg="1"/>
      <p:bldP spid="28" grpId="0" animBg="1"/>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17" y="139376"/>
            <a:ext cx="8343898" cy="792162"/>
          </a:xfrm>
        </p:spPr>
        <p:txBody>
          <a:bodyPr>
            <a:normAutofit/>
          </a:bodyPr>
          <a:lstStyle/>
          <a:p>
            <a:r>
              <a:rPr lang="en-US" sz="3000" b="1" dirty="0">
                <a:latin typeface="Arial" panose="020B0604020202020204" pitchFamily="34" charset="0"/>
                <a:cs typeface="Arial" panose="020B0604020202020204" pitchFamily="34" charset="0"/>
              </a:rPr>
              <a:t>Technical Methods Comparison</a:t>
            </a:r>
          </a:p>
        </p:txBody>
      </p:sp>
      <p:sp>
        <p:nvSpPr>
          <p:cNvPr id="3" name="Content Placeholder 2"/>
          <p:cNvSpPr>
            <a:spLocks noGrp="1"/>
          </p:cNvSpPr>
          <p:nvPr>
            <p:ph idx="1"/>
          </p:nvPr>
        </p:nvSpPr>
        <p:spPr>
          <a:xfrm>
            <a:off x="1610360" y="1418480"/>
            <a:ext cx="8229600" cy="762000"/>
          </a:xfrm>
        </p:spPr>
        <p:txBody>
          <a:bodyPr>
            <a:normAutofit fontScale="92500"/>
          </a:bodyPr>
          <a:lstStyle/>
          <a:p>
            <a:pPr>
              <a:buNone/>
            </a:pPr>
            <a:r>
              <a:rPr lang="en-US" sz="2000" dirty="0"/>
              <a:t>	</a:t>
            </a:r>
            <a:r>
              <a:rPr lang="en-US" sz="1800" dirty="0"/>
              <a:t>Analysis using the same dataset demonstrated diminished separation between affected and unaffected samples and decreased detection rate with uncorrected Z-score method</a:t>
            </a:r>
          </a:p>
        </p:txBody>
      </p:sp>
      <p:grpSp>
        <p:nvGrpSpPr>
          <p:cNvPr id="14" name="Group 13"/>
          <p:cNvGrpSpPr/>
          <p:nvPr/>
        </p:nvGrpSpPr>
        <p:grpSpPr>
          <a:xfrm>
            <a:off x="1399592" y="2362203"/>
            <a:ext cx="8925506" cy="3497421"/>
            <a:chOff x="381000" y="2743200"/>
            <a:chExt cx="8420098" cy="3457159"/>
          </a:xfrm>
        </p:grpSpPr>
        <p:pic>
          <p:nvPicPr>
            <p:cNvPr id="2051" name="Picture 3"/>
            <p:cNvPicPr>
              <a:picLocks noChangeAspect="1" noChangeArrowheads="1"/>
            </p:cNvPicPr>
            <p:nvPr/>
          </p:nvPicPr>
          <p:blipFill>
            <a:blip r:embed="rId3" cstate="print"/>
            <a:srcRect/>
            <a:stretch>
              <a:fillRect/>
            </a:stretch>
          </p:blipFill>
          <p:spPr bwMode="auto">
            <a:xfrm>
              <a:off x="4201160" y="3200400"/>
              <a:ext cx="4599938" cy="2999959"/>
            </a:xfrm>
            <a:prstGeom prst="rect">
              <a:avLst/>
            </a:prstGeom>
            <a:noFill/>
            <a:ln w="9525">
              <a:noFill/>
              <a:miter lim="800000"/>
              <a:headEnd/>
              <a:tailEnd/>
            </a:ln>
          </p:spPr>
        </p:pic>
        <p:sp>
          <p:nvSpPr>
            <p:cNvPr id="9" name="TextBox 8"/>
            <p:cNvSpPr txBox="1"/>
            <p:nvPr/>
          </p:nvSpPr>
          <p:spPr>
            <a:xfrm>
              <a:off x="457200" y="2743200"/>
              <a:ext cx="3429000" cy="369332"/>
            </a:xfrm>
            <a:prstGeom prst="rect">
              <a:avLst/>
            </a:prstGeom>
            <a:noFill/>
          </p:spPr>
          <p:txBody>
            <a:bodyPr wrap="square" rtlCol="0">
              <a:spAutoFit/>
            </a:bodyPr>
            <a:lstStyle/>
            <a:p>
              <a:pPr algn="ctr"/>
              <a:r>
                <a:rPr lang="en-US" b="1" u="sng" dirty="0"/>
                <a:t>NCV Method</a:t>
              </a:r>
            </a:p>
          </p:txBody>
        </p:sp>
        <p:sp>
          <p:nvSpPr>
            <p:cNvPr id="11" name="TextBox 10"/>
            <p:cNvSpPr txBox="1"/>
            <p:nvPr/>
          </p:nvSpPr>
          <p:spPr>
            <a:xfrm>
              <a:off x="4724400" y="2743200"/>
              <a:ext cx="3429000" cy="369332"/>
            </a:xfrm>
            <a:prstGeom prst="rect">
              <a:avLst/>
            </a:prstGeom>
            <a:noFill/>
          </p:spPr>
          <p:txBody>
            <a:bodyPr wrap="square" rtlCol="0">
              <a:spAutoFit/>
            </a:bodyPr>
            <a:lstStyle/>
            <a:p>
              <a:pPr algn="ctr"/>
              <a:r>
                <a:rPr lang="en-US" b="1" u="sng" dirty="0"/>
                <a:t>Z-score Method</a:t>
              </a:r>
            </a:p>
          </p:txBody>
        </p:sp>
        <p:sp>
          <p:nvSpPr>
            <p:cNvPr id="12" name="Oval 11"/>
            <p:cNvSpPr/>
            <p:nvPr/>
          </p:nvSpPr>
          <p:spPr>
            <a:xfrm>
              <a:off x="6019800" y="5029200"/>
              <a:ext cx="609600" cy="304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8229600" y="5105400"/>
              <a:ext cx="381000" cy="228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4" cstate="print"/>
            <a:srcRect/>
            <a:stretch>
              <a:fillRect/>
            </a:stretch>
          </p:blipFill>
          <p:spPr bwMode="auto">
            <a:xfrm>
              <a:off x="381000" y="3200400"/>
              <a:ext cx="3105150" cy="2990850"/>
            </a:xfrm>
            <a:prstGeom prst="rect">
              <a:avLst/>
            </a:prstGeom>
            <a:noFill/>
            <a:ln w="9525">
              <a:noFill/>
              <a:miter lim="800000"/>
              <a:headEnd/>
              <a:tailEnd/>
            </a:ln>
          </p:spPr>
        </p:pic>
        <p:cxnSp>
          <p:nvCxnSpPr>
            <p:cNvPr id="15" name="Straight Connector 14"/>
            <p:cNvCxnSpPr/>
            <p:nvPr/>
          </p:nvCxnSpPr>
          <p:spPr>
            <a:xfrm>
              <a:off x="838200" y="5105400"/>
              <a:ext cx="2590800" cy="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grpSp>
      <p:sp>
        <p:nvSpPr>
          <p:cNvPr id="18" name="TextBox 7"/>
          <p:cNvSpPr txBox="1">
            <a:spLocks noChangeArrowheads="1"/>
          </p:cNvSpPr>
          <p:nvPr/>
        </p:nvSpPr>
        <p:spPr bwMode="auto">
          <a:xfrm>
            <a:off x="692168" y="6383183"/>
            <a:ext cx="2425664" cy="246221"/>
          </a:xfrm>
          <a:prstGeom prst="rect">
            <a:avLst/>
          </a:prstGeom>
          <a:noFill/>
          <a:ln w="9525">
            <a:noFill/>
            <a:miter lim="800000"/>
            <a:headEnd/>
            <a:tailEnd/>
          </a:ln>
        </p:spPr>
        <p:txBody>
          <a:bodyPr wrap="none">
            <a:spAutoFit/>
          </a:bodyPr>
          <a:lstStyle/>
          <a:p>
            <a:r>
              <a:rPr lang="en-US" sz="1000" dirty="0"/>
              <a:t>Sehnert, et al, </a:t>
            </a:r>
            <a:r>
              <a:rPr lang="en-US" sz="1000" i="1" dirty="0"/>
              <a:t>Clin Chem</a:t>
            </a:r>
            <a:r>
              <a:rPr lang="en-US" sz="1000" dirty="0"/>
              <a:t>, Jul;57(7):1042-9. </a:t>
            </a:r>
          </a:p>
        </p:txBody>
      </p:sp>
      <p:pic>
        <p:nvPicPr>
          <p:cNvPr id="16" name="Picture 15">
            <a:extLst>
              <a:ext uri="{FF2B5EF4-FFF2-40B4-BE49-F238E27FC236}">
                <a16:creationId xmlns:a16="http://schemas.microsoft.com/office/drawing/2014/main" id="{58077DB3-32E2-443A-9C90-2226ABEB5536}"/>
              </a:ext>
            </a:extLst>
          </p:cNvPr>
          <p:cNvPicPr>
            <a:picLocks/>
          </p:cNvPicPr>
          <p:nvPr/>
        </p:nvPicPr>
        <p:blipFill>
          <a:blip r:embed="rId5" cstate="screen">
            <a:extLst>
              <a:ext uri="{28A0092B-C50C-407E-A947-70E740481C1C}">
                <a14:useLocalDpi xmlns:a14="http://schemas.microsoft.com/office/drawing/2010/main"/>
              </a:ext>
            </a:extLst>
          </a:blip>
          <a:stretch>
            <a:fillRect/>
          </a:stretch>
        </p:blipFill>
        <p:spPr>
          <a:xfrm>
            <a:off x="10350911" y="6288396"/>
            <a:ext cx="1463148" cy="24688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2980" y="1887196"/>
            <a:ext cx="471918" cy="1618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0807" y="2696198"/>
            <a:ext cx="350568" cy="714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3966" y="2696198"/>
            <a:ext cx="525851" cy="714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2502" y="1887200"/>
            <a:ext cx="471918" cy="1618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itle 1"/>
          <p:cNvSpPr>
            <a:spLocks noGrp="1"/>
          </p:cNvSpPr>
          <p:nvPr>
            <p:ph type="title"/>
          </p:nvPr>
        </p:nvSpPr>
        <p:spPr>
          <a:xfrm>
            <a:off x="238742" y="74694"/>
            <a:ext cx="8601075" cy="908050"/>
          </a:xfrm>
        </p:spPr>
        <p:txBody>
          <a:bodyPr>
            <a:normAutofit/>
          </a:bodyPr>
          <a:lstStyle/>
          <a:p>
            <a:r>
              <a:rPr lang="en-US" sz="3000" b="1" dirty="0">
                <a:latin typeface="Arial" panose="020B0604020202020204" pitchFamily="34" charset="0"/>
                <a:cs typeface="Arial" panose="020B0604020202020204" pitchFamily="34" charset="0"/>
              </a:rPr>
              <a:t>Detection of Aneuploidy Trisomy 21</a:t>
            </a:r>
          </a:p>
        </p:txBody>
      </p:sp>
      <p:cxnSp>
        <p:nvCxnSpPr>
          <p:cNvPr id="12" name="Straight Connector 11"/>
          <p:cNvCxnSpPr/>
          <p:nvPr/>
        </p:nvCxnSpPr>
        <p:spPr bwMode="auto">
          <a:xfrm>
            <a:off x="6034850" y="1169824"/>
            <a:ext cx="0" cy="5078576"/>
          </a:xfrm>
          <a:prstGeom prst="line">
            <a:avLst/>
          </a:prstGeom>
          <a:noFill/>
          <a:ln w="12700" cap="flat" cmpd="sng" algn="ctr">
            <a:solidFill>
              <a:schemeClr val="tx1"/>
            </a:solidFill>
            <a:prstDash val="solid"/>
            <a:round/>
            <a:headEnd type="none" w="med" len="med"/>
            <a:tailEnd type="none" w="med" len="med"/>
          </a:ln>
          <a:effectLst/>
        </p:spPr>
      </p:cxnSp>
      <p:sp>
        <p:nvSpPr>
          <p:cNvPr id="21" name="TextBox 20"/>
          <p:cNvSpPr txBox="1"/>
          <p:nvPr/>
        </p:nvSpPr>
        <p:spPr>
          <a:xfrm>
            <a:off x="3109104" y="906471"/>
            <a:ext cx="1345240" cy="523220"/>
          </a:xfrm>
          <a:prstGeom prst="rect">
            <a:avLst/>
          </a:prstGeom>
          <a:noFill/>
        </p:spPr>
        <p:txBody>
          <a:bodyPr wrap="none" rtlCol="0">
            <a:spAutoFit/>
          </a:bodyPr>
          <a:lstStyle/>
          <a:p>
            <a:r>
              <a:rPr lang="en-US" sz="2800" dirty="0">
                <a:solidFill>
                  <a:prstClr val="black"/>
                </a:solidFill>
                <a:latin typeface="Arial"/>
              </a:rPr>
              <a:t>Normal</a:t>
            </a:r>
          </a:p>
        </p:txBody>
      </p:sp>
      <p:sp>
        <p:nvSpPr>
          <p:cNvPr id="25" name="TextBox 24"/>
          <p:cNvSpPr txBox="1"/>
          <p:nvPr/>
        </p:nvSpPr>
        <p:spPr>
          <a:xfrm>
            <a:off x="7178973" y="908214"/>
            <a:ext cx="1950662" cy="523220"/>
          </a:xfrm>
          <a:prstGeom prst="rect">
            <a:avLst/>
          </a:prstGeom>
          <a:noFill/>
        </p:spPr>
        <p:txBody>
          <a:bodyPr wrap="none" rtlCol="0">
            <a:spAutoFit/>
          </a:bodyPr>
          <a:lstStyle/>
          <a:p>
            <a:r>
              <a:rPr lang="en-US" sz="2800" dirty="0">
                <a:solidFill>
                  <a:prstClr val="black"/>
                </a:solidFill>
                <a:latin typeface="Arial"/>
              </a:rPr>
              <a:t>Trisomy 21</a:t>
            </a:r>
          </a:p>
        </p:txBody>
      </p:sp>
      <p:graphicFrame>
        <p:nvGraphicFramePr>
          <p:cNvPr id="23" name="Table 22"/>
          <p:cNvGraphicFramePr>
            <a:graphicFrameLocks noGrp="1"/>
          </p:cNvGraphicFramePr>
          <p:nvPr>
            <p:extLst>
              <p:ext uri="{D42A27DB-BD31-4B8C-83A1-F6EECF244321}">
                <p14:modId xmlns:p14="http://schemas.microsoft.com/office/powerpoint/2010/main" val="770565766"/>
              </p:ext>
            </p:extLst>
          </p:nvPr>
        </p:nvGraphicFramePr>
        <p:xfrm>
          <a:off x="1741259" y="3934519"/>
          <a:ext cx="3890194" cy="1280160"/>
        </p:xfrm>
        <a:graphic>
          <a:graphicData uri="http://schemas.openxmlformats.org/drawingml/2006/table">
            <a:tbl>
              <a:tblPr firstRow="1" bandRow="1">
                <a:tableStyleId>{5C22544A-7EE6-4342-B048-85BDC9FD1C3A}</a:tableStyleId>
              </a:tblPr>
              <a:tblGrid>
                <a:gridCol w="962225">
                  <a:extLst>
                    <a:ext uri="{9D8B030D-6E8A-4147-A177-3AD203B41FA5}">
                      <a16:colId xmlns:a16="http://schemas.microsoft.com/office/drawing/2014/main" val="20000"/>
                    </a:ext>
                  </a:extLst>
                </a:gridCol>
                <a:gridCol w="1331981">
                  <a:extLst>
                    <a:ext uri="{9D8B030D-6E8A-4147-A177-3AD203B41FA5}">
                      <a16:colId xmlns:a16="http://schemas.microsoft.com/office/drawing/2014/main" val="20001"/>
                    </a:ext>
                  </a:extLst>
                </a:gridCol>
                <a:gridCol w="1595988">
                  <a:extLst>
                    <a:ext uri="{9D8B030D-6E8A-4147-A177-3AD203B41FA5}">
                      <a16:colId xmlns:a16="http://schemas.microsoft.com/office/drawing/2014/main" val="20002"/>
                    </a:ext>
                  </a:extLst>
                </a:gridCol>
              </a:tblGrid>
              <a:tr h="445273">
                <a:tc>
                  <a:txBody>
                    <a:bodyPr/>
                    <a:lstStyle/>
                    <a:p>
                      <a:endParaRPr lang="en-US" sz="1200" b="1" dirty="0"/>
                    </a:p>
                  </a:txBody>
                  <a:tcPr/>
                </a:tc>
                <a:tc>
                  <a:txBody>
                    <a:bodyPr/>
                    <a:lstStyle/>
                    <a:p>
                      <a:r>
                        <a:rPr lang="en-US" sz="1200" b="1" dirty="0"/>
                        <a:t># of mapped</a:t>
                      </a:r>
                      <a:r>
                        <a:rPr lang="en-US" sz="1200" b="1" baseline="0" dirty="0"/>
                        <a:t> </a:t>
                      </a:r>
                      <a:r>
                        <a:rPr lang="en-US" sz="1200" b="1" dirty="0"/>
                        <a:t>read</a:t>
                      </a:r>
                      <a:r>
                        <a:rPr lang="en-US" sz="1200" b="1" baseline="0" dirty="0"/>
                        <a:t> on Chr21</a:t>
                      </a:r>
                      <a:endParaRPr lang="en-US" sz="1200" b="1" dirty="0"/>
                    </a:p>
                  </a:txBody>
                  <a:tcPr/>
                </a:tc>
                <a:tc>
                  <a:txBody>
                    <a:bodyPr/>
                    <a:lstStyle/>
                    <a:p>
                      <a:r>
                        <a:rPr lang="en-US" sz="1200" b="1" dirty="0"/>
                        <a:t># of mapped </a:t>
                      </a:r>
                    </a:p>
                    <a:p>
                      <a:r>
                        <a:rPr lang="en-US" sz="1200" b="1" dirty="0"/>
                        <a:t>read on Chr8</a:t>
                      </a:r>
                    </a:p>
                  </a:txBody>
                  <a:tcPr/>
                </a:tc>
                <a:extLst>
                  <a:ext uri="{0D108BD9-81ED-4DB2-BD59-A6C34878D82A}">
                    <a16:rowId xmlns:a16="http://schemas.microsoft.com/office/drawing/2014/main" val="10000"/>
                  </a:ext>
                </a:extLst>
              </a:tr>
              <a:tr h="257976">
                <a:tc>
                  <a:txBody>
                    <a:bodyPr/>
                    <a:lstStyle/>
                    <a:p>
                      <a:r>
                        <a:rPr lang="en-US" sz="1200" b="1" dirty="0"/>
                        <a:t>Total</a:t>
                      </a:r>
                    </a:p>
                  </a:txBody>
                  <a:tcPr/>
                </a:tc>
                <a:tc>
                  <a:txBody>
                    <a:bodyPr/>
                    <a:lstStyle/>
                    <a:p>
                      <a:pPr algn="ctr"/>
                      <a:r>
                        <a:rPr lang="en-US" sz="1200" b="1" dirty="0">
                          <a:solidFill>
                            <a:srgbClr val="FF0000"/>
                          </a:solidFill>
                        </a:rPr>
                        <a:t>1000</a:t>
                      </a:r>
                    </a:p>
                  </a:txBody>
                  <a:tcPr/>
                </a:tc>
                <a:tc>
                  <a:txBody>
                    <a:bodyPr/>
                    <a:lstStyle/>
                    <a:p>
                      <a:pPr algn="ctr"/>
                      <a:r>
                        <a:rPr lang="en-US" sz="1200" b="1" dirty="0"/>
                        <a:t>4000</a:t>
                      </a:r>
                    </a:p>
                  </a:txBody>
                  <a:tcPr/>
                </a:tc>
                <a:extLst>
                  <a:ext uri="{0D108BD9-81ED-4DB2-BD59-A6C34878D82A}">
                    <a16:rowId xmlns:a16="http://schemas.microsoft.com/office/drawing/2014/main" val="10001"/>
                  </a:ext>
                </a:extLst>
              </a:tr>
              <a:tr h="257976">
                <a:tc>
                  <a:txBody>
                    <a:bodyPr/>
                    <a:lstStyle/>
                    <a:p>
                      <a:r>
                        <a:rPr lang="en-US" sz="1200" b="1" dirty="0"/>
                        <a:t>Mom</a:t>
                      </a:r>
                    </a:p>
                  </a:txBody>
                  <a:tcPr/>
                </a:tc>
                <a:tc>
                  <a:txBody>
                    <a:bodyPr/>
                    <a:lstStyle/>
                    <a:p>
                      <a:pPr algn="ctr"/>
                      <a:r>
                        <a:rPr lang="en-US" sz="1200" b="1" dirty="0"/>
                        <a:t>900</a:t>
                      </a:r>
                    </a:p>
                  </a:txBody>
                  <a:tcPr/>
                </a:tc>
                <a:tc>
                  <a:txBody>
                    <a:bodyPr/>
                    <a:lstStyle/>
                    <a:p>
                      <a:pPr algn="ctr"/>
                      <a:r>
                        <a:rPr lang="en-US" sz="1200" b="1" dirty="0"/>
                        <a:t>3600</a:t>
                      </a:r>
                    </a:p>
                  </a:txBody>
                  <a:tcPr/>
                </a:tc>
                <a:extLst>
                  <a:ext uri="{0D108BD9-81ED-4DB2-BD59-A6C34878D82A}">
                    <a16:rowId xmlns:a16="http://schemas.microsoft.com/office/drawing/2014/main" val="10002"/>
                  </a:ext>
                </a:extLst>
              </a:tr>
              <a:tr h="257976">
                <a:tc>
                  <a:txBody>
                    <a:bodyPr/>
                    <a:lstStyle/>
                    <a:p>
                      <a:r>
                        <a:rPr lang="en-US" sz="1200" b="1" dirty="0"/>
                        <a:t>Fetus</a:t>
                      </a:r>
                    </a:p>
                  </a:txBody>
                  <a:tcPr/>
                </a:tc>
                <a:tc>
                  <a:txBody>
                    <a:bodyPr/>
                    <a:lstStyle/>
                    <a:p>
                      <a:pPr algn="ctr"/>
                      <a:r>
                        <a:rPr lang="en-US" sz="1200" b="1" dirty="0">
                          <a:solidFill>
                            <a:srgbClr val="FF0000"/>
                          </a:solidFill>
                        </a:rPr>
                        <a:t>100</a:t>
                      </a:r>
                    </a:p>
                  </a:txBody>
                  <a:tcPr/>
                </a:tc>
                <a:tc>
                  <a:txBody>
                    <a:bodyPr/>
                    <a:lstStyle/>
                    <a:p>
                      <a:pPr algn="ctr"/>
                      <a:r>
                        <a:rPr lang="en-US" sz="1200" b="1" dirty="0"/>
                        <a:t>400</a:t>
                      </a:r>
                    </a:p>
                  </a:txBody>
                  <a:tcPr/>
                </a:tc>
                <a:extLst>
                  <a:ext uri="{0D108BD9-81ED-4DB2-BD59-A6C34878D82A}">
                    <a16:rowId xmlns:a16="http://schemas.microsoft.com/office/drawing/2014/main" val="10003"/>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941077183"/>
              </p:ext>
            </p:extLst>
          </p:nvPr>
        </p:nvGraphicFramePr>
        <p:xfrm>
          <a:off x="6569285" y="3944793"/>
          <a:ext cx="3881451" cy="1280160"/>
        </p:xfrm>
        <a:graphic>
          <a:graphicData uri="http://schemas.openxmlformats.org/drawingml/2006/table">
            <a:tbl>
              <a:tblPr firstRow="1" bandRow="1">
                <a:tableStyleId>{5C22544A-7EE6-4342-B048-85BDC9FD1C3A}</a:tableStyleId>
              </a:tblPr>
              <a:tblGrid>
                <a:gridCol w="960063">
                  <a:extLst>
                    <a:ext uri="{9D8B030D-6E8A-4147-A177-3AD203B41FA5}">
                      <a16:colId xmlns:a16="http://schemas.microsoft.com/office/drawing/2014/main" val="20000"/>
                    </a:ext>
                  </a:extLst>
                </a:gridCol>
                <a:gridCol w="1328987">
                  <a:extLst>
                    <a:ext uri="{9D8B030D-6E8A-4147-A177-3AD203B41FA5}">
                      <a16:colId xmlns:a16="http://schemas.microsoft.com/office/drawing/2014/main" val="20001"/>
                    </a:ext>
                  </a:extLst>
                </a:gridCol>
                <a:gridCol w="1592401">
                  <a:extLst>
                    <a:ext uri="{9D8B030D-6E8A-4147-A177-3AD203B41FA5}">
                      <a16:colId xmlns:a16="http://schemas.microsoft.com/office/drawing/2014/main" val="20002"/>
                    </a:ext>
                  </a:extLst>
                </a:gridCol>
              </a:tblGrid>
              <a:tr h="445273">
                <a:tc>
                  <a:txBody>
                    <a:bodyPr/>
                    <a:lstStyle/>
                    <a:p>
                      <a:endParaRPr lang="en-US" sz="1200" b="1" dirty="0"/>
                    </a:p>
                  </a:txBody>
                  <a:tcPr/>
                </a:tc>
                <a:tc>
                  <a:txBody>
                    <a:bodyPr/>
                    <a:lstStyle/>
                    <a:p>
                      <a:r>
                        <a:rPr lang="en-US" sz="1200" b="1" dirty="0"/>
                        <a:t># of mapped</a:t>
                      </a:r>
                      <a:r>
                        <a:rPr lang="en-US" sz="1200" b="1" baseline="0" dirty="0"/>
                        <a:t> </a:t>
                      </a:r>
                      <a:r>
                        <a:rPr lang="en-US" sz="1200" b="1" dirty="0"/>
                        <a:t>read</a:t>
                      </a:r>
                      <a:r>
                        <a:rPr lang="en-US" sz="1200" b="1" baseline="0" dirty="0"/>
                        <a:t> on Chr21</a:t>
                      </a:r>
                      <a:endParaRPr lang="en-US" sz="1200" b="1" dirty="0"/>
                    </a:p>
                  </a:txBody>
                  <a:tcPr/>
                </a:tc>
                <a:tc>
                  <a:txBody>
                    <a:bodyPr/>
                    <a:lstStyle/>
                    <a:p>
                      <a:r>
                        <a:rPr lang="en-US" sz="1200" b="1" dirty="0"/>
                        <a:t># of mapped </a:t>
                      </a:r>
                    </a:p>
                    <a:p>
                      <a:r>
                        <a:rPr lang="en-US" sz="1200" b="1" dirty="0"/>
                        <a:t>read on Chr8</a:t>
                      </a:r>
                    </a:p>
                  </a:txBody>
                  <a:tcPr/>
                </a:tc>
                <a:extLst>
                  <a:ext uri="{0D108BD9-81ED-4DB2-BD59-A6C34878D82A}">
                    <a16:rowId xmlns:a16="http://schemas.microsoft.com/office/drawing/2014/main" val="10000"/>
                  </a:ext>
                </a:extLst>
              </a:tr>
              <a:tr h="257976">
                <a:tc>
                  <a:txBody>
                    <a:bodyPr/>
                    <a:lstStyle/>
                    <a:p>
                      <a:r>
                        <a:rPr lang="en-US" sz="1200" b="1" dirty="0"/>
                        <a:t>Total</a:t>
                      </a:r>
                    </a:p>
                  </a:txBody>
                  <a:tcPr/>
                </a:tc>
                <a:tc>
                  <a:txBody>
                    <a:bodyPr/>
                    <a:lstStyle/>
                    <a:p>
                      <a:pPr algn="ctr"/>
                      <a:r>
                        <a:rPr lang="en-US" sz="1200" b="1" dirty="0">
                          <a:solidFill>
                            <a:srgbClr val="FF0000"/>
                          </a:solidFill>
                        </a:rPr>
                        <a:t>1050</a:t>
                      </a:r>
                    </a:p>
                  </a:txBody>
                  <a:tcPr/>
                </a:tc>
                <a:tc>
                  <a:txBody>
                    <a:bodyPr/>
                    <a:lstStyle/>
                    <a:p>
                      <a:pPr algn="ctr"/>
                      <a:r>
                        <a:rPr lang="en-US" sz="1200" b="1" dirty="0"/>
                        <a:t>4000</a:t>
                      </a:r>
                    </a:p>
                  </a:txBody>
                  <a:tcPr/>
                </a:tc>
                <a:extLst>
                  <a:ext uri="{0D108BD9-81ED-4DB2-BD59-A6C34878D82A}">
                    <a16:rowId xmlns:a16="http://schemas.microsoft.com/office/drawing/2014/main" val="10001"/>
                  </a:ext>
                </a:extLst>
              </a:tr>
              <a:tr h="257976">
                <a:tc>
                  <a:txBody>
                    <a:bodyPr/>
                    <a:lstStyle/>
                    <a:p>
                      <a:r>
                        <a:rPr lang="en-US" sz="1200" b="1" dirty="0"/>
                        <a:t>Mom</a:t>
                      </a:r>
                    </a:p>
                  </a:txBody>
                  <a:tcPr/>
                </a:tc>
                <a:tc>
                  <a:txBody>
                    <a:bodyPr/>
                    <a:lstStyle/>
                    <a:p>
                      <a:pPr algn="ctr"/>
                      <a:r>
                        <a:rPr lang="en-US" sz="1200" b="1" dirty="0"/>
                        <a:t>900</a:t>
                      </a:r>
                    </a:p>
                  </a:txBody>
                  <a:tcPr/>
                </a:tc>
                <a:tc>
                  <a:txBody>
                    <a:bodyPr/>
                    <a:lstStyle/>
                    <a:p>
                      <a:pPr algn="ctr"/>
                      <a:r>
                        <a:rPr lang="en-US" sz="1200" b="1" dirty="0"/>
                        <a:t>3600</a:t>
                      </a:r>
                    </a:p>
                  </a:txBody>
                  <a:tcPr/>
                </a:tc>
                <a:extLst>
                  <a:ext uri="{0D108BD9-81ED-4DB2-BD59-A6C34878D82A}">
                    <a16:rowId xmlns:a16="http://schemas.microsoft.com/office/drawing/2014/main" val="10002"/>
                  </a:ext>
                </a:extLst>
              </a:tr>
              <a:tr h="257976">
                <a:tc>
                  <a:txBody>
                    <a:bodyPr/>
                    <a:lstStyle/>
                    <a:p>
                      <a:r>
                        <a:rPr lang="en-US" sz="1200" b="1" dirty="0"/>
                        <a:t>Fetus</a:t>
                      </a:r>
                    </a:p>
                  </a:txBody>
                  <a:tcPr/>
                </a:tc>
                <a:tc>
                  <a:txBody>
                    <a:bodyPr/>
                    <a:lstStyle/>
                    <a:p>
                      <a:pPr algn="ctr"/>
                      <a:r>
                        <a:rPr lang="en-US" sz="1200" b="1" dirty="0">
                          <a:solidFill>
                            <a:srgbClr val="FF0000"/>
                          </a:solidFill>
                        </a:rPr>
                        <a:t>150</a:t>
                      </a:r>
                    </a:p>
                  </a:txBody>
                  <a:tcPr/>
                </a:tc>
                <a:tc>
                  <a:txBody>
                    <a:bodyPr/>
                    <a:lstStyle/>
                    <a:p>
                      <a:pPr algn="ctr"/>
                      <a:r>
                        <a:rPr lang="en-US" sz="1200" b="1" dirty="0"/>
                        <a:t>400</a:t>
                      </a:r>
                    </a:p>
                  </a:txBody>
                  <a:tcPr/>
                </a:tc>
                <a:extLst>
                  <a:ext uri="{0D108BD9-81ED-4DB2-BD59-A6C34878D82A}">
                    <a16:rowId xmlns:a16="http://schemas.microsoft.com/office/drawing/2014/main" val="10003"/>
                  </a:ext>
                </a:extLst>
              </a:tr>
            </a:tbl>
          </a:graphicData>
        </a:graphic>
      </p:graphicFrame>
      <p:grpSp>
        <p:nvGrpSpPr>
          <p:cNvPr id="57" name="Group 56"/>
          <p:cNvGrpSpPr/>
          <p:nvPr/>
        </p:nvGrpSpPr>
        <p:grpSpPr>
          <a:xfrm>
            <a:off x="1284061" y="5350176"/>
            <a:ext cx="4304214" cy="742337"/>
            <a:chOff x="103801" y="5303591"/>
            <a:chExt cx="3791027" cy="742337"/>
          </a:xfrm>
        </p:grpSpPr>
        <p:sp>
          <p:nvSpPr>
            <p:cNvPr id="26" name="TextBox 25"/>
            <p:cNvSpPr txBox="1"/>
            <p:nvPr/>
          </p:nvSpPr>
          <p:spPr>
            <a:xfrm>
              <a:off x="103801" y="5303591"/>
              <a:ext cx="2398926" cy="369332"/>
            </a:xfrm>
            <a:prstGeom prst="rect">
              <a:avLst/>
            </a:prstGeom>
            <a:noFill/>
          </p:spPr>
          <p:txBody>
            <a:bodyPr wrap="none" rtlCol="0">
              <a:spAutoFit/>
            </a:bodyPr>
            <a:lstStyle/>
            <a:p>
              <a:r>
                <a:rPr lang="en-US" b="1" dirty="0">
                  <a:solidFill>
                    <a:prstClr val="black"/>
                  </a:solidFill>
                  <a:latin typeface="Arial"/>
                </a:rPr>
                <a:t>Total read# of Chr21</a:t>
              </a:r>
            </a:p>
          </p:txBody>
        </p:sp>
        <p:cxnSp>
          <p:nvCxnSpPr>
            <p:cNvPr id="29" name="Straight Connector 28"/>
            <p:cNvCxnSpPr/>
            <p:nvPr/>
          </p:nvCxnSpPr>
          <p:spPr bwMode="auto">
            <a:xfrm>
              <a:off x="228600" y="5657534"/>
              <a:ext cx="1827720" cy="2537"/>
            </a:xfrm>
            <a:prstGeom prst="line">
              <a:avLst/>
            </a:prstGeom>
            <a:noFill/>
            <a:ln w="12700" cap="flat" cmpd="sng" algn="ctr">
              <a:solidFill>
                <a:schemeClr val="tx1"/>
              </a:solidFill>
              <a:prstDash val="solid"/>
              <a:round/>
              <a:headEnd type="none" w="med" len="med"/>
              <a:tailEnd type="none" w="med" len="med"/>
            </a:ln>
            <a:effectLst/>
          </p:spPr>
        </p:cxnSp>
        <p:sp>
          <p:nvSpPr>
            <p:cNvPr id="33" name="TextBox 32"/>
            <p:cNvSpPr txBox="1"/>
            <p:nvPr/>
          </p:nvSpPr>
          <p:spPr>
            <a:xfrm>
              <a:off x="103801" y="5663493"/>
              <a:ext cx="2270686" cy="369332"/>
            </a:xfrm>
            <a:prstGeom prst="rect">
              <a:avLst/>
            </a:prstGeom>
            <a:noFill/>
          </p:spPr>
          <p:txBody>
            <a:bodyPr wrap="none" rtlCol="0">
              <a:spAutoFit/>
            </a:bodyPr>
            <a:lstStyle/>
            <a:p>
              <a:r>
                <a:rPr lang="en-US" b="1" dirty="0">
                  <a:solidFill>
                    <a:prstClr val="black"/>
                  </a:solidFill>
                  <a:latin typeface="Arial"/>
                </a:rPr>
                <a:t>Total read# of Chr8</a:t>
              </a:r>
            </a:p>
          </p:txBody>
        </p:sp>
        <p:sp>
          <p:nvSpPr>
            <p:cNvPr id="30" name="TextBox 29"/>
            <p:cNvSpPr txBox="1"/>
            <p:nvPr/>
          </p:nvSpPr>
          <p:spPr>
            <a:xfrm>
              <a:off x="2102955" y="5472868"/>
              <a:ext cx="319318" cy="369332"/>
            </a:xfrm>
            <a:prstGeom prst="rect">
              <a:avLst/>
            </a:prstGeom>
            <a:noFill/>
          </p:spPr>
          <p:txBody>
            <a:bodyPr wrap="none" rtlCol="0">
              <a:spAutoFit/>
            </a:bodyPr>
            <a:lstStyle/>
            <a:p>
              <a:r>
                <a:rPr lang="en-US" b="1" dirty="0">
                  <a:solidFill>
                    <a:prstClr val="black"/>
                  </a:solidFill>
                  <a:latin typeface="Arial"/>
                </a:rPr>
                <a:t>=</a:t>
              </a:r>
            </a:p>
          </p:txBody>
        </p:sp>
        <p:sp>
          <p:nvSpPr>
            <p:cNvPr id="42" name="TextBox 41"/>
            <p:cNvSpPr txBox="1"/>
            <p:nvPr/>
          </p:nvSpPr>
          <p:spPr>
            <a:xfrm>
              <a:off x="2378328" y="5324939"/>
              <a:ext cx="697627" cy="369332"/>
            </a:xfrm>
            <a:prstGeom prst="rect">
              <a:avLst/>
            </a:prstGeom>
            <a:noFill/>
          </p:spPr>
          <p:txBody>
            <a:bodyPr wrap="none" rtlCol="0">
              <a:spAutoFit/>
            </a:bodyPr>
            <a:lstStyle/>
            <a:p>
              <a:r>
                <a:rPr lang="en-US" b="1" dirty="0">
                  <a:solidFill>
                    <a:prstClr val="black"/>
                  </a:solidFill>
                  <a:latin typeface="Arial"/>
                </a:rPr>
                <a:t>1000</a:t>
              </a:r>
            </a:p>
          </p:txBody>
        </p:sp>
        <p:cxnSp>
          <p:nvCxnSpPr>
            <p:cNvPr id="43" name="Straight Connector 42"/>
            <p:cNvCxnSpPr/>
            <p:nvPr/>
          </p:nvCxnSpPr>
          <p:spPr bwMode="auto">
            <a:xfrm flipV="1">
              <a:off x="2378327" y="5660638"/>
              <a:ext cx="639919" cy="570"/>
            </a:xfrm>
            <a:prstGeom prst="line">
              <a:avLst/>
            </a:prstGeom>
            <a:noFill/>
            <a:ln w="12700" cap="flat" cmpd="sng" algn="ctr">
              <a:solidFill>
                <a:schemeClr val="tx1"/>
              </a:solidFill>
              <a:prstDash val="solid"/>
              <a:round/>
              <a:headEnd type="none" w="med" len="med"/>
              <a:tailEnd type="none" w="med" len="med"/>
            </a:ln>
            <a:effectLst/>
          </p:spPr>
        </p:cxnSp>
        <p:sp>
          <p:nvSpPr>
            <p:cNvPr id="44" name="TextBox 43"/>
            <p:cNvSpPr txBox="1"/>
            <p:nvPr/>
          </p:nvSpPr>
          <p:spPr>
            <a:xfrm>
              <a:off x="2378327" y="5676596"/>
              <a:ext cx="697627" cy="369332"/>
            </a:xfrm>
            <a:prstGeom prst="rect">
              <a:avLst/>
            </a:prstGeom>
            <a:noFill/>
          </p:spPr>
          <p:txBody>
            <a:bodyPr wrap="none" rtlCol="0">
              <a:spAutoFit/>
            </a:bodyPr>
            <a:lstStyle/>
            <a:p>
              <a:r>
                <a:rPr lang="en-US" b="1" dirty="0">
                  <a:solidFill>
                    <a:prstClr val="black"/>
                  </a:solidFill>
                  <a:latin typeface="Arial"/>
                </a:rPr>
                <a:t>4000</a:t>
              </a:r>
            </a:p>
          </p:txBody>
        </p:sp>
        <p:sp>
          <p:nvSpPr>
            <p:cNvPr id="46" name="TextBox 45"/>
            <p:cNvSpPr txBox="1"/>
            <p:nvPr/>
          </p:nvSpPr>
          <p:spPr>
            <a:xfrm>
              <a:off x="3039562" y="5472868"/>
              <a:ext cx="319318" cy="369332"/>
            </a:xfrm>
            <a:prstGeom prst="rect">
              <a:avLst/>
            </a:prstGeom>
            <a:noFill/>
          </p:spPr>
          <p:txBody>
            <a:bodyPr wrap="none" rtlCol="0">
              <a:spAutoFit/>
            </a:bodyPr>
            <a:lstStyle/>
            <a:p>
              <a:r>
                <a:rPr lang="en-US" b="1" dirty="0">
                  <a:solidFill>
                    <a:prstClr val="black"/>
                  </a:solidFill>
                  <a:latin typeface="Arial"/>
                </a:rPr>
                <a:t>=</a:t>
              </a:r>
            </a:p>
          </p:txBody>
        </p:sp>
        <p:sp>
          <p:nvSpPr>
            <p:cNvPr id="47" name="TextBox 46"/>
            <p:cNvSpPr txBox="1"/>
            <p:nvPr/>
          </p:nvSpPr>
          <p:spPr>
            <a:xfrm>
              <a:off x="3261321" y="5488257"/>
              <a:ext cx="633507" cy="369332"/>
            </a:xfrm>
            <a:prstGeom prst="rect">
              <a:avLst/>
            </a:prstGeom>
            <a:noFill/>
          </p:spPr>
          <p:txBody>
            <a:bodyPr wrap="none" rtlCol="0">
              <a:spAutoFit/>
            </a:bodyPr>
            <a:lstStyle/>
            <a:p>
              <a:r>
                <a:rPr lang="en-US" b="1" dirty="0">
                  <a:solidFill>
                    <a:srgbClr val="FF0000"/>
                  </a:solidFill>
                  <a:latin typeface="Arial"/>
                </a:rPr>
                <a:t>0.25</a:t>
              </a:r>
            </a:p>
          </p:txBody>
        </p:sp>
      </p:grpSp>
      <p:sp>
        <p:nvSpPr>
          <p:cNvPr id="40" name="TextBox 39"/>
          <p:cNvSpPr txBox="1"/>
          <p:nvPr/>
        </p:nvSpPr>
        <p:spPr>
          <a:xfrm>
            <a:off x="2362200" y="3477949"/>
            <a:ext cx="1402948" cy="369332"/>
          </a:xfrm>
          <a:prstGeom prst="rect">
            <a:avLst/>
          </a:prstGeom>
          <a:noFill/>
        </p:spPr>
        <p:txBody>
          <a:bodyPr wrap="none" rtlCol="0">
            <a:spAutoFit/>
          </a:bodyPr>
          <a:lstStyle/>
          <a:p>
            <a:r>
              <a:rPr lang="en-US" b="1" dirty="0">
                <a:solidFill>
                  <a:prstClr val="black"/>
                </a:solidFill>
                <a:latin typeface="Arial"/>
              </a:rPr>
              <a:t>Mom (90%)</a:t>
            </a:r>
          </a:p>
        </p:txBody>
      </p:sp>
      <p:sp>
        <p:nvSpPr>
          <p:cNvPr id="58" name="TextBox 57"/>
          <p:cNvSpPr txBox="1"/>
          <p:nvPr/>
        </p:nvSpPr>
        <p:spPr>
          <a:xfrm>
            <a:off x="3835118" y="3477949"/>
            <a:ext cx="1479892" cy="369332"/>
          </a:xfrm>
          <a:prstGeom prst="rect">
            <a:avLst/>
          </a:prstGeom>
          <a:noFill/>
        </p:spPr>
        <p:txBody>
          <a:bodyPr wrap="none" rtlCol="0">
            <a:spAutoFit/>
          </a:bodyPr>
          <a:lstStyle/>
          <a:p>
            <a:r>
              <a:rPr lang="en-US" b="1" dirty="0">
                <a:solidFill>
                  <a:prstClr val="black"/>
                </a:solidFill>
                <a:latin typeface="Arial"/>
              </a:rPr>
              <a:t>Fetus (10%)</a:t>
            </a:r>
          </a:p>
        </p:txBody>
      </p:sp>
      <p:sp>
        <p:nvSpPr>
          <p:cNvPr id="59" name="TextBox 58"/>
          <p:cNvSpPr txBox="1"/>
          <p:nvPr/>
        </p:nvSpPr>
        <p:spPr>
          <a:xfrm>
            <a:off x="6705600" y="3477949"/>
            <a:ext cx="1402948" cy="369332"/>
          </a:xfrm>
          <a:prstGeom prst="rect">
            <a:avLst/>
          </a:prstGeom>
          <a:noFill/>
        </p:spPr>
        <p:txBody>
          <a:bodyPr wrap="none" rtlCol="0">
            <a:spAutoFit/>
          </a:bodyPr>
          <a:lstStyle/>
          <a:p>
            <a:r>
              <a:rPr lang="en-US" b="1" dirty="0">
                <a:solidFill>
                  <a:prstClr val="black"/>
                </a:solidFill>
                <a:latin typeface="Arial"/>
              </a:rPr>
              <a:t>Mom (90%)</a:t>
            </a:r>
          </a:p>
        </p:txBody>
      </p:sp>
      <p:sp>
        <p:nvSpPr>
          <p:cNvPr id="60" name="TextBox 59"/>
          <p:cNvSpPr txBox="1"/>
          <p:nvPr/>
        </p:nvSpPr>
        <p:spPr>
          <a:xfrm>
            <a:off x="8262036" y="3477949"/>
            <a:ext cx="1479892" cy="369332"/>
          </a:xfrm>
          <a:prstGeom prst="rect">
            <a:avLst/>
          </a:prstGeom>
          <a:noFill/>
        </p:spPr>
        <p:txBody>
          <a:bodyPr wrap="none" rtlCol="0">
            <a:spAutoFit/>
          </a:bodyPr>
          <a:lstStyle/>
          <a:p>
            <a:r>
              <a:rPr lang="en-US" b="1" dirty="0">
                <a:solidFill>
                  <a:prstClr val="black"/>
                </a:solidFill>
                <a:latin typeface="Arial"/>
              </a:rPr>
              <a:t>Fetus (10%)</a:t>
            </a:r>
          </a:p>
        </p:txBody>
      </p:sp>
      <p:pic>
        <p:nvPicPr>
          <p:cNvPr id="6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5440" y="1887196"/>
            <a:ext cx="471918" cy="1618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3267" y="2696198"/>
            <a:ext cx="350568" cy="714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1481" y="1887196"/>
            <a:ext cx="471918" cy="1618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9308" y="2696198"/>
            <a:ext cx="350568" cy="714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2315234" y="2419202"/>
            <a:ext cx="593432" cy="276999"/>
          </a:xfrm>
          <a:prstGeom prst="rect">
            <a:avLst/>
          </a:prstGeom>
          <a:noFill/>
        </p:spPr>
        <p:txBody>
          <a:bodyPr wrap="square" rtlCol="0">
            <a:spAutoFit/>
          </a:bodyPr>
          <a:lstStyle/>
          <a:p>
            <a:r>
              <a:rPr lang="en-US" sz="1200" b="1" dirty="0">
                <a:solidFill>
                  <a:prstClr val="black"/>
                </a:solidFill>
                <a:latin typeface="Arial"/>
              </a:rPr>
              <a:t>chr21</a:t>
            </a:r>
          </a:p>
        </p:txBody>
      </p:sp>
      <p:sp>
        <p:nvSpPr>
          <p:cNvPr id="67" name="TextBox 66"/>
          <p:cNvSpPr txBox="1"/>
          <p:nvPr/>
        </p:nvSpPr>
        <p:spPr>
          <a:xfrm>
            <a:off x="2930484" y="1606992"/>
            <a:ext cx="570871" cy="276999"/>
          </a:xfrm>
          <a:prstGeom prst="rect">
            <a:avLst/>
          </a:prstGeom>
          <a:noFill/>
        </p:spPr>
        <p:txBody>
          <a:bodyPr wrap="square" rtlCol="0">
            <a:spAutoFit/>
          </a:bodyPr>
          <a:lstStyle/>
          <a:p>
            <a:r>
              <a:rPr lang="en-US" sz="1200" b="1" dirty="0">
                <a:solidFill>
                  <a:prstClr val="black"/>
                </a:solidFill>
                <a:latin typeface="Arial"/>
              </a:rPr>
              <a:t>chr8</a:t>
            </a:r>
          </a:p>
        </p:txBody>
      </p:sp>
      <p:grpSp>
        <p:nvGrpSpPr>
          <p:cNvPr id="70" name="Group 69"/>
          <p:cNvGrpSpPr/>
          <p:nvPr/>
        </p:nvGrpSpPr>
        <p:grpSpPr>
          <a:xfrm>
            <a:off x="6120842" y="5350176"/>
            <a:ext cx="4715767" cy="742337"/>
            <a:chOff x="103801" y="5303591"/>
            <a:chExt cx="4047507" cy="742337"/>
          </a:xfrm>
        </p:grpSpPr>
        <p:sp>
          <p:nvSpPr>
            <p:cNvPr id="71" name="TextBox 70"/>
            <p:cNvSpPr txBox="1"/>
            <p:nvPr/>
          </p:nvSpPr>
          <p:spPr>
            <a:xfrm>
              <a:off x="103801" y="5303591"/>
              <a:ext cx="2398926" cy="369332"/>
            </a:xfrm>
            <a:prstGeom prst="rect">
              <a:avLst/>
            </a:prstGeom>
            <a:noFill/>
          </p:spPr>
          <p:txBody>
            <a:bodyPr wrap="none" rtlCol="0">
              <a:spAutoFit/>
            </a:bodyPr>
            <a:lstStyle/>
            <a:p>
              <a:r>
                <a:rPr lang="en-US" b="1" dirty="0">
                  <a:solidFill>
                    <a:prstClr val="black"/>
                  </a:solidFill>
                  <a:latin typeface="Arial"/>
                </a:rPr>
                <a:t>Total read# of Chr21</a:t>
              </a:r>
            </a:p>
          </p:txBody>
        </p:sp>
        <p:cxnSp>
          <p:nvCxnSpPr>
            <p:cNvPr id="72" name="Straight Connector 71"/>
            <p:cNvCxnSpPr/>
            <p:nvPr/>
          </p:nvCxnSpPr>
          <p:spPr bwMode="auto">
            <a:xfrm>
              <a:off x="228600" y="5657534"/>
              <a:ext cx="1827720" cy="2537"/>
            </a:xfrm>
            <a:prstGeom prst="line">
              <a:avLst/>
            </a:prstGeom>
            <a:noFill/>
            <a:ln w="12700" cap="flat" cmpd="sng" algn="ctr">
              <a:solidFill>
                <a:schemeClr val="tx1"/>
              </a:solidFill>
              <a:prstDash val="solid"/>
              <a:round/>
              <a:headEnd type="none" w="med" len="med"/>
              <a:tailEnd type="none" w="med" len="med"/>
            </a:ln>
            <a:effectLst/>
          </p:spPr>
        </p:cxnSp>
        <p:sp>
          <p:nvSpPr>
            <p:cNvPr id="73" name="TextBox 72"/>
            <p:cNvSpPr txBox="1"/>
            <p:nvPr/>
          </p:nvSpPr>
          <p:spPr>
            <a:xfrm>
              <a:off x="103801" y="5663493"/>
              <a:ext cx="2270686" cy="369332"/>
            </a:xfrm>
            <a:prstGeom prst="rect">
              <a:avLst/>
            </a:prstGeom>
            <a:noFill/>
          </p:spPr>
          <p:txBody>
            <a:bodyPr wrap="none" rtlCol="0">
              <a:spAutoFit/>
            </a:bodyPr>
            <a:lstStyle/>
            <a:p>
              <a:r>
                <a:rPr lang="en-US" b="1" dirty="0">
                  <a:solidFill>
                    <a:prstClr val="black"/>
                  </a:solidFill>
                  <a:latin typeface="Arial"/>
                </a:rPr>
                <a:t>Total read# of Chr8</a:t>
              </a:r>
            </a:p>
          </p:txBody>
        </p:sp>
        <p:sp>
          <p:nvSpPr>
            <p:cNvPr id="74" name="TextBox 73"/>
            <p:cNvSpPr txBox="1"/>
            <p:nvPr/>
          </p:nvSpPr>
          <p:spPr>
            <a:xfrm>
              <a:off x="2102955" y="5472868"/>
              <a:ext cx="319318" cy="369332"/>
            </a:xfrm>
            <a:prstGeom prst="rect">
              <a:avLst/>
            </a:prstGeom>
            <a:noFill/>
          </p:spPr>
          <p:txBody>
            <a:bodyPr wrap="none" rtlCol="0">
              <a:spAutoFit/>
            </a:bodyPr>
            <a:lstStyle/>
            <a:p>
              <a:r>
                <a:rPr lang="en-US" b="1" dirty="0">
                  <a:solidFill>
                    <a:prstClr val="black"/>
                  </a:solidFill>
                  <a:latin typeface="Arial"/>
                </a:rPr>
                <a:t>=</a:t>
              </a:r>
            </a:p>
          </p:txBody>
        </p:sp>
        <p:sp>
          <p:nvSpPr>
            <p:cNvPr id="75" name="TextBox 74"/>
            <p:cNvSpPr txBox="1"/>
            <p:nvPr/>
          </p:nvSpPr>
          <p:spPr>
            <a:xfrm>
              <a:off x="2378328" y="5324939"/>
              <a:ext cx="697627" cy="369332"/>
            </a:xfrm>
            <a:prstGeom prst="rect">
              <a:avLst/>
            </a:prstGeom>
            <a:noFill/>
          </p:spPr>
          <p:txBody>
            <a:bodyPr wrap="none" rtlCol="0">
              <a:spAutoFit/>
            </a:bodyPr>
            <a:lstStyle/>
            <a:p>
              <a:r>
                <a:rPr lang="en-US" b="1" dirty="0">
                  <a:solidFill>
                    <a:prstClr val="black"/>
                  </a:solidFill>
                  <a:latin typeface="Arial"/>
                </a:rPr>
                <a:t>1050</a:t>
              </a:r>
            </a:p>
          </p:txBody>
        </p:sp>
        <p:cxnSp>
          <p:nvCxnSpPr>
            <p:cNvPr id="76" name="Straight Connector 75"/>
            <p:cNvCxnSpPr/>
            <p:nvPr/>
          </p:nvCxnSpPr>
          <p:spPr bwMode="auto">
            <a:xfrm flipV="1">
              <a:off x="2378327" y="5660638"/>
              <a:ext cx="639919" cy="570"/>
            </a:xfrm>
            <a:prstGeom prst="line">
              <a:avLst/>
            </a:prstGeom>
            <a:noFill/>
            <a:ln w="12700" cap="flat" cmpd="sng" algn="ctr">
              <a:solidFill>
                <a:schemeClr val="tx1"/>
              </a:solidFill>
              <a:prstDash val="solid"/>
              <a:round/>
              <a:headEnd type="none" w="med" len="med"/>
              <a:tailEnd type="none" w="med" len="med"/>
            </a:ln>
            <a:effectLst/>
          </p:spPr>
        </p:cxnSp>
        <p:sp>
          <p:nvSpPr>
            <p:cNvPr id="77" name="TextBox 76"/>
            <p:cNvSpPr txBox="1"/>
            <p:nvPr/>
          </p:nvSpPr>
          <p:spPr>
            <a:xfrm>
              <a:off x="2378327" y="5676596"/>
              <a:ext cx="697627" cy="369332"/>
            </a:xfrm>
            <a:prstGeom prst="rect">
              <a:avLst/>
            </a:prstGeom>
            <a:noFill/>
          </p:spPr>
          <p:txBody>
            <a:bodyPr wrap="none" rtlCol="0">
              <a:spAutoFit/>
            </a:bodyPr>
            <a:lstStyle/>
            <a:p>
              <a:r>
                <a:rPr lang="en-US" b="1" dirty="0">
                  <a:solidFill>
                    <a:prstClr val="black"/>
                  </a:solidFill>
                  <a:latin typeface="Arial"/>
                </a:rPr>
                <a:t>4000</a:t>
              </a:r>
            </a:p>
          </p:txBody>
        </p:sp>
        <p:sp>
          <p:nvSpPr>
            <p:cNvPr id="78" name="TextBox 77"/>
            <p:cNvSpPr txBox="1"/>
            <p:nvPr/>
          </p:nvSpPr>
          <p:spPr>
            <a:xfrm>
              <a:off x="3039562" y="5472868"/>
              <a:ext cx="319318" cy="369332"/>
            </a:xfrm>
            <a:prstGeom prst="rect">
              <a:avLst/>
            </a:prstGeom>
            <a:noFill/>
          </p:spPr>
          <p:txBody>
            <a:bodyPr wrap="none" rtlCol="0">
              <a:spAutoFit/>
            </a:bodyPr>
            <a:lstStyle/>
            <a:p>
              <a:r>
                <a:rPr lang="en-US" b="1" dirty="0">
                  <a:solidFill>
                    <a:prstClr val="black"/>
                  </a:solidFill>
                  <a:latin typeface="Arial"/>
                </a:rPr>
                <a:t>=</a:t>
              </a:r>
            </a:p>
          </p:txBody>
        </p:sp>
        <p:sp>
          <p:nvSpPr>
            <p:cNvPr id="79" name="TextBox 78"/>
            <p:cNvSpPr txBox="1"/>
            <p:nvPr/>
          </p:nvSpPr>
          <p:spPr>
            <a:xfrm>
              <a:off x="3261321" y="5488257"/>
              <a:ext cx="889987" cy="369332"/>
            </a:xfrm>
            <a:prstGeom prst="rect">
              <a:avLst/>
            </a:prstGeom>
            <a:noFill/>
          </p:spPr>
          <p:txBody>
            <a:bodyPr wrap="none" rtlCol="0">
              <a:spAutoFit/>
            </a:bodyPr>
            <a:lstStyle/>
            <a:p>
              <a:r>
                <a:rPr lang="en-US" b="1" dirty="0">
                  <a:solidFill>
                    <a:srgbClr val="FF0000"/>
                  </a:solidFill>
                  <a:latin typeface="Arial"/>
                </a:rPr>
                <a:t>0.2625</a:t>
              </a:r>
            </a:p>
          </p:txBody>
        </p:sp>
      </p:grpSp>
      <p:pic>
        <p:nvPicPr>
          <p:cNvPr id="45" name="Picture 44">
            <a:extLst>
              <a:ext uri="{FF2B5EF4-FFF2-40B4-BE49-F238E27FC236}">
                <a16:creationId xmlns:a16="http://schemas.microsoft.com/office/drawing/2014/main" id="{70D5EEFD-8B87-43FE-80FF-585440DEF290}"/>
              </a:ext>
            </a:extLst>
          </p:cNvPr>
          <p:cNvPicPr>
            <a:picLocks/>
          </p:cNvPicPr>
          <p:nvPr/>
        </p:nvPicPr>
        <p:blipFill>
          <a:blip r:embed="rId6" cstate="screen">
            <a:extLst>
              <a:ext uri="{28A0092B-C50C-407E-A947-70E740481C1C}">
                <a14:useLocalDpi xmlns:a14="http://schemas.microsoft.com/office/drawing/2010/main"/>
              </a:ext>
            </a:extLst>
          </a:blip>
          <a:stretch>
            <a:fillRect/>
          </a:stretch>
        </p:blipFill>
        <p:spPr>
          <a:xfrm>
            <a:off x="10350911" y="6288396"/>
            <a:ext cx="1463148" cy="246888"/>
          </a:xfrm>
          <a:prstGeom prst="rect">
            <a:avLst/>
          </a:prstGeom>
        </p:spPr>
      </p:pic>
    </p:spTree>
    <p:extLst>
      <p:ext uri="{BB962C8B-B14F-4D97-AF65-F5344CB8AC3E}">
        <p14:creationId xmlns:p14="http://schemas.microsoft.com/office/powerpoint/2010/main" val="373588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1000"/>
                                        <p:tgtEl>
                                          <p:spTgt spid="3075"/>
                                        </p:tgtEl>
                                      </p:cBhvr>
                                    </p:animEffect>
                                    <p:anim calcmode="lin" valueType="num">
                                      <p:cBhvr>
                                        <p:cTn id="13" dur="1000" fill="hold"/>
                                        <p:tgtEl>
                                          <p:spTgt spid="3075"/>
                                        </p:tgtEl>
                                        <p:attrNameLst>
                                          <p:attrName>ppt_x</p:attrName>
                                        </p:attrNameLst>
                                      </p:cBhvr>
                                      <p:tavLst>
                                        <p:tav tm="0">
                                          <p:val>
                                            <p:strVal val="#ppt_x"/>
                                          </p:val>
                                        </p:tav>
                                        <p:tav tm="100000">
                                          <p:val>
                                            <p:strVal val="#ppt_x"/>
                                          </p:val>
                                        </p:tav>
                                      </p:tavLst>
                                    </p:anim>
                                    <p:anim calcmode="lin" valueType="num">
                                      <p:cBhvr>
                                        <p:cTn id="14" dur="1000" fill="hold"/>
                                        <p:tgtEl>
                                          <p:spTgt spid="307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fade">
                                      <p:cBhvr>
                                        <p:cTn id="17" dur="1000"/>
                                        <p:tgtEl>
                                          <p:spTgt spid="3076"/>
                                        </p:tgtEl>
                                      </p:cBhvr>
                                    </p:animEffect>
                                    <p:anim calcmode="lin" valueType="num">
                                      <p:cBhvr>
                                        <p:cTn id="18" dur="1000" fill="hold"/>
                                        <p:tgtEl>
                                          <p:spTgt spid="3076"/>
                                        </p:tgtEl>
                                        <p:attrNameLst>
                                          <p:attrName>ppt_x</p:attrName>
                                        </p:attrNameLst>
                                      </p:cBhvr>
                                      <p:tavLst>
                                        <p:tav tm="0">
                                          <p:val>
                                            <p:strVal val="#ppt_x"/>
                                          </p:val>
                                        </p:tav>
                                        <p:tav tm="100000">
                                          <p:val>
                                            <p:strVal val="#ppt_x"/>
                                          </p:val>
                                        </p:tav>
                                      </p:tavLst>
                                    </p:anim>
                                    <p:anim calcmode="lin" valueType="num">
                                      <p:cBhvr>
                                        <p:cTn id="19" dur="1000" fill="hold"/>
                                        <p:tgtEl>
                                          <p:spTgt spid="307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1000"/>
                                        <p:tgtEl>
                                          <p:spTgt spid="57"/>
                                        </p:tgtEl>
                                      </p:cBhvr>
                                    </p:animEffect>
                                    <p:anim calcmode="lin" valueType="num">
                                      <p:cBhvr>
                                        <p:cTn id="48" dur="1000" fill="hold"/>
                                        <p:tgtEl>
                                          <p:spTgt spid="57"/>
                                        </p:tgtEl>
                                        <p:attrNameLst>
                                          <p:attrName>ppt_x</p:attrName>
                                        </p:attrNameLst>
                                      </p:cBhvr>
                                      <p:tavLst>
                                        <p:tav tm="0">
                                          <p:val>
                                            <p:strVal val="#ppt_x"/>
                                          </p:val>
                                        </p:tav>
                                        <p:tav tm="100000">
                                          <p:val>
                                            <p:strVal val="#ppt_x"/>
                                          </p:val>
                                        </p:tav>
                                      </p:tavLst>
                                    </p:anim>
                                    <p:anim calcmode="lin" valueType="num">
                                      <p:cBhvr>
                                        <p:cTn id="49" dur="1000" fill="hold"/>
                                        <p:tgtEl>
                                          <p:spTgt spid="5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0"/>
                                        <p:tgtEl>
                                          <p:spTgt spid="40"/>
                                        </p:tgtEl>
                                      </p:cBhvr>
                                    </p:animEffect>
                                    <p:anim calcmode="lin" valueType="num">
                                      <p:cBhvr>
                                        <p:cTn id="53" dur="1000" fill="hold"/>
                                        <p:tgtEl>
                                          <p:spTgt spid="40"/>
                                        </p:tgtEl>
                                        <p:attrNameLst>
                                          <p:attrName>ppt_x</p:attrName>
                                        </p:attrNameLst>
                                      </p:cBhvr>
                                      <p:tavLst>
                                        <p:tav tm="0">
                                          <p:val>
                                            <p:strVal val="#ppt_x"/>
                                          </p:val>
                                        </p:tav>
                                        <p:tav tm="100000">
                                          <p:val>
                                            <p:strVal val="#ppt_x"/>
                                          </p:val>
                                        </p:tav>
                                      </p:tavLst>
                                    </p:anim>
                                    <p:anim calcmode="lin" valueType="num">
                                      <p:cBhvr>
                                        <p:cTn id="54" dur="1000" fill="hold"/>
                                        <p:tgtEl>
                                          <p:spTgt spid="4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1000"/>
                                        <p:tgtEl>
                                          <p:spTgt spid="58"/>
                                        </p:tgtEl>
                                      </p:cBhvr>
                                    </p:animEffect>
                                    <p:anim calcmode="lin" valueType="num">
                                      <p:cBhvr>
                                        <p:cTn id="58" dur="1000" fill="hold"/>
                                        <p:tgtEl>
                                          <p:spTgt spid="58"/>
                                        </p:tgtEl>
                                        <p:attrNameLst>
                                          <p:attrName>ppt_x</p:attrName>
                                        </p:attrNameLst>
                                      </p:cBhvr>
                                      <p:tavLst>
                                        <p:tav tm="0">
                                          <p:val>
                                            <p:strVal val="#ppt_x"/>
                                          </p:val>
                                        </p:tav>
                                        <p:tav tm="100000">
                                          <p:val>
                                            <p:strVal val="#ppt_x"/>
                                          </p:val>
                                        </p:tav>
                                      </p:tavLst>
                                    </p:anim>
                                    <p:anim calcmode="lin" valueType="num">
                                      <p:cBhvr>
                                        <p:cTn id="59" dur="1000" fill="hold"/>
                                        <p:tgtEl>
                                          <p:spTgt spid="5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1000"/>
                                        <p:tgtEl>
                                          <p:spTgt spid="59"/>
                                        </p:tgtEl>
                                      </p:cBhvr>
                                    </p:animEffect>
                                    <p:anim calcmode="lin" valueType="num">
                                      <p:cBhvr>
                                        <p:cTn id="63" dur="1000" fill="hold"/>
                                        <p:tgtEl>
                                          <p:spTgt spid="59"/>
                                        </p:tgtEl>
                                        <p:attrNameLst>
                                          <p:attrName>ppt_x</p:attrName>
                                        </p:attrNameLst>
                                      </p:cBhvr>
                                      <p:tavLst>
                                        <p:tav tm="0">
                                          <p:val>
                                            <p:strVal val="#ppt_x"/>
                                          </p:val>
                                        </p:tav>
                                        <p:tav tm="100000">
                                          <p:val>
                                            <p:strVal val="#ppt_x"/>
                                          </p:val>
                                        </p:tav>
                                      </p:tavLst>
                                    </p:anim>
                                    <p:anim calcmode="lin" valueType="num">
                                      <p:cBhvr>
                                        <p:cTn id="64" dur="1000" fill="hold"/>
                                        <p:tgtEl>
                                          <p:spTgt spid="5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1000"/>
                                        <p:tgtEl>
                                          <p:spTgt spid="60"/>
                                        </p:tgtEl>
                                      </p:cBhvr>
                                    </p:animEffect>
                                    <p:anim calcmode="lin" valueType="num">
                                      <p:cBhvr>
                                        <p:cTn id="68" dur="1000" fill="hold"/>
                                        <p:tgtEl>
                                          <p:spTgt spid="60"/>
                                        </p:tgtEl>
                                        <p:attrNameLst>
                                          <p:attrName>ppt_x</p:attrName>
                                        </p:attrNameLst>
                                      </p:cBhvr>
                                      <p:tavLst>
                                        <p:tav tm="0">
                                          <p:val>
                                            <p:strVal val="#ppt_x"/>
                                          </p:val>
                                        </p:tav>
                                        <p:tav tm="100000">
                                          <p:val>
                                            <p:strVal val="#ppt_x"/>
                                          </p:val>
                                        </p:tav>
                                      </p:tavLst>
                                    </p:anim>
                                    <p:anim calcmode="lin" valueType="num">
                                      <p:cBhvr>
                                        <p:cTn id="69" dur="1000" fill="hold"/>
                                        <p:tgtEl>
                                          <p:spTgt spid="60"/>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1000"/>
                                        <p:tgtEl>
                                          <p:spTgt spid="61"/>
                                        </p:tgtEl>
                                      </p:cBhvr>
                                    </p:animEffect>
                                    <p:anim calcmode="lin" valueType="num">
                                      <p:cBhvr>
                                        <p:cTn id="73" dur="1000" fill="hold"/>
                                        <p:tgtEl>
                                          <p:spTgt spid="61"/>
                                        </p:tgtEl>
                                        <p:attrNameLst>
                                          <p:attrName>ppt_x</p:attrName>
                                        </p:attrNameLst>
                                      </p:cBhvr>
                                      <p:tavLst>
                                        <p:tav tm="0">
                                          <p:val>
                                            <p:strVal val="#ppt_x"/>
                                          </p:val>
                                        </p:tav>
                                        <p:tav tm="100000">
                                          <p:val>
                                            <p:strVal val="#ppt_x"/>
                                          </p:val>
                                        </p:tav>
                                      </p:tavLst>
                                    </p:anim>
                                    <p:anim calcmode="lin" valueType="num">
                                      <p:cBhvr>
                                        <p:cTn id="74" dur="1000" fill="hold"/>
                                        <p:tgtEl>
                                          <p:spTgt spid="61"/>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fade">
                                      <p:cBhvr>
                                        <p:cTn id="77" dur="1000"/>
                                        <p:tgtEl>
                                          <p:spTgt spid="62"/>
                                        </p:tgtEl>
                                      </p:cBhvr>
                                    </p:animEffect>
                                    <p:anim calcmode="lin" valueType="num">
                                      <p:cBhvr>
                                        <p:cTn id="78" dur="1000" fill="hold"/>
                                        <p:tgtEl>
                                          <p:spTgt spid="62"/>
                                        </p:tgtEl>
                                        <p:attrNameLst>
                                          <p:attrName>ppt_x</p:attrName>
                                        </p:attrNameLst>
                                      </p:cBhvr>
                                      <p:tavLst>
                                        <p:tav tm="0">
                                          <p:val>
                                            <p:strVal val="#ppt_x"/>
                                          </p:val>
                                        </p:tav>
                                        <p:tav tm="100000">
                                          <p:val>
                                            <p:strVal val="#ppt_x"/>
                                          </p:val>
                                        </p:tav>
                                      </p:tavLst>
                                    </p:anim>
                                    <p:anim calcmode="lin" valueType="num">
                                      <p:cBhvr>
                                        <p:cTn id="79" dur="1000" fill="hold"/>
                                        <p:tgtEl>
                                          <p:spTgt spid="62"/>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fade">
                                      <p:cBhvr>
                                        <p:cTn id="82" dur="1000"/>
                                        <p:tgtEl>
                                          <p:spTgt spid="63"/>
                                        </p:tgtEl>
                                      </p:cBhvr>
                                    </p:animEffect>
                                    <p:anim calcmode="lin" valueType="num">
                                      <p:cBhvr>
                                        <p:cTn id="83" dur="1000" fill="hold"/>
                                        <p:tgtEl>
                                          <p:spTgt spid="63"/>
                                        </p:tgtEl>
                                        <p:attrNameLst>
                                          <p:attrName>ppt_x</p:attrName>
                                        </p:attrNameLst>
                                      </p:cBhvr>
                                      <p:tavLst>
                                        <p:tav tm="0">
                                          <p:val>
                                            <p:strVal val="#ppt_x"/>
                                          </p:val>
                                        </p:tav>
                                        <p:tav tm="100000">
                                          <p:val>
                                            <p:strVal val="#ppt_x"/>
                                          </p:val>
                                        </p:tav>
                                      </p:tavLst>
                                    </p:anim>
                                    <p:anim calcmode="lin" valueType="num">
                                      <p:cBhvr>
                                        <p:cTn id="84" dur="1000" fill="hold"/>
                                        <p:tgtEl>
                                          <p:spTgt spid="63"/>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1000"/>
                                        <p:tgtEl>
                                          <p:spTgt spid="64"/>
                                        </p:tgtEl>
                                      </p:cBhvr>
                                    </p:animEffect>
                                    <p:anim calcmode="lin" valueType="num">
                                      <p:cBhvr>
                                        <p:cTn id="88" dur="1000" fill="hold"/>
                                        <p:tgtEl>
                                          <p:spTgt spid="64"/>
                                        </p:tgtEl>
                                        <p:attrNameLst>
                                          <p:attrName>ppt_x</p:attrName>
                                        </p:attrNameLst>
                                      </p:cBhvr>
                                      <p:tavLst>
                                        <p:tav tm="0">
                                          <p:val>
                                            <p:strVal val="#ppt_x"/>
                                          </p:val>
                                        </p:tav>
                                        <p:tav tm="100000">
                                          <p:val>
                                            <p:strVal val="#ppt_x"/>
                                          </p:val>
                                        </p:tav>
                                      </p:tavLst>
                                    </p:anim>
                                    <p:anim calcmode="lin" valueType="num">
                                      <p:cBhvr>
                                        <p:cTn id="89" dur="1000" fill="hold"/>
                                        <p:tgtEl>
                                          <p:spTgt spid="6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fade">
                                      <p:cBhvr>
                                        <p:cTn id="92" dur="1000"/>
                                        <p:tgtEl>
                                          <p:spTgt spid="66"/>
                                        </p:tgtEl>
                                      </p:cBhvr>
                                    </p:animEffect>
                                    <p:anim calcmode="lin" valueType="num">
                                      <p:cBhvr>
                                        <p:cTn id="93" dur="1000" fill="hold"/>
                                        <p:tgtEl>
                                          <p:spTgt spid="66"/>
                                        </p:tgtEl>
                                        <p:attrNameLst>
                                          <p:attrName>ppt_x</p:attrName>
                                        </p:attrNameLst>
                                      </p:cBhvr>
                                      <p:tavLst>
                                        <p:tav tm="0">
                                          <p:val>
                                            <p:strVal val="#ppt_x"/>
                                          </p:val>
                                        </p:tav>
                                        <p:tav tm="100000">
                                          <p:val>
                                            <p:strVal val="#ppt_x"/>
                                          </p:val>
                                        </p:tav>
                                      </p:tavLst>
                                    </p:anim>
                                    <p:anim calcmode="lin" valueType="num">
                                      <p:cBhvr>
                                        <p:cTn id="94" dur="1000" fill="hold"/>
                                        <p:tgtEl>
                                          <p:spTgt spid="6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67"/>
                                        </p:tgtEl>
                                        <p:attrNameLst>
                                          <p:attrName>style.visibility</p:attrName>
                                        </p:attrNameLst>
                                      </p:cBhvr>
                                      <p:to>
                                        <p:strVal val="visible"/>
                                      </p:to>
                                    </p:set>
                                    <p:animEffect transition="in" filter="fade">
                                      <p:cBhvr>
                                        <p:cTn id="97" dur="1000"/>
                                        <p:tgtEl>
                                          <p:spTgt spid="67"/>
                                        </p:tgtEl>
                                      </p:cBhvr>
                                    </p:animEffect>
                                    <p:anim calcmode="lin" valueType="num">
                                      <p:cBhvr>
                                        <p:cTn id="98" dur="1000" fill="hold"/>
                                        <p:tgtEl>
                                          <p:spTgt spid="67"/>
                                        </p:tgtEl>
                                        <p:attrNameLst>
                                          <p:attrName>ppt_x</p:attrName>
                                        </p:attrNameLst>
                                      </p:cBhvr>
                                      <p:tavLst>
                                        <p:tav tm="0">
                                          <p:val>
                                            <p:strVal val="#ppt_x"/>
                                          </p:val>
                                        </p:tav>
                                        <p:tav tm="100000">
                                          <p:val>
                                            <p:strVal val="#ppt_x"/>
                                          </p:val>
                                        </p:tav>
                                      </p:tavLst>
                                    </p:anim>
                                    <p:anim calcmode="lin" valueType="num">
                                      <p:cBhvr>
                                        <p:cTn id="99" dur="1000" fill="hold"/>
                                        <p:tgtEl>
                                          <p:spTgt spid="67"/>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fade">
                                      <p:cBhvr>
                                        <p:cTn id="102" dur="1000"/>
                                        <p:tgtEl>
                                          <p:spTgt spid="70"/>
                                        </p:tgtEl>
                                      </p:cBhvr>
                                    </p:animEffect>
                                    <p:anim calcmode="lin" valueType="num">
                                      <p:cBhvr>
                                        <p:cTn id="103" dur="1000" fill="hold"/>
                                        <p:tgtEl>
                                          <p:spTgt spid="70"/>
                                        </p:tgtEl>
                                        <p:attrNameLst>
                                          <p:attrName>ppt_x</p:attrName>
                                        </p:attrNameLst>
                                      </p:cBhvr>
                                      <p:tavLst>
                                        <p:tav tm="0">
                                          <p:val>
                                            <p:strVal val="#ppt_x"/>
                                          </p:val>
                                        </p:tav>
                                        <p:tav tm="100000">
                                          <p:val>
                                            <p:strVal val="#ppt_x"/>
                                          </p:val>
                                        </p:tav>
                                      </p:tavLst>
                                    </p:anim>
                                    <p:anim calcmode="lin" valueType="num">
                                      <p:cBhvr>
                                        <p:cTn id="104"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40" grpId="0"/>
      <p:bldP spid="58" grpId="0"/>
      <p:bldP spid="59" grpId="0"/>
      <p:bldP spid="60" grpId="0"/>
      <p:bldP spid="66" grpId="0"/>
      <p:bldP spid="6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78283" y="1393862"/>
            <a:ext cx="8836364" cy="1840249"/>
          </a:xfrm>
        </p:spPr>
        <p:txBody>
          <a:bodyPr>
            <a:normAutofit fontScale="85000" lnSpcReduction="10000"/>
          </a:bodyPr>
          <a:lstStyle/>
          <a:p>
            <a:r>
              <a:rPr lang="en-US" b="0" dirty="0">
                <a:latin typeface="Arial" panose="020B0604020202020204" pitchFamily="34" charset="0"/>
                <a:cs typeface="Arial" panose="020B0604020202020204" pitchFamily="34" charset="0"/>
              </a:rPr>
              <a:t>Using </a:t>
            </a:r>
            <a:r>
              <a:rPr lang="en-US" dirty="0">
                <a:solidFill>
                  <a:schemeClr val="accent4"/>
                </a:solidFill>
                <a:latin typeface="Arial" panose="020B0604020202020204" pitchFamily="34" charset="0"/>
                <a:cs typeface="Arial" panose="020B0604020202020204" pitchFamily="34" charset="0"/>
              </a:rPr>
              <a:t>counting statistics</a:t>
            </a:r>
            <a:r>
              <a:rPr lang="en-US" b="0" dirty="0">
                <a:latin typeface="Arial" panose="020B0604020202020204" pitchFamily="34" charset="0"/>
                <a:cs typeface="Arial" panose="020B0604020202020204" pitchFamily="34" charset="0"/>
              </a:rPr>
              <a:t>, determine if more than expected number of reads mapped to the target chromosome</a:t>
            </a:r>
          </a:p>
          <a:p>
            <a:r>
              <a:rPr lang="en-US" b="0" dirty="0">
                <a:latin typeface="Arial" panose="020B0604020202020204" pitchFamily="34" charset="0"/>
                <a:cs typeface="Arial" panose="020B0604020202020204" pitchFamily="34" charset="0"/>
              </a:rPr>
              <a:t>Using </a:t>
            </a:r>
            <a:r>
              <a:rPr lang="en-US" dirty="0">
                <a:solidFill>
                  <a:schemeClr val="accent2"/>
                </a:solidFill>
                <a:latin typeface="Arial" panose="020B0604020202020204" pitchFamily="34" charset="0"/>
                <a:cs typeface="Arial" panose="020B0604020202020204" pitchFamily="34" charset="0"/>
              </a:rPr>
              <a:t>fragment size statistics</a:t>
            </a:r>
            <a:r>
              <a:rPr lang="en-US" b="0" dirty="0">
                <a:latin typeface="Arial" panose="020B0604020202020204" pitchFamily="34" charset="0"/>
                <a:cs typeface="Arial" panose="020B0604020202020204" pitchFamily="34" charset="0"/>
              </a:rPr>
              <a:t>, determine if fraction of short fragments was higher on the target chromosome</a:t>
            </a:r>
            <a:endParaRPr lang="en-US" dirty="0">
              <a:latin typeface="Arial" panose="020B0604020202020204" pitchFamily="34" charset="0"/>
              <a:cs typeface="Arial" panose="020B0604020202020204" pitchFamily="34" charset="0"/>
            </a:endParaRPr>
          </a:p>
          <a:p>
            <a:r>
              <a:rPr lang="en-US" dirty="0">
                <a:solidFill>
                  <a:schemeClr val="accent5"/>
                </a:solidFill>
                <a:latin typeface="Arial" panose="020B0604020202020204" pitchFamily="34" charset="0"/>
                <a:cs typeface="Arial" panose="020B0604020202020204" pitchFamily="34" charset="0"/>
              </a:rPr>
              <a:t>Combine</a:t>
            </a:r>
            <a:r>
              <a:rPr lang="en-US" b="0" dirty="0">
                <a:solidFill>
                  <a:srgbClr val="FFC000"/>
                </a:solidFill>
                <a:latin typeface="Arial" panose="020B0604020202020204" pitchFamily="34" charset="0"/>
                <a:cs typeface="Arial" panose="020B0604020202020204" pitchFamily="34" charset="0"/>
              </a:rPr>
              <a:t> </a:t>
            </a:r>
            <a:r>
              <a:rPr lang="en-US" b="0" dirty="0">
                <a:latin typeface="Arial" panose="020B0604020202020204" pitchFamily="34" charset="0"/>
                <a:cs typeface="Arial" panose="020B0604020202020204" pitchFamily="34" charset="0"/>
              </a:rPr>
              <a:t>counts and frag size statistics for final scoring</a:t>
            </a:r>
          </a:p>
          <a:p>
            <a:pPr marL="342900" lvl="1" indent="0">
              <a:buNone/>
            </a:pPr>
            <a:endParaRPr lang="en-US" dirty="0">
              <a:latin typeface="Arial" panose="020B0604020202020204" pitchFamily="34" charset="0"/>
              <a:cs typeface="Arial" panose="020B0604020202020204" pitchFamily="34" charset="0"/>
            </a:endParaRPr>
          </a:p>
        </p:txBody>
      </p:sp>
      <p:grpSp>
        <p:nvGrpSpPr>
          <p:cNvPr id="6" name="Group 5"/>
          <p:cNvGrpSpPr/>
          <p:nvPr/>
        </p:nvGrpSpPr>
        <p:grpSpPr>
          <a:xfrm>
            <a:off x="2811294" y="3714827"/>
            <a:ext cx="5005022" cy="2770263"/>
            <a:chOff x="589686" y="3256624"/>
            <a:chExt cx="4324093" cy="3437639"/>
          </a:xfrm>
        </p:grpSpPr>
        <p:grpSp>
          <p:nvGrpSpPr>
            <p:cNvPr id="179" name="Group 31"/>
            <p:cNvGrpSpPr/>
            <p:nvPr/>
          </p:nvGrpSpPr>
          <p:grpSpPr>
            <a:xfrm>
              <a:off x="589687" y="3256624"/>
              <a:ext cx="4018014" cy="2435162"/>
              <a:chOff x="6075365" y="4104097"/>
              <a:chExt cx="2687635" cy="1628870"/>
            </a:xfrm>
          </p:grpSpPr>
          <p:sp>
            <p:nvSpPr>
              <p:cNvPr id="180" name="Rectangle 16"/>
              <p:cNvSpPr>
                <a:spLocks noChangeArrowheads="1"/>
              </p:cNvSpPr>
              <p:nvPr/>
            </p:nvSpPr>
            <p:spPr bwMode="auto">
              <a:xfrm>
                <a:off x="6684963" y="5173663"/>
                <a:ext cx="168275" cy="249237"/>
              </a:xfrm>
              <a:prstGeom prst="rect">
                <a:avLst/>
              </a:prstGeom>
              <a:solidFill>
                <a:schemeClr val="bg1"/>
              </a:solidFill>
              <a:ln w="12700" algn="ctr">
                <a:noFill/>
                <a:miter lim="800000"/>
                <a:headEnd/>
                <a:tailEnd/>
              </a:ln>
            </p:spPr>
            <p:txBody>
              <a:bodyPr wrap="none" lIns="0" tIns="0" rIns="0" bIns="0" anchor="ctr"/>
              <a:lstStyle/>
              <a:p>
                <a:pPr defTabSz="457200" eaLnBrk="0" hangingPunct="0"/>
                <a:endParaRPr lang="en-US" dirty="0">
                  <a:solidFill>
                    <a:srgbClr val="4D4D4F"/>
                  </a:solidFill>
                  <a:latin typeface="Arial" panose="020B0604020202020204" pitchFamily="34" charset="0"/>
                  <a:cs typeface="Arial" panose="020B0604020202020204" pitchFamily="34" charset="0"/>
                </a:endParaRPr>
              </a:p>
            </p:txBody>
          </p:sp>
          <p:grpSp>
            <p:nvGrpSpPr>
              <p:cNvPr id="181" name="Group 34"/>
              <p:cNvGrpSpPr>
                <a:grpSpLocks/>
              </p:cNvGrpSpPr>
              <p:nvPr/>
            </p:nvGrpSpPr>
            <p:grpSpPr bwMode="auto">
              <a:xfrm>
                <a:off x="6075365" y="4104097"/>
                <a:ext cx="1376363" cy="1628870"/>
                <a:chOff x="3155" y="2668"/>
                <a:chExt cx="867" cy="870"/>
              </a:xfrm>
            </p:grpSpPr>
            <p:sp>
              <p:nvSpPr>
                <p:cNvPr id="259" name="Text Box 35"/>
                <p:cNvSpPr txBox="1">
                  <a:spLocks noChangeArrowheads="1"/>
                </p:cNvSpPr>
                <p:nvPr/>
              </p:nvSpPr>
              <p:spPr bwMode="auto">
                <a:xfrm>
                  <a:off x="3254" y="3456"/>
                  <a:ext cx="768" cy="82"/>
                </a:xfrm>
                <a:prstGeom prst="rect">
                  <a:avLst/>
                </a:prstGeom>
                <a:noFill/>
                <a:ln w="12700" algn="ctr">
                  <a:noFill/>
                  <a:miter lim="800000"/>
                  <a:headEnd/>
                  <a:tailEnd/>
                </a:ln>
              </p:spPr>
              <p:txBody>
                <a:bodyPr lIns="0" tIns="0" rIns="0" bIns="0">
                  <a:spAutoFit/>
                </a:bodyPr>
                <a:lstStyle/>
                <a:p>
                  <a:pPr defTabSz="457200" eaLnBrk="0" hangingPunct="0"/>
                  <a:r>
                    <a:rPr lang="en-US" sz="1200" dirty="0">
                      <a:solidFill>
                        <a:srgbClr val="4D4D4F"/>
                      </a:solidFill>
                      <a:latin typeface="Arial" panose="020B0604020202020204" pitchFamily="34" charset="0"/>
                      <a:cs typeface="Arial" panose="020B0604020202020204" pitchFamily="34" charset="0"/>
                    </a:rPr>
                    <a:t>Test Chromosome</a:t>
                  </a:r>
                </a:p>
              </p:txBody>
            </p:sp>
            <p:sp>
              <p:nvSpPr>
                <p:cNvPr id="260" name="Rectangle 36"/>
                <p:cNvSpPr>
                  <a:spLocks noChangeArrowheads="1"/>
                </p:cNvSpPr>
                <p:nvPr/>
              </p:nvSpPr>
              <p:spPr bwMode="auto">
                <a:xfrm>
                  <a:off x="3155" y="3267"/>
                  <a:ext cx="107" cy="158"/>
                </a:xfrm>
                <a:prstGeom prst="rect">
                  <a:avLst/>
                </a:prstGeom>
                <a:solidFill>
                  <a:schemeClr val="bg1"/>
                </a:solidFill>
                <a:ln w="12700" algn="ctr">
                  <a:noFill/>
                  <a:miter lim="800000"/>
                  <a:headEnd/>
                  <a:tailEnd/>
                </a:ln>
              </p:spPr>
              <p:txBody>
                <a:bodyPr wrap="none" lIns="0" tIns="0" rIns="0" bIns="0" anchor="ctr"/>
                <a:lstStyle/>
                <a:p>
                  <a:pPr defTabSz="457200" eaLnBrk="0" hangingPunct="0"/>
                  <a:endParaRPr lang="en-US" dirty="0">
                    <a:solidFill>
                      <a:srgbClr val="4D4D4F"/>
                    </a:solidFill>
                    <a:latin typeface="Arial" panose="020B0604020202020204" pitchFamily="34" charset="0"/>
                    <a:cs typeface="Arial" panose="020B0604020202020204" pitchFamily="34" charset="0"/>
                  </a:endParaRPr>
                </a:p>
              </p:txBody>
            </p:sp>
            <p:sp>
              <p:nvSpPr>
                <p:cNvPr id="261" name="Line 37"/>
                <p:cNvSpPr>
                  <a:spLocks noChangeShapeType="1"/>
                </p:cNvSpPr>
                <p:nvPr/>
              </p:nvSpPr>
              <p:spPr bwMode="auto">
                <a:xfrm>
                  <a:off x="3332" y="3267"/>
                  <a:ext cx="36"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62" name="Line 38"/>
                <p:cNvSpPr>
                  <a:spLocks noChangeShapeType="1"/>
                </p:cNvSpPr>
                <p:nvPr/>
              </p:nvSpPr>
              <p:spPr bwMode="auto">
                <a:xfrm>
                  <a:off x="3403" y="3267"/>
                  <a:ext cx="35"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63" name="Line 39"/>
                <p:cNvSpPr>
                  <a:spLocks noChangeShapeType="1"/>
                </p:cNvSpPr>
                <p:nvPr/>
              </p:nvSpPr>
              <p:spPr bwMode="auto">
                <a:xfrm>
                  <a:off x="3474" y="3267"/>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64" name="Line 40"/>
                <p:cNvSpPr>
                  <a:spLocks noChangeShapeType="1"/>
                </p:cNvSpPr>
                <p:nvPr/>
              </p:nvSpPr>
              <p:spPr bwMode="auto">
                <a:xfrm>
                  <a:off x="3545" y="3267"/>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65" name="Line 41"/>
                <p:cNvSpPr>
                  <a:spLocks noChangeShapeType="1"/>
                </p:cNvSpPr>
                <p:nvPr/>
              </p:nvSpPr>
              <p:spPr bwMode="auto">
                <a:xfrm>
                  <a:off x="3615" y="3267"/>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66" name="Line 42"/>
                <p:cNvSpPr>
                  <a:spLocks noChangeShapeType="1"/>
                </p:cNvSpPr>
                <p:nvPr/>
              </p:nvSpPr>
              <p:spPr bwMode="auto">
                <a:xfrm>
                  <a:off x="3297" y="3235"/>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67" name="Line 43"/>
                <p:cNvSpPr>
                  <a:spLocks noChangeShapeType="1"/>
                </p:cNvSpPr>
                <p:nvPr/>
              </p:nvSpPr>
              <p:spPr bwMode="auto">
                <a:xfrm>
                  <a:off x="3368" y="3235"/>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68" name="Line 44"/>
                <p:cNvSpPr>
                  <a:spLocks noChangeShapeType="1"/>
                </p:cNvSpPr>
                <p:nvPr/>
              </p:nvSpPr>
              <p:spPr bwMode="auto">
                <a:xfrm>
                  <a:off x="3438" y="3235"/>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69" name="Line 45"/>
                <p:cNvSpPr>
                  <a:spLocks noChangeShapeType="1"/>
                </p:cNvSpPr>
                <p:nvPr/>
              </p:nvSpPr>
              <p:spPr bwMode="auto">
                <a:xfrm>
                  <a:off x="3509" y="3235"/>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70" name="Line 46"/>
                <p:cNvSpPr>
                  <a:spLocks noChangeShapeType="1"/>
                </p:cNvSpPr>
                <p:nvPr/>
              </p:nvSpPr>
              <p:spPr bwMode="auto">
                <a:xfrm>
                  <a:off x="3580" y="3235"/>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71" name="Line 47"/>
                <p:cNvSpPr>
                  <a:spLocks noChangeShapeType="1"/>
                </p:cNvSpPr>
                <p:nvPr/>
              </p:nvSpPr>
              <p:spPr bwMode="auto">
                <a:xfrm>
                  <a:off x="3368" y="3204"/>
                  <a:ext cx="35"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72" name="Line 48"/>
                <p:cNvSpPr>
                  <a:spLocks noChangeShapeType="1"/>
                </p:cNvSpPr>
                <p:nvPr/>
              </p:nvSpPr>
              <p:spPr bwMode="auto">
                <a:xfrm>
                  <a:off x="3438" y="3204"/>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73" name="Line 49"/>
                <p:cNvSpPr>
                  <a:spLocks noChangeShapeType="1"/>
                </p:cNvSpPr>
                <p:nvPr/>
              </p:nvSpPr>
              <p:spPr bwMode="auto">
                <a:xfrm>
                  <a:off x="3509" y="3204"/>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74" name="Line 50"/>
                <p:cNvSpPr>
                  <a:spLocks noChangeShapeType="1"/>
                </p:cNvSpPr>
                <p:nvPr/>
              </p:nvSpPr>
              <p:spPr bwMode="auto">
                <a:xfrm>
                  <a:off x="3580" y="3204"/>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75" name="Line 51"/>
                <p:cNvSpPr>
                  <a:spLocks noChangeShapeType="1"/>
                </p:cNvSpPr>
                <p:nvPr/>
              </p:nvSpPr>
              <p:spPr bwMode="auto">
                <a:xfrm>
                  <a:off x="3651" y="3204"/>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76" name="Line 52"/>
                <p:cNvSpPr>
                  <a:spLocks noChangeShapeType="1"/>
                </p:cNvSpPr>
                <p:nvPr/>
              </p:nvSpPr>
              <p:spPr bwMode="auto">
                <a:xfrm>
                  <a:off x="3297" y="3172"/>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77" name="Line 53"/>
                <p:cNvSpPr>
                  <a:spLocks noChangeShapeType="1"/>
                </p:cNvSpPr>
                <p:nvPr/>
              </p:nvSpPr>
              <p:spPr bwMode="auto">
                <a:xfrm>
                  <a:off x="3368" y="3172"/>
                  <a:ext cx="35"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78" name="Line 54"/>
                <p:cNvSpPr>
                  <a:spLocks noChangeShapeType="1"/>
                </p:cNvSpPr>
                <p:nvPr/>
              </p:nvSpPr>
              <p:spPr bwMode="auto">
                <a:xfrm>
                  <a:off x="3509" y="3172"/>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79" name="Line 55"/>
                <p:cNvSpPr>
                  <a:spLocks noChangeShapeType="1"/>
                </p:cNvSpPr>
                <p:nvPr/>
              </p:nvSpPr>
              <p:spPr bwMode="auto">
                <a:xfrm>
                  <a:off x="3580" y="3172"/>
                  <a:ext cx="35"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80" name="Line 56"/>
                <p:cNvSpPr>
                  <a:spLocks noChangeShapeType="1"/>
                </p:cNvSpPr>
                <p:nvPr/>
              </p:nvSpPr>
              <p:spPr bwMode="auto">
                <a:xfrm>
                  <a:off x="3403" y="3109"/>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81" name="Line 57"/>
                <p:cNvSpPr>
                  <a:spLocks noChangeShapeType="1"/>
                </p:cNvSpPr>
                <p:nvPr/>
              </p:nvSpPr>
              <p:spPr bwMode="auto">
                <a:xfrm>
                  <a:off x="3474" y="3109"/>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82" name="Line 58"/>
                <p:cNvSpPr>
                  <a:spLocks noChangeShapeType="1"/>
                </p:cNvSpPr>
                <p:nvPr/>
              </p:nvSpPr>
              <p:spPr bwMode="auto">
                <a:xfrm>
                  <a:off x="3545" y="3109"/>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83" name="Line 59"/>
                <p:cNvSpPr>
                  <a:spLocks noChangeShapeType="1"/>
                </p:cNvSpPr>
                <p:nvPr/>
              </p:nvSpPr>
              <p:spPr bwMode="auto">
                <a:xfrm>
                  <a:off x="3615" y="3109"/>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84" name="Line 60"/>
                <p:cNvSpPr>
                  <a:spLocks noChangeShapeType="1"/>
                </p:cNvSpPr>
                <p:nvPr/>
              </p:nvSpPr>
              <p:spPr bwMode="auto">
                <a:xfrm>
                  <a:off x="3686" y="3109"/>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85" name="Line 61"/>
                <p:cNvSpPr>
                  <a:spLocks noChangeShapeType="1"/>
                </p:cNvSpPr>
                <p:nvPr/>
              </p:nvSpPr>
              <p:spPr bwMode="auto">
                <a:xfrm>
                  <a:off x="3403" y="3141"/>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86" name="Line 62"/>
                <p:cNvSpPr>
                  <a:spLocks noChangeShapeType="1"/>
                </p:cNvSpPr>
                <p:nvPr/>
              </p:nvSpPr>
              <p:spPr bwMode="auto">
                <a:xfrm>
                  <a:off x="3474" y="3141"/>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87" name="Line 63"/>
                <p:cNvSpPr>
                  <a:spLocks noChangeShapeType="1"/>
                </p:cNvSpPr>
                <p:nvPr/>
              </p:nvSpPr>
              <p:spPr bwMode="auto">
                <a:xfrm>
                  <a:off x="3545" y="3141"/>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88" name="Line 64"/>
                <p:cNvSpPr>
                  <a:spLocks noChangeShapeType="1"/>
                </p:cNvSpPr>
                <p:nvPr/>
              </p:nvSpPr>
              <p:spPr bwMode="auto">
                <a:xfrm>
                  <a:off x="3615" y="3141"/>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89" name="Line 65"/>
                <p:cNvSpPr>
                  <a:spLocks noChangeShapeType="1"/>
                </p:cNvSpPr>
                <p:nvPr/>
              </p:nvSpPr>
              <p:spPr bwMode="auto">
                <a:xfrm>
                  <a:off x="3686" y="3141"/>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90" name="Line 66"/>
                <p:cNvSpPr>
                  <a:spLocks noChangeShapeType="1"/>
                </p:cNvSpPr>
                <p:nvPr/>
              </p:nvSpPr>
              <p:spPr bwMode="auto">
                <a:xfrm>
                  <a:off x="3332" y="3078"/>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91" name="Line 67"/>
                <p:cNvSpPr>
                  <a:spLocks noChangeShapeType="1"/>
                </p:cNvSpPr>
                <p:nvPr/>
              </p:nvSpPr>
              <p:spPr bwMode="auto">
                <a:xfrm>
                  <a:off x="3403" y="3078"/>
                  <a:ext cx="35"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92" name="Line 68"/>
                <p:cNvSpPr>
                  <a:spLocks noChangeShapeType="1"/>
                </p:cNvSpPr>
                <p:nvPr/>
              </p:nvSpPr>
              <p:spPr bwMode="auto">
                <a:xfrm>
                  <a:off x="3545" y="3078"/>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93" name="Line 69"/>
                <p:cNvSpPr>
                  <a:spLocks noChangeShapeType="1"/>
                </p:cNvSpPr>
                <p:nvPr/>
              </p:nvSpPr>
              <p:spPr bwMode="auto">
                <a:xfrm>
                  <a:off x="3615" y="3078"/>
                  <a:ext cx="36"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94" name="Line 70"/>
                <p:cNvSpPr>
                  <a:spLocks noChangeShapeType="1"/>
                </p:cNvSpPr>
                <p:nvPr/>
              </p:nvSpPr>
              <p:spPr bwMode="auto">
                <a:xfrm>
                  <a:off x="3403" y="3046"/>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95" name="Line 71"/>
                <p:cNvSpPr>
                  <a:spLocks noChangeShapeType="1"/>
                </p:cNvSpPr>
                <p:nvPr/>
              </p:nvSpPr>
              <p:spPr bwMode="auto">
                <a:xfrm>
                  <a:off x="3474" y="3046"/>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96" name="Line 72"/>
                <p:cNvSpPr>
                  <a:spLocks noChangeShapeType="1"/>
                </p:cNvSpPr>
                <p:nvPr/>
              </p:nvSpPr>
              <p:spPr bwMode="auto">
                <a:xfrm>
                  <a:off x="3615" y="3046"/>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97" name="Line 73"/>
                <p:cNvSpPr>
                  <a:spLocks noChangeShapeType="1"/>
                </p:cNvSpPr>
                <p:nvPr/>
              </p:nvSpPr>
              <p:spPr bwMode="auto">
                <a:xfrm>
                  <a:off x="3686" y="3046"/>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98" name="Line 74"/>
                <p:cNvSpPr>
                  <a:spLocks noChangeShapeType="1"/>
                </p:cNvSpPr>
                <p:nvPr/>
              </p:nvSpPr>
              <p:spPr bwMode="auto">
                <a:xfrm>
                  <a:off x="3403" y="3015"/>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99" name="Line 75"/>
                <p:cNvSpPr>
                  <a:spLocks noChangeShapeType="1"/>
                </p:cNvSpPr>
                <p:nvPr/>
              </p:nvSpPr>
              <p:spPr bwMode="auto">
                <a:xfrm>
                  <a:off x="3474" y="3015"/>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00" name="Line 76"/>
                <p:cNvSpPr>
                  <a:spLocks noChangeShapeType="1"/>
                </p:cNvSpPr>
                <p:nvPr/>
              </p:nvSpPr>
              <p:spPr bwMode="auto">
                <a:xfrm>
                  <a:off x="3545" y="3015"/>
                  <a:ext cx="35"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01" name="Line 77"/>
                <p:cNvSpPr>
                  <a:spLocks noChangeShapeType="1"/>
                </p:cNvSpPr>
                <p:nvPr/>
              </p:nvSpPr>
              <p:spPr bwMode="auto">
                <a:xfrm>
                  <a:off x="3615" y="3015"/>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02" name="Line 78"/>
                <p:cNvSpPr>
                  <a:spLocks noChangeShapeType="1"/>
                </p:cNvSpPr>
                <p:nvPr/>
              </p:nvSpPr>
              <p:spPr bwMode="auto">
                <a:xfrm>
                  <a:off x="3686" y="3015"/>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03" name="Line 79"/>
                <p:cNvSpPr>
                  <a:spLocks noChangeShapeType="1"/>
                </p:cNvSpPr>
                <p:nvPr/>
              </p:nvSpPr>
              <p:spPr bwMode="auto">
                <a:xfrm>
                  <a:off x="3332" y="2983"/>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04" name="Line 80"/>
                <p:cNvSpPr>
                  <a:spLocks noChangeShapeType="1"/>
                </p:cNvSpPr>
                <p:nvPr/>
              </p:nvSpPr>
              <p:spPr bwMode="auto">
                <a:xfrm>
                  <a:off x="3403" y="2983"/>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05" name="Line 81"/>
                <p:cNvSpPr>
                  <a:spLocks noChangeShapeType="1"/>
                </p:cNvSpPr>
                <p:nvPr/>
              </p:nvSpPr>
              <p:spPr bwMode="auto">
                <a:xfrm>
                  <a:off x="3474" y="2983"/>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06" name="Line 82"/>
                <p:cNvSpPr>
                  <a:spLocks noChangeShapeType="1"/>
                </p:cNvSpPr>
                <p:nvPr/>
              </p:nvSpPr>
              <p:spPr bwMode="auto">
                <a:xfrm>
                  <a:off x="3545" y="2983"/>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07" name="Line 83"/>
                <p:cNvSpPr>
                  <a:spLocks noChangeShapeType="1"/>
                </p:cNvSpPr>
                <p:nvPr/>
              </p:nvSpPr>
              <p:spPr bwMode="auto">
                <a:xfrm>
                  <a:off x="3615" y="2983"/>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08" name="Line 84"/>
                <p:cNvSpPr>
                  <a:spLocks noChangeShapeType="1"/>
                </p:cNvSpPr>
                <p:nvPr/>
              </p:nvSpPr>
              <p:spPr bwMode="auto">
                <a:xfrm>
                  <a:off x="3368" y="2952"/>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09" name="Line 85"/>
                <p:cNvSpPr>
                  <a:spLocks noChangeShapeType="1"/>
                </p:cNvSpPr>
                <p:nvPr/>
              </p:nvSpPr>
              <p:spPr bwMode="auto">
                <a:xfrm>
                  <a:off x="3438" y="2952"/>
                  <a:ext cx="36"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10" name="Line 86"/>
                <p:cNvSpPr>
                  <a:spLocks noChangeShapeType="1"/>
                </p:cNvSpPr>
                <p:nvPr/>
              </p:nvSpPr>
              <p:spPr bwMode="auto">
                <a:xfrm>
                  <a:off x="3509" y="2952"/>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11" name="Line 87"/>
                <p:cNvSpPr>
                  <a:spLocks noChangeShapeType="1"/>
                </p:cNvSpPr>
                <p:nvPr/>
              </p:nvSpPr>
              <p:spPr bwMode="auto">
                <a:xfrm>
                  <a:off x="3580" y="2952"/>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12" name="Line 88"/>
                <p:cNvSpPr>
                  <a:spLocks noChangeShapeType="1"/>
                </p:cNvSpPr>
                <p:nvPr/>
              </p:nvSpPr>
              <p:spPr bwMode="auto">
                <a:xfrm>
                  <a:off x="3651" y="2952"/>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13" name="Line 89"/>
                <p:cNvSpPr>
                  <a:spLocks noChangeShapeType="1"/>
                </p:cNvSpPr>
                <p:nvPr/>
              </p:nvSpPr>
              <p:spPr bwMode="auto">
                <a:xfrm>
                  <a:off x="3332" y="2920"/>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14" name="Line 90"/>
                <p:cNvSpPr>
                  <a:spLocks noChangeShapeType="1"/>
                </p:cNvSpPr>
                <p:nvPr/>
              </p:nvSpPr>
              <p:spPr bwMode="auto">
                <a:xfrm>
                  <a:off x="3403" y="2920"/>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15" name="Line 91"/>
                <p:cNvSpPr>
                  <a:spLocks noChangeShapeType="1"/>
                </p:cNvSpPr>
                <p:nvPr/>
              </p:nvSpPr>
              <p:spPr bwMode="auto">
                <a:xfrm>
                  <a:off x="3474" y="2920"/>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16" name="Line 92"/>
                <p:cNvSpPr>
                  <a:spLocks noChangeShapeType="1"/>
                </p:cNvSpPr>
                <p:nvPr/>
              </p:nvSpPr>
              <p:spPr bwMode="auto">
                <a:xfrm>
                  <a:off x="3332" y="2857"/>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17" name="Line 93"/>
                <p:cNvSpPr>
                  <a:spLocks noChangeShapeType="1"/>
                </p:cNvSpPr>
                <p:nvPr/>
              </p:nvSpPr>
              <p:spPr bwMode="auto">
                <a:xfrm>
                  <a:off x="3403" y="2857"/>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18" name="Line 94"/>
                <p:cNvSpPr>
                  <a:spLocks noChangeShapeType="1"/>
                </p:cNvSpPr>
                <p:nvPr/>
              </p:nvSpPr>
              <p:spPr bwMode="auto">
                <a:xfrm>
                  <a:off x="3474" y="2857"/>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19" name="Line 95"/>
                <p:cNvSpPr>
                  <a:spLocks noChangeShapeType="1"/>
                </p:cNvSpPr>
                <p:nvPr/>
              </p:nvSpPr>
              <p:spPr bwMode="auto">
                <a:xfrm>
                  <a:off x="3545" y="2857"/>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20" name="Line 96"/>
                <p:cNvSpPr>
                  <a:spLocks noChangeShapeType="1"/>
                </p:cNvSpPr>
                <p:nvPr/>
              </p:nvSpPr>
              <p:spPr bwMode="auto">
                <a:xfrm>
                  <a:off x="3438" y="2794"/>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21" name="Line 97"/>
                <p:cNvSpPr>
                  <a:spLocks noChangeShapeType="1"/>
                </p:cNvSpPr>
                <p:nvPr/>
              </p:nvSpPr>
              <p:spPr bwMode="auto">
                <a:xfrm>
                  <a:off x="3509" y="2794"/>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22" name="Line 98"/>
                <p:cNvSpPr>
                  <a:spLocks noChangeShapeType="1"/>
                </p:cNvSpPr>
                <p:nvPr/>
              </p:nvSpPr>
              <p:spPr bwMode="auto">
                <a:xfrm>
                  <a:off x="3580" y="2794"/>
                  <a:ext cx="35"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23" name="Line 99"/>
                <p:cNvSpPr>
                  <a:spLocks noChangeShapeType="1"/>
                </p:cNvSpPr>
                <p:nvPr/>
              </p:nvSpPr>
              <p:spPr bwMode="auto">
                <a:xfrm>
                  <a:off x="3651" y="2794"/>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24" name="Line 100"/>
                <p:cNvSpPr>
                  <a:spLocks noChangeShapeType="1"/>
                </p:cNvSpPr>
                <p:nvPr/>
              </p:nvSpPr>
              <p:spPr bwMode="auto">
                <a:xfrm>
                  <a:off x="3721" y="2794"/>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25" name="Line 101"/>
                <p:cNvSpPr>
                  <a:spLocks noChangeShapeType="1"/>
                </p:cNvSpPr>
                <p:nvPr/>
              </p:nvSpPr>
              <p:spPr bwMode="auto">
                <a:xfrm>
                  <a:off x="3297" y="2889"/>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26" name="Line 102"/>
                <p:cNvSpPr>
                  <a:spLocks noChangeShapeType="1"/>
                </p:cNvSpPr>
                <p:nvPr/>
              </p:nvSpPr>
              <p:spPr bwMode="auto">
                <a:xfrm>
                  <a:off x="3438" y="2889"/>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27" name="Line 103"/>
                <p:cNvSpPr>
                  <a:spLocks noChangeShapeType="1"/>
                </p:cNvSpPr>
                <p:nvPr/>
              </p:nvSpPr>
              <p:spPr bwMode="auto">
                <a:xfrm>
                  <a:off x="3509" y="2889"/>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28" name="Line 104"/>
                <p:cNvSpPr>
                  <a:spLocks noChangeShapeType="1"/>
                </p:cNvSpPr>
                <p:nvPr/>
              </p:nvSpPr>
              <p:spPr bwMode="auto">
                <a:xfrm>
                  <a:off x="3580" y="2889"/>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29" name="Line 105"/>
                <p:cNvSpPr>
                  <a:spLocks noChangeShapeType="1"/>
                </p:cNvSpPr>
                <p:nvPr/>
              </p:nvSpPr>
              <p:spPr bwMode="auto">
                <a:xfrm>
                  <a:off x="3403" y="2826"/>
                  <a:ext cx="35"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30" name="Line 106"/>
                <p:cNvSpPr>
                  <a:spLocks noChangeShapeType="1"/>
                </p:cNvSpPr>
                <p:nvPr/>
              </p:nvSpPr>
              <p:spPr bwMode="auto">
                <a:xfrm>
                  <a:off x="3474" y="2826"/>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31" name="Line 107"/>
                <p:cNvSpPr>
                  <a:spLocks noChangeShapeType="1"/>
                </p:cNvSpPr>
                <p:nvPr/>
              </p:nvSpPr>
              <p:spPr bwMode="auto">
                <a:xfrm>
                  <a:off x="3545" y="2826"/>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32" name="Line 108"/>
                <p:cNvSpPr>
                  <a:spLocks noChangeShapeType="1"/>
                </p:cNvSpPr>
                <p:nvPr/>
              </p:nvSpPr>
              <p:spPr bwMode="auto">
                <a:xfrm>
                  <a:off x="3686" y="2826"/>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33" name="Line 109"/>
                <p:cNvSpPr>
                  <a:spLocks noChangeShapeType="1"/>
                </p:cNvSpPr>
                <p:nvPr/>
              </p:nvSpPr>
              <p:spPr bwMode="auto">
                <a:xfrm>
                  <a:off x="3368" y="2731"/>
                  <a:ext cx="35"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34" name="Line 110"/>
                <p:cNvSpPr>
                  <a:spLocks noChangeShapeType="1"/>
                </p:cNvSpPr>
                <p:nvPr/>
              </p:nvSpPr>
              <p:spPr bwMode="auto">
                <a:xfrm>
                  <a:off x="3438" y="2731"/>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35" name="Line 111"/>
                <p:cNvSpPr>
                  <a:spLocks noChangeShapeType="1"/>
                </p:cNvSpPr>
                <p:nvPr/>
              </p:nvSpPr>
              <p:spPr bwMode="auto">
                <a:xfrm>
                  <a:off x="3509" y="2731"/>
                  <a:ext cx="36"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36" name="Line 112"/>
                <p:cNvSpPr>
                  <a:spLocks noChangeShapeType="1"/>
                </p:cNvSpPr>
                <p:nvPr/>
              </p:nvSpPr>
              <p:spPr bwMode="auto">
                <a:xfrm>
                  <a:off x="3580" y="2731"/>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37" name="Line 113"/>
                <p:cNvSpPr>
                  <a:spLocks noChangeShapeType="1"/>
                </p:cNvSpPr>
                <p:nvPr/>
              </p:nvSpPr>
              <p:spPr bwMode="auto">
                <a:xfrm>
                  <a:off x="3403" y="2668"/>
                  <a:ext cx="35"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38" name="Line 114"/>
                <p:cNvSpPr>
                  <a:spLocks noChangeShapeType="1"/>
                </p:cNvSpPr>
                <p:nvPr/>
              </p:nvSpPr>
              <p:spPr bwMode="auto">
                <a:xfrm>
                  <a:off x="3474" y="2668"/>
                  <a:ext cx="35"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39" name="Line 115"/>
                <p:cNvSpPr>
                  <a:spLocks noChangeShapeType="1"/>
                </p:cNvSpPr>
                <p:nvPr/>
              </p:nvSpPr>
              <p:spPr bwMode="auto">
                <a:xfrm>
                  <a:off x="3545" y="2668"/>
                  <a:ext cx="35"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40" name="Line 116"/>
                <p:cNvSpPr>
                  <a:spLocks noChangeShapeType="1"/>
                </p:cNvSpPr>
                <p:nvPr/>
              </p:nvSpPr>
              <p:spPr bwMode="auto">
                <a:xfrm>
                  <a:off x="3615" y="2668"/>
                  <a:ext cx="36"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41" name="Line 117"/>
                <p:cNvSpPr>
                  <a:spLocks noChangeShapeType="1"/>
                </p:cNvSpPr>
                <p:nvPr/>
              </p:nvSpPr>
              <p:spPr bwMode="auto">
                <a:xfrm>
                  <a:off x="3686" y="2668"/>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42" name="Line 118"/>
                <p:cNvSpPr>
                  <a:spLocks noChangeShapeType="1"/>
                </p:cNvSpPr>
                <p:nvPr/>
              </p:nvSpPr>
              <p:spPr bwMode="auto">
                <a:xfrm>
                  <a:off x="3332" y="2763"/>
                  <a:ext cx="36"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43" name="Line 119"/>
                <p:cNvSpPr>
                  <a:spLocks noChangeShapeType="1"/>
                </p:cNvSpPr>
                <p:nvPr/>
              </p:nvSpPr>
              <p:spPr bwMode="auto">
                <a:xfrm>
                  <a:off x="3403" y="2763"/>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44" name="Line 120"/>
                <p:cNvSpPr>
                  <a:spLocks noChangeShapeType="1"/>
                </p:cNvSpPr>
                <p:nvPr/>
              </p:nvSpPr>
              <p:spPr bwMode="auto">
                <a:xfrm>
                  <a:off x="3474" y="2763"/>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45" name="Line 121"/>
                <p:cNvSpPr>
                  <a:spLocks noChangeShapeType="1"/>
                </p:cNvSpPr>
                <p:nvPr/>
              </p:nvSpPr>
              <p:spPr bwMode="auto">
                <a:xfrm>
                  <a:off x="3545" y="2763"/>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46" name="Line 122"/>
                <p:cNvSpPr>
                  <a:spLocks noChangeShapeType="1"/>
                </p:cNvSpPr>
                <p:nvPr/>
              </p:nvSpPr>
              <p:spPr bwMode="auto">
                <a:xfrm>
                  <a:off x="3368" y="2700"/>
                  <a:ext cx="35"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47" name="Line 123"/>
                <p:cNvSpPr>
                  <a:spLocks noChangeShapeType="1"/>
                </p:cNvSpPr>
                <p:nvPr/>
              </p:nvSpPr>
              <p:spPr bwMode="auto">
                <a:xfrm>
                  <a:off x="3438" y="2700"/>
                  <a:ext cx="36"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48" name="Line 124"/>
                <p:cNvSpPr>
                  <a:spLocks noChangeShapeType="1"/>
                </p:cNvSpPr>
                <p:nvPr/>
              </p:nvSpPr>
              <p:spPr bwMode="auto">
                <a:xfrm>
                  <a:off x="3509" y="2700"/>
                  <a:ext cx="36"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49" name="Line 125"/>
                <p:cNvSpPr>
                  <a:spLocks noChangeShapeType="1"/>
                </p:cNvSpPr>
                <p:nvPr/>
              </p:nvSpPr>
              <p:spPr bwMode="auto">
                <a:xfrm>
                  <a:off x="3580" y="2700"/>
                  <a:ext cx="35"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350" name="Line 126"/>
                <p:cNvSpPr>
                  <a:spLocks noChangeShapeType="1"/>
                </p:cNvSpPr>
                <p:nvPr/>
              </p:nvSpPr>
              <p:spPr bwMode="auto">
                <a:xfrm>
                  <a:off x="3651" y="2700"/>
                  <a:ext cx="35"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pic>
              <p:nvPicPr>
                <p:cNvPr id="351" name="Picture 127" descr="Chromosomes"/>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262" y="3289"/>
                  <a:ext cx="511" cy="167"/>
                </a:xfrm>
                <a:prstGeom prst="rect">
                  <a:avLst/>
                </a:prstGeom>
                <a:noFill/>
                <a:ln w="9525">
                  <a:noFill/>
                  <a:miter lim="800000"/>
                  <a:headEnd/>
                  <a:tailEnd/>
                </a:ln>
              </p:spPr>
            </p:pic>
          </p:grpSp>
          <p:sp>
            <p:nvSpPr>
              <p:cNvPr id="182" name="Rectangle 131"/>
              <p:cNvSpPr>
                <a:spLocks noChangeArrowheads="1"/>
              </p:cNvSpPr>
              <p:nvPr/>
            </p:nvSpPr>
            <p:spPr bwMode="auto">
              <a:xfrm>
                <a:off x="7599363" y="5225581"/>
                <a:ext cx="169863" cy="295818"/>
              </a:xfrm>
              <a:prstGeom prst="rect">
                <a:avLst/>
              </a:prstGeom>
              <a:solidFill>
                <a:schemeClr val="bg1"/>
              </a:solidFill>
              <a:ln w="12700" algn="ctr">
                <a:noFill/>
                <a:miter lim="800000"/>
                <a:headEnd/>
                <a:tailEnd/>
              </a:ln>
            </p:spPr>
            <p:txBody>
              <a:bodyPr wrap="none" lIns="0" tIns="0" rIns="0" bIns="0" anchor="ctr"/>
              <a:lstStyle/>
              <a:p>
                <a:pPr defTabSz="457200" eaLnBrk="0" hangingPunct="0"/>
                <a:endParaRPr lang="en-US" dirty="0">
                  <a:solidFill>
                    <a:srgbClr val="4D4D4F"/>
                  </a:solidFill>
                  <a:latin typeface="Arial" panose="020B0604020202020204" pitchFamily="34" charset="0"/>
                  <a:cs typeface="Arial" panose="020B0604020202020204" pitchFamily="34" charset="0"/>
                </a:endParaRPr>
              </a:p>
            </p:txBody>
          </p:sp>
          <p:grpSp>
            <p:nvGrpSpPr>
              <p:cNvPr id="183" name="Group 35"/>
              <p:cNvGrpSpPr/>
              <p:nvPr/>
            </p:nvGrpSpPr>
            <p:grpSpPr>
              <a:xfrm>
                <a:off x="7467600" y="4340001"/>
                <a:ext cx="1295400" cy="1392718"/>
                <a:chOff x="7467600" y="4340001"/>
                <a:chExt cx="1295400" cy="1392718"/>
              </a:xfrm>
            </p:grpSpPr>
            <p:sp>
              <p:nvSpPr>
                <p:cNvPr id="184" name="Text Box 130"/>
                <p:cNvSpPr txBox="1">
                  <a:spLocks noChangeArrowheads="1"/>
                </p:cNvSpPr>
                <p:nvPr/>
              </p:nvSpPr>
              <p:spPr bwMode="auto">
                <a:xfrm>
                  <a:off x="7543800" y="5579439"/>
                  <a:ext cx="1219200" cy="153280"/>
                </a:xfrm>
                <a:prstGeom prst="rect">
                  <a:avLst/>
                </a:prstGeom>
                <a:noFill/>
                <a:ln w="12700" algn="ctr">
                  <a:noFill/>
                  <a:miter lim="800000"/>
                  <a:headEnd/>
                  <a:tailEnd/>
                </a:ln>
              </p:spPr>
              <p:txBody>
                <a:bodyPr lIns="0" tIns="0" rIns="0" bIns="0">
                  <a:spAutoFit/>
                </a:bodyPr>
                <a:lstStyle/>
                <a:p>
                  <a:pPr algn="ctr" defTabSz="457200" eaLnBrk="0" hangingPunct="0"/>
                  <a:r>
                    <a:rPr lang="en-US" sz="1200" dirty="0">
                      <a:solidFill>
                        <a:srgbClr val="4D4D4F"/>
                      </a:solidFill>
                      <a:latin typeface="Arial" panose="020B0604020202020204" pitchFamily="34" charset="0"/>
                      <a:cs typeface="Arial" panose="020B0604020202020204" pitchFamily="34" charset="0"/>
                    </a:rPr>
                    <a:t>Normalizing Chromosome(s)</a:t>
                  </a:r>
                </a:p>
              </p:txBody>
            </p:sp>
            <p:grpSp>
              <p:nvGrpSpPr>
                <p:cNvPr id="185" name="Group 37"/>
                <p:cNvGrpSpPr/>
                <p:nvPr/>
              </p:nvGrpSpPr>
              <p:grpSpPr>
                <a:xfrm>
                  <a:off x="7824788" y="4340001"/>
                  <a:ext cx="730250" cy="885580"/>
                  <a:chOff x="7824788" y="4340001"/>
                  <a:chExt cx="730250" cy="885580"/>
                </a:xfrm>
              </p:grpSpPr>
              <p:sp>
                <p:nvSpPr>
                  <p:cNvPr id="187" name="Line 132"/>
                  <p:cNvSpPr>
                    <a:spLocks noChangeShapeType="1"/>
                  </p:cNvSpPr>
                  <p:nvPr/>
                </p:nvSpPr>
                <p:spPr bwMode="auto">
                  <a:xfrm>
                    <a:off x="7880350" y="5225581"/>
                    <a:ext cx="57150"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188" name="Line 133"/>
                  <p:cNvSpPr>
                    <a:spLocks noChangeShapeType="1"/>
                  </p:cNvSpPr>
                  <p:nvPr/>
                </p:nvSpPr>
                <p:spPr bwMode="auto">
                  <a:xfrm>
                    <a:off x="7993063" y="5225581"/>
                    <a:ext cx="55563"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189" name="Line 134"/>
                  <p:cNvSpPr>
                    <a:spLocks noChangeShapeType="1"/>
                  </p:cNvSpPr>
                  <p:nvPr/>
                </p:nvSpPr>
                <p:spPr bwMode="auto">
                  <a:xfrm>
                    <a:off x="8105775" y="5225581"/>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190" name="Line 135"/>
                  <p:cNvSpPr>
                    <a:spLocks noChangeShapeType="1"/>
                  </p:cNvSpPr>
                  <p:nvPr/>
                </p:nvSpPr>
                <p:spPr bwMode="auto">
                  <a:xfrm>
                    <a:off x="8218488" y="5225581"/>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191" name="Line 136"/>
                  <p:cNvSpPr>
                    <a:spLocks noChangeShapeType="1"/>
                  </p:cNvSpPr>
                  <p:nvPr/>
                </p:nvSpPr>
                <p:spPr bwMode="auto">
                  <a:xfrm>
                    <a:off x="8329613" y="5225581"/>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192" name="Line 137"/>
                  <p:cNvSpPr>
                    <a:spLocks noChangeShapeType="1"/>
                  </p:cNvSpPr>
                  <p:nvPr/>
                </p:nvSpPr>
                <p:spPr bwMode="auto">
                  <a:xfrm>
                    <a:off x="7824788" y="5165669"/>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193" name="Line 138"/>
                  <p:cNvSpPr>
                    <a:spLocks noChangeShapeType="1"/>
                  </p:cNvSpPr>
                  <p:nvPr/>
                </p:nvSpPr>
                <p:spPr bwMode="auto">
                  <a:xfrm>
                    <a:off x="7937500" y="5165669"/>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194" name="Line 139"/>
                  <p:cNvSpPr>
                    <a:spLocks noChangeShapeType="1"/>
                  </p:cNvSpPr>
                  <p:nvPr/>
                </p:nvSpPr>
                <p:spPr bwMode="auto">
                  <a:xfrm>
                    <a:off x="8048625" y="5165669"/>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195" name="Line 140"/>
                  <p:cNvSpPr>
                    <a:spLocks noChangeShapeType="1"/>
                  </p:cNvSpPr>
                  <p:nvPr/>
                </p:nvSpPr>
                <p:spPr bwMode="auto">
                  <a:xfrm>
                    <a:off x="8161338" y="5165669"/>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196" name="Line 141"/>
                  <p:cNvSpPr>
                    <a:spLocks noChangeShapeType="1"/>
                  </p:cNvSpPr>
                  <p:nvPr/>
                </p:nvSpPr>
                <p:spPr bwMode="auto">
                  <a:xfrm>
                    <a:off x="8274050" y="5165669"/>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197" name="Line 142"/>
                  <p:cNvSpPr>
                    <a:spLocks noChangeShapeType="1"/>
                  </p:cNvSpPr>
                  <p:nvPr/>
                </p:nvSpPr>
                <p:spPr bwMode="auto">
                  <a:xfrm>
                    <a:off x="7937500" y="5107629"/>
                    <a:ext cx="55563"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198" name="Line 143"/>
                  <p:cNvSpPr>
                    <a:spLocks noChangeShapeType="1"/>
                  </p:cNvSpPr>
                  <p:nvPr/>
                </p:nvSpPr>
                <p:spPr bwMode="auto">
                  <a:xfrm>
                    <a:off x="8048625" y="5107629"/>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199" name="Line 144"/>
                  <p:cNvSpPr>
                    <a:spLocks noChangeShapeType="1"/>
                  </p:cNvSpPr>
                  <p:nvPr/>
                </p:nvSpPr>
                <p:spPr bwMode="auto">
                  <a:xfrm>
                    <a:off x="8161338" y="5107629"/>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00" name="Line 145"/>
                  <p:cNvSpPr>
                    <a:spLocks noChangeShapeType="1"/>
                  </p:cNvSpPr>
                  <p:nvPr/>
                </p:nvSpPr>
                <p:spPr bwMode="auto">
                  <a:xfrm>
                    <a:off x="8274050" y="5107629"/>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01" name="Line 146"/>
                  <p:cNvSpPr>
                    <a:spLocks noChangeShapeType="1"/>
                  </p:cNvSpPr>
                  <p:nvPr/>
                </p:nvSpPr>
                <p:spPr bwMode="auto">
                  <a:xfrm>
                    <a:off x="8386763" y="5107629"/>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02" name="Line 147"/>
                  <p:cNvSpPr>
                    <a:spLocks noChangeShapeType="1"/>
                  </p:cNvSpPr>
                  <p:nvPr/>
                </p:nvSpPr>
                <p:spPr bwMode="auto">
                  <a:xfrm>
                    <a:off x="7824788" y="5047716"/>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03" name="Line 148"/>
                  <p:cNvSpPr>
                    <a:spLocks noChangeShapeType="1"/>
                  </p:cNvSpPr>
                  <p:nvPr/>
                </p:nvSpPr>
                <p:spPr bwMode="auto">
                  <a:xfrm>
                    <a:off x="7937500" y="5047716"/>
                    <a:ext cx="55563"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04" name="Line 149"/>
                  <p:cNvSpPr>
                    <a:spLocks noChangeShapeType="1"/>
                  </p:cNvSpPr>
                  <p:nvPr/>
                </p:nvSpPr>
                <p:spPr bwMode="auto">
                  <a:xfrm>
                    <a:off x="8161338" y="5047716"/>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05" name="Line 150"/>
                  <p:cNvSpPr>
                    <a:spLocks noChangeShapeType="1"/>
                  </p:cNvSpPr>
                  <p:nvPr/>
                </p:nvSpPr>
                <p:spPr bwMode="auto">
                  <a:xfrm>
                    <a:off x="8274050" y="5047716"/>
                    <a:ext cx="55563"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06" name="Line 151"/>
                  <p:cNvSpPr>
                    <a:spLocks noChangeShapeType="1"/>
                  </p:cNvSpPr>
                  <p:nvPr/>
                </p:nvSpPr>
                <p:spPr bwMode="auto">
                  <a:xfrm>
                    <a:off x="7993063" y="4929764"/>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07" name="Line 152"/>
                  <p:cNvSpPr>
                    <a:spLocks noChangeShapeType="1"/>
                  </p:cNvSpPr>
                  <p:nvPr/>
                </p:nvSpPr>
                <p:spPr bwMode="auto">
                  <a:xfrm>
                    <a:off x="8105775" y="4929764"/>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08" name="Line 153"/>
                  <p:cNvSpPr>
                    <a:spLocks noChangeShapeType="1"/>
                  </p:cNvSpPr>
                  <p:nvPr/>
                </p:nvSpPr>
                <p:spPr bwMode="auto">
                  <a:xfrm>
                    <a:off x="8218488" y="4929764"/>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09" name="Line 154"/>
                  <p:cNvSpPr>
                    <a:spLocks noChangeShapeType="1"/>
                  </p:cNvSpPr>
                  <p:nvPr/>
                </p:nvSpPr>
                <p:spPr bwMode="auto">
                  <a:xfrm>
                    <a:off x="8329613" y="4929764"/>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10" name="Line 155"/>
                  <p:cNvSpPr>
                    <a:spLocks noChangeShapeType="1"/>
                  </p:cNvSpPr>
                  <p:nvPr/>
                </p:nvSpPr>
                <p:spPr bwMode="auto">
                  <a:xfrm>
                    <a:off x="8442325" y="4929764"/>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11" name="Line 156"/>
                  <p:cNvSpPr>
                    <a:spLocks noChangeShapeType="1"/>
                  </p:cNvSpPr>
                  <p:nvPr/>
                </p:nvSpPr>
                <p:spPr bwMode="auto">
                  <a:xfrm>
                    <a:off x="7993063" y="4989676"/>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12" name="Line 157"/>
                  <p:cNvSpPr>
                    <a:spLocks noChangeShapeType="1"/>
                  </p:cNvSpPr>
                  <p:nvPr/>
                </p:nvSpPr>
                <p:spPr bwMode="auto">
                  <a:xfrm>
                    <a:off x="8105775" y="4989676"/>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13" name="Line 158"/>
                  <p:cNvSpPr>
                    <a:spLocks noChangeShapeType="1"/>
                  </p:cNvSpPr>
                  <p:nvPr/>
                </p:nvSpPr>
                <p:spPr bwMode="auto">
                  <a:xfrm>
                    <a:off x="8218488" y="4989676"/>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14" name="Line 159"/>
                  <p:cNvSpPr>
                    <a:spLocks noChangeShapeType="1"/>
                  </p:cNvSpPr>
                  <p:nvPr/>
                </p:nvSpPr>
                <p:spPr bwMode="auto">
                  <a:xfrm>
                    <a:off x="8329613" y="4989676"/>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15" name="Line 160"/>
                  <p:cNvSpPr>
                    <a:spLocks noChangeShapeType="1"/>
                  </p:cNvSpPr>
                  <p:nvPr/>
                </p:nvSpPr>
                <p:spPr bwMode="auto">
                  <a:xfrm>
                    <a:off x="8442325" y="4989676"/>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16" name="Line 161"/>
                  <p:cNvSpPr>
                    <a:spLocks noChangeShapeType="1"/>
                  </p:cNvSpPr>
                  <p:nvPr/>
                </p:nvSpPr>
                <p:spPr bwMode="auto">
                  <a:xfrm>
                    <a:off x="7880350" y="4871724"/>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17" name="Line 162"/>
                  <p:cNvSpPr>
                    <a:spLocks noChangeShapeType="1"/>
                  </p:cNvSpPr>
                  <p:nvPr/>
                </p:nvSpPr>
                <p:spPr bwMode="auto">
                  <a:xfrm>
                    <a:off x="7993063" y="4871724"/>
                    <a:ext cx="55563"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18" name="Line 163"/>
                  <p:cNvSpPr>
                    <a:spLocks noChangeShapeType="1"/>
                  </p:cNvSpPr>
                  <p:nvPr/>
                </p:nvSpPr>
                <p:spPr bwMode="auto">
                  <a:xfrm>
                    <a:off x="8218488" y="4871724"/>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19" name="Line 164"/>
                  <p:cNvSpPr>
                    <a:spLocks noChangeShapeType="1"/>
                  </p:cNvSpPr>
                  <p:nvPr/>
                </p:nvSpPr>
                <p:spPr bwMode="auto">
                  <a:xfrm>
                    <a:off x="8329613" y="4871724"/>
                    <a:ext cx="57150"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20" name="Line 165"/>
                  <p:cNvSpPr>
                    <a:spLocks noChangeShapeType="1"/>
                  </p:cNvSpPr>
                  <p:nvPr/>
                </p:nvSpPr>
                <p:spPr bwMode="auto">
                  <a:xfrm>
                    <a:off x="7993063" y="4811811"/>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21" name="Line 166"/>
                  <p:cNvSpPr>
                    <a:spLocks noChangeShapeType="1"/>
                  </p:cNvSpPr>
                  <p:nvPr/>
                </p:nvSpPr>
                <p:spPr bwMode="auto">
                  <a:xfrm>
                    <a:off x="8105775" y="4811811"/>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22" name="Line 167"/>
                  <p:cNvSpPr>
                    <a:spLocks noChangeShapeType="1"/>
                  </p:cNvSpPr>
                  <p:nvPr/>
                </p:nvSpPr>
                <p:spPr bwMode="auto">
                  <a:xfrm>
                    <a:off x="8329613" y="4811811"/>
                    <a:ext cx="57150"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23" name="Line 168"/>
                  <p:cNvSpPr>
                    <a:spLocks noChangeShapeType="1"/>
                  </p:cNvSpPr>
                  <p:nvPr/>
                </p:nvSpPr>
                <p:spPr bwMode="auto">
                  <a:xfrm>
                    <a:off x="8442325" y="4811811"/>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24" name="Line 169"/>
                  <p:cNvSpPr>
                    <a:spLocks noChangeShapeType="1"/>
                  </p:cNvSpPr>
                  <p:nvPr/>
                </p:nvSpPr>
                <p:spPr bwMode="auto">
                  <a:xfrm>
                    <a:off x="7993063" y="4753771"/>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25" name="Line 170"/>
                  <p:cNvSpPr>
                    <a:spLocks noChangeShapeType="1"/>
                  </p:cNvSpPr>
                  <p:nvPr/>
                </p:nvSpPr>
                <p:spPr bwMode="auto">
                  <a:xfrm>
                    <a:off x="8105775" y="4753771"/>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26" name="Line 171"/>
                  <p:cNvSpPr>
                    <a:spLocks noChangeShapeType="1"/>
                  </p:cNvSpPr>
                  <p:nvPr/>
                </p:nvSpPr>
                <p:spPr bwMode="auto">
                  <a:xfrm>
                    <a:off x="8218488" y="4753771"/>
                    <a:ext cx="55563"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27" name="Line 172"/>
                  <p:cNvSpPr>
                    <a:spLocks noChangeShapeType="1"/>
                  </p:cNvSpPr>
                  <p:nvPr/>
                </p:nvSpPr>
                <p:spPr bwMode="auto">
                  <a:xfrm>
                    <a:off x="8329613" y="4753771"/>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28" name="Line 173"/>
                  <p:cNvSpPr>
                    <a:spLocks noChangeShapeType="1"/>
                  </p:cNvSpPr>
                  <p:nvPr/>
                </p:nvSpPr>
                <p:spPr bwMode="auto">
                  <a:xfrm>
                    <a:off x="8442325" y="4753771"/>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29" name="Line 174"/>
                  <p:cNvSpPr>
                    <a:spLocks noChangeShapeType="1"/>
                  </p:cNvSpPr>
                  <p:nvPr/>
                </p:nvSpPr>
                <p:spPr bwMode="auto">
                  <a:xfrm>
                    <a:off x="7880350" y="4693859"/>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30" name="Line 175"/>
                  <p:cNvSpPr>
                    <a:spLocks noChangeShapeType="1"/>
                  </p:cNvSpPr>
                  <p:nvPr/>
                </p:nvSpPr>
                <p:spPr bwMode="auto">
                  <a:xfrm>
                    <a:off x="7993063" y="4693859"/>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31" name="Line 176"/>
                  <p:cNvSpPr>
                    <a:spLocks noChangeShapeType="1"/>
                  </p:cNvSpPr>
                  <p:nvPr/>
                </p:nvSpPr>
                <p:spPr bwMode="auto">
                  <a:xfrm>
                    <a:off x="8105775" y="4693859"/>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32" name="Line 177"/>
                  <p:cNvSpPr>
                    <a:spLocks noChangeShapeType="1"/>
                  </p:cNvSpPr>
                  <p:nvPr/>
                </p:nvSpPr>
                <p:spPr bwMode="auto">
                  <a:xfrm>
                    <a:off x="8218488" y="4693859"/>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33" name="Line 178"/>
                  <p:cNvSpPr>
                    <a:spLocks noChangeShapeType="1"/>
                  </p:cNvSpPr>
                  <p:nvPr/>
                </p:nvSpPr>
                <p:spPr bwMode="auto">
                  <a:xfrm>
                    <a:off x="8329613" y="4693859"/>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34" name="Line 179"/>
                  <p:cNvSpPr>
                    <a:spLocks noChangeShapeType="1"/>
                  </p:cNvSpPr>
                  <p:nvPr/>
                </p:nvSpPr>
                <p:spPr bwMode="auto">
                  <a:xfrm>
                    <a:off x="7937500" y="4635819"/>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35" name="Line 180"/>
                  <p:cNvSpPr>
                    <a:spLocks noChangeShapeType="1"/>
                  </p:cNvSpPr>
                  <p:nvPr/>
                </p:nvSpPr>
                <p:spPr bwMode="auto">
                  <a:xfrm>
                    <a:off x="8048625" y="4635819"/>
                    <a:ext cx="57150"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36" name="Line 181"/>
                  <p:cNvSpPr>
                    <a:spLocks noChangeShapeType="1"/>
                  </p:cNvSpPr>
                  <p:nvPr/>
                </p:nvSpPr>
                <p:spPr bwMode="auto">
                  <a:xfrm>
                    <a:off x="8161338" y="4635819"/>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37" name="Line 182"/>
                  <p:cNvSpPr>
                    <a:spLocks noChangeShapeType="1"/>
                  </p:cNvSpPr>
                  <p:nvPr/>
                </p:nvSpPr>
                <p:spPr bwMode="auto">
                  <a:xfrm>
                    <a:off x="8274050" y="4635819"/>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38" name="Line 183"/>
                  <p:cNvSpPr>
                    <a:spLocks noChangeShapeType="1"/>
                  </p:cNvSpPr>
                  <p:nvPr/>
                </p:nvSpPr>
                <p:spPr bwMode="auto">
                  <a:xfrm>
                    <a:off x="8386763" y="4635819"/>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39" name="Line 184"/>
                  <p:cNvSpPr>
                    <a:spLocks noChangeShapeType="1"/>
                  </p:cNvSpPr>
                  <p:nvPr/>
                </p:nvSpPr>
                <p:spPr bwMode="auto">
                  <a:xfrm>
                    <a:off x="7880350" y="4575906"/>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40" name="Line 185"/>
                  <p:cNvSpPr>
                    <a:spLocks noChangeShapeType="1"/>
                  </p:cNvSpPr>
                  <p:nvPr/>
                </p:nvSpPr>
                <p:spPr bwMode="auto">
                  <a:xfrm>
                    <a:off x="7993063" y="4575906"/>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41" name="Line 186"/>
                  <p:cNvSpPr>
                    <a:spLocks noChangeShapeType="1"/>
                  </p:cNvSpPr>
                  <p:nvPr/>
                </p:nvSpPr>
                <p:spPr bwMode="auto">
                  <a:xfrm>
                    <a:off x="8105775" y="4575906"/>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42" name="Line 187"/>
                  <p:cNvSpPr>
                    <a:spLocks noChangeShapeType="1"/>
                  </p:cNvSpPr>
                  <p:nvPr/>
                </p:nvSpPr>
                <p:spPr bwMode="auto">
                  <a:xfrm>
                    <a:off x="7880350" y="4457954"/>
                    <a:ext cx="57150"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43" name="Line 188"/>
                  <p:cNvSpPr>
                    <a:spLocks noChangeShapeType="1"/>
                  </p:cNvSpPr>
                  <p:nvPr/>
                </p:nvSpPr>
                <p:spPr bwMode="auto">
                  <a:xfrm>
                    <a:off x="7993063" y="4457954"/>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44" name="Line 189"/>
                  <p:cNvSpPr>
                    <a:spLocks noChangeShapeType="1"/>
                  </p:cNvSpPr>
                  <p:nvPr/>
                </p:nvSpPr>
                <p:spPr bwMode="auto">
                  <a:xfrm>
                    <a:off x="8105775" y="4457954"/>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45" name="Line 190"/>
                  <p:cNvSpPr>
                    <a:spLocks noChangeShapeType="1"/>
                  </p:cNvSpPr>
                  <p:nvPr/>
                </p:nvSpPr>
                <p:spPr bwMode="auto">
                  <a:xfrm>
                    <a:off x="8218488" y="4457954"/>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46" name="Line 191"/>
                  <p:cNvSpPr>
                    <a:spLocks noChangeShapeType="1"/>
                  </p:cNvSpPr>
                  <p:nvPr/>
                </p:nvSpPr>
                <p:spPr bwMode="auto">
                  <a:xfrm>
                    <a:off x="8048625" y="4340001"/>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47" name="Line 192"/>
                  <p:cNvSpPr>
                    <a:spLocks noChangeShapeType="1"/>
                  </p:cNvSpPr>
                  <p:nvPr/>
                </p:nvSpPr>
                <p:spPr bwMode="auto">
                  <a:xfrm>
                    <a:off x="8161338" y="4340001"/>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48" name="Line 193"/>
                  <p:cNvSpPr>
                    <a:spLocks noChangeShapeType="1"/>
                  </p:cNvSpPr>
                  <p:nvPr/>
                </p:nvSpPr>
                <p:spPr bwMode="auto">
                  <a:xfrm>
                    <a:off x="8274050" y="4340001"/>
                    <a:ext cx="55563" cy="0"/>
                  </a:xfrm>
                  <a:prstGeom prst="line">
                    <a:avLst/>
                  </a:prstGeom>
                  <a:noFill/>
                  <a:ln w="38100">
                    <a:solidFill>
                      <a:schemeClr val="accent1"/>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49" name="Line 194"/>
                  <p:cNvSpPr>
                    <a:spLocks noChangeShapeType="1"/>
                  </p:cNvSpPr>
                  <p:nvPr/>
                </p:nvSpPr>
                <p:spPr bwMode="auto">
                  <a:xfrm>
                    <a:off x="8386763" y="4340001"/>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50" name="Line 195"/>
                  <p:cNvSpPr>
                    <a:spLocks noChangeShapeType="1"/>
                  </p:cNvSpPr>
                  <p:nvPr/>
                </p:nvSpPr>
                <p:spPr bwMode="auto">
                  <a:xfrm>
                    <a:off x="8497888" y="4340001"/>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51" name="Line 196"/>
                  <p:cNvSpPr>
                    <a:spLocks noChangeShapeType="1"/>
                  </p:cNvSpPr>
                  <p:nvPr/>
                </p:nvSpPr>
                <p:spPr bwMode="auto">
                  <a:xfrm>
                    <a:off x="7824788" y="4517866"/>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52" name="Line 197"/>
                  <p:cNvSpPr>
                    <a:spLocks noChangeShapeType="1"/>
                  </p:cNvSpPr>
                  <p:nvPr/>
                </p:nvSpPr>
                <p:spPr bwMode="auto">
                  <a:xfrm>
                    <a:off x="8048625" y="4517866"/>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53" name="Line 198"/>
                  <p:cNvSpPr>
                    <a:spLocks noChangeShapeType="1"/>
                  </p:cNvSpPr>
                  <p:nvPr/>
                </p:nvSpPr>
                <p:spPr bwMode="auto">
                  <a:xfrm>
                    <a:off x="8161338" y="4517866"/>
                    <a:ext cx="57150"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54" name="Line 199"/>
                  <p:cNvSpPr>
                    <a:spLocks noChangeShapeType="1"/>
                  </p:cNvSpPr>
                  <p:nvPr/>
                </p:nvSpPr>
                <p:spPr bwMode="auto">
                  <a:xfrm>
                    <a:off x="8274050" y="4517866"/>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55" name="Line 200"/>
                  <p:cNvSpPr>
                    <a:spLocks noChangeShapeType="1"/>
                  </p:cNvSpPr>
                  <p:nvPr/>
                </p:nvSpPr>
                <p:spPr bwMode="auto">
                  <a:xfrm>
                    <a:off x="7993063" y="4399913"/>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56" name="Line 201"/>
                  <p:cNvSpPr>
                    <a:spLocks noChangeShapeType="1"/>
                  </p:cNvSpPr>
                  <p:nvPr/>
                </p:nvSpPr>
                <p:spPr bwMode="auto">
                  <a:xfrm>
                    <a:off x="8105775" y="4399913"/>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57" name="Line 202"/>
                  <p:cNvSpPr>
                    <a:spLocks noChangeShapeType="1"/>
                  </p:cNvSpPr>
                  <p:nvPr/>
                </p:nvSpPr>
                <p:spPr bwMode="auto">
                  <a:xfrm>
                    <a:off x="8218488" y="4399913"/>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sp>
                <p:nvSpPr>
                  <p:cNvPr id="258" name="Line 203"/>
                  <p:cNvSpPr>
                    <a:spLocks noChangeShapeType="1"/>
                  </p:cNvSpPr>
                  <p:nvPr/>
                </p:nvSpPr>
                <p:spPr bwMode="auto">
                  <a:xfrm>
                    <a:off x="8442325" y="4399913"/>
                    <a:ext cx="55563" cy="0"/>
                  </a:xfrm>
                  <a:prstGeom prst="line">
                    <a:avLst/>
                  </a:prstGeom>
                  <a:noFill/>
                  <a:ln w="38100">
                    <a:solidFill>
                      <a:srgbClr val="FF0000"/>
                    </a:solidFill>
                    <a:round/>
                    <a:headEnd/>
                    <a:tailEnd/>
                  </a:ln>
                </p:spPr>
                <p:txBody>
                  <a:bodyPr lIns="0" tIns="0" rIns="0" bIns="0"/>
                  <a:lstStyle/>
                  <a:p>
                    <a:pPr defTabSz="457200"/>
                    <a:endParaRPr lang="en-US" dirty="0">
                      <a:solidFill>
                        <a:srgbClr val="4D4D4F"/>
                      </a:solidFill>
                      <a:latin typeface="Arial" panose="020B0604020202020204" pitchFamily="34" charset="0"/>
                      <a:cs typeface="Arial" panose="020B0604020202020204" pitchFamily="34" charset="0"/>
                    </a:endParaRPr>
                  </a:p>
                </p:txBody>
              </p:sp>
            </p:grpSp>
            <p:pic>
              <p:nvPicPr>
                <p:cNvPr id="186" name="Picture 3" descr="C:\Documents and Settings\ekerr\Desktop\Picture 6.png"/>
                <p:cNvPicPr>
                  <a:picLocks noChangeAspect="1" noChangeArrowheads="1"/>
                </p:cNvPicPr>
                <p:nvPr/>
              </p:nvPicPr>
              <p:blipFill>
                <a:blip r:embed="rId4" cstate="print"/>
                <a:srcRect/>
                <a:stretch>
                  <a:fillRect/>
                </a:stretch>
              </p:blipFill>
              <p:spPr bwMode="auto">
                <a:xfrm rot="5400000">
                  <a:off x="7975253" y="4826347"/>
                  <a:ext cx="234057" cy="1249363"/>
                </a:xfrm>
                <a:prstGeom prst="rect">
                  <a:avLst/>
                </a:prstGeom>
                <a:noFill/>
                <a:ln w="9525">
                  <a:noFill/>
                  <a:miter lim="800000"/>
                  <a:headEnd/>
                  <a:tailEnd/>
                </a:ln>
              </p:spPr>
            </p:pic>
          </p:grpSp>
        </p:grpSp>
        <p:cxnSp>
          <p:nvCxnSpPr>
            <p:cNvPr id="352" name="Straight Connector 351"/>
            <p:cNvCxnSpPr/>
            <p:nvPr/>
          </p:nvCxnSpPr>
          <p:spPr bwMode="auto">
            <a:xfrm>
              <a:off x="931371" y="5859717"/>
              <a:ext cx="210038" cy="0"/>
            </a:xfrm>
            <a:prstGeom prst="line">
              <a:avLst/>
            </a:prstGeom>
            <a:noFill/>
            <a:ln w="50800" cap="flat" cmpd="sng" algn="ctr">
              <a:solidFill>
                <a:schemeClr val="accent1"/>
              </a:solidFill>
              <a:prstDash val="solid"/>
              <a:round/>
              <a:headEnd type="none" w="med" len="med"/>
              <a:tailEnd type="none" w="med" len="med"/>
            </a:ln>
            <a:effectLst/>
          </p:spPr>
        </p:cxnSp>
        <p:sp>
          <p:nvSpPr>
            <p:cNvPr id="353" name="TextBox 352"/>
            <p:cNvSpPr txBox="1"/>
            <p:nvPr/>
          </p:nvSpPr>
          <p:spPr>
            <a:xfrm>
              <a:off x="1155480" y="5705341"/>
              <a:ext cx="1185766" cy="343730"/>
            </a:xfrm>
            <a:prstGeom prst="rect">
              <a:avLst/>
            </a:prstGeom>
            <a:noFill/>
          </p:spPr>
          <p:txBody>
            <a:bodyPr wrap="none" rtlCol="0">
              <a:spAutoFit/>
            </a:bodyPr>
            <a:lstStyle/>
            <a:p>
              <a:pPr defTabSz="457200"/>
              <a:r>
                <a:rPr lang="en-US" sz="1200" b="1" dirty="0">
                  <a:solidFill>
                    <a:srgbClr val="4D4D4F"/>
                  </a:solidFill>
                  <a:latin typeface="Arial" panose="020B0604020202020204" pitchFamily="34" charset="0"/>
                  <a:cs typeface="Arial" panose="020B0604020202020204" pitchFamily="34" charset="0"/>
                </a:rPr>
                <a:t>Short fragments</a:t>
              </a:r>
            </a:p>
          </p:txBody>
        </p:sp>
        <p:cxnSp>
          <p:nvCxnSpPr>
            <p:cNvPr id="354" name="Straight Connector 353"/>
            <p:cNvCxnSpPr/>
            <p:nvPr/>
          </p:nvCxnSpPr>
          <p:spPr bwMode="auto">
            <a:xfrm>
              <a:off x="2845401" y="5859716"/>
              <a:ext cx="210038" cy="0"/>
            </a:xfrm>
            <a:prstGeom prst="line">
              <a:avLst/>
            </a:prstGeom>
            <a:noFill/>
            <a:ln w="50800" cap="flat" cmpd="sng" algn="ctr">
              <a:solidFill>
                <a:srgbClr val="FF0000"/>
              </a:solidFill>
              <a:prstDash val="solid"/>
              <a:round/>
              <a:headEnd type="none" w="med" len="med"/>
              <a:tailEnd type="none" w="med" len="med"/>
            </a:ln>
            <a:effectLst/>
          </p:spPr>
        </p:cxnSp>
        <p:sp>
          <p:nvSpPr>
            <p:cNvPr id="355" name="TextBox 354"/>
            <p:cNvSpPr txBox="1"/>
            <p:nvPr/>
          </p:nvSpPr>
          <p:spPr>
            <a:xfrm>
              <a:off x="3081385" y="5705341"/>
              <a:ext cx="1164991" cy="343730"/>
            </a:xfrm>
            <a:prstGeom prst="rect">
              <a:avLst/>
            </a:prstGeom>
            <a:noFill/>
          </p:spPr>
          <p:txBody>
            <a:bodyPr wrap="none" rtlCol="0">
              <a:spAutoFit/>
            </a:bodyPr>
            <a:lstStyle/>
            <a:p>
              <a:pPr defTabSz="457200"/>
              <a:r>
                <a:rPr lang="en-US" sz="1200" b="1" dirty="0">
                  <a:solidFill>
                    <a:srgbClr val="4D4D4F"/>
                  </a:solidFill>
                  <a:latin typeface="Arial" panose="020B0604020202020204" pitchFamily="34" charset="0"/>
                  <a:cs typeface="Arial" panose="020B0604020202020204" pitchFamily="34" charset="0"/>
                </a:rPr>
                <a:t>Long fragments</a:t>
              </a:r>
            </a:p>
          </p:txBody>
        </p:sp>
        <p:sp>
          <p:nvSpPr>
            <p:cNvPr id="356" name="TextBox 355"/>
            <p:cNvSpPr txBox="1"/>
            <p:nvPr/>
          </p:nvSpPr>
          <p:spPr>
            <a:xfrm>
              <a:off x="589686" y="6044996"/>
              <a:ext cx="4324093" cy="649267"/>
            </a:xfrm>
            <a:prstGeom prst="rect">
              <a:avLst/>
            </a:prstGeom>
            <a:noFill/>
          </p:spPr>
          <p:txBody>
            <a:bodyPr wrap="square" rtlCol="0">
              <a:spAutoFit/>
            </a:bodyPr>
            <a:lstStyle/>
            <a:p>
              <a:pPr algn="ctr" defTabSz="457200"/>
              <a:r>
                <a:rPr lang="en-US" sz="1400" b="1" dirty="0">
                  <a:solidFill>
                    <a:srgbClr val="4D4D4F"/>
                  </a:solidFill>
                  <a:latin typeface="Arial" panose="020B0604020202020204" pitchFamily="34" charset="0"/>
                  <a:cs typeface="Arial" panose="020B0604020202020204" pitchFamily="34" charset="0"/>
                </a:rPr>
                <a:t>*Counting statistic compared after within-sample normalization</a:t>
              </a:r>
            </a:p>
          </p:txBody>
        </p:sp>
      </p:grpSp>
      <p:sp>
        <p:nvSpPr>
          <p:cNvPr id="358" name="Title 1"/>
          <p:cNvSpPr txBox="1">
            <a:spLocks/>
          </p:cNvSpPr>
          <p:nvPr/>
        </p:nvSpPr>
        <p:spPr bwMode="auto">
          <a:xfrm>
            <a:off x="225402" y="61210"/>
            <a:ext cx="6477000" cy="792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000" b="1" i="0" kern="500" spc="-50" baseline="0">
                <a:solidFill>
                  <a:schemeClr val="tx1"/>
                </a:solidFill>
                <a:latin typeface="+mj-lt"/>
                <a:ea typeface="+mj-ea"/>
                <a:cs typeface="Arial"/>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r>
              <a:rPr lang="en-US" dirty="0">
                <a:latin typeface="Arial" panose="020B0604020202020204" pitchFamily="34" charset="0"/>
                <a:cs typeface="Arial" panose="020B0604020202020204" pitchFamily="34" charset="0"/>
              </a:rPr>
              <a:t>Paired-End Sequencing</a:t>
            </a:r>
            <a:br>
              <a:rPr lang="en-US" dirty="0">
                <a:latin typeface="Arial" panose="020B0604020202020204" pitchFamily="34" charset="0"/>
                <a:cs typeface="Arial" panose="020B0604020202020204" pitchFamily="34" charset="0"/>
              </a:rPr>
            </a:br>
            <a:r>
              <a:rPr lang="en-US" sz="2400" b="0" i="1" dirty="0">
                <a:latin typeface="Arial" panose="020B0604020202020204" pitchFamily="34" charset="0"/>
                <a:cs typeface="Arial" panose="020B0604020202020204" pitchFamily="34" charset="0"/>
              </a:rPr>
              <a:t>Combine Counting and Fragment Size</a:t>
            </a:r>
          </a:p>
        </p:txBody>
      </p:sp>
      <p:pic>
        <p:nvPicPr>
          <p:cNvPr id="357" name="Picture 356">
            <a:extLst>
              <a:ext uri="{FF2B5EF4-FFF2-40B4-BE49-F238E27FC236}">
                <a16:creationId xmlns:a16="http://schemas.microsoft.com/office/drawing/2014/main" id="{9DEF853E-892B-455A-8053-4B7FEFB6884F}"/>
              </a:ext>
            </a:extLst>
          </p:cNvPr>
          <p:cNvPicPr>
            <a:picLocks/>
          </p:cNvPicPr>
          <p:nvPr/>
        </p:nvPicPr>
        <p:blipFill>
          <a:blip r:embed="rId5" cstate="screen">
            <a:extLst>
              <a:ext uri="{28A0092B-C50C-407E-A947-70E740481C1C}">
                <a14:useLocalDpi xmlns:a14="http://schemas.microsoft.com/office/drawing/2010/main"/>
              </a:ext>
            </a:extLst>
          </a:blip>
          <a:stretch>
            <a:fillRect/>
          </a:stretch>
        </p:blipFill>
        <p:spPr>
          <a:xfrm>
            <a:off x="10350911" y="6288396"/>
            <a:ext cx="1463148" cy="246888"/>
          </a:xfrm>
          <a:prstGeom prst="rect">
            <a:avLst/>
          </a:prstGeom>
        </p:spPr>
      </p:pic>
    </p:spTree>
    <p:extLst>
      <p:ext uri="{BB962C8B-B14F-4D97-AF65-F5344CB8AC3E}">
        <p14:creationId xmlns:p14="http://schemas.microsoft.com/office/powerpoint/2010/main" val="3670621270"/>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884" y="1116921"/>
            <a:ext cx="8205326" cy="908050"/>
          </a:xfrm>
        </p:spPr>
        <p:txBody>
          <a:bodyPr>
            <a:normAutofit/>
          </a:bodyPr>
          <a:lstStyle/>
          <a:p>
            <a:r>
              <a:rPr lang="en-US" b="1" dirty="0">
                <a:latin typeface="Arial Regular" charset="0"/>
              </a:rPr>
              <a:t>Expanded Options and Future directions</a:t>
            </a:r>
            <a:endParaRPr lang="en-US" b="1" dirty="0"/>
          </a:p>
        </p:txBody>
      </p:sp>
      <p:pic>
        <p:nvPicPr>
          <p:cNvPr id="3" name="Picture 2">
            <a:extLst>
              <a:ext uri="{FF2B5EF4-FFF2-40B4-BE49-F238E27FC236}">
                <a16:creationId xmlns:a16="http://schemas.microsoft.com/office/drawing/2014/main" id="{71CDB027-C20F-4098-8632-5F8BC2BB5800}"/>
              </a:ext>
            </a:extLst>
          </p:cNvPr>
          <p:cNvPicPr>
            <a:picLocks/>
          </p:cNvPicPr>
          <p:nvPr/>
        </p:nvPicPr>
        <p:blipFill>
          <a:blip r:embed="rId3" cstate="screen">
            <a:extLst>
              <a:ext uri="{28A0092B-C50C-407E-A947-70E740481C1C}">
                <a14:useLocalDpi xmlns:a14="http://schemas.microsoft.com/office/drawing/2010/main"/>
              </a:ext>
            </a:extLst>
          </a:blip>
          <a:stretch>
            <a:fillRect/>
          </a:stretch>
        </p:blipFill>
        <p:spPr>
          <a:xfrm>
            <a:off x="10350911" y="6288396"/>
            <a:ext cx="1463148" cy="246888"/>
          </a:xfrm>
          <a:prstGeom prst="rect">
            <a:avLst/>
          </a:prstGeom>
        </p:spPr>
      </p:pic>
    </p:spTree>
    <p:extLst>
      <p:ext uri="{BB962C8B-B14F-4D97-AF65-F5344CB8AC3E}">
        <p14:creationId xmlns:p14="http://schemas.microsoft.com/office/powerpoint/2010/main" val="3716068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929" y="118678"/>
            <a:ext cx="11303032" cy="961274"/>
          </a:xfrm>
        </p:spPr>
        <p:txBody>
          <a:bodyPr>
            <a:normAutofit/>
          </a:bodyPr>
          <a:lstStyle/>
          <a:p>
            <a:r>
              <a:rPr lang="en-US" sz="3000" b="1" dirty="0">
                <a:latin typeface="Arial" panose="020B0604020202020204" pitchFamily="34" charset="0"/>
                <a:cs typeface="Arial" panose="020B0604020202020204" pitchFamily="34" charset="0"/>
              </a:rPr>
              <a:t>NIPT Progression</a:t>
            </a:r>
          </a:p>
        </p:txBody>
      </p:sp>
      <p:sp>
        <p:nvSpPr>
          <p:cNvPr id="3" name="Text Placeholder 2"/>
          <p:cNvSpPr>
            <a:spLocks noGrp="1"/>
          </p:cNvSpPr>
          <p:nvPr>
            <p:ph type="body" sz="quarter" idx="41"/>
          </p:nvPr>
        </p:nvSpPr>
        <p:spPr>
          <a:xfrm>
            <a:off x="1147866" y="1736402"/>
            <a:ext cx="9474733" cy="336193"/>
          </a:xfrm>
        </p:spPr>
        <p:txBody>
          <a:bodyPr/>
          <a:lstStyle/>
          <a:p>
            <a:r>
              <a:rPr lang="en-US" dirty="0">
                <a:latin typeface="Arial" panose="020B0604020202020204" pitchFamily="34" charset="0"/>
                <a:cs typeface="Arial" panose="020B0604020202020204" pitchFamily="34" charset="0"/>
              </a:rPr>
              <a:t>High speed evolution</a:t>
            </a:r>
          </a:p>
        </p:txBody>
      </p:sp>
      <p:sp useBgFill="1">
        <p:nvSpPr>
          <p:cNvPr id="67" name="Chevron 66"/>
          <p:cNvSpPr/>
          <p:nvPr/>
        </p:nvSpPr>
        <p:spPr bwMode="white">
          <a:xfrm>
            <a:off x="399452" y="2077463"/>
            <a:ext cx="1595578" cy="389692"/>
          </a:xfrm>
          <a:prstGeom prst="chevron">
            <a:avLst>
              <a:gd name="adj" fmla="val 32323"/>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grpSp>
        <p:nvGrpSpPr>
          <p:cNvPr id="47" name="Group 46"/>
          <p:cNvGrpSpPr/>
          <p:nvPr/>
        </p:nvGrpSpPr>
        <p:grpSpPr>
          <a:xfrm>
            <a:off x="6741100" y="4452955"/>
            <a:ext cx="3780883" cy="583737"/>
            <a:chOff x="3913059" y="4848441"/>
            <a:chExt cx="4604216" cy="805030"/>
          </a:xfrm>
        </p:grpSpPr>
        <p:sp>
          <p:nvSpPr>
            <p:cNvPr id="15" name="Rectangle 14"/>
            <p:cNvSpPr/>
            <p:nvPr/>
          </p:nvSpPr>
          <p:spPr>
            <a:xfrm>
              <a:off x="3913059" y="5016789"/>
              <a:ext cx="4604216" cy="382009"/>
            </a:xfrm>
            <a:prstGeom prst="rect">
              <a:avLst/>
            </a:prstGeom>
            <a:solidFill>
              <a:schemeClr val="bg1">
                <a:lumMod val="85000"/>
              </a:schemeClr>
            </a:solidFill>
            <a:effectLst/>
          </p:spPr>
          <p:txBody>
            <a:bodyPr wrap="square">
              <a:spAutoFit/>
            </a:bodyPr>
            <a:lstStyle/>
            <a:p>
              <a:pPr algn="ctr" fontAlgn="base">
                <a:spcBef>
                  <a:spcPct val="50000"/>
                </a:spcBef>
                <a:spcAft>
                  <a:spcPct val="0"/>
                </a:spcAft>
                <a:buClr>
                  <a:srgbClr val="F89D21"/>
                </a:buClr>
                <a:buSzPct val="90000"/>
                <a:defRPr/>
              </a:pPr>
              <a:r>
                <a:rPr lang="en-US" sz="1200" b="1" dirty="0">
                  <a:solidFill>
                    <a:srgbClr val="3E7EBE"/>
                  </a:solidFill>
                  <a:latin typeface="Arial" panose="020B0604020202020204" pitchFamily="34" charset="0"/>
                  <a:cs typeface="Arial" panose="020B0604020202020204" pitchFamily="34" charset="0"/>
                </a:rPr>
                <a:t>Limited Availability</a:t>
              </a:r>
              <a:endParaRPr lang="en-US" sz="1200" i="1" dirty="0">
                <a:solidFill>
                  <a:srgbClr val="3E7EBE"/>
                </a:solidFill>
                <a:latin typeface="Arial" panose="020B0604020202020204" pitchFamily="34" charset="0"/>
                <a:cs typeface="Arial" panose="020B0604020202020204" pitchFamily="34" charset="0"/>
              </a:endParaRPr>
            </a:p>
          </p:txBody>
        </p:sp>
        <p:cxnSp>
          <p:nvCxnSpPr>
            <p:cNvPr id="36" name="Straight Connector 35"/>
            <p:cNvCxnSpPr/>
            <p:nvPr/>
          </p:nvCxnSpPr>
          <p:spPr bwMode="auto">
            <a:xfrm flipV="1">
              <a:off x="8517275" y="4848441"/>
              <a:ext cx="0" cy="805030"/>
            </a:xfrm>
            <a:prstGeom prst="line">
              <a:avLst/>
            </a:prstGeom>
            <a:noFill/>
            <a:ln w="3175" cap="flat" cmpd="sng" algn="ctr">
              <a:solidFill>
                <a:schemeClr val="bg1">
                  <a:lumMod val="75000"/>
                </a:schemeClr>
              </a:solidFill>
              <a:prstDash val="solid"/>
              <a:round/>
              <a:headEnd type="none" w="med" len="med"/>
              <a:tailEnd type="none" w="med" len="med"/>
            </a:ln>
            <a:effectLst/>
          </p:spPr>
        </p:cxnSp>
        <p:cxnSp>
          <p:nvCxnSpPr>
            <p:cNvPr id="108" name="Straight Connector 107"/>
            <p:cNvCxnSpPr/>
            <p:nvPr/>
          </p:nvCxnSpPr>
          <p:spPr bwMode="auto">
            <a:xfrm flipV="1">
              <a:off x="3913059" y="4848441"/>
              <a:ext cx="0" cy="805030"/>
            </a:xfrm>
            <a:prstGeom prst="line">
              <a:avLst/>
            </a:prstGeom>
            <a:noFill/>
            <a:ln w="3175" cap="flat" cmpd="sng" algn="ctr">
              <a:solidFill>
                <a:schemeClr val="bg1">
                  <a:lumMod val="75000"/>
                </a:schemeClr>
              </a:solidFill>
              <a:prstDash val="solid"/>
              <a:round/>
              <a:headEnd type="none" w="med" len="med"/>
              <a:tailEnd type="none" w="med" len="med"/>
            </a:ln>
            <a:effectLst/>
          </p:spPr>
        </p:cxnSp>
      </p:grpSp>
      <p:grpSp>
        <p:nvGrpSpPr>
          <p:cNvPr id="10" name="Group 9">
            <a:extLst>
              <a:ext uri="{FF2B5EF4-FFF2-40B4-BE49-F238E27FC236}">
                <a16:creationId xmlns:a16="http://schemas.microsoft.com/office/drawing/2014/main" id="{C2DFEB64-F08E-47AC-9140-BF54CB3828FA}"/>
              </a:ext>
            </a:extLst>
          </p:cNvPr>
          <p:cNvGrpSpPr/>
          <p:nvPr/>
        </p:nvGrpSpPr>
        <p:grpSpPr>
          <a:xfrm>
            <a:off x="1147866" y="2334890"/>
            <a:ext cx="9474731" cy="2027203"/>
            <a:chOff x="1891266" y="1692863"/>
            <a:chExt cx="8392369" cy="2027203"/>
          </a:xfrm>
        </p:grpSpPr>
        <p:grpSp>
          <p:nvGrpSpPr>
            <p:cNvPr id="51" name="Group 50"/>
            <p:cNvGrpSpPr/>
            <p:nvPr/>
          </p:nvGrpSpPr>
          <p:grpSpPr>
            <a:xfrm>
              <a:off x="8976336" y="2119908"/>
              <a:ext cx="1307299" cy="304800"/>
              <a:chOff x="6862622" y="1733550"/>
              <a:chExt cx="1595578" cy="304800"/>
            </a:xfrm>
          </p:grpSpPr>
          <p:sp>
            <p:nvSpPr>
              <p:cNvPr id="52" name="Chevron 51"/>
              <p:cNvSpPr/>
              <p:nvPr/>
            </p:nvSpPr>
            <p:spPr>
              <a:xfrm>
                <a:off x="6862622" y="1733550"/>
                <a:ext cx="1595578" cy="304800"/>
              </a:xfrm>
              <a:prstGeom prst="chevron">
                <a:avLst>
                  <a:gd name="adj" fmla="val 32323"/>
                </a:avLst>
              </a:prstGeom>
              <a:solidFill>
                <a:schemeClr val="accent1">
                  <a:lumMod val="75000"/>
                </a:schemeClr>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53" name="Oval 52"/>
              <p:cNvSpPr/>
              <p:nvPr/>
            </p:nvSpPr>
            <p:spPr>
              <a:xfrm>
                <a:off x="7618694" y="1853946"/>
                <a:ext cx="83432" cy="6400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grpSp>
        <p:grpSp>
          <p:nvGrpSpPr>
            <p:cNvPr id="54" name="Group 53"/>
            <p:cNvGrpSpPr/>
            <p:nvPr/>
          </p:nvGrpSpPr>
          <p:grpSpPr>
            <a:xfrm>
              <a:off x="7795491" y="2119908"/>
              <a:ext cx="1307299" cy="304800"/>
              <a:chOff x="5318416" y="1733550"/>
              <a:chExt cx="1595578" cy="304800"/>
            </a:xfrm>
          </p:grpSpPr>
          <p:sp>
            <p:nvSpPr>
              <p:cNvPr id="55" name="Chevron 54"/>
              <p:cNvSpPr/>
              <p:nvPr/>
            </p:nvSpPr>
            <p:spPr>
              <a:xfrm>
                <a:off x="5318416" y="1733550"/>
                <a:ext cx="1595578" cy="304800"/>
              </a:xfrm>
              <a:prstGeom prst="chevron">
                <a:avLst>
                  <a:gd name="adj" fmla="val 32323"/>
                </a:avLst>
              </a:prstGeom>
              <a:solidFill>
                <a:schemeClr val="accent2">
                  <a:lumMod val="75000"/>
                </a:schemeClr>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56" name="Oval 55"/>
              <p:cNvSpPr/>
              <p:nvPr/>
            </p:nvSpPr>
            <p:spPr>
              <a:xfrm>
                <a:off x="6072908" y="1853946"/>
                <a:ext cx="78123" cy="6400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grpSp>
        <p:grpSp>
          <p:nvGrpSpPr>
            <p:cNvPr id="9" name="Group 8"/>
            <p:cNvGrpSpPr/>
            <p:nvPr/>
          </p:nvGrpSpPr>
          <p:grpSpPr>
            <a:xfrm>
              <a:off x="6614646" y="2119908"/>
              <a:ext cx="1307299" cy="304800"/>
              <a:chOff x="6862622" y="1733550"/>
              <a:chExt cx="1595578" cy="304800"/>
            </a:xfrm>
          </p:grpSpPr>
          <p:sp>
            <p:nvSpPr>
              <p:cNvPr id="14" name="Chevron 13"/>
              <p:cNvSpPr/>
              <p:nvPr/>
            </p:nvSpPr>
            <p:spPr>
              <a:xfrm>
                <a:off x="6862622" y="1733550"/>
                <a:ext cx="1595578" cy="304800"/>
              </a:xfrm>
              <a:prstGeom prst="chevron">
                <a:avLst>
                  <a:gd name="adj" fmla="val 32323"/>
                </a:avLst>
              </a:prstGeom>
              <a:solidFill>
                <a:schemeClr val="accent5"/>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46" name="Oval 45"/>
              <p:cNvSpPr/>
              <p:nvPr/>
            </p:nvSpPr>
            <p:spPr>
              <a:xfrm>
                <a:off x="7621349" y="1853946"/>
                <a:ext cx="78123" cy="6400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grpSp>
        <p:grpSp>
          <p:nvGrpSpPr>
            <p:cNvPr id="8" name="Group 7"/>
            <p:cNvGrpSpPr/>
            <p:nvPr/>
          </p:nvGrpSpPr>
          <p:grpSpPr>
            <a:xfrm>
              <a:off x="5433801" y="2119908"/>
              <a:ext cx="1307299" cy="304800"/>
              <a:chOff x="5318416" y="1733550"/>
              <a:chExt cx="1595578" cy="304800"/>
            </a:xfrm>
          </p:grpSpPr>
          <p:sp>
            <p:nvSpPr>
              <p:cNvPr id="13" name="Chevron 12"/>
              <p:cNvSpPr/>
              <p:nvPr/>
            </p:nvSpPr>
            <p:spPr>
              <a:xfrm>
                <a:off x="5318416" y="1733550"/>
                <a:ext cx="1595578" cy="304800"/>
              </a:xfrm>
              <a:prstGeom prst="chevron">
                <a:avLst>
                  <a:gd name="adj" fmla="val 32323"/>
                </a:avLst>
              </a:prstGeom>
              <a:solidFill>
                <a:schemeClr val="accent4"/>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45" name="Oval 44"/>
              <p:cNvSpPr/>
              <p:nvPr/>
            </p:nvSpPr>
            <p:spPr>
              <a:xfrm>
                <a:off x="6072908" y="1853946"/>
                <a:ext cx="78123" cy="6400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grpSp>
        <p:grpSp>
          <p:nvGrpSpPr>
            <p:cNvPr id="7" name="Group 6"/>
            <p:cNvGrpSpPr/>
            <p:nvPr/>
          </p:nvGrpSpPr>
          <p:grpSpPr>
            <a:xfrm>
              <a:off x="4252956" y="2119908"/>
              <a:ext cx="1307299" cy="304800"/>
              <a:chOff x="3774211" y="1733550"/>
              <a:chExt cx="1595578" cy="304800"/>
            </a:xfrm>
          </p:grpSpPr>
          <p:sp>
            <p:nvSpPr>
              <p:cNvPr id="12" name="Chevron 11"/>
              <p:cNvSpPr/>
              <p:nvPr/>
            </p:nvSpPr>
            <p:spPr>
              <a:xfrm>
                <a:off x="3774211" y="1733550"/>
                <a:ext cx="1595578" cy="304800"/>
              </a:xfrm>
              <a:prstGeom prst="chevron">
                <a:avLst>
                  <a:gd name="adj" fmla="val 32323"/>
                </a:avLst>
              </a:prstGeom>
              <a:solidFill>
                <a:schemeClr val="accent3"/>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44" name="Oval 43"/>
              <p:cNvSpPr/>
              <p:nvPr/>
            </p:nvSpPr>
            <p:spPr>
              <a:xfrm>
                <a:off x="4528703" y="1853946"/>
                <a:ext cx="78123" cy="6400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grpSp>
        <p:grpSp>
          <p:nvGrpSpPr>
            <p:cNvPr id="6" name="Group 5"/>
            <p:cNvGrpSpPr/>
            <p:nvPr/>
          </p:nvGrpSpPr>
          <p:grpSpPr>
            <a:xfrm>
              <a:off x="3072111" y="2119908"/>
              <a:ext cx="1307299" cy="304800"/>
              <a:chOff x="2230005" y="1733550"/>
              <a:chExt cx="1595578" cy="304800"/>
            </a:xfrm>
          </p:grpSpPr>
          <p:sp>
            <p:nvSpPr>
              <p:cNvPr id="11" name="Chevron 10"/>
              <p:cNvSpPr/>
              <p:nvPr/>
            </p:nvSpPr>
            <p:spPr>
              <a:xfrm>
                <a:off x="2230005" y="1733550"/>
                <a:ext cx="1595578" cy="304800"/>
              </a:xfrm>
              <a:prstGeom prst="chevron">
                <a:avLst>
                  <a:gd name="adj" fmla="val 32323"/>
                </a:avLst>
              </a:prstGeom>
              <a:solidFill>
                <a:schemeClr val="accent2"/>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43" name="Oval 42"/>
              <p:cNvSpPr/>
              <p:nvPr/>
            </p:nvSpPr>
            <p:spPr>
              <a:xfrm>
                <a:off x="2984497" y="1853946"/>
                <a:ext cx="78123" cy="6400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grpSp>
        <p:sp>
          <p:nvSpPr>
            <p:cNvPr id="21" name="Rectangle 20"/>
            <p:cNvSpPr/>
            <p:nvPr/>
          </p:nvSpPr>
          <p:spPr>
            <a:xfrm>
              <a:off x="1974830" y="1767813"/>
              <a:ext cx="1168239" cy="219188"/>
            </a:xfrm>
            <a:prstGeom prst="rect">
              <a:avLst/>
            </a:prstGeom>
          </p:spPr>
          <p:txBody>
            <a:bodyPr wrap="square" anchor="b">
              <a:noAutofit/>
            </a:bodyPr>
            <a:lstStyle/>
            <a:p>
              <a:pPr algn="ctr" fontAlgn="base">
                <a:spcBef>
                  <a:spcPct val="0"/>
                </a:spcBef>
                <a:spcAft>
                  <a:spcPct val="0"/>
                </a:spcAft>
                <a:defRPr/>
              </a:pPr>
              <a:r>
                <a:rPr lang="en-US" sz="1200" b="1" dirty="0">
                  <a:solidFill>
                    <a:srgbClr val="1A1818"/>
                  </a:solidFill>
                  <a:latin typeface="Arial" panose="020B0604020202020204" pitchFamily="34" charset="0"/>
                  <a:cs typeface="Arial" panose="020B0604020202020204" pitchFamily="34" charset="0"/>
                </a:rPr>
                <a:t>2011-2012</a:t>
              </a:r>
            </a:p>
          </p:txBody>
        </p:sp>
        <p:sp>
          <p:nvSpPr>
            <p:cNvPr id="22" name="Rectangle 21"/>
            <p:cNvSpPr/>
            <p:nvPr/>
          </p:nvSpPr>
          <p:spPr>
            <a:xfrm>
              <a:off x="3143069" y="1692863"/>
              <a:ext cx="1097280" cy="307777"/>
            </a:xfrm>
            <a:prstGeom prst="rect">
              <a:avLst/>
            </a:prstGeom>
          </p:spPr>
          <p:txBody>
            <a:bodyPr wrap="square" anchor="b">
              <a:noAutofit/>
            </a:bodyPr>
            <a:lstStyle/>
            <a:p>
              <a:pPr algn="ctr" fontAlgn="base">
                <a:spcBef>
                  <a:spcPct val="0"/>
                </a:spcBef>
                <a:spcAft>
                  <a:spcPct val="0"/>
                </a:spcAft>
                <a:defRPr/>
              </a:pPr>
              <a:r>
                <a:rPr lang="en-US" sz="1200" b="1" dirty="0">
                  <a:solidFill>
                    <a:srgbClr val="1A1818"/>
                  </a:solidFill>
                  <a:latin typeface="Arial" panose="020B0604020202020204" pitchFamily="34" charset="0"/>
                  <a:cs typeface="Arial" panose="020B0604020202020204" pitchFamily="34" charset="0"/>
                </a:rPr>
                <a:t>2012</a:t>
              </a:r>
            </a:p>
          </p:txBody>
        </p:sp>
        <p:sp>
          <p:nvSpPr>
            <p:cNvPr id="23" name="Rectangle 22"/>
            <p:cNvSpPr/>
            <p:nvPr/>
          </p:nvSpPr>
          <p:spPr>
            <a:xfrm>
              <a:off x="4311309" y="1692863"/>
              <a:ext cx="1097280" cy="307777"/>
            </a:xfrm>
            <a:prstGeom prst="rect">
              <a:avLst/>
            </a:prstGeom>
          </p:spPr>
          <p:txBody>
            <a:bodyPr wrap="square" anchor="b">
              <a:noAutofit/>
            </a:bodyPr>
            <a:lstStyle/>
            <a:p>
              <a:pPr algn="ctr" fontAlgn="base">
                <a:spcBef>
                  <a:spcPct val="0"/>
                </a:spcBef>
                <a:spcAft>
                  <a:spcPct val="0"/>
                </a:spcAft>
                <a:defRPr/>
              </a:pPr>
              <a:r>
                <a:rPr lang="en-US" sz="1200" b="1" dirty="0">
                  <a:solidFill>
                    <a:srgbClr val="1A1818"/>
                  </a:solidFill>
                  <a:latin typeface="Arial" panose="020B0604020202020204" pitchFamily="34" charset="0"/>
                  <a:cs typeface="Arial" panose="020B0604020202020204" pitchFamily="34" charset="0"/>
                </a:rPr>
                <a:t>2013</a:t>
              </a:r>
            </a:p>
          </p:txBody>
        </p:sp>
        <p:sp>
          <p:nvSpPr>
            <p:cNvPr id="24" name="Rectangle 23"/>
            <p:cNvSpPr/>
            <p:nvPr/>
          </p:nvSpPr>
          <p:spPr>
            <a:xfrm>
              <a:off x="5479549" y="1692863"/>
              <a:ext cx="1176246" cy="307777"/>
            </a:xfrm>
            <a:prstGeom prst="rect">
              <a:avLst/>
            </a:prstGeom>
          </p:spPr>
          <p:txBody>
            <a:bodyPr wrap="square" anchor="b">
              <a:noAutofit/>
            </a:bodyPr>
            <a:lstStyle/>
            <a:p>
              <a:pPr algn="ctr" fontAlgn="base">
                <a:spcBef>
                  <a:spcPct val="0"/>
                </a:spcBef>
                <a:spcAft>
                  <a:spcPct val="0"/>
                </a:spcAft>
                <a:defRPr/>
              </a:pPr>
              <a:r>
                <a:rPr lang="en-US" sz="1200" b="1" dirty="0">
                  <a:solidFill>
                    <a:srgbClr val="1A1818"/>
                  </a:solidFill>
                  <a:latin typeface="Arial" panose="020B0604020202020204" pitchFamily="34" charset="0"/>
                  <a:cs typeface="Arial" panose="020B0604020202020204" pitchFamily="34" charset="0"/>
                </a:rPr>
                <a:t>2013</a:t>
              </a:r>
            </a:p>
          </p:txBody>
        </p:sp>
        <p:sp>
          <p:nvSpPr>
            <p:cNvPr id="25" name="Rectangle 24"/>
            <p:cNvSpPr/>
            <p:nvPr/>
          </p:nvSpPr>
          <p:spPr>
            <a:xfrm>
              <a:off x="6726755" y="1692863"/>
              <a:ext cx="1097280" cy="307777"/>
            </a:xfrm>
            <a:prstGeom prst="rect">
              <a:avLst/>
            </a:prstGeom>
          </p:spPr>
          <p:txBody>
            <a:bodyPr wrap="square" anchor="b">
              <a:noAutofit/>
            </a:bodyPr>
            <a:lstStyle/>
            <a:p>
              <a:pPr algn="ctr" fontAlgn="base">
                <a:spcBef>
                  <a:spcPct val="0"/>
                </a:spcBef>
                <a:spcAft>
                  <a:spcPct val="0"/>
                </a:spcAft>
                <a:defRPr/>
              </a:pPr>
              <a:r>
                <a:rPr lang="en-US" sz="1200" b="1" dirty="0">
                  <a:solidFill>
                    <a:srgbClr val="1A1818"/>
                  </a:solidFill>
                  <a:latin typeface="Arial" panose="020B0604020202020204" pitchFamily="34" charset="0"/>
                  <a:cs typeface="Arial" panose="020B0604020202020204" pitchFamily="34" charset="0"/>
                </a:rPr>
                <a:t>2015</a:t>
              </a:r>
            </a:p>
          </p:txBody>
        </p:sp>
        <p:cxnSp>
          <p:nvCxnSpPr>
            <p:cNvPr id="27" name="Straight Connector 26"/>
            <p:cNvCxnSpPr/>
            <p:nvPr/>
          </p:nvCxnSpPr>
          <p:spPr>
            <a:xfrm flipH="1" flipV="1">
              <a:off x="2555427" y="2424708"/>
              <a:ext cx="0" cy="38100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3734520" y="2424708"/>
              <a:ext cx="0" cy="38100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flipV="1">
              <a:off x="4913613" y="2424708"/>
              <a:ext cx="0" cy="381000"/>
            </a:xfrm>
            <a:prstGeom prst="line">
              <a:avLst/>
            </a:prstGeom>
            <a:ln w="12700" cmpd="sng">
              <a:solidFill>
                <a:schemeClr val="accent3"/>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flipV="1">
              <a:off x="6092706" y="2424708"/>
              <a:ext cx="0" cy="381000"/>
            </a:xfrm>
            <a:prstGeom prst="line">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7271799" y="2424708"/>
              <a:ext cx="0" cy="381000"/>
            </a:xfrm>
            <a:prstGeom prst="line">
              <a:avLst/>
            </a:prstGeom>
            <a:ln w="12700"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2006513" y="3458456"/>
              <a:ext cx="1098602" cy="261610"/>
            </a:xfrm>
            <a:prstGeom prst="rect">
              <a:avLst/>
            </a:prstGeom>
          </p:spPr>
          <p:txBody>
            <a:bodyPr wrap="square">
              <a:spAutoFit/>
            </a:bodyPr>
            <a:lstStyle/>
            <a:p>
              <a:pPr fontAlgn="base">
                <a:spcBef>
                  <a:spcPct val="0"/>
                </a:spcBef>
                <a:spcAft>
                  <a:spcPct val="0"/>
                </a:spcAft>
                <a:defRPr/>
              </a:pPr>
              <a:r>
                <a:rPr lang="en-US" sz="1100" dirty="0">
                  <a:solidFill>
                    <a:srgbClr val="1A1818"/>
                  </a:solidFill>
                  <a:latin typeface="Arial" panose="020B0604020202020204" pitchFamily="34" charset="0"/>
                  <a:cs typeface="Arial" panose="020B0604020202020204" pitchFamily="34" charset="0"/>
                </a:rPr>
                <a:t>T21, T13, T18</a:t>
              </a:r>
            </a:p>
          </p:txBody>
        </p:sp>
        <p:sp>
          <p:nvSpPr>
            <p:cNvPr id="38" name="Rectangle 37"/>
            <p:cNvSpPr/>
            <p:nvPr/>
          </p:nvSpPr>
          <p:spPr>
            <a:xfrm>
              <a:off x="3478151" y="3458456"/>
              <a:ext cx="831666" cy="261610"/>
            </a:xfrm>
            <a:prstGeom prst="rect">
              <a:avLst/>
            </a:prstGeom>
          </p:spPr>
          <p:txBody>
            <a:bodyPr wrap="square">
              <a:spAutoFit/>
            </a:bodyPr>
            <a:lstStyle/>
            <a:p>
              <a:pPr fontAlgn="base">
                <a:spcBef>
                  <a:spcPct val="0"/>
                </a:spcBef>
                <a:spcAft>
                  <a:spcPct val="0"/>
                </a:spcAft>
                <a:defRPr/>
              </a:pPr>
              <a:r>
                <a:rPr lang="en-US" sz="1100" dirty="0">
                  <a:solidFill>
                    <a:srgbClr val="1A1818"/>
                  </a:solidFill>
                  <a:latin typeface="Arial" panose="020B0604020202020204" pitchFamily="34" charset="0"/>
                  <a:cs typeface="Arial" panose="020B0604020202020204" pitchFamily="34" charset="0"/>
                </a:rPr>
                <a:t>Sex</a:t>
              </a:r>
            </a:p>
          </p:txBody>
        </p:sp>
        <p:sp>
          <p:nvSpPr>
            <p:cNvPr id="39" name="Rectangle 38"/>
            <p:cNvSpPr/>
            <p:nvPr/>
          </p:nvSpPr>
          <p:spPr>
            <a:xfrm>
              <a:off x="4653364" y="3458456"/>
              <a:ext cx="786159" cy="261610"/>
            </a:xfrm>
            <a:prstGeom prst="rect">
              <a:avLst/>
            </a:prstGeom>
          </p:spPr>
          <p:txBody>
            <a:bodyPr wrap="square">
              <a:spAutoFit/>
            </a:bodyPr>
            <a:lstStyle/>
            <a:p>
              <a:pPr fontAlgn="base">
                <a:spcBef>
                  <a:spcPct val="0"/>
                </a:spcBef>
                <a:spcAft>
                  <a:spcPct val="0"/>
                </a:spcAft>
                <a:defRPr/>
              </a:pPr>
              <a:r>
                <a:rPr lang="en-US" sz="1100" dirty="0">
                  <a:solidFill>
                    <a:srgbClr val="1A1818"/>
                  </a:solidFill>
                  <a:latin typeface="Arial" panose="020B0604020202020204" pitchFamily="34" charset="0"/>
                  <a:cs typeface="Arial" panose="020B0604020202020204" pitchFamily="34" charset="0"/>
                </a:rPr>
                <a:t>SCA</a:t>
              </a:r>
            </a:p>
          </p:txBody>
        </p:sp>
        <p:sp>
          <p:nvSpPr>
            <p:cNvPr id="40" name="Rectangle 39"/>
            <p:cNvSpPr/>
            <p:nvPr/>
          </p:nvSpPr>
          <p:spPr>
            <a:xfrm>
              <a:off x="5625423" y="3458456"/>
              <a:ext cx="1127053" cy="261610"/>
            </a:xfrm>
            <a:prstGeom prst="rect">
              <a:avLst/>
            </a:prstGeom>
          </p:spPr>
          <p:txBody>
            <a:bodyPr wrap="square">
              <a:spAutoFit/>
            </a:bodyPr>
            <a:lstStyle/>
            <a:p>
              <a:pPr fontAlgn="base">
                <a:spcBef>
                  <a:spcPct val="0"/>
                </a:spcBef>
                <a:spcAft>
                  <a:spcPct val="0"/>
                </a:spcAft>
                <a:defRPr/>
              </a:pPr>
              <a:r>
                <a:rPr lang="en-US" sz="1100" dirty="0">
                  <a:solidFill>
                    <a:srgbClr val="1A1818"/>
                  </a:solidFill>
                  <a:latin typeface="Arial" panose="020B0604020202020204" pitchFamily="34" charset="0"/>
                  <a:cs typeface="Arial" panose="020B0604020202020204" pitchFamily="34" charset="0"/>
                </a:rPr>
                <a:t>Microdeletions</a:t>
              </a:r>
            </a:p>
          </p:txBody>
        </p:sp>
        <p:sp>
          <p:nvSpPr>
            <p:cNvPr id="41" name="Rectangle 40"/>
            <p:cNvSpPr/>
            <p:nvPr/>
          </p:nvSpPr>
          <p:spPr>
            <a:xfrm>
              <a:off x="7006253" y="3458456"/>
              <a:ext cx="849336" cy="261610"/>
            </a:xfrm>
            <a:prstGeom prst="rect">
              <a:avLst/>
            </a:prstGeom>
          </p:spPr>
          <p:txBody>
            <a:bodyPr wrap="square">
              <a:spAutoFit/>
            </a:bodyPr>
            <a:lstStyle/>
            <a:p>
              <a:pPr fontAlgn="base">
                <a:spcBef>
                  <a:spcPct val="0"/>
                </a:spcBef>
                <a:spcAft>
                  <a:spcPct val="0"/>
                </a:spcAft>
                <a:defRPr/>
              </a:pPr>
              <a:r>
                <a:rPr lang="en-US" sz="1100" dirty="0">
                  <a:solidFill>
                    <a:srgbClr val="1A1818"/>
                  </a:solidFill>
                  <a:latin typeface="Arial" panose="020B0604020202020204" pitchFamily="34" charset="0"/>
                  <a:cs typeface="Arial" panose="020B0604020202020204" pitchFamily="34" charset="0"/>
                </a:rPr>
                <a:t>RAAs</a:t>
              </a:r>
            </a:p>
          </p:txBody>
        </p:sp>
        <p:grpSp>
          <p:nvGrpSpPr>
            <p:cNvPr id="4" name="Group 3"/>
            <p:cNvGrpSpPr/>
            <p:nvPr/>
          </p:nvGrpSpPr>
          <p:grpSpPr>
            <a:xfrm>
              <a:off x="1891266" y="2119908"/>
              <a:ext cx="1307299" cy="304800"/>
              <a:chOff x="685800" y="1733550"/>
              <a:chExt cx="1595578" cy="304800"/>
            </a:xfrm>
          </p:grpSpPr>
          <p:sp>
            <p:nvSpPr>
              <p:cNvPr id="5" name="Chevron 4"/>
              <p:cNvSpPr/>
              <p:nvPr/>
            </p:nvSpPr>
            <p:spPr>
              <a:xfrm>
                <a:off x="685800" y="1733550"/>
                <a:ext cx="1595578" cy="304800"/>
              </a:xfrm>
              <a:prstGeom prst="chevron">
                <a:avLst>
                  <a:gd name="adj" fmla="val 32323"/>
                </a:avLst>
              </a:prstGeom>
              <a:solidFill>
                <a:schemeClr val="accent1"/>
              </a:solid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42" name="Oval 41"/>
              <p:cNvSpPr/>
              <p:nvPr/>
            </p:nvSpPr>
            <p:spPr>
              <a:xfrm>
                <a:off x="1440292" y="1853946"/>
                <a:ext cx="78123" cy="64008"/>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FFFFFF"/>
                  </a:solidFill>
                  <a:latin typeface="Arial" panose="020B0604020202020204" pitchFamily="34" charset="0"/>
                  <a:cs typeface="Arial" panose="020B0604020202020204" pitchFamily="34" charset="0"/>
                </a:endParaRPr>
              </a:p>
            </p:txBody>
          </p:sp>
        </p:grpSp>
        <p:sp>
          <p:nvSpPr>
            <p:cNvPr id="59" name="Rectangle 58"/>
            <p:cNvSpPr/>
            <p:nvPr/>
          </p:nvSpPr>
          <p:spPr>
            <a:xfrm>
              <a:off x="7894995" y="1692863"/>
              <a:ext cx="1097280" cy="307777"/>
            </a:xfrm>
            <a:prstGeom prst="rect">
              <a:avLst/>
            </a:prstGeom>
          </p:spPr>
          <p:txBody>
            <a:bodyPr wrap="square" anchor="b">
              <a:noAutofit/>
            </a:bodyPr>
            <a:lstStyle/>
            <a:p>
              <a:pPr algn="ctr" fontAlgn="base">
                <a:spcBef>
                  <a:spcPct val="0"/>
                </a:spcBef>
                <a:spcAft>
                  <a:spcPct val="0"/>
                </a:spcAft>
                <a:defRPr/>
              </a:pPr>
              <a:r>
                <a:rPr lang="en-US" sz="1200" b="1" dirty="0">
                  <a:solidFill>
                    <a:srgbClr val="1A1818"/>
                  </a:solidFill>
                  <a:latin typeface="Arial" panose="020B0604020202020204" pitchFamily="34" charset="0"/>
                  <a:cs typeface="Arial" panose="020B0604020202020204" pitchFamily="34" charset="0"/>
                </a:rPr>
                <a:t>2015</a:t>
              </a:r>
            </a:p>
          </p:txBody>
        </p:sp>
        <p:sp>
          <p:nvSpPr>
            <p:cNvPr id="60" name="Rectangle 59"/>
            <p:cNvSpPr/>
            <p:nvPr/>
          </p:nvSpPr>
          <p:spPr>
            <a:xfrm>
              <a:off x="9063233" y="1692863"/>
              <a:ext cx="1097280" cy="307777"/>
            </a:xfrm>
            <a:prstGeom prst="rect">
              <a:avLst/>
            </a:prstGeom>
          </p:spPr>
          <p:txBody>
            <a:bodyPr wrap="square" anchor="b">
              <a:noAutofit/>
            </a:bodyPr>
            <a:lstStyle/>
            <a:p>
              <a:pPr algn="ctr" fontAlgn="base">
                <a:spcBef>
                  <a:spcPct val="0"/>
                </a:spcBef>
                <a:spcAft>
                  <a:spcPct val="0"/>
                </a:spcAft>
                <a:defRPr/>
              </a:pPr>
              <a:r>
                <a:rPr lang="en-US" sz="1200" b="1" dirty="0">
                  <a:solidFill>
                    <a:srgbClr val="1A1818"/>
                  </a:solidFill>
                  <a:latin typeface="Arial" panose="020B0604020202020204" pitchFamily="34" charset="0"/>
                  <a:cs typeface="Arial" panose="020B0604020202020204" pitchFamily="34" charset="0"/>
                </a:rPr>
                <a:t>2017</a:t>
              </a:r>
            </a:p>
          </p:txBody>
        </p:sp>
        <p:cxnSp>
          <p:nvCxnSpPr>
            <p:cNvPr id="61" name="Straight Connector 60"/>
            <p:cNvCxnSpPr/>
            <p:nvPr/>
          </p:nvCxnSpPr>
          <p:spPr>
            <a:xfrm flipH="1" flipV="1">
              <a:off x="8450892" y="2424708"/>
              <a:ext cx="0" cy="381000"/>
            </a:xfrm>
            <a:prstGeom prst="line">
              <a:avLst/>
            </a:prstGeom>
            <a:ln w="127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flipV="1">
              <a:off x="9629984" y="2424708"/>
              <a:ext cx="0" cy="381000"/>
            </a:xfrm>
            <a:prstGeom prst="line">
              <a:avLst/>
            </a:prstGeom>
            <a:ln w="127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8188870" y="3458456"/>
              <a:ext cx="836181" cy="261610"/>
            </a:xfrm>
            <a:prstGeom prst="rect">
              <a:avLst/>
            </a:prstGeom>
          </p:spPr>
          <p:txBody>
            <a:bodyPr wrap="square">
              <a:spAutoFit/>
            </a:bodyPr>
            <a:lstStyle/>
            <a:p>
              <a:pPr fontAlgn="base">
                <a:spcBef>
                  <a:spcPct val="0"/>
                </a:spcBef>
                <a:spcAft>
                  <a:spcPct val="0"/>
                </a:spcAft>
                <a:defRPr/>
              </a:pPr>
              <a:r>
                <a:rPr lang="en-US" sz="1100" dirty="0">
                  <a:solidFill>
                    <a:srgbClr val="1A1818"/>
                  </a:solidFill>
                  <a:latin typeface="Arial" panose="020B0604020202020204" pitchFamily="34" charset="0"/>
                  <a:cs typeface="Arial" panose="020B0604020202020204" pitchFamily="34" charset="0"/>
                </a:rPr>
                <a:t>CNVs</a:t>
              </a:r>
            </a:p>
          </p:txBody>
        </p:sp>
        <p:sp>
          <p:nvSpPr>
            <p:cNvPr id="84" name="Rectangle 83"/>
            <p:cNvSpPr/>
            <p:nvPr/>
          </p:nvSpPr>
          <p:spPr>
            <a:xfrm>
              <a:off x="9133811" y="3458456"/>
              <a:ext cx="1060704" cy="261610"/>
            </a:xfrm>
            <a:prstGeom prst="rect">
              <a:avLst/>
            </a:prstGeom>
          </p:spPr>
          <p:txBody>
            <a:bodyPr wrap="square">
              <a:spAutoFit/>
            </a:bodyPr>
            <a:lstStyle/>
            <a:p>
              <a:pPr fontAlgn="base">
                <a:spcBef>
                  <a:spcPct val="0"/>
                </a:spcBef>
                <a:spcAft>
                  <a:spcPct val="0"/>
                </a:spcAft>
                <a:defRPr/>
              </a:pPr>
              <a:r>
                <a:rPr lang="en-US" sz="1100" dirty="0">
                  <a:solidFill>
                    <a:srgbClr val="1A1818"/>
                  </a:solidFill>
                  <a:latin typeface="Arial" panose="020B0604020202020204" pitchFamily="34" charset="0"/>
                  <a:cs typeface="Arial" panose="020B0604020202020204" pitchFamily="34" charset="0"/>
                </a:rPr>
                <a:t>Single Gene</a:t>
              </a:r>
            </a:p>
          </p:txBody>
        </p:sp>
        <p:sp>
          <p:nvSpPr>
            <p:cNvPr id="71" name="Oval 70"/>
            <p:cNvSpPr/>
            <p:nvPr/>
          </p:nvSpPr>
          <p:spPr>
            <a:xfrm>
              <a:off x="2289882" y="2761953"/>
              <a:ext cx="531090" cy="53109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FFFFFF"/>
                </a:solidFill>
                <a:latin typeface="Arial" panose="020B0604020202020204" pitchFamily="34" charset="0"/>
                <a:cs typeface="Arial" panose="020B0604020202020204" pitchFamily="34" charset="0"/>
              </a:endParaRPr>
            </a:p>
          </p:txBody>
        </p:sp>
        <p:sp>
          <p:nvSpPr>
            <p:cNvPr id="72" name="Oval 71"/>
            <p:cNvSpPr/>
            <p:nvPr/>
          </p:nvSpPr>
          <p:spPr>
            <a:xfrm>
              <a:off x="3468973" y="2758104"/>
              <a:ext cx="531090" cy="53109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73" name="Oval 72"/>
            <p:cNvSpPr/>
            <p:nvPr/>
          </p:nvSpPr>
          <p:spPr>
            <a:xfrm>
              <a:off x="4653364" y="2758104"/>
              <a:ext cx="531090" cy="53109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74" name="Oval 73"/>
            <p:cNvSpPr/>
            <p:nvPr/>
          </p:nvSpPr>
          <p:spPr>
            <a:xfrm>
              <a:off x="5823636" y="2758104"/>
              <a:ext cx="531090" cy="53109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75" name="Oval 74"/>
            <p:cNvSpPr/>
            <p:nvPr/>
          </p:nvSpPr>
          <p:spPr>
            <a:xfrm>
              <a:off x="7006253" y="2758104"/>
              <a:ext cx="531090" cy="531090"/>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76" name="Freeform 862">
              <a:extLst>
                <a:ext uri="{FF2B5EF4-FFF2-40B4-BE49-F238E27FC236}">
                  <a16:creationId xmlns:a16="http://schemas.microsoft.com/office/drawing/2014/main" id="{640FA1AE-89F1-4E1E-AD72-CB6DEABC20EA}"/>
                </a:ext>
              </a:extLst>
            </p:cNvPr>
            <p:cNvSpPr>
              <a:spLocks noEditPoints="1"/>
            </p:cNvSpPr>
            <p:nvPr/>
          </p:nvSpPr>
          <p:spPr bwMode="auto">
            <a:xfrm>
              <a:off x="2357366" y="2847382"/>
              <a:ext cx="396124" cy="282198"/>
            </a:xfrm>
            <a:custGeom>
              <a:avLst/>
              <a:gdLst>
                <a:gd name="T0" fmla="*/ 882 w 984"/>
                <a:gd name="T1" fmla="*/ 666 h 701"/>
                <a:gd name="T2" fmla="*/ 669 w 984"/>
                <a:gd name="T3" fmla="*/ 188 h 701"/>
                <a:gd name="T4" fmla="*/ 577 w 984"/>
                <a:gd name="T5" fmla="*/ 365 h 701"/>
                <a:gd name="T6" fmla="*/ 412 w 984"/>
                <a:gd name="T7" fmla="*/ 0 h 701"/>
                <a:gd name="T8" fmla="*/ 102 w 984"/>
                <a:gd name="T9" fmla="*/ 666 h 701"/>
                <a:gd name="T10" fmla="*/ 0 w 984"/>
                <a:gd name="T11" fmla="*/ 666 h 701"/>
                <a:gd name="T12" fmla="*/ 0 w 984"/>
                <a:gd name="T13" fmla="*/ 701 h 701"/>
                <a:gd name="T14" fmla="*/ 984 w 984"/>
                <a:gd name="T15" fmla="*/ 701 h 701"/>
                <a:gd name="T16" fmla="*/ 984 w 984"/>
                <a:gd name="T17" fmla="*/ 666 h 701"/>
                <a:gd name="T18" fmla="*/ 882 w 984"/>
                <a:gd name="T19" fmla="*/ 666 h 701"/>
                <a:gd name="T20" fmla="*/ 509 w 984"/>
                <a:gd name="T21" fmla="*/ 271 h 701"/>
                <a:gd name="T22" fmla="*/ 469 w 984"/>
                <a:gd name="T23" fmla="*/ 313 h 701"/>
                <a:gd name="T24" fmla="*/ 410 w 984"/>
                <a:gd name="T25" fmla="*/ 259 h 701"/>
                <a:gd name="T26" fmla="*/ 358 w 984"/>
                <a:gd name="T27" fmla="*/ 313 h 701"/>
                <a:gd name="T28" fmla="*/ 313 w 984"/>
                <a:gd name="T29" fmla="*/ 271 h 701"/>
                <a:gd name="T30" fmla="*/ 412 w 984"/>
                <a:gd name="T31" fmla="*/ 57 h 701"/>
                <a:gd name="T32" fmla="*/ 509 w 984"/>
                <a:gd name="T33" fmla="*/ 271 h 701"/>
                <a:gd name="T34" fmla="*/ 307 w 984"/>
                <a:gd name="T35" fmla="*/ 282 h 701"/>
                <a:gd name="T36" fmla="*/ 358 w 984"/>
                <a:gd name="T37" fmla="*/ 328 h 701"/>
                <a:gd name="T38" fmla="*/ 412 w 984"/>
                <a:gd name="T39" fmla="*/ 276 h 701"/>
                <a:gd name="T40" fmla="*/ 469 w 984"/>
                <a:gd name="T41" fmla="*/ 328 h 701"/>
                <a:gd name="T42" fmla="*/ 515 w 984"/>
                <a:gd name="T43" fmla="*/ 282 h 701"/>
                <a:gd name="T44" fmla="*/ 634 w 984"/>
                <a:gd name="T45" fmla="*/ 541 h 701"/>
                <a:gd name="T46" fmla="*/ 654 w 984"/>
                <a:gd name="T47" fmla="*/ 530 h 701"/>
                <a:gd name="T48" fmla="*/ 589 w 984"/>
                <a:gd name="T49" fmla="*/ 390 h 701"/>
                <a:gd name="T50" fmla="*/ 669 w 984"/>
                <a:gd name="T51" fmla="*/ 242 h 701"/>
                <a:gd name="T52" fmla="*/ 856 w 984"/>
                <a:gd name="T53" fmla="*/ 666 h 701"/>
                <a:gd name="T54" fmla="*/ 128 w 984"/>
                <a:gd name="T55" fmla="*/ 666 h 701"/>
                <a:gd name="T56" fmla="*/ 307 w 984"/>
                <a:gd name="T57" fmla="*/ 282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4" h="701">
                  <a:moveTo>
                    <a:pt x="882" y="666"/>
                  </a:moveTo>
                  <a:lnTo>
                    <a:pt x="669" y="188"/>
                  </a:lnTo>
                  <a:lnTo>
                    <a:pt x="577" y="365"/>
                  </a:lnTo>
                  <a:lnTo>
                    <a:pt x="412" y="0"/>
                  </a:lnTo>
                  <a:lnTo>
                    <a:pt x="102" y="666"/>
                  </a:lnTo>
                  <a:lnTo>
                    <a:pt x="0" y="666"/>
                  </a:lnTo>
                  <a:lnTo>
                    <a:pt x="0" y="701"/>
                  </a:lnTo>
                  <a:lnTo>
                    <a:pt x="984" y="701"/>
                  </a:lnTo>
                  <a:lnTo>
                    <a:pt x="984" y="666"/>
                  </a:lnTo>
                  <a:lnTo>
                    <a:pt x="882" y="666"/>
                  </a:lnTo>
                  <a:close/>
                  <a:moveTo>
                    <a:pt x="509" y="271"/>
                  </a:moveTo>
                  <a:lnTo>
                    <a:pt x="469" y="313"/>
                  </a:lnTo>
                  <a:lnTo>
                    <a:pt x="410" y="259"/>
                  </a:lnTo>
                  <a:lnTo>
                    <a:pt x="358" y="313"/>
                  </a:lnTo>
                  <a:lnTo>
                    <a:pt x="313" y="271"/>
                  </a:lnTo>
                  <a:lnTo>
                    <a:pt x="412" y="57"/>
                  </a:lnTo>
                  <a:lnTo>
                    <a:pt x="509" y="271"/>
                  </a:lnTo>
                  <a:close/>
                  <a:moveTo>
                    <a:pt x="307" y="282"/>
                  </a:moveTo>
                  <a:lnTo>
                    <a:pt x="358" y="328"/>
                  </a:lnTo>
                  <a:lnTo>
                    <a:pt x="412" y="276"/>
                  </a:lnTo>
                  <a:lnTo>
                    <a:pt x="469" y="328"/>
                  </a:lnTo>
                  <a:lnTo>
                    <a:pt x="515" y="282"/>
                  </a:lnTo>
                  <a:lnTo>
                    <a:pt x="634" y="541"/>
                  </a:lnTo>
                  <a:lnTo>
                    <a:pt x="654" y="530"/>
                  </a:lnTo>
                  <a:lnTo>
                    <a:pt x="589" y="390"/>
                  </a:lnTo>
                  <a:lnTo>
                    <a:pt x="669" y="242"/>
                  </a:lnTo>
                  <a:lnTo>
                    <a:pt x="856" y="666"/>
                  </a:lnTo>
                  <a:lnTo>
                    <a:pt x="128" y="666"/>
                  </a:lnTo>
                  <a:lnTo>
                    <a:pt x="307" y="28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77" name="Freeform 861">
              <a:extLst>
                <a:ext uri="{FF2B5EF4-FFF2-40B4-BE49-F238E27FC236}">
                  <a16:creationId xmlns:a16="http://schemas.microsoft.com/office/drawing/2014/main" id="{7419E5C4-3BC3-479D-B9E2-2C0F3763ED08}"/>
                </a:ext>
              </a:extLst>
            </p:cNvPr>
            <p:cNvSpPr>
              <a:spLocks noEditPoints="1"/>
            </p:cNvSpPr>
            <p:nvPr/>
          </p:nvSpPr>
          <p:spPr bwMode="auto">
            <a:xfrm>
              <a:off x="3646099" y="2868946"/>
              <a:ext cx="167914" cy="304800"/>
            </a:xfrm>
            <a:custGeom>
              <a:avLst/>
              <a:gdLst>
                <a:gd name="T0" fmla="*/ 177 w 194"/>
                <a:gd name="T1" fmla="*/ 305 h 352"/>
                <a:gd name="T2" fmla="*/ 173 w 194"/>
                <a:gd name="T3" fmla="*/ 223 h 352"/>
                <a:gd name="T4" fmla="*/ 179 w 194"/>
                <a:gd name="T5" fmla="*/ 197 h 352"/>
                <a:gd name="T6" fmla="*/ 184 w 194"/>
                <a:gd name="T7" fmla="*/ 171 h 352"/>
                <a:gd name="T8" fmla="*/ 187 w 194"/>
                <a:gd name="T9" fmla="*/ 125 h 352"/>
                <a:gd name="T10" fmla="*/ 179 w 194"/>
                <a:gd name="T11" fmla="*/ 80 h 352"/>
                <a:gd name="T12" fmla="*/ 174 w 194"/>
                <a:gd name="T13" fmla="*/ 66 h 352"/>
                <a:gd name="T14" fmla="*/ 117 w 194"/>
                <a:gd name="T15" fmla="*/ 3 h 352"/>
                <a:gd name="T16" fmla="*/ 92 w 194"/>
                <a:gd name="T17" fmla="*/ 41 h 352"/>
                <a:gd name="T18" fmla="*/ 88 w 194"/>
                <a:gd name="T19" fmla="*/ 43 h 352"/>
                <a:gd name="T20" fmla="*/ 0 w 194"/>
                <a:gd name="T21" fmla="*/ 135 h 352"/>
                <a:gd name="T22" fmla="*/ 16 w 194"/>
                <a:gd name="T23" fmla="*/ 158 h 352"/>
                <a:gd name="T24" fmla="*/ 45 w 194"/>
                <a:gd name="T25" fmla="*/ 143 h 352"/>
                <a:gd name="T26" fmla="*/ 98 w 194"/>
                <a:gd name="T27" fmla="*/ 121 h 352"/>
                <a:gd name="T28" fmla="*/ 103 w 194"/>
                <a:gd name="T29" fmla="*/ 122 h 352"/>
                <a:gd name="T30" fmla="*/ 56 w 194"/>
                <a:gd name="T31" fmla="*/ 206 h 352"/>
                <a:gd name="T32" fmla="*/ 19 w 194"/>
                <a:gd name="T33" fmla="*/ 305 h 352"/>
                <a:gd name="T34" fmla="*/ 2 w 194"/>
                <a:gd name="T35" fmla="*/ 328 h 352"/>
                <a:gd name="T36" fmla="*/ 194 w 194"/>
                <a:gd name="T37" fmla="*/ 352 h 352"/>
                <a:gd name="T38" fmla="*/ 177 w 194"/>
                <a:gd name="T39" fmla="*/ 328 h 352"/>
                <a:gd name="T40" fmla="*/ 111 w 194"/>
                <a:gd name="T41" fmla="*/ 120 h 352"/>
                <a:gd name="T42" fmla="*/ 93 w 194"/>
                <a:gd name="T43" fmla="*/ 115 h 352"/>
                <a:gd name="T44" fmla="*/ 49 w 194"/>
                <a:gd name="T45" fmla="*/ 137 h 352"/>
                <a:gd name="T46" fmla="*/ 16 w 194"/>
                <a:gd name="T47" fmla="*/ 150 h 352"/>
                <a:gd name="T48" fmla="*/ 65 w 194"/>
                <a:gd name="T49" fmla="*/ 71 h 352"/>
                <a:gd name="T50" fmla="*/ 94 w 194"/>
                <a:gd name="T51" fmla="*/ 49 h 352"/>
                <a:gd name="T52" fmla="*/ 116 w 194"/>
                <a:gd name="T53" fmla="*/ 12 h 352"/>
                <a:gd name="T54" fmla="*/ 166 w 194"/>
                <a:gd name="T55" fmla="*/ 69 h 352"/>
                <a:gd name="T56" fmla="*/ 173 w 194"/>
                <a:gd name="T57" fmla="*/ 86 h 352"/>
                <a:gd name="T58" fmla="*/ 150 w 194"/>
                <a:gd name="T59" fmla="*/ 115 h 352"/>
                <a:gd name="T60" fmla="*/ 178 w 194"/>
                <a:gd name="T61" fmla="*/ 109 h 352"/>
                <a:gd name="T62" fmla="*/ 138 w 194"/>
                <a:gd name="T63" fmla="*/ 165 h 352"/>
                <a:gd name="T64" fmla="*/ 179 w 194"/>
                <a:gd name="T65" fmla="*/ 129 h 352"/>
                <a:gd name="T66" fmla="*/ 176 w 194"/>
                <a:gd name="T67" fmla="*/ 169 h 352"/>
                <a:gd name="T68" fmla="*/ 138 w 194"/>
                <a:gd name="T69" fmla="*/ 210 h 352"/>
                <a:gd name="T70" fmla="*/ 174 w 194"/>
                <a:gd name="T71" fmla="*/ 179 h 352"/>
                <a:gd name="T72" fmla="*/ 171 w 194"/>
                <a:gd name="T73" fmla="*/ 195 h 352"/>
                <a:gd name="T74" fmla="*/ 165 w 194"/>
                <a:gd name="T75" fmla="*/ 222 h 352"/>
                <a:gd name="T76" fmla="*/ 138 w 194"/>
                <a:gd name="T77" fmla="*/ 256 h 352"/>
                <a:gd name="T78" fmla="*/ 163 w 194"/>
                <a:gd name="T79" fmla="*/ 236 h 352"/>
                <a:gd name="T80" fmla="*/ 40 w 194"/>
                <a:gd name="T81" fmla="*/ 305 h 352"/>
                <a:gd name="T82" fmla="*/ 31 w 194"/>
                <a:gd name="T83" fmla="*/ 317 h 352"/>
                <a:gd name="T84" fmla="*/ 165 w 194"/>
                <a:gd name="T85" fmla="*/ 328 h 352"/>
                <a:gd name="T86" fmla="*/ 31 w 194"/>
                <a:gd name="T87" fmla="*/ 31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4" h="352">
                  <a:moveTo>
                    <a:pt x="177" y="328"/>
                  </a:moveTo>
                  <a:cubicBezTo>
                    <a:pt x="177" y="305"/>
                    <a:pt x="177" y="305"/>
                    <a:pt x="177" y="305"/>
                  </a:cubicBezTo>
                  <a:cubicBezTo>
                    <a:pt x="163" y="305"/>
                    <a:pt x="163" y="305"/>
                    <a:pt x="163" y="305"/>
                  </a:cubicBezTo>
                  <a:cubicBezTo>
                    <a:pt x="164" y="284"/>
                    <a:pt x="168" y="250"/>
                    <a:pt x="173" y="223"/>
                  </a:cubicBezTo>
                  <a:cubicBezTo>
                    <a:pt x="173" y="223"/>
                    <a:pt x="174" y="217"/>
                    <a:pt x="177" y="202"/>
                  </a:cubicBezTo>
                  <a:cubicBezTo>
                    <a:pt x="178" y="200"/>
                    <a:pt x="178" y="199"/>
                    <a:pt x="179" y="197"/>
                  </a:cubicBezTo>
                  <a:cubicBezTo>
                    <a:pt x="179" y="195"/>
                    <a:pt x="180" y="193"/>
                    <a:pt x="180" y="191"/>
                  </a:cubicBezTo>
                  <a:cubicBezTo>
                    <a:pt x="182" y="184"/>
                    <a:pt x="183" y="178"/>
                    <a:pt x="184" y="171"/>
                  </a:cubicBezTo>
                  <a:cubicBezTo>
                    <a:pt x="184" y="170"/>
                    <a:pt x="186" y="162"/>
                    <a:pt x="187" y="150"/>
                  </a:cubicBezTo>
                  <a:cubicBezTo>
                    <a:pt x="187" y="141"/>
                    <a:pt x="188" y="133"/>
                    <a:pt x="187" y="125"/>
                  </a:cubicBezTo>
                  <a:cubicBezTo>
                    <a:pt x="187" y="123"/>
                    <a:pt x="187" y="119"/>
                    <a:pt x="185" y="108"/>
                  </a:cubicBezTo>
                  <a:cubicBezTo>
                    <a:pt x="184" y="99"/>
                    <a:pt x="182" y="89"/>
                    <a:pt x="179" y="80"/>
                  </a:cubicBezTo>
                  <a:cubicBezTo>
                    <a:pt x="179" y="80"/>
                    <a:pt x="179" y="80"/>
                    <a:pt x="179" y="80"/>
                  </a:cubicBezTo>
                  <a:cubicBezTo>
                    <a:pt x="179" y="80"/>
                    <a:pt x="176" y="72"/>
                    <a:pt x="174" y="66"/>
                  </a:cubicBezTo>
                  <a:cubicBezTo>
                    <a:pt x="165" y="48"/>
                    <a:pt x="154" y="32"/>
                    <a:pt x="139" y="19"/>
                  </a:cubicBezTo>
                  <a:cubicBezTo>
                    <a:pt x="130" y="11"/>
                    <a:pt x="122" y="6"/>
                    <a:pt x="117" y="3"/>
                  </a:cubicBezTo>
                  <a:cubicBezTo>
                    <a:pt x="113" y="0"/>
                    <a:pt x="113" y="0"/>
                    <a:pt x="113" y="0"/>
                  </a:cubicBezTo>
                  <a:cubicBezTo>
                    <a:pt x="92" y="41"/>
                    <a:pt x="92" y="41"/>
                    <a:pt x="92" y="41"/>
                  </a:cubicBezTo>
                  <a:cubicBezTo>
                    <a:pt x="92" y="41"/>
                    <a:pt x="91" y="41"/>
                    <a:pt x="91" y="41"/>
                  </a:cubicBezTo>
                  <a:cubicBezTo>
                    <a:pt x="90" y="42"/>
                    <a:pt x="89" y="42"/>
                    <a:pt x="88" y="43"/>
                  </a:cubicBezTo>
                  <a:cubicBezTo>
                    <a:pt x="82" y="47"/>
                    <a:pt x="60" y="65"/>
                    <a:pt x="59" y="65"/>
                  </a:cubicBezTo>
                  <a:cubicBezTo>
                    <a:pt x="0" y="135"/>
                    <a:pt x="0" y="135"/>
                    <a:pt x="0" y="135"/>
                  </a:cubicBezTo>
                  <a:cubicBezTo>
                    <a:pt x="0" y="137"/>
                    <a:pt x="0" y="137"/>
                    <a:pt x="0" y="137"/>
                  </a:cubicBezTo>
                  <a:cubicBezTo>
                    <a:pt x="3" y="151"/>
                    <a:pt x="8" y="158"/>
                    <a:pt x="16" y="158"/>
                  </a:cubicBezTo>
                  <a:cubicBezTo>
                    <a:pt x="25" y="158"/>
                    <a:pt x="36" y="149"/>
                    <a:pt x="41" y="144"/>
                  </a:cubicBezTo>
                  <a:cubicBezTo>
                    <a:pt x="42" y="143"/>
                    <a:pt x="43" y="142"/>
                    <a:pt x="45" y="143"/>
                  </a:cubicBezTo>
                  <a:cubicBezTo>
                    <a:pt x="47" y="145"/>
                    <a:pt x="50" y="146"/>
                    <a:pt x="54" y="146"/>
                  </a:cubicBezTo>
                  <a:cubicBezTo>
                    <a:pt x="72" y="146"/>
                    <a:pt x="97" y="122"/>
                    <a:pt x="98" y="121"/>
                  </a:cubicBezTo>
                  <a:cubicBezTo>
                    <a:pt x="99" y="120"/>
                    <a:pt x="100" y="120"/>
                    <a:pt x="101" y="120"/>
                  </a:cubicBezTo>
                  <a:cubicBezTo>
                    <a:pt x="102" y="120"/>
                    <a:pt x="103" y="121"/>
                    <a:pt x="103" y="122"/>
                  </a:cubicBezTo>
                  <a:cubicBezTo>
                    <a:pt x="114" y="170"/>
                    <a:pt x="62" y="202"/>
                    <a:pt x="56" y="205"/>
                  </a:cubicBezTo>
                  <a:cubicBezTo>
                    <a:pt x="56" y="206"/>
                    <a:pt x="56" y="206"/>
                    <a:pt x="56" y="206"/>
                  </a:cubicBezTo>
                  <a:cubicBezTo>
                    <a:pt x="25" y="233"/>
                    <a:pt x="28" y="282"/>
                    <a:pt x="32" y="305"/>
                  </a:cubicBezTo>
                  <a:cubicBezTo>
                    <a:pt x="19" y="305"/>
                    <a:pt x="19" y="305"/>
                    <a:pt x="19" y="305"/>
                  </a:cubicBezTo>
                  <a:cubicBezTo>
                    <a:pt x="19" y="328"/>
                    <a:pt x="19" y="328"/>
                    <a:pt x="19" y="328"/>
                  </a:cubicBezTo>
                  <a:cubicBezTo>
                    <a:pt x="2" y="328"/>
                    <a:pt x="2" y="328"/>
                    <a:pt x="2" y="328"/>
                  </a:cubicBezTo>
                  <a:cubicBezTo>
                    <a:pt x="2" y="352"/>
                    <a:pt x="2" y="352"/>
                    <a:pt x="2" y="352"/>
                  </a:cubicBezTo>
                  <a:cubicBezTo>
                    <a:pt x="194" y="352"/>
                    <a:pt x="194" y="352"/>
                    <a:pt x="194" y="352"/>
                  </a:cubicBezTo>
                  <a:cubicBezTo>
                    <a:pt x="194" y="328"/>
                    <a:pt x="194" y="328"/>
                    <a:pt x="194" y="328"/>
                  </a:cubicBezTo>
                  <a:lnTo>
                    <a:pt x="177" y="328"/>
                  </a:lnTo>
                  <a:close/>
                  <a:moveTo>
                    <a:pt x="61" y="212"/>
                  </a:moveTo>
                  <a:cubicBezTo>
                    <a:pt x="69" y="207"/>
                    <a:pt x="123" y="173"/>
                    <a:pt x="111" y="120"/>
                  </a:cubicBezTo>
                  <a:cubicBezTo>
                    <a:pt x="110" y="116"/>
                    <a:pt x="107" y="113"/>
                    <a:pt x="103" y="112"/>
                  </a:cubicBezTo>
                  <a:cubicBezTo>
                    <a:pt x="99" y="111"/>
                    <a:pt x="95" y="112"/>
                    <a:pt x="93" y="115"/>
                  </a:cubicBezTo>
                  <a:cubicBezTo>
                    <a:pt x="83" y="124"/>
                    <a:pt x="65" y="138"/>
                    <a:pt x="54" y="138"/>
                  </a:cubicBezTo>
                  <a:cubicBezTo>
                    <a:pt x="52" y="138"/>
                    <a:pt x="50" y="138"/>
                    <a:pt x="49" y="137"/>
                  </a:cubicBezTo>
                  <a:cubicBezTo>
                    <a:pt x="45" y="134"/>
                    <a:pt x="39" y="134"/>
                    <a:pt x="35" y="138"/>
                  </a:cubicBezTo>
                  <a:cubicBezTo>
                    <a:pt x="29" y="144"/>
                    <a:pt x="21" y="150"/>
                    <a:pt x="16" y="150"/>
                  </a:cubicBezTo>
                  <a:cubicBezTo>
                    <a:pt x="13" y="150"/>
                    <a:pt x="10" y="145"/>
                    <a:pt x="9" y="137"/>
                  </a:cubicBezTo>
                  <a:cubicBezTo>
                    <a:pt x="65" y="71"/>
                    <a:pt x="65" y="71"/>
                    <a:pt x="65" y="71"/>
                  </a:cubicBezTo>
                  <a:cubicBezTo>
                    <a:pt x="67" y="69"/>
                    <a:pt x="88" y="53"/>
                    <a:pt x="93" y="49"/>
                  </a:cubicBezTo>
                  <a:cubicBezTo>
                    <a:pt x="93" y="49"/>
                    <a:pt x="94" y="49"/>
                    <a:pt x="94" y="49"/>
                  </a:cubicBezTo>
                  <a:cubicBezTo>
                    <a:pt x="96" y="48"/>
                    <a:pt x="98" y="47"/>
                    <a:pt x="100" y="44"/>
                  </a:cubicBezTo>
                  <a:cubicBezTo>
                    <a:pt x="116" y="12"/>
                    <a:pt x="116" y="12"/>
                    <a:pt x="116" y="12"/>
                  </a:cubicBezTo>
                  <a:cubicBezTo>
                    <a:pt x="121" y="15"/>
                    <a:pt x="127" y="19"/>
                    <a:pt x="134" y="25"/>
                  </a:cubicBezTo>
                  <a:cubicBezTo>
                    <a:pt x="148" y="37"/>
                    <a:pt x="159" y="52"/>
                    <a:pt x="166" y="69"/>
                  </a:cubicBezTo>
                  <a:cubicBezTo>
                    <a:pt x="169" y="74"/>
                    <a:pt x="171" y="82"/>
                    <a:pt x="172" y="83"/>
                  </a:cubicBezTo>
                  <a:cubicBezTo>
                    <a:pt x="172" y="84"/>
                    <a:pt x="172" y="85"/>
                    <a:pt x="173" y="86"/>
                  </a:cubicBezTo>
                  <a:cubicBezTo>
                    <a:pt x="147" y="112"/>
                    <a:pt x="147" y="112"/>
                    <a:pt x="147" y="112"/>
                  </a:cubicBezTo>
                  <a:cubicBezTo>
                    <a:pt x="150" y="115"/>
                    <a:pt x="150" y="115"/>
                    <a:pt x="150" y="115"/>
                  </a:cubicBezTo>
                  <a:cubicBezTo>
                    <a:pt x="174" y="91"/>
                    <a:pt x="174" y="91"/>
                    <a:pt x="174" y="91"/>
                  </a:cubicBezTo>
                  <a:cubicBezTo>
                    <a:pt x="175" y="97"/>
                    <a:pt x="177" y="103"/>
                    <a:pt x="178" y="109"/>
                  </a:cubicBezTo>
                  <a:cubicBezTo>
                    <a:pt x="179" y="117"/>
                    <a:pt x="179" y="122"/>
                    <a:pt x="179" y="123"/>
                  </a:cubicBezTo>
                  <a:cubicBezTo>
                    <a:pt x="138" y="165"/>
                    <a:pt x="138" y="165"/>
                    <a:pt x="138" y="165"/>
                  </a:cubicBezTo>
                  <a:cubicBezTo>
                    <a:pt x="141" y="167"/>
                    <a:pt x="141" y="167"/>
                    <a:pt x="141" y="167"/>
                  </a:cubicBezTo>
                  <a:cubicBezTo>
                    <a:pt x="179" y="129"/>
                    <a:pt x="179" y="129"/>
                    <a:pt x="179" y="129"/>
                  </a:cubicBezTo>
                  <a:cubicBezTo>
                    <a:pt x="179" y="136"/>
                    <a:pt x="179" y="142"/>
                    <a:pt x="179" y="150"/>
                  </a:cubicBezTo>
                  <a:cubicBezTo>
                    <a:pt x="178" y="161"/>
                    <a:pt x="176" y="169"/>
                    <a:pt x="176" y="169"/>
                  </a:cubicBezTo>
                  <a:cubicBezTo>
                    <a:pt x="176" y="170"/>
                    <a:pt x="176" y="171"/>
                    <a:pt x="176" y="172"/>
                  </a:cubicBezTo>
                  <a:cubicBezTo>
                    <a:pt x="138" y="210"/>
                    <a:pt x="138" y="210"/>
                    <a:pt x="138" y="210"/>
                  </a:cubicBezTo>
                  <a:cubicBezTo>
                    <a:pt x="141" y="213"/>
                    <a:pt x="141" y="213"/>
                    <a:pt x="141" y="213"/>
                  </a:cubicBezTo>
                  <a:cubicBezTo>
                    <a:pt x="174" y="179"/>
                    <a:pt x="174" y="179"/>
                    <a:pt x="174" y="179"/>
                  </a:cubicBezTo>
                  <a:cubicBezTo>
                    <a:pt x="174" y="182"/>
                    <a:pt x="173" y="186"/>
                    <a:pt x="172" y="189"/>
                  </a:cubicBezTo>
                  <a:cubicBezTo>
                    <a:pt x="172" y="191"/>
                    <a:pt x="171" y="193"/>
                    <a:pt x="171" y="195"/>
                  </a:cubicBezTo>
                  <a:cubicBezTo>
                    <a:pt x="170" y="197"/>
                    <a:pt x="170" y="198"/>
                    <a:pt x="170" y="200"/>
                  </a:cubicBezTo>
                  <a:cubicBezTo>
                    <a:pt x="166" y="216"/>
                    <a:pt x="165" y="222"/>
                    <a:pt x="165" y="222"/>
                  </a:cubicBezTo>
                  <a:cubicBezTo>
                    <a:pt x="165" y="225"/>
                    <a:pt x="164" y="227"/>
                    <a:pt x="164" y="229"/>
                  </a:cubicBezTo>
                  <a:cubicBezTo>
                    <a:pt x="138" y="256"/>
                    <a:pt x="138" y="256"/>
                    <a:pt x="138" y="256"/>
                  </a:cubicBezTo>
                  <a:cubicBezTo>
                    <a:pt x="141" y="258"/>
                    <a:pt x="141" y="258"/>
                    <a:pt x="141" y="258"/>
                  </a:cubicBezTo>
                  <a:cubicBezTo>
                    <a:pt x="163" y="236"/>
                    <a:pt x="163" y="236"/>
                    <a:pt x="163" y="236"/>
                  </a:cubicBezTo>
                  <a:cubicBezTo>
                    <a:pt x="159" y="260"/>
                    <a:pt x="155" y="287"/>
                    <a:pt x="155" y="305"/>
                  </a:cubicBezTo>
                  <a:cubicBezTo>
                    <a:pt x="40" y="305"/>
                    <a:pt x="40" y="305"/>
                    <a:pt x="40" y="305"/>
                  </a:cubicBezTo>
                  <a:cubicBezTo>
                    <a:pt x="37" y="284"/>
                    <a:pt x="32" y="237"/>
                    <a:pt x="61" y="212"/>
                  </a:cubicBezTo>
                  <a:close/>
                  <a:moveTo>
                    <a:pt x="31" y="317"/>
                  </a:moveTo>
                  <a:cubicBezTo>
                    <a:pt x="165" y="317"/>
                    <a:pt x="165" y="317"/>
                    <a:pt x="165" y="317"/>
                  </a:cubicBezTo>
                  <a:cubicBezTo>
                    <a:pt x="165" y="328"/>
                    <a:pt x="165" y="328"/>
                    <a:pt x="165" y="328"/>
                  </a:cubicBezTo>
                  <a:cubicBezTo>
                    <a:pt x="31" y="328"/>
                    <a:pt x="31" y="328"/>
                    <a:pt x="31" y="328"/>
                  </a:cubicBezTo>
                  <a:lnTo>
                    <a:pt x="31" y="3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78" name="Freeform 808">
              <a:extLst>
                <a:ext uri="{FF2B5EF4-FFF2-40B4-BE49-F238E27FC236}">
                  <a16:creationId xmlns:a16="http://schemas.microsoft.com/office/drawing/2014/main" id="{3EF07E37-0EF2-4BB8-8E4A-FDC5FEBF03D5}"/>
                </a:ext>
              </a:extLst>
            </p:cNvPr>
            <p:cNvSpPr>
              <a:spLocks noEditPoints="1"/>
            </p:cNvSpPr>
            <p:nvPr/>
          </p:nvSpPr>
          <p:spPr bwMode="auto">
            <a:xfrm>
              <a:off x="4754575" y="2910975"/>
              <a:ext cx="313362" cy="197698"/>
            </a:xfrm>
            <a:custGeom>
              <a:avLst/>
              <a:gdLst>
                <a:gd name="T0" fmla="*/ 267 w 298"/>
                <a:gd name="T1" fmla="*/ 76 h 188"/>
                <a:gd name="T2" fmla="*/ 185 w 298"/>
                <a:gd name="T3" fmla="*/ 0 h 188"/>
                <a:gd name="T4" fmla="*/ 116 w 298"/>
                <a:gd name="T5" fmla="*/ 37 h 188"/>
                <a:gd name="T6" fmla="*/ 98 w 298"/>
                <a:gd name="T7" fmla="*/ 34 h 188"/>
                <a:gd name="T8" fmla="*/ 43 w 298"/>
                <a:gd name="T9" fmla="*/ 71 h 188"/>
                <a:gd name="T10" fmla="*/ 0 w 298"/>
                <a:gd name="T11" fmla="*/ 128 h 188"/>
                <a:gd name="T12" fmla="*/ 60 w 298"/>
                <a:gd name="T13" fmla="*/ 188 h 188"/>
                <a:gd name="T14" fmla="*/ 238 w 298"/>
                <a:gd name="T15" fmla="*/ 188 h 188"/>
                <a:gd name="T16" fmla="*/ 298 w 298"/>
                <a:gd name="T17" fmla="*/ 128 h 188"/>
                <a:gd name="T18" fmla="*/ 267 w 298"/>
                <a:gd name="T19" fmla="*/ 76 h 188"/>
                <a:gd name="T20" fmla="*/ 238 w 298"/>
                <a:gd name="T21" fmla="*/ 176 h 188"/>
                <a:gd name="T22" fmla="*/ 60 w 298"/>
                <a:gd name="T23" fmla="*/ 176 h 188"/>
                <a:gd name="T24" fmla="*/ 12 w 298"/>
                <a:gd name="T25" fmla="*/ 128 h 188"/>
                <a:gd name="T26" fmla="*/ 49 w 298"/>
                <a:gd name="T27" fmla="*/ 82 h 188"/>
                <a:gd name="T28" fmla="*/ 50 w 298"/>
                <a:gd name="T29" fmla="*/ 82 h 188"/>
                <a:gd name="T30" fmla="*/ 83 w 298"/>
                <a:gd name="T31" fmla="*/ 87 h 188"/>
                <a:gd name="T32" fmla="*/ 89 w 298"/>
                <a:gd name="T33" fmla="*/ 76 h 188"/>
                <a:gd name="T34" fmla="*/ 58 w 298"/>
                <a:gd name="T35" fmla="*/ 69 h 188"/>
                <a:gd name="T36" fmla="*/ 98 w 298"/>
                <a:gd name="T37" fmla="*/ 46 h 188"/>
                <a:gd name="T38" fmla="*/ 116 w 298"/>
                <a:gd name="T39" fmla="*/ 49 h 188"/>
                <a:gd name="T40" fmla="*/ 121 w 298"/>
                <a:gd name="T41" fmla="*/ 51 h 188"/>
                <a:gd name="T42" fmla="*/ 124 w 298"/>
                <a:gd name="T43" fmla="*/ 47 h 188"/>
                <a:gd name="T44" fmla="*/ 185 w 298"/>
                <a:gd name="T45" fmla="*/ 12 h 188"/>
                <a:gd name="T46" fmla="*/ 254 w 298"/>
                <a:gd name="T47" fmla="*/ 71 h 188"/>
                <a:gd name="T48" fmla="*/ 213 w 298"/>
                <a:gd name="T49" fmla="*/ 74 h 188"/>
                <a:gd name="T50" fmla="*/ 218 w 298"/>
                <a:gd name="T51" fmla="*/ 85 h 188"/>
                <a:gd name="T52" fmla="*/ 258 w 298"/>
                <a:gd name="T53" fmla="*/ 85 h 188"/>
                <a:gd name="T54" fmla="*/ 259 w 298"/>
                <a:gd name="T55" fmla="*/ 85 h 188"/>
                <a:gd name="T56" fmla="*/ 286 w 298"/>
                <a:gd name="T57" fmla="*/ 128 h 188"/>
                <a:gd name="T58" fmla="*/ 238 w 298"/>
                <a:gd name="T59" fmla="*/ 17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8" h="188">
                  <a:moveTo>
                    <a:pt x="267" y="76"/>
                  </a:moveTo>
                  <a:cubicBezTo>
                    <a:pt x="264" y="33"/>
                    <a:pt x="228" y="0"/>
                    <a:pt x="185" y="0"/>
                  </a:cubicBezTo>
                  <a:cubicBezTo>
                    <a:pt x="157" y="0"/>
                    <a:pt x="131" y="14"/>
                    <a:pt x="116" y="37"/>
                  </a:cubicBezTo>
                  <a:cubicBezTo>
                    <a:pt x="110" y="35"/>
                    <a:pt x="104" y="34"/>
                    <a:pt x="98" y="34"/>
                  </a:cubicBezTo>
                  <a:cubicBezTo>
                    <a:pt x="74" y="34"/>
                    <a:pt x="52" y="49"/>
                    <a:pt x="43" y="71"/>
                  </a:cubicBezTo>
                  <a:cubicBezTo>
                    <a:pt x="18" y="78"/>
                    <a:pt x="0" y="102"/>
                    <a:pt x="0" y="128"/>
                  </a:cubicBezTo>
                  <a:cubicBezTo>
                    <a:pt x="0" y="161"/>
                    <a:pt x="27" y="188"/>
                    <a:pt x="60" y="188"/>
                  </a:cubicBezTo>
                  <a:cubicBezTo>
                    <a:pt x="238" y="188"/>
                    <a:pt x="238" y="188"/>
                    <a:pt x="238" y="188"/>
                  </a:cubicBezTo>
                  <a:cubicBezTo>
                    <a:pt x="271" y="188"/>
                    <a:pt x="298" y="161"/>
                    <a:pt x="298" y="128"/>
                  </a:cubicBezTo>
                  <a:cubicBezTo>
                    <a:pt x="298" y="107"/>
                    <a:pt x="286" y="86"/>
                    <a:pt x="267" y="76"/>
                  </a:cubicBezTo>
                  <a:close/>
                  <a:moveTo>
                    <a:pt x="238" y="176"/>
                  </a:moveTo>
                  <a:cubicBezTo>
                    <a:pt x="60" y="176"/>
                    <a:pt x="60" y="176"/>
                    <a:pt x="60" y="176"/>
                  </a:cubicBezTo>
                  <a:cubicBezTo>
                    <a:pt x="33" y="176"/>
                    <a:pt x="12" y="155"/>
                    <a:pt x="12" y="128"/>
                  </a:cubicBezTo>
                  <a:cubicBezTo>
                    <a:pt x="12" y="106"/>
                    <a:pt x="27" y="87"/>
                    <a:pt x="49" y="82"/>
                  </a:cubicBezTo>
                  <a:cubicBezTo>
                    <a:pt x="50" y="82"/>
                    <a:pt x="50" y="82"/>
                    <a:pt x="50" y="82"/>
                  </a:cubicBezTo>
                  <a:cubicBezTo>
                    <a:pt x="61" y="79"/>
                    <a:pt x="73" y="81"/>
                    <a:pt x="83" y="87"/>
                  </a:cubicBezTo>
                  <a:cubicBezTo>
                    <a:pt x="89" y="76"/>
                    <a:pt x="89" y="76"/>
                    <a:pt x="89" y="76"/>
                  </a:cubicBezTo>
                  <a:cubicBezTo>
                    <a:pt x="79" y="71"/>
                    <a:pt x="68" y="68"/>
                    <a:pt x="58" y="69"/>
                  </a:cubicBezTo>
                  <a:cubicBezTo>
                    <a:pt x="66" y="55"/>
                    <a:pt x="81" y="46"/>
                    <a:pt x="98" y="46"/>
                  </a:cubicBezTo>
                  <a:cubicBezTo>
                    <a:pt x="104" y="46"/>
                    <a:pt x="110" y="47"/>
                    <a:pt x="116" y="49"/>
                  </a:cubicBezTo>
                  <a:cubicBezTo>
                    <a:pt x="121" y="51"/>
                    <a:pt x="121" y="51"/>
                    <a:pt x="121" y="51"/>
                  </a:cubicBezTo>
                  <a:cubicBezTo>
                    <a:pt x="124" y="47"/>
                    <a:pt x="124" y="47"/>
                    <a:pt x="124" y="47"/>
                  </a:cubicBezTo>
                  <a:cubicBezTo>
                    <a:pt x="136" y="25"/>
                    <a:pt x="160" y="12"/>
                    <a:pt x="185" y="12"/>
                  </a:cubicBezTo>
                  <a:cubicBezTo>
                    <a:pt x="220" y="12"/>
                    <a:pt x="249" y="37"/>
                    <a:pt x="254" y="71"/>
                  </a:cubicBezTo>
                  <a:cubicBezTo>
                    <a:pt x="241" y="67"/>
                    <a:pt x="226" y="68"/>
                    <a:pt x="213" y="74"/>
                  </a:cubicBezTo>
                  <a:cubicBezTo>
                    <a:pt x="218" y="85"/>
                    <a:pt x="218" y="85"/>
                    <a:pt x="218" y="85"/>
                  </a:cubicBezTo>
                  <a:cubicBezTo>
                    <a:pt x="231" y="79"/>
                    <a:pt x="245" y="79"/>
                    <a:pt x="258" y="85"/>
                  </a:cubicBezTo>
                  <a:cubicBezTo>
                    <a:pt x="259" y="85"/>
                    <a:pt x="259" y="85"/>
                    <a:pt x="259" y="85"/>
                  </a:cubicBezTo>
                  <a:cubicBezTo>
                    <a:pt x="275" y="93"/>
                    <a:pt x="286" y="110"/>
                    <a:pt x="286" y="128"/>
                  </a:cubicBezTo>
                  <a:cubicBezTo>
                    <a:pt x="286" y="155"/>
                    <a:pt x="265" y="176"/>
                    <a:pt x="238" y="1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79" name="Freeform 863">
              <a:extLst>
                <a:ext uri="{FF2B5EF4-FFF2-40B4-BE49-F238E27FC236}">
                  <a16:creationId xmlns:a16="http://schemas.microsoft.com/office/drawing/2014/main" id="{43DACFF8-5D1B-44D9-9507-D8A7063EE509}"/>
                </a:ext>
              </a:extLst>
            </p:cNvPr>
            <p:cNvSpPr>
              <a:spLocks noEditPoints="1"/>
            </p:cNvSpPr>
            <p:nvPr/>
          </p:nvSpPr>
          <p:spPr bwMode="auto">
            <a:xfrm>
              <a:off x="5961066" y="2883915"/>
              <a:ext cx="256230" cy="279470"/>
            </a:xfrm>
            <a:custGeom>
              <a:avLst/>
              <a:gdLst>
                <a:gd name="T0" fmla="*/ 284 w 310"/>
                <a:gd name="T1" fmla="*/ 76 h 338"/>
                <a:gd name="T2" fmla="*/ 253 w 310"/>
                <a:gd name="T3" fmla="*/ 6 h 338"/>
                <a:gd name="T4" fmla="*/ 56 w 310"/>
                <a:gd name="T5" fmla="*/ 0 h 338"/>
                <a:gd name="T6" fmla="*/ 61 w 310"/>
                <a:gd name="T7" fmla="*/ 79 h 338"/>
                <a:gd name="T8" fmla="*/ 2 w 310"/>
                <a:gd name="T9" fmla="*/ 111 h 338"/>
                <a:gd name="T10" fmla="*/ 90 w 310"/>
                <a:gd name="T11" fmla="*/ 188 h 338"/>
                <a:gd name="T12" fmla="*/ 74 w 310"/>
                <a:gd name="T13" fmla="*/ 209 h 338"/>
                <a:gd name="T14" fmla="*/ 80 w 310"/>
                <a:gd name="T15" fmla="*/ 217 h 338"/>
                <a:gd name="T16" fmla="*/ 100 w 310"/>
                <a:gd name="T17" fmla="*/ 203 h 338"/>
                <a:gd name="T18" fmla="*/ 135 w 310"/>
                <a:gd name="T19" fmla="*/ 269 h 338"/>
                <a:gd name="T20" fmla="*/ 99 w 310"/>
                <a:gd name="T21" fmla="*/ 280 h 338"/>
                <a:gd name="T22" fmla="*/ 65 w 310"/>
                <a:gd name="T23" fmla="*/ 295 h 338"/>
                <a:gd name="T24" fmla="*/ 244 w 310"/>
                <a:gd name="T25" fmla="*/ 338 h 338"/>
                <a:gd name="T26" fmla="*/ 210 w 310"/>
                <a:gd name="T27" fmla="*/ 295 h 338"/>
                <a:gd name="T28" fmla="*/ 170 w 310"/>
                <a:gd name="T29" fmla="*/ 280 h 338"/>
                <a:gd name="T30" fmla="*/ 165 w 310"/>
                <a:gd name="T31" fmla="*/ 253 h 338"/>
                <a:gd name="T32" fmla="*/ 214 w 310"/>
                <a:gd name="T33" fmla="*/ 211 h 338"/>
                <a:gd name="T34" fmla="*/ 238 w 310"/>
                <a:gd name="T35" fmla="*/ 216 h 338"/>
                <a:gd name="T36" fmla="*/ 220 w 310"/>
                <a:gd name="T37" fmla="*/ 206 h 338"/>
                <a:gd name="T38" fmla="*/ 253 w 310"/>
                <a:gd name="T39" fmla="*/ 171 h 338"/>
                <a:gd name="T40" fmla="*/ 60 w 310"/>
                <a:gd name="T41" fmla="*/ 163 h 338"/>
                <a:gd name="T42" fmla="*/ 29 w 310"/>
                <a:gd name="T43" fmla="*/ 84 h 338"/>
                <a:gd name="T44" fmla="*/ 86 w 310"/>
                <a:gd name="T45" fmla="*/ 175 h 338"/>
                <a:gd name="T46" fmla="*/ 232 w 310"/>
                <a:gd name="T47" fmla="*/ 326 h 338"/>
                <a:gd name="T48" fmla="*/ 77 w 310"/>
                <a:gd name="T49" fmla="*/ 307 h 338"/>
                <a:gd name="T50" fmla="*/ 232 w 310"/>
                <a:gd name="T51" fmla="*/ 326 h 338"/>
                <a:gd name="T52" fmla="*/ 107 w 310"/>
                <a:gd name="T53" fmla="*/ 295 h 338"/>
                <a:gd name="T54" fmla="*/ 202 w 310"/>
                <a:gd name="T55" fmla="*/ 288 h 338"/>
                <a:gd name="T56" fmla="*/ 155 w 310"/>
                <a:gd name="T57" fmla="*/ 280 h 338"/>
                <a:gd name="T58" fmla="*/ 155 w 310"/>
                <a:gd name="T59" fmla="*/ 258 h 338"/>
                <a:gd name="T60" fmla="*/ 155 w 310"/>
                <a:gd name="T61" fmla="*/ 280 h 338"/>
                <a:gd name="T62" fmla="*/ 151 w 310"/>
                <a:gd name="T63" fmla="*/ 243 h 338"/>
                <a:gd name="T64" fmla="*/ 241 w 310"/>
                <a:gd name="T65" fmla="*/ 12 h 338"/>
                <a:gd name="T66" fmla="*/ 250 w 310"/>
                <a:gd name="T67" fmla="*/ 163 h 338"/>
                <a:gd name="T68" fmla="*/ 246 w 310"/>
                <a:gd name="T69" fmla="*/ 89 h 338"/>
                <a:gd name="T70" fmla="*/ 300 w 310"/>
                <a:gd name="T71" fmla="*/ 112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0" h="338">
                  <a:moveTo>
                    <a:pt x="308" y="111"/>
                  </a:moveTo>
                  <a:cubicBezTo>
                    <a:pt x="307" y="95"/>
                    <a:pt x="298" y="82"/>
                    <a:pt x="284" y="76"/>
                  </a:cubicBezTo>
                  <a:cubicBezTo>
                    <a:pt x="272" y="71"/>
                    <a:pt x="257" y="75"/>
                    <a:pt x="248" y="80"/>
                  </a:cubicBezTo>
                  <a:cubicBezTo>
                    <a:pt x="251" y="58"/>
                    <a:pt x="253" y="33"/>
                    <a:pt x="253" y="6"/>
                  </a:cubicBezTo>
                  <a:cubicBezTo>
                    <a:pt x="253" y="0"/>
                    <a:pt x="253" y="0"/>
                    <a:pt x="253" y="0"/>
                  </a:cubicBezTo>
                  <a:cubicBezTo>
                    <a:pt x="56" y="0"/>
                    <a:pt x="56" y="0"/>
                    <a:pt x="56" y="0"/>
                  </a:cubicBezTo>
                  <a:cubicBezTo>
                    <a:pt x="56" y="6"/>
                    <a:pt x="56" y="6"/>
                    <a:pt x="56" y="6"/>
                  </a:cubicBezTo>
                  <a:cubicBezTo>
                    <a:pt x="57" y="33"/>
                    <a:pt x="58" y="57"/>
                    <a:pt x="61" y="79"/>
                  </a:cubicBezTo>
                  <a:cubicBezTo>
                    <a:pt x="52" y="75"/>
                    <a:pt x="38" y="71"/>
                    <a:pt x="26" y="76"/>
                  </a:cubicBezTo>
                  <a:cubicBezTo>
                    <a:pt x="12" y="82"/>
                    <a:pt x="3" y="95"/>
                    <a:pt x="2" y="111"/>
                  </a:cubicBezTo>
                  <a:cubicBezTo>
                    <a:pt x="0" y="136"/>
                    <a:pt x="18" y="155"/>
                    <a:pt x="57" y="171"/>
                  </a:cubicBezTo>
                  <a:cubicBezTo>
                    <a:pt x="70" y="176"/>
                    <a:pt x="86" y="182"/>
                    <a:pt x="90" y="188"/>
                  </a:cubicBezTo>
                  <a:cubicBezTo>
                    <a:pt x="93" y="196"/>
                    <a:pt x="94" y="202"/>
                    <a:pt x="90" y="206"/>
                  </a:cubicBezTo>
                  <a:cubicBezTo>
                    <a:pt x="87" y="209"/>
                    <a:pt x="81" y="210"/>
                    <a:pt x="74" y="209"/>
                  </a:cubicBezTo>
                  <a:cubicBezTo>
                    <a:pt x="72" y="216"/>
                    <a:pt x="72" y="216"/>
                    <a:pt x="72" y="216"/>
                  </a:cubicBezTo>
                  <a:cubicBezTo>
                    <a:pt x="75" y="217"/>
                    <a:pt x="77" y="217"/>
                    <a:pt x="80" y="217"/>
                  </a:cubicBezTo>
                  <a:cubicBezTo>
                    <a:pt x="87" y="217"/>
                    <a:pt x="92" y="215"/>
                    <a:pt x="96" y="211"/>
                  </a:cubicBezTo>
                  <a:cubicBezTo>
                    <a:pt x="98" y="209"/>
                    <a:pt x="99" y="206"/>
                    <a:pt x="100" y="203"/>
                  </a:cubicBezTo>
                  <a:cubicBezTo>
                    <a:pt x="115" y="230"/>
                    <a:pt x="132" y="246"/>
                    <a:pt x="144" y="253"/>
                  </a:cubicBezTo>
                  <a:cubicBezTo>
                    <a:pt x="139" y="256"/>
                    <a:pt x="135" y="262"/>
                    <a:pt x="135" y="269"/>
                  </a:cubicBezTo>
                  <a:cubicBezTo>
                    <a:pt x="135" y="273"/>
                    <a:pt x="137" y="277"/>
                    <a:pt x="139" y="280"/>
                  </a:cubicBezTo>
                  <a:cubicBezTo>
                    <a:pt x="99" y="280"/>
                    <a:pt x="99" y="280"/>
                    <a:pt x="99" y="280"/>
                  </a:cubicBezTo>
                  <a:cubicBezTo>
                    <a:pt x="99" y="295"/>
                    <a:pt x="99" y="295"/>
                    <a:pt x="99" y="295"/>
                  </a:cubicBezTo>
                  <a:cubicBezTo>
                    <a:pt x="65" y="295"/>
                    <a:pt x="65" y="295"/>
                    <a:pt x="65" y="295"/>
                  </a:cubicBezTo>
                  <a:cubicBezTo>
                    <a:pt x="65" y="338"/>
                    <a:pt x="65" y="338"/>
                    <a:pt x="65" y="338"/>
                  </a:cubicBezTo>
                  <a:cubicBezTo>
                    <a:pt x="244" y="338"/>
                    <a:pt x="244" y="338"/>
                    <a:pt x="244" y="338"/>
                  </a:cubicBezTo>
                  <a:cubicBezTo>
                    <a:pt x="244" y="295"/>
                    <a:pt x="244" y="295"/>
                    <a:pt x="244" y="295"/>
                  </a:cubicBezTo>
                  <a:cubicBezTo>
                    <a:pt x="210" y="295"/>
                    <a:pt x="210" y="295"/>
                    <a:pt x="210" y="295"/>
                  </a:cubicBezTo>
                  <a:cubicBezTo>
                    <a:pt x="210" y="280"/>
                    <a:pt x="210" y="280"/>
                    <a:pt x="210" y="280"/>
                  </a:cubicBezTo>
                  <a:cubicBezTo>
                    <a:pt x="170" y="280"/>
                    <a:pt x="170" y="280"/>
                    <a:pt x="170" y="280"/>
                  </a:cubicBezTo>
                  <a:cubicBezTo>
                    <a:pt x="172" y="277"/>
                    <a:pt x="174" y="273"/>
                    <a:pt x="174" y="269"/>
                  </a:cubicBezTo>
                  <a:cubicBezTo>
                    <a:pt x="174" y="262"/>
                    <a:pt x="170" y="256"/>
                    <a:pt x="165" y="253"/>
                  </a:cubicBezTo>
                  <a:cubicBezTo>
                    <a:pt x="177" y="246"/>
                    <a:pt x="194" y="230"/>
                    <a:pt x="210" y="202"/>
                  </a:cubicBezTo>
                  <a:cubicBezTo>
                    <a:pt x="210" y="205"/>
                    <a:pt x="211" y="208"/>
                    <a:pt x="214" y="211"/>
                  </a:cubicBezTo>
                  <a:cubicBezTo>
                    <a:pt x="218" y="215"/>
                    <a:pt x="223" y="217"/>
                    <a:pt x="230" y="217"/>
                  </a:cubicBezTo>
                  <a:cubicBezTo>
                    <a:pt x="233" y="217"/>
                    <a:pt x="235" y="217"/>
                    <a:pt x="238" y="216"/>
                  </a:cubicBezTo>
                  <a:cubicBezTo>
                    <a:pt x="236" y="209"/>
                    <a:pt x="236" y="209"/>
                    <a:pt x="236" y="209"/>
                  </a:cubicBezTo>
                  <a:cubicBezTo>
                    <a:pt x="229" y="210"/>
                    <a:pt x="223" y="209"/>
                    <a:pt x="220" y="206"/>
                  </a:cubicBezTo>
                  <a:cubicBezTo>
                    <a:pt x="216" y="202"/>
                    <a:pt x="217" y="196"/>
                    <a:pt x="220" y="188"/>
                  </a:cubicBezTo>
                  <a:cubicBezTo>
                    <a:pt x="224" y="182"/>
                    <a:pt x="240" y="176"/>
                    <a:pt x="253" y="171"/>
                  </a:cubicBezTo>
                  <a:cubicBezTo>
                    <a:pt x="292" y="155"/>
                    <a:pt x="310" y="136"/>
                    <a:pt x="308" y="111"/>
                  </a:cubicBezTo>
                  <a:close/>
                  <a:moveTo>
                    <a:pt x="60" y="163"/>
                  </a:moveTo>
                  <a:cubicBezTo>
                    <a:pt x="24" y="149"/>
                    <a:pt x="8" y="132"/>
                    <a:pt x="10" y="112"/>
                  </a:cubicBezTo>
                  <a:cubicBezTo>
                    <a:pt x="11" y="99"/>
                    <a:pt x="18" y="88"/>
                    <a:pt x="29" y="84"/>
                  </a:cubicBezTo>
                  <a:cubicBezTo>
                    <a:pt x="41" y="79"/>
                    <a:pt x="55" y="84"/>
                    <a:pt x="63" y="89"/>
                  </a:cubicBezTo>
                  <a:cubicBezTo>
                    <a:pt x="68" y="123"/>
                    <a:pt x="77" y="152"/>
                    <a:pt x="86" y="175"/>
                  </a:cubicBezTo>
                  <a:cubicBezTo>
                    <a:pt x="79" y="171"/>
                    <a:pt x="70" y="167"/>
                    <a:pt x="60" y="163"/>
                  </a:cubicBezTo>
                  <a:close/>
                  <a:moveTo>
                    <a:pt x="232" y="326"/>
                  </a:moveTo>
                  <a:cubicBezTo>
                    <a:pt x="77" y="326"/>
                    <a:pt x="77" y="326"/>
                    <a:pt x="77" y="326"/>
                  </a:cubicBezTo>
                  <a:cubicBezTo>
                    <a:pt x="77" y="307"/>
                    <a:pt x="77" y="307"/>
                    <a:pt x="77" y="307"/>
                  </a:cubicBezTo>
                  <a:cubicBezTo>
                    <a:pt x="232" y="307"/>
                    <a:pt x="232" y="307"/>
                    <a:pt x="232" y="307"/>
                  </a:cubicBezTo>
                  <a:lnTo>
                    <a:pt x="232" y="326"/>
                  </a:lnTo>
                  <a:close/>
                  <a:moveTo>
                    <a:pt x="202" y="295"/>
                  </a:moveTo>
                  <a:cubicBezTo>
                    <a:pt x="107" y="295"/>
                    <a:pt x="107" y="295"/>
                    <a:pt x="107" y="295"/>
                  </a:cubicBezTo>
                  <a:cubicBezTo>
                    <a:pt x="107" y="288"/>
                    <a:pt x="107" y="288"/>
                    <a:pt x="107" y="288"/>
                  </a:cubicBezTo>
                  <a:cubicBezTo>
                    <a:pt x="202" y="288"/>
                    <a:pt x="202" y="288"/>
                    <a:pt x="202" y="288"/>
                  </a:cubicBezTo>
                  <a:lnTo>
                    <a:pt x="202" y="295"/>
                  </a:lnTo>
                  <a:close/>
                  <a:moveTo>
                    <a:pt x="155" y="280"/>
                  </a:moveTo>
                  <a:cubicBezTo>
                    <a:pt x="148" y="280"/>
                    <a:pt x="143" y="275"/>
                    <a:pt x="143" y="269"/>
                  </a:cubicBezTo>
                  <a:cubicBezTo>
                    <a:pt x="143" y="263"/>
                    <a:pt x="148" y="258"/>
                    <a:pt x="155" y="258"/>
                  </a:cubicBezTo>
                  <a:cubicBezTo>
                    <a:pt x="161" y="258"/>
                    <a:pt x="166" y="263"/>
                    <a:pt x="166" y="269"/>
                  </a:cubicBezTo>
                  <a:cubicBezTo>
                    <a:pt x="166" y="275"/>
                    <a:pt x="161" y="280"/>
                    <a:pt x="155" y="280"/>
                  </a:cubicBezTo>
                  <a:close/>
                  <a:moveTo>
                    <a:pt x="158" y="243"/>
                  </a:moveTo>
                  <a:cubicBezTo>
                    <a:pt x="156" y="244"/>
                    <a:pt x="153" y="244"/>
                    <a:pt x="151" y="243"/>
                  </a:cubicBezTo>
                  <a:cubicBezTo>
                    <a:pt x="129" y="231"/>
                    <a:pt x="72" y="168"/>
                    <a:pt x="68" y="12"/>
                  </a:cubicBezTo>
                  <a:cubicBezTo>
                    <a:pt x="241" y="12"/>
                    <a:pt x="241" y="12"/>
                    <a:pt x="241" y="12"/>
                  </a:cubicBezTo>
                  <a:cubicBezTo>
                    <a:pt x="238" y="167"/>
                    <a:pt x="180" y="231"/>
                    <a:pt x="158" y="243"/>
                  </a:cubicBezTo>
                  <a:close/>
                  <a:moveTo>
                    <a:pt x="250" y="163"/>
                  </a:moveTo>
                  <a:cubicBezTo>
                    <a:pt x="240" y="167"/>
                    <a:pt x="229" y="171"/>
                    <a:pt x="222" y="176"/>
                  </a:cubicBezTo>
                  <a:cubicBezTo>
                    <a:pt x="232" y="153"/>
                    <a:pt x="241" y="124"/>
                    <a:pt x="246" y="89"/>
                  </a:cubicBezTo>
                  <a:cubicBezTo>
                    <a:pt x="254" y="85"/>
                    <a:pt x="269" y="79"/>
                    <a:pt x="281" y="84"/>
                  </a:cubicBezTo>
                  <a:cubicBezTo>
                    <a:pt x="292" y="88"/>
                    <a:pt x="299" y="99"/>
                    <a:pt x="300" y="112"/>
                  </a:cubicBezTo>
                  <a:cubicBezTo>
                    <a:pt x="302" y="132"/>
                    <a:pt x="286" y="149"/>
                    <a:pt x="250" y="16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grpSp>
          <p:nvGrpSpPr>
            <p:cNvPr id="80" name="Group 79"/>
            <p:cNvGrpSpPr/>
            <p:nvPr/>
          </p:nvGrpSpPr>
          <p:grpSpPr>
            <a:xfrm>
              <a:off x="7113134" y="2836497"/>
              <a:ext cx="317328" cy="374304"/>
              <a:chOff x="17291050" y="620714"/>
              <a:chExt cx="1211263" cy="1428750"/>
            </a:xfrm>
            <a:solidFill>
              <a:schemeClr val="bg1"/>
            </a:solidFill>
          </p:grpSpPr>
          <p:sp>
            <p:nvSpPr>
              <p:cNvPr id="81" name="Freeform 864">
                <a:extLst>
                  <a:ext uri="{FF2B5EF4-FFF2-40B4-BE49-F238E27FC236}">
                    <a16:creationId xmlns:a16="http://schemas.microsoft.com/office/drawing/2014/main" id="{A7A15AD2-66EC-4C57-BC11-3F1C22C3722B}"/>
                  </a:ext>
                </a:extLst>
              </p:cNvPr>
              <p:cNvSpPr>
                <a:spLocks noEditPoints="1"/>
              </p:cNvSpPr>
              <p:nvPr/>
            </p:nvSpPr>
            <p:spPr bwMode="auto">
              <a:xfrm>
                <a:off x="17530763" y="882651"/>
                <a:ext cx="731838" cy="1166813"/>
              </a:xfrm>
              <a:custGeom>
                <a:avLst/>
                <a:gdLst>
                  <a:gd name="T0" fmla="*/ 0 w 162"/>
                  <a:gd name="T1" fmla="*/ 81 h 258"/>
                  <a:gd name="T2" fmla="*/ 19 w 162"/>
                  <a:gd name="T3" fmla="*/ 134 h 258"/>
                  <a:gd name="T4" fmla="*/ 35 w 162"/>
                  <a:gd name="T5" fmla="*/ 174 h 258"/>
                  <a:gd name="T6" fmla="*/ 53 w 162"/>
                  <a:gd name="T7" fmla="*/ 247 h 258"/>
                  <a:gd name="T8" fmla="*/ 109 w 162"/>
                  <a:gd name="T9" fmla="*/ 258 h 258"/>
                  <a:gd name="T10" fmla="*/ 122 w 162"/>
                  <a:gd name="T11" fmla="*/ 247 h 258"/>
                  <a:gd name="T12" fmla="*/ 125 w 162"/>
                  <a:gd name="T13" fmla="*/ 174 h 258"/>
                  <a:gd name="T14" fmla="*/ 145 w 162"/>
                  <a:gd name="T15" fmla="*/ 132 h 258"/>
                  <a:gd name="T16" fmla="*/ 158 w 162"/>
                  <a:gd name="T17" fmla="*/ 81 h 258"/>
                  <a:gd name="T18" fmla="*/ 162 w 162"/>
                  <a:gd name="T19" fmla="*/ 81 h 258"/>
                  <a:gd name="T20" fmla="*/ 101 w 162"/>
                  <a:gd name="T21" fmla="*/ 250 h 258"/>
                  <a:gd name="T22" fmla="*/ 61 w 162"/>
                  <a:gd name="T23" fmla="*/ 247 h 258"/>
                  <a:gd name="T24" fmla="*/ 101 w 162"/>
                  <a:gd name="T25" fmla="*/ 250 h 258"/>
                  <a:gd name="T26" fmla="*/ 109 w 162"/>
                  <a:gd name="T27" fmla="*/ 239 h 258"/>
                  <a:gd name="T28" fmla="*/ 48 w 162"/>
                  <a:gd name="T29" fmla="*/ 239 h 258"/>
                  <a:gd name="T30" fmla="*/ 71 w 162"/>
                  <a:gd name="T31" fmla="*/ 225 h 258"/>
                  <a:gd name="T32" fmla="*/ 46 w 162"/>
                  <a:gd name="T33" fmla="*/ 217 h 258"/>
                  <a:gd name="T34" fmla="*/ 94 w 162"/>
                  <a:gd name="T35" fmla="*/ 204 h 258"/>
                  <a:gd name="T36" fmla="*/ 45 w 162"/>
                  <a:gd name="T37" fmla="*/ 196 h 258"/>
                  <a:gd name="T38" fmla="*/ 118 w 162"/>
                  <a:gd name="T39" fmla="*/ 182 h 258"/>
                  <a:gd name="T40" fmla="*/ 73 w 162"/>
                  <a:gd name="T41" fmla="*/ 109 h 258"/>
                  <a:gd name="T42" fmla="*/ 87 w 162"/>
                  <a:gd name="T43" fmla="*/ 109 h 258"/>
                  <a:gd name="T44" fmla="*/ 97 w 162"/>
                  <a:gd name="T45" fmla="*/ 109 h 258"/>
                  <a:gd name="T46" fmla="*/ 86 w 162"/>
                  <a:gd name="T47" fmla="*/ 174 h 258"/>
                  <a:gd name="T48" fmla="*/ 60 w 162"/>
                  <a:gd name="T49" fmla="*/ 109 h 258"/>
                  <a:gd name="T50" fmla="*/ 68 w 162"/>
                  <a:gd name="T51" fmla="*/ 108 h 258"/>
                  <a:gd name="T52" fmla="*/ 64 w 162"/>
                  <a:gd name="T53" fmla="*/ 97 h 258"/>
                  <a:gd name="T54" fmla="*/ 72 w 162"/>
                  <a:gd name="T55" fmla="*/ 97 h 258"/>
                  <a:gd name="T56" fmla="*/ 64 w 162"/>
                  <a:gd name="T57" fmla="*/ 97 h 258"/>
                  <a:gd name="T58" fmla="*/ 92 w 162"/>
                  <a:gd name="T59" fmla="*/ 89 h 258"/>
                  <a:gd name="T60" fmla="*/ 92 w 162"/>
                  <a:gd name="T61" fmla="*/ 106 h 258"/>
                  <a:gd name="T62" fmla="*/ 138 w 162"/>
                  <a:gd name="T63" fmla="*/ 127 h 258"/>
                  <a:gd name="T64" fmla="*/ 117 w 162"/>
                  <a:gd name="T65" fmla="*/ 174 h 258"/>
                  <a:gd name="T66" fmla="*/ 106 w 162"/>
                  <a:gd name="T67" fmla="*/ 99 h 258"/>
                  <a:gd name="T68" fmla="*/ 101 w 162"/>
                  <a:gd name="T69" fmla="*/ 107 h 258"/>
                  <a:gd name="T70" fmla="*/ 94 w 162"/>
                  <a:gd name="T71" fmla="*/ 107 h 258"/>
                  <a:gd name="T72" fmla="*/ 92 w 162"/>
                  <a:gd name="T73" fmla="*/ 87 h 258"/>
                  <a:gd name="T74" fmla="*/ 90 w 162"/>
                  <a:gd name="T75" fmla="*/ 107 h 258"/>
                  <a:gd name="T76" fmla="*/ 80 w 162"/>
                  <a:gd name="T77" fmla="*/ 107 h 258"/>
                  <a:gd name="T78" fmla="*/ 70 w 162"/>
                  <a:gd name="T79" fmla="*/ 107 h 258"/>
                  <a:gd name="T80" fmla="*/ 68 w 162"/>
                  <a:gd name="T81" fmla="*/ 87 h 258"/>
                  <a:gd name="T82" fmla="*/ 67 w 162"/>
                  <a:gd name="T83" fmla="*/ 107 h 258"/>
                  <a:gd name="T84" fmla="*/ 60 w 162"/>
                  <a:gd name="T85" fmla="*/ 107 h 258"/>
                  <a:gd name="T86" fmla="*/ 54 w 162"/>
                  <a:gd name="T87" fmla="*/ 99 h 258"/>
                  <a:gd name="T88" fmla="*/ 45 w 162"/>
                  <a:gd name="T89" fmla="*/ 174 h 258"/>
                  <a:gd name="T90" fmla="*/ 25 w 162"/>
                  <a:gd name="T91" fmla="*/ 129 h 258"/>
                  <a:gd name="T92" fmla="*/ 81 w 162"/>
                  <a:gd name="T93" fmla="*/ 8 h 258"/>
                  <a:gd name="T94" fmla="*/ 138 w 162"/>
                  <a:gd name="T95" fmla="*/ 12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2" h="258">
                    <a:moveTo>
                      <a:pt x="81" y="0"/>
                    </a:moveTo>
                    <a:cubicBezTo>
                      <a:pt x="36" y="0"/>
                      <a:pt x="0" y="37"/>
                      <a:pt x="0" y="81"/>
                    </a:cubicBezTo>
                    <a:cubicBezTo>
                      <a:pt x="0" y="101"/>
                      <a:pt x="7" y="119"/>
                      <a:pt x="19" y="134"/>
                    </a:cubicBezTo>
                    <a:cubicBezTo>
                      <a:pt x="19" y="134"/>
                      <a:pt x="19" y="134"/>
                      <a:pt x="19" y="134"/>
                    </a:cubicBezTo>
                    <a:cubicBezTo>
                      <a:pt x="30" y="147"/>
                      <a:pt x="35" y="166"/>
                      <a:pt x="37" y="174"/>
                    </a:cubicBezTo>
                    <a:cubicBezTo>
                      <a:pt x="35" y="174"/>
                      <a:pt x="35" y="174"/>
                      <a:pt x="35" y="174"/>
                    </a:cubicBezTo>
                    <a:cubicBezTo>
                      <a:pt x="40" y="247"/>
                      <a:pt x="40" y="247"/>
                      <a:pt x="40" y="247"/>
                    </a:cubicBezTo>
                    <a:cubicBezTo>
                      <a:pt x="53" y="247"/>
                      <a:pt x="53" y="247"/>
                      <a:pt x="53" y="247"/>
                    </a:cubicBezTo>
                    <a:cubicBezTo>
                      <a:pt x="53" y="258"/>
                      <a:pt x="53" y="258"/>
                      <a:pt x="53" y="258"/>
                    </a:cubicBezTo>
                    <a:cubicBezTo>
                      <a:pt x="109" y="258"/>
                      <a:pt x="109" y="258"/>
                      <a:pt x="109" y="258"/>
                    </a:cubicBezTo>
                    <a:cubicBezTo>
                      <a:pt x="109" y="247"/>
                      <a:pt x="109" y="247"/>
                      <a:pt x="109" y="247"/>
                    </a:cubicBezTo>
                    <a:cubicBezTo>
                      <a:pt x="122" y="247"/>
                      <a:pt x="122" y="247"/>
                      <a:pt x="122" y="247"/>
                    </a:cubicBezTo>
                    <a:cubicBezTo>
                      <a:pt x="127" y="174"/>
                      <a:pt x="127" y="174"/>
                      <a:pt x="127" y="174"/>
                    </a:cubicBezTo>
                    <a:cubicBezTo>
                      <a:pt x="125" y="174"/>
                      <a:pt x="125" y="174"/>
                      <a:pt x="125" y="174"/>
                    </a:cubicBezTo>
                    <a:cubicBezTo>
                      <a:pt x="127" y="166"/>
                      <a:pt x="132" y="147"/>
                      <a:pt x="143" y="134"/>
                    </a:cubicBezTo>
                    <a:cubicBezTo>
                      <a:pt x="143" y="133"/>
                      <a:pt x="144" y="133"/>
                      <a:pt x="145" y="132"/>
                    </a:cubicBezTo>
                    <a:cubicBezTo>
                      <a:pt x="155" y="118"/>
                      <a:pt x="162" y="100"/>
                      <a:pt x="162" y="82"/>
                    </a:cubicBezTo>
                    <a:cubicBezTo>
                      <a:pt x="158" y="81"/>
                      <a:pt x="158" y="81"/>
                      <a:pt x="158" y="81"/>
                    </a:cubicBezTo>
                    <a:cubicBezTo>
                      <a:pt x="158" y="81"/>
                      <a:pt x="158" y="81"/>
                      <a:pt x="158" y="81"/>
                    </a:cubicBezTo>
                    <a:cubicBezTo>
                      <a:pt x="162" y="81"/>
                      <a:pt x="162" y="81"/>
                      <a:pt x="162" y="81"/>
                    </a:cubicBezTo>
                    <a:cubicBezTo>
                      <a:pt x="162" y="37"/>
                      <a:pt x="126" y="0"/>
                      <a:pt x="81" y="0"/>
                    </a:cubicBezTo>
                    <a:close/>
                    <a:moveTo>
                      <a:pt x="101" y="250"/>
                    </a:moveTo>
                    <a:cubicBezTo>
                      <a:pt x="61" y="250"/>
                      <a:pt x="61" y="250"/>
                      <a:pt x="61" y="250"/>
                    </a:cubicBezTo>
                    <a:cubicBezTo>
                      <a:pt x="61" y="247"/>
                      <a:pt x="61" y="247"/>
                      <a:pt x="61" y="247"/>
                    </a:cubicBezTo>
                    <a:cubicBezTo>
                      <a:pt x="101" y="247"/>
                      <a:pt x="101" y="247"/>
                      <a:pt x="101" y="247"/>
                    </a:cubicBezTo>
                    <a:lnTo>
                      <a:pt x="101" y="250"/>
                    </a:lnTo>
                    <a:close/>
                    <a:moveTo>
                      <a:pt x="114" y="239"/>
                    </a:moveTo>
                    <a:cubicBezTo>
                      <a:pt x="109" y="239"/>
                      <a:pt x="109" y="239"/>
                      <a:pt x="109" y="239"/>
                    </a:cubicBezTo>
                    <a:cubicBezTo>
                      <a:pt x="53" y="239"/>
                      <a:pt x="53" y="239"/>
                      <a:pt x="53" y="239"/>
                    </a:cubicBezTo>
                    <a:cubicBezTo>
                      <a:pt x="48" y="239"/>
                      <a:pt x="48" y="239"/>
                      <a:pt x="48" y="239"/>
                    </a:cubicBezTo>
                    <a:cubicBezTo>
                      <a:pt x="47" y="225"/>
                      <a:pt x="47" y="225"/>
                      <a:pt x="47" y="225"/>
                    </a:cubicBezTo>
                    <a:cubicBezTo>
                      <a:pt x="71" y="225"/>
                      <a:pt x="71" y="225"/>
                      <a:pt x="71" y="225"/>
                    </a:cubicBezTo>
                    <a:cubicBezTo>
                      <a:pt x="71" y="217"/>
                      <a:pt x="71" y="217"/>
                      <a:pt x="71" y="217"/>
                    </a:cubicBezTo>
                    <a:cubicBezTo>
                      <a:pt x="46" y="217"/>
                      <a:pt x="46" y="217"/>
                      <a:pt x="46" y="217"/>
                    </a:cubicBezTo>
                    <a:cubicBezTo>
                      <a:pt x="45" y="204"/>
                      <a:pt x="45" y="204"/>
                      <a:pt x="45" y="204"/>
                    </a:cubicBezTo>
                    <a:cubicBezTo>
                      <a:pt x="94" y="204"/>
                      <a:pt x="94" y="204"/>
                      <a:pt x="94" y="204"/>
                    </a:cubicBezTo>
                    <a:cubicBezTo>
                      <a:pt x="94" y="196"/>
                      <a:pt x="94" y="196"/>
                      <a:pt x="94" y="196"/>
                    </a:cubicBezTo>
                    <a:cubicBezTo>
                      <a:pt x="45" y="196"/>
                      <a:pt x="45" y="196"/>
                      <a:pt x="45" y="196"/>
                    </a:cubicBezTo>
                    <a:cubicBezTo>
                      <a:pt x="44" y="182"/>
                      <a:pt x="44" y="182"/>
                      <a:pt x="44" y="182"/>
                    </a:cubicBezTo>
                    <a:cubicBezTo>
                      <a:pt x="118" y="182"/>
                      <a:pt x="118" y="182"/>
                      <a:pt x="118" y="182"/>
                    </a:cubicBezTo>
                    <a:lnTo>
                      <a:pt x="114" y="239"/>
                    </a:lnTo>
                    <a:close/>
                    <a:moveTo>
                      <a:pt x="73" y="109"/>
                    </a:moveTo>
                    <a:cubicBezTo>
                      <a:pt x="80" y="109"/>
                      <a:pt x="80" y="109"/>
                      <a:pt x="80" y="109"/>
                    </a:cubicBezTo>
                    <a:cubicBezTo>
                      <a:pt x="87" y="109"/>
                      <a:pt x="87" y="109"/>
                      <a:pt x="87" y="109"/>
                    </a:cubicBezTo>
                    <a:cubicBezTo>
                      <a:pt x="89" y="109"/>
                      <a:pt x="90" y="109"/>
                      <a:pt x="92" y="108"/>
                    </a:cubicBezTo>
                    <a:cubicBezTo>
                      <a:pt x="93" y="109"/>
                      <a:pt x="95" y="109"/>
                      <a:pt x="97" y="109"/>
                    </a:cubicBezTo>
                    <a:cubicBezTo>
                      <a:pt x="100" y="109"/>
                      <a:pt x="100" y="109"/>
                      <a:pt x="100" y="109"/>
                    </a:cubicBezTo>
                    <a:cubicBezTo>
                      <a:pt x="86" y="174"/>
                      <a:pt x="86" y="174"/>
                      <a:pt x="86" y="174"/>
                    </a:cubicBezTo>
                    <a:cubicBezTo>
                      <a:pt x="74" y="174"/>
                      <a:pt x="74" y="174"/>
                      <a:pt x="74" y="174"/>
                    </a:cubicBezTo>
                    <a:cubicBezTo>
                      <a:pt x="60" y="109"/>
                      <a:pt x="60" y="109"/>
                      <a:pt x="60" y="109"/>
                    </a:cubicBezTo>
                    <a:cubicBezTo>
                      <a:pt x="63" y="109"/>
                      <a:pt x="63" y="109"/>
                      <a:pt x="63" y="109"/>
                    </a:cubicBezTo>
                    <a:cubicBezTo>
                      <a:pt x="65" y="109"/>
                      <a:pt x="67" y="109"/>
                      <a:pt x="68" y="108"/>
                    </a:cubicBezTo>
                    <a:cubicBezTo>
                      <a:pt x="70" y="109"/>
                      <a:pt x="72" y="109"/>
                      <a:pt x="73" y="109"/>
                    </a:cubicBezTo>
                    <a:close/>
                    <a:moveTo>
                      <a:pt x="64" y="97"/>
                    </a:moveTo>
                    <a:cubicBezTo>
                      <a:pt x="64" y="93"/>
                      <a:pt x="66" y="89"/>
                      <a:pt x="68" y="89"/>
                    </a:cubicBezTo>
                    <a:cubicBezTo>
                      <a:pt x="71" y="89"/>
                      <a:pt x="72" y="93"/>
                      <a:pt x="72" y="97"/>
                    </a:cubicBezTo>
                    <a:cubicBezTo>
                      <a:pt x="72" y="100"/>
                      <a:pt x="71" y="104"/>
                      <a:pt x="68" y="106"/>
                    </a:cubicBezTo>
                    <a:cubicBezTo>
                      <a:pt x="66" y="104"/>
                      <a:pt x="64" y="100"/>
                      <a:pt x="64" y="97"/>
                    </a:cubicBezTo>
                    <a:close/>
                    <a:moveTo>
                      <a:pt x="88" y="97"/>
                    </a:moveTo>
                    <a:cubicBezTo>
                      <a:pt x="88" y="93"/>
                      <a:pt x="89" y="89"/>
                      <a:pt x="92" y="89"/>
                    </a:cubicBezTo>
                    <a:cubicBezTo>
                      <a:pt x="94" y="89"/>
                      <a:pt x="96" y="93"/>
                      <a:pt x="96" y="97"/>
                    </a:cubicBezTo>
                    <a:cubicBezTo>
                      <a:pt x="96" y="100"/>
                      <a:pt x="94" y="104"/>
                      <a:pt x="92" y="106"/>
                    </a:cubicBezTo>
                    <a:cubicBezTo>
                      <a:pt x="89" y="104"/>
                      <a:pt x="88" y="100"/>
                      <a:pt x="88" y="97"/>
                    </a:cubicBezTo>
                    <a:close/>
                    <a:moveTo>
                      <a:pt x="138" y="127"/>
                    </a:moveTo>
                    <a:cubicBezTo>
                      <a:pt x="138" y="128"/>
                      <a:pt x="137" y="128"/>
                      <a:pt x="137" y="129"/>
                    </a:cubicBezTo>
                    <a:cubicBezTo>
                      <a:pt x="124" y="145"/>
                      <a:pt x="118" y="166"/>
                      <a:pt x="117" y="174"/>
                    </a:cubicBezTo>
                    <a:cubicBezTo>
                      <a:pt x="90" y="174"/>
                      <a:pt x="90" y="174"/>
                      <a:pt x="90" y="174"/>
                    </a:cubicBezTo>
                    <a:cubicBezTo>
                      <a:pt x="106" y="99"/>
                      <a:pt x="106" y="99"/>
                      <a:pt x="106" y="99"/>
                    </a:cubicBezTo>
                    <a:cubicBezTo>
                      <a:pt x="103" y="98"/>
                      <a:pt x="103" y="98"/>
                      <a:pt x="103" y="98"/>
                    </a:cubicBezTo>
                    <a:cubicBezTo>
                      <a:pt x="101" y="107"/>
                      <a:pt x="101" y="107"/>
                      <a:pt x="101" y="107"/>
                    </a:cubicBezTo>
                    <a:cubicBezTo>
                      <a:pt x="97" y="107"/>
                      <a:pt x="97" y="107"/>
                      <a:pt x="97" y="107"/>
                    </a:cubicBezTo>
                    <a:cubicBezTo>
                      <a:pt x="96" y="107"/>
                      <a:pt x="95" y="107"/>
                      <a:pt x="94" y="107"/>
                    </a:cubicBezTo>
                    <a:cubicBezTo>
                      <a:pt x="96" y="104"/>
                      <a:pt x="98" y="101"/>
                      <a:pt x="98" y="97"/>
                    </a:cubicBezTo>
                    <a:cubicBezTo>
                      <a:pt x="98" y="92"/>
                      <a:pt x="96" y="87"/>
                      <a:pt x="92" y="87"/>
                    </a:cubicBezTo>
                    <a:cubicBezTo>
                      <a:pt x="88" y="87"/>
                      <a:pt x="86" y="92"/>
                      <a:pt x="86" y="97"/>
                    </a:cubicBezTo>
                    <a:cubicBezTo>
                      <a:pt x="86" y="101"/>
                      <a:pt x="87" y="104"/>
                      <a:pt x="90" y="107"/>
                    </a:cubicBezTo>
                    <a:cubicBezTo>
                      <a:pt x="89" y="107"/>
                      <a:pt x="88" y="107"/>
                      <a:pt x="87" y="107"/>
                    </a:cubicBezTo>
                    <a:cubicBezTo>
                      <a:pt x="80" y="107"/>
                      <a:pt x="80" y="107"/>
                      <a:pt x="80" y="107"/>
                    </a:cubicBezTo>
                    <a:cubicBezTo>
                      <a:pt x="73" y="107"/>
                      <a:pt x="73" y="107"/>
                      <a:pt x="73" y="107"/>
                    </a:cubicBezTo>
                    <a:cubicBezTo>
                      <a:pt x="72" y="107"/>
                      <a:pt x="71" y="107"/>
                      <a:pt x="70" y="107"/>
                    </a:cubicBezTo>
                    <a:cubicBezTo>
                      <a:pt x="73" y="104"/>
                      <a:pt x="74" y="101"/>
                      <a:pt x="74" y="97"/>
                    </a:cubicBezTo>
                    <a:cubicBezTo>
                      <a:pt x="74" y="92"/>
                      <a:pt x="72" y="87"/>
                      <a:pt x="68" y="87"/>
                    </a:cubicBezTo>
                    <a:cubicBezTo>
                      <a:pt x="65" y="87"/>
                      <a:pt x="62" y="92"/>
                      <a:pt x="62" y="97"/>
                    </a:cubicBezTo>
                    <a:cubicBezTo>
                      <a:pt x="62" y="101"/>
                      <a:pt x="64" y="104"/>
                      <a:pt x="67" y="107"/>
                    </a:cubicBezTo>
                    <a:cubicBezTo>
                      <a:pt x="66" y="107"/>
                      <a:pt x="65" y="107"/>
                      <a:pt x="63" y="107"/>
                    </a:cubicBezTo>
                    <a:cubicBezTo>
                      <a:pt x="60" y="107"/>
                      <a:pt x="60" y="107"/>
                      <a:pt x="60" y="107"/>
                    </a:cubicBezTo>
                    <a:cubicBezTo>
                      <a:pt x="57" y="98"/>
                      <a:pt x="57" y="98"/>
                      <a:pt x="57" y="98"/>
                    </a:cubicBezTo>
                    <a:cubicBezTo>
                      <a:pt x="54" y="99"/>
                      <a:pt x="54" y="99"/>
                      <a:pt x="54" y="99"/>
                    </a:cubicBezTo>
                    <a:cubicBezTo>
                      <a:pt x="70" y="174"/>
                      <a:pt x="70" y="174"/>
                      <a:pt x="70" y="174"/>
                    </a:cubicBezTo>
                    <a:cubicBezTo>
                      <a:pt x="45" y="174"/>
                      <a:pt x="45" y="174"/>
                      <a:pt x="45" y="174"/>
                    </a:cubicBezTo>
                    <a:cubicBezTo>
                      <a:pt x="44" y="166"/>
                      <a:pt x="38" y="145"/>
                      <a:pt x="25" y="129"/>
                    </a:cubicBezTo>
                    <a:cubicBezTo>
                      <a:pt x="25" y="129"/>
                      <a:pt x="25" y="129"/>
                      <a:pt x="25" y="129"/>
                    </a:cubicBezTo>
                    <a:cubicBezTo>
                      <a:pt x="14" y="116"/>
                      <a:pt x="8" y="99"/>
                      <a:pt x="8" y="81"/>
                    </a:cubicBezTo>
                    <a:cubicBezTo>
                      <a:pt x="8" y="41"/>
                      <a:pt x="41" y="8"/>
                      <a:pt x="81" y="8"/>
                    </a:cubicBezTo>
                    <a:cubicBezTo>
                      <a:pt x="121" y="8"/>
                      <a:pt x="154" y="41"/>
                      <a:pt x="154" y="81"/>
                    </a:cubicBezTo>
                    <a:cubicBezTo>
                      <a:pt x="154" y="98"/>
                      <a:pt x="148" y="115"/>
                      <a:pt x="138"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82" name="Rectangle 865">
                <a:extLst>
                  <a:ext uri="{FF2B5EF4-FFF2-40B4-BE49-F238E27FC236}">
                    <a16:creationId xmlns:a16="http://schemas.microsoft.com/office/drawing/2014/main" id="{0137F45A-D6DC-4132-ADC5-B56A6F1C52F3}"/>
                  </a:ext>
                </a:extLst>
              </p:cNvPr>
              <p:cNvSpPr>
                <a:spLocks noChangeArrowheads="1"/>
              </p:cNvSpPr>
              <p:nvPr/>
            </p:nvSpPr>
            <p:spPr bwMode="auto">
              <a:xfrm>
                <a:off x="17291050" y="1208089"/>
                <a:ext cx="149225"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99" name="Rectangle 866">
                <a:extLst>
                  <a:ext uri="{FF2B5EF4-FFF2-40B4-BE49-F238E27FC236}">
                    <a16:creationId xmlns:a16="http://schemas.microsoft.com/office/drawing/2014/main" id="{7D8E22B8-1EEC-4A7F-97C6-BCB024C0FAFD}"/>
                  </a:ext>
                </a:extLst>
              </p:cNvPr>
              <p:cNvSpPr>
                <a:spLocks noChangeArrowheads="1"/>
              </p:cNvSpPr>
              <p:nvPr/>
            </p:nvSpPr>
            <p:spPr bwMode="auto">
              <a:xfrm>
                <a:off x="18353088" y="1208089"/>
                <a:ext cx="149225" cy="36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100" name="Freeform 867">
                <a:extLst>
                  <a:ext uri="{FF2B5EF4-FFF2-40B4-BE49-F238E27FC236}">
                    <a16:creationId xmlns:a16="http://schemas.microsoft.com/office/drawing/2014/main" id="{C8DC5E35-5944-496D-8F33-073765E90413}"/>
                  </a:ext>
                </a:extLst>
              </p:cNvPr>
              <p:cNvSpPr>
                <a:spLocks/>
              </p:cNvSpPr>
              <p:nvPr/>
            </p:nvSpPr>
            <p:spPr bwMode="auto">
              <a:xfrm>
                <a:off x="18208625" y="782639"/>
                <a:ext cx="130175" cy="131763"/>
              </a:xfrm>
              <a:custGeom>
                <a:avLst/>
                <a:gdLst>
                  <a:gd name="T0" fmla="*/ 0 w 82"/>
                  <a:gd name="T1" fmla="*/ 66 h 83"/>
                  <a:gd name="T2" fmla="*/ 14 w 82"/>
                  <a:gd name="T3" fmla="*/ 83 h 83"/>
                  <a:gd name="T4" fmla="*/ 82 w 82"/>
                  <a:gd name="T5" fmla="*/ 17 h 83"/>
                  <a:gd name="T6" fmla="*/ 65 w 82"/>
                  <a:gd name="T7" fmla="*/ 0 h 83"/>
                  <a:gd name="T8" fmla="*/ 0 w 82"/>
                  <a:gd name="T9" fmla="*/ 66 h 83"/>
                </a:gdLst>
                <a:ahLst/>
                <a:cxnLst>
                  <a:cxn ang="0">
                    <a:pos x="T0" y="T1"/>
                  </a:cxn>
                  <a:cxn ang="0">
                    <a:pos x="T2" y="T3"/>
                  </a:cxn>
                  <a:cxn ang="0">
                    <a:pos x="T4" y="T5"/>
                  </a:cxn>
                  <a:cxn ang="0">
                    <a:pos x="T6" y="T7"/>
                  </a:cxn>
                  <a:cxn ang="0">
                    <a:pos x="T8" y="T9"/>
                  </a:cxn>
                </a:cxnLst>
                <a:rect l="0" t="0" r="r" b="b"/>
                <a:pathLst>
                  <a:path w="82" h="83">
                    <a:moveTo>
                      <a:pt x="0" y="66"/>
                    </a:moveTo>
                    <a:lnTo>
                      <a:pt x="14" y="83"/>
                    </a:lnTo>
                    <a:lnTo>
                      <a:pt x="82" y="17"/>
                    </a:lnTo>
                    <a:lnTo>
                      <a:pt x="65" y="0"/>
                    </a:lnTo>
                    <a:lnTo>
                      <a:pt x="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101" name="Rectangle 868">
                <a:extLst>
                  <a:ext uri="{FF2B5EF4-FFF2-40B4-BE49-F238E27FC236}">
                    <a16:creationId xmlns:a16="http://schemas.microsoft.com/office/drawing/2014/main" id="{0BB843A3-4494-4385-8F12-4009AE588E29}"/>
                  </a:ext>
                </a:extLst>
              </p:cNvPr>
              <p:cNvSpPr>
                <a:spLocks noChangeArrowheads="1"/>
              </p:cNvSpPr>
              <p:nvPr/>
            </p:nvSpPr>
            <p:spPr bwMode="auto">
              <a:xfrm>
                <a:off x="17878425" y="620714"/>
                <a:ext cx="36513"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102" name="Freeform 869">
                <a:extLst>
                  <a:ext uri="{FF2B5EF4-FFF2-40B4-BE49-F238E27FC236}">
                    <a16:creationId xmlns:a16="http://schemas.microsoft.com/office/drawing/2014/main" id="{A35E3720-C9C7-4FD1-B9A3-79AA3754CA3C}"/>
                  </a:ext>
                </a:extLst>
              </p:cNvPr>
              <p:cNvSpPr>
                <a:spLocks/>
              </p:cNvSpPr>
              <p:nvPr/>
            </p:nvSpPr>
            <p:spPr bwMode="auto">
              <a:xfrm>
                <a:off x="17454563" y="782639"/>
                <a:ext cx="130175" cy="131763"/>
              </a:xfrm>
              <a:custGeom>
                <a:avLst/>
                <a:gdLst>
                  <a:gd name="T0" fmla="*/ 82 w 82"/>
                  <a:gd name="T1" fmla="*/ 66 h 83"/>
                  <a:gd name="T2" fmla="*/ 17 w 82"/>
                  <a:gd name="T3" fmla="*/ 0 h 83"/>
                  <a:gd name="T4" fmla="*/ 0 w 82"/>
                  <a:gd name="T5" fmla="*/ 17 h 83"/>
                  <a:gd name="T6" fmla="*/ 68 w 82"/>
                  <a:gd name="T7" fmla="*/ 83 h 83"/>
                  <a:gd name="T8" fmla="*/ 82 w 82"/>
                  <a:gd name="T9" fmla="*/ 66 h 83"/>
                </a:gdLst>
                <a:ahLst/>
                <a:cxnLst>
                  <a:cxn ang="0">
                    <a:pos x="T0" y="T1"/>
                  </a:cxn>
                  <a:cxn ang="0">
                    <a:pos x="T2" y="T3"/>
                  </a:cxn>
                  <a:cxn ang="0">
                    <a:pos x="T4" y="T5"/>
                  </a:cxn>
                  <a:cxn ang="0">
                    <a:pos x="T6" y="T7"/>
                  </a:cxn>
                  <a:cxn ang="0">
                    <a:pos x="T8" y="T9"/>
                  </a:cxn>
                </a:cxnLst>
                <a:rect l="0" t="0" r="r" b="b"/>
                <a:pathLst>
                  <a:path w="82" h="83">
                    <a:moveTo>
                      <a:pt x="82" y="66"/>
                    </a:moveTo>
                    <a:lnTo>
                      <a:pt x="17" y="0"/>
                    </a:lnTo>
                    <a:lnTo>
                      <a:pt x="0" y="17"/>
                    </a:lnTo>
                    <a:lnTo>
                      <a:pt x="68" y="83"/>
                    </a:lnTo>
                    <a:lnTo>
                      <a:pt x="8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grpSp>
        <p:sp>
          <p:nvSpPr>
            <p:cNvPr id="103" name="Oval 102"/>
            <p:cNvSpPr/>
            <p:nvPr/>
          </p:nvSpPr>
          <p:spPr>
            <a:xfrm>
              <a:off x="8188870" y="2758104"/>
              <a:ext cx="534814" cy="534814"/>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FFFFFF"/>
                </a:solidFill>
                <a:latin typeface="Arial" panose="020B0604020202020204" pitchFamily="34" charset="0"/>
                <a:cs typeface="Arial" panose="020B0604020202020204" pitchFamily="34" charset="0"/>
              </a:endParaRPr>
            </a:p>
          </p:txBody>
        </p:sp>
        <p:grpSp>
          <p:nvGrpSpPr>
            <p:cNvPr id="104" name="Group 17"/>
            <p:cNvGrpSpPr>
              <a:grpSpLocks noChangeAspect="1"/>
            </p:cNvGrpSpPr>
            <p:nvPr/>
          </p:nvGrpSpPr>
          <p:grpSpPr bwMode="auto">
            <a:xfrm>
              <a:off x="8328486" y="2894929"/>
              <a:ext cx="255582" cy="261164"/>
              <a:chOff x="3263" y="1117"/>
              <a:chExt cx="229" cy="234"/>
            </a:xfrm>
          </p:grpSpPr>
          <p:sp>
            <p:nvSpPr>
              <p:cNvPr id="105" name="Freeform 18"/>
              <p:cNvSpPr>
                <a:spLocks/>
              </p:cNvSpPr>
              <p:nvPr/>
            </p:nvSpPr>
            <p:spPr bwMode="auto">
              <a:xfrm>
                <a:off x="3263" y="1202"/>
                <a:ext cx="133" cy="46"/>
              </a:xfrm>
              <a:custGeom>
                <a:avLst/>
                <a:gdLst>
                  <a:gd name="T0" fmla="*/ 1088 w 1088"/>
                  <a:gd name="T1" fmla="*/ 184 h 368"/>
                  <a:gd name="T2" fmla="*/ 1088 w 1088"/>
                  <a:gd name="T3" fmla="*/ 184 h 368"/>
                  <a:gd name="T4" fmla="*/ 544 w 1088"/>
                  <a:gd name="T5" fmla="*/ 368 h 368"/>
                  <a:gd name="T6" fmla="*/ 0 w 1088"/>
                  <a:gd name="T7" fmla="*/ 184 h 368"/>
                  <a:gd name="T8" fmla="*/ 544 w 1088"/>
                  <a:gd name="T9" fmla="*/ 0 h 368"/>
                  <a:gd name="T10" fmla="*/ 1088 w 1088"/>
                  <a:gd name="T11" fmla="*/ 184 h 368"/>
                  <a:gd name="T12" fmla="*/ 1088 w 1088"/>
                  <a:gd name="T13" fmla="*/ 184 h 368"/>
                </a:gdLst>
                <a:ahLst/>
                <a:cxnLst>
                  <a:cxn ang="0">
                    <a:pos x="T0" y="T1"/>
                  </a:cxn>
                  <a:cxn ang="0">
                    <a:pos x="T2" y="T3"/>
                  </a:cxn>
                  <a:cxn ang="0">
                    <a:pos x="T4" y="T5"/>
                  </a:cxn>
                  <a:cxn ang="0">
                    <a:pos x="T6" y="T7"/>
                  </a:cxn>
                  <a:cxn ang="0">
                    <a:pos x="T8" y="T9"/>
                  </a:cxn>
                  <a:cxn ang="0">
                    <a:pos x="T10" y="T11"/>
                  </a:cxn>
                  <a:cxn ang="0">
                    <a:pos x="T12" y="T13"/>
                  </a:cxn>
                </a:cxnLst>
                <a:rect l="0" t="0" r="r" b="b"/>
                <a:pathLst>
                  <a:path w="1088" h="368">
                    <a:moveTo>
                      <a:pt x="1088" y="184"/>
                    </a:moveTo>
                    <a:lnTo>
                      <a:pt x="1088" y="184"/>
                    </a:lnTo>
                    <a:cubicBezTo>
                      <a:pt x="1088" y="286"/>
                      <a:pt x="844" y="368"/>
                      <a:pt x="544" y="368"/>
                    </a:cubicBezTo>
                    <a:cubicBezTo>
                      <a:pt x="243" y="368"/>
                      <a:pt x="0" y="286"/>
                      <a:pt x="0" y="184"/>
                    </a:cubicBezTo>
                    <a:cubicBezTo>
                      <a:pt x="0" y="83"/>
                      <a:pt x="243" y="0"/>
                      <a:pt x="544" y="0"/>
                    </a:cubicBezTo>
                    <a:cubicBezTo>
                      <a:pt x="844" y="0"/>
                      <a:pt x="1088" y="83"/>
                      <a:pt x="1088" y="184"/>
                    </a:cubicBezTo>
                    <a:lnTo>
                      <a:pt x="1088" y="184"/>
                    </a:lnTo>
                    <a:close/>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106" name="Freeform 19"/>
              <p:cNvSpPr>
                <a:spLocks/>
              </p:cNvSpPr>
              <p:nvPr/>
            </p:nvSpPr>
            <p:spPr bwMode="auto">
              <a:xfrm>
                <a:off x="3263" y="1225"/>
                <a:ext cx="133" cy="126"/>
              </a:xfrm>
              <a:custGeom>
                <a:avLst/>
                <a:gdLst>
                  <a:gd name="T0" fmla="*/ 1088 w 1088"/>
                  <a:gd name="T1" fmla="*/ 0 h 1020"/>
                  <a:gd name="T2" fmla="*/ 1088 w 1088"/>
                  <a:gd name="T3" fmla="*/ 0 h 1020"/>
                  <a:gd name="T4" fmla="*/ 1088 w 1088"/>
                  <a:gd name="T5" fmla="*/ 836 h 1020"/>
                  <a:gd name="T6" fmla="*/ 544 w 1088"/>
                  <a:gd name="T7" fmla="*/ 1020 h 1020"/>
                  <a:gd name="T8" fmla="*/ 0 w 1088"/>
                  <a:gd name="T9" fmla="*/ 836 h 1020"/>
                  <a:gd name="T10" fmla="*/ 0 w 1088"/>
                  <a:gd name="T11" fmla="*/ 0 h 1020"/>
                </a:gdLst>
                <a:ahLst/>
                <a:cxnLst>
                  <a:cxn ang="0">
                    <a:pos x="T0" y="T1"/>
                  </a:cxn>
                  <a:cxn ang="0">
                    <a:pos x="T2" y="T3"/>
                  </a:cxn>
                  <a:cxn ang="0">
                    <a:pos x="T4" y="T5"/>
                  </a:cxn>
                  <a:cxn ang="0">
                    <a:pos x="T6" y="T7"/>
                  </a:cxn>
                  <a:cxn ang="0">
                    <a:pos x="T8" y="T9"/>
                  </a:cxn>
                  <a:cxn ang="0">
                    <a:pos x="T10" y="T11"/>
                  </a:cxn>
                </a:cxnLst>
                <a:rect l="0" t="0" r="r" b="b"/>
                <a:pathLst>
                  <a:path w="1088" h="1020">
                    <a:moveTo>
                      <a:pt x="1088" y="0"/>
                    </a:moveTo>
                    <a:lnTo>
                      <a:pt x="1088" y="0"/>
                    </a:lnTo>
                    <a:lnTo>
                      <a:pt x="1088" y="836"/>
                    </a:lnTo>
                    <a:cubicBezTo>
                      <a:pt x="1088" y="938"/>
                      <a:pt x="844" y="1020"/>
                      <a:pt x="544" y="1020"/>
                    </a:cubicBezTo>
                    <a:cubicBezTo>
                      <a:pt x="243" y="1020"/>
                      <a:pt x="0" y="938"/>
                      <a:pt x="0" y="836"/>
                    </a:cubicBezTo>
                    <a:lnTo>
                      <a:pt x="0" y="0"/>
                    </a:lnTo>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107" name="Freeform 20"/>
              <p:cNvSpPr>
                <a:spLocks/>
              </p:cNvSpPr>
              <p:nvPr/>
            </p:nvSpPr>
            <p:spPr bwMode="auto">
              <a:xfrm>
                <a:off x="3263" y="1295"/>
                <a:ext cx="133" cy="23"/>
              </a:xfrm>
              <a:custGeom>
                <a:avLst/>
                <a:gdLst>
                  <a:gd name="T0" fmla="*/ 1088 w 1088"/>
                  <a:gd name="T1" fmla="*/ 0 h 184"/>
                  <a:gd name="T2" fmla="*/ 1088 w 1088"/>
                  <a:gd name="T3" fmla="*/ 0 h 184"/>
                  <a:gd name="T4" fmla="*/ 544 w 1088"/>
                  <a:gd name="T5" fmla="*/ 184 h 184"/>
                  <a:gd name="T6" fmla="*/ 0 w 1088"/>
                  <a:gd name="T7" fmla="*/ 0 h 184"/>
                </a:gdLst>
                <a:ahLst/>
                <a:cxnLst>
                  <a:cxn ang="0">
                    <a:pos x="T0" y="T1"/>
                  </a:cxn>
                  <a:cxn ang="0">
                    <a:pos x="T2" y="T3"/>
                  </a:cxn>
                  <a:cxn ang="0">
                    <a:pos x="T4" y="T5"/>
                  </a:cxn>
                  <a:cxn ang="0">
                    <a:pos x="T6" y="T7"/>
                  </a:cxn>
                </a:cxnLst>
                <a:rect l="0" t="0" r="r" b="b"/>
                <a:pathLst>
                  <a:path w="1088" h="184">
                    <a:moveTo>
                      <a:pt x="1088" y="0"/>
                    </a:moveTo>
                    <a:lnTo>
                      <a:pt x="1088" y="0"/>
                    </a:lnTo>
                    <a:cubicBezTo>
                      <a:pt x="1088" y="102"/>
                      <a:pt x="844" y="184"/>
                      <a:pt x="544" y="184"/>
                    </a:cubicBezTo>
                    <a:cubicBezTo>
                      <a:pt x="243" y="184"/>
                      <a:pt x="0" y="102"/>
                      <a:pt x="0" y="0"/>
                    </a:cubicBezTo>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112" name="Freeform 21"/>
              <p:cNvSpPr>
                <a:spLocks/>
              </p:cNvSpPr>
              <p:nvPr/>
            </p:nvSpPr>
            <p:spPr bwMode="auto">
              <a:xfrm>
                <a:off x="3263" y="1261"/>
                <a:ext cx="133" cy="23"/>
              </a:xfrm>
              <a:custGeom>
                <a:avLst/>
                <a:gdLst>
                  <a:gd name="T0" fmla="*/ 1088 w 1088"/>
                  <a:gd name="T1" fmla="*/ 0 h 184"/>
                  <a:gd name="T2" fmla="*/ 1088 w 1088"/>
                  <a:gd name="T3" fmla="*/ 0 h 184"/>
                  <a:gd name="T4" fmla="*/ 544 w 1088"/>
                  <a:gd name="T5" fmla="*/ 184 h 184"/>
                  <a:gd name="T6" fmla="*/ 0 w 1088"/>
                  <a:gd name="T7" fmla="*/ 0 h 184"/>
                </a:gdLst>
                <a:ahLst/>
                <a:cxnLst>
                  <a:cxn ang="0">
                    <a:pos x="T0" y="T1"/>
                  </a:cxn>
                  <a:cxn ang="0">
                    <a:pos x="T2" y="T3"/>
                  </a:cxn>
                  <a:cxn ang="0">
                    <a:pos x="T4" y="T5"/>
                  </a:cxn>
                  <a:cxn ang="0">
                    <a:pos x="T6" y="T7"/>
                  </a:cxn>
                </a:cxnLst>
                <a:rect l="0" t="0" r="r" b="b"/>
                <a:pathLst>
                  <a:path w="1088" h="184">
                    <a:moveTo>
                      <a:pt x="1088" y="0"/>
                    </a:moveTo>
                    <a:lnTo>
                      <a:pt x="1088" y="0"/>
                    </a:lnTo>
                    <a:cubicBezTo>
                      <a:pt x="1088" y="102"/>
                      <a:pt x="844" y="184"/>
                      <a:pt x="544" y="184"/>
                    </a:cubicBezTo>
                    <a:cubicBezTo>
                      <a:pt x="243" y="184"/>
                      <a:pt x="0" y="102"/>
                      <a:pt x="0" y="0"/>
                    </a:cubicBezTo>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113" name="Freeform 22"/>
              <p:cNvSpPr>
                <a:spLocks/>
              </p:cNvSpPr>
              <p:nvPr/>
            </p:nvSpPr>
            <p:spPr bwMode="auto">
              <a:xfrm>
                <a:off x="3359" y="1117"/>
                <a:ext cx="133" cy="46"/>
              </a:xfrm>
              <a:custGeom>
                <a:avLst/>
                <a:gdLst>
                  <a:gd name="T0" fmla="*/ 1088 w 1088"/>
                  <a:gd name="T1" fmla="*/ 184 h 368"/>
                  <a:gd name="T2" fmla="*/ 1088 w 1088"/>
                  <a:gd name="T3" fmla="*/ 184 h 368"/>
                  <a:gd name="T4" fmla="*/ 544 w 1088"/>
                  <a:gd name="T5" fmla="*/ 368 h 368"/>
                  <a:gd name="T6" fmla="*/ 0 w 1088"/>
                  <a:gd name="T7" fmla="*/ 184 h 368"/>
                  <a:gd name="T8" fmla="*/ 544 w 1088"/>
                  <a:gd name="T9" fmla="*/ 0 h 368"/>
                  <a:gd name="T10" fmla="*/ 1088 w 1088"/>
                  <a:gd name="T11" fmla="*/ 184 h 368"/>
                  <a:gd name="T12" fmla="*/ 1088 w 1088"/>
                  <a:gd name="T13" fmla="*/ 184 h 368"/>
                </a:gdLst>
                <a:ahLst/>
                <a:cxnLst>
                  <a:cxn ang="0">
                    <a:pos x="T0" y="T1"/>
                  </a:cxn>
                  <a:cxn ang="0">
                    <a:pos x="T2" y="T3"/>
                  </a:cxn>
                  <a:cxn ang="0">
                    <a:pos x="T4" y="T5"/>
                  </a:cxn>
                  <a:cxn ang="0">
                    <a:pos x="T6" y="T7"/>
                  </a:cxn>
                  <a:cxn ang="0">
                    <a:pos x="T8" y="T9"/>
                  </a:cxn>
                  <a:cxn ang="0">
                    <a:pos x="T10" y="T11"/>
                  </a:cxn>
                  <a:cxn ang="0">
                    <a:pos x="T12" y="T13"/>
                  </a:cxn>
                </a:cxnLst>
                <a:rect l="0" t="0" r="r" b="b"/>
                <a:pathLst>
                  <a:path w="1088" h="368">
                    <a:moveTo>
                      <a:pt x="1088" y="184"/>
                    </a:moveTo>
                    <a:lnTo>
                      <a:pt x="1088" y="184"/>
                    </a:lnTo>
                    <a:cubicBezTo>
                      <a:pt x="1088" y="285"/>
                      <a:pt x="845" y="368"/>
                      <a:pt x="544" y="368"/>
                    </a:cubicBezTo>
                    <a:cubicBezTo>
                      <a:pt x="244" y="368"/>
                      <a:pt x="0" y="285"/>
                      <a:pt x="0" y="184"/>
                    </a:cubicBezTo>
                    <a:cubicBezTo>
                      <a:pt x="0" y="82"/>
                      <a:pt x="244" y="0"/>
                      <a:pt x="544" y="0"/>
                    </a:cubicBezTo>
                    <a:cubicBezTo>
                      <a:pt x="845" y="0"/>
                      <a:pt x="1088" y="82"/>
                      <a:pt x="1088" y="184"/>
                    </a:cubicBezTo>
                    <a:lnTo>
                      <a:pt x="1088" y="184"/>
                    </a:lnTo>
                    <a:close/>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114" name="Freeform 23"/>
              <p:cNvSpPr>
                <a:spLocks/>
              </p:cNvSpPr>
              <p:nvPr/>
            </p:nvSpPr>
            <p:spPr bwMode="auto">
              <a:xfrm>
                <a:off x="3359" y="1140"/>
                <a:ext cx="0" cy="64"/>
              </a:xfrm>
              <a:custGeom>
                <a:avLst/>
                <a:gdLst>
                  <a:gd name="T0" fmla="*/ 519 h 519"/>
                  <a:gd name="T1" fmla="*/ 519 h 519"/>
                  <a:gd name="T2" fmla="*/ 0 h 519"/>
                </a:gdLst>
                <a:ahLst/>
                <a:cxnLst>
                  <a:cxn ang="0">
                    <a:pos x="0" y="T0"/>
                  </a:cxn>
                  <a:cxn ang="0">
                    <a:pos x="0" y="T1"/>
                  </a:cxn>
                  <a:cxn ang="0">
                    <a:pos x="0" y="T2"/>
                  </a:cxn>
                </a:cxnLst>
                <a:rect l="0" t="0" r="r" b="b"/>
                <a:pathLst>
                  <a:path h="519">
                    <a:moveTo>
                      <a:pt x="0" y="519"/>
                    </a:moveTo>
                    <a:lnTo>
                      <a:pt x="0" y="519"/>
                    </a:lnTo>
                    <a:lnTo>
                      <a:pt x="0" y="0"/>
                    </a:lnTo>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115" name="Freeform 24"/>
              <p:cNvSpPr>
                <a:spLocks/>
              </p:cNvSpPr>
              <p:nvPr/>
            </p:nvSpPr>
            <p:spPr bwMode="auto">
              <a:xfrm>
                <a:off x="3396" y="1140"/>
                <a:ext cx="96" cy="166"/>
              </a:xfrm>
              <a:custGeom>
                <a:avLst/>
                <a:gdLst>
                  <a:gd name="T0" fmla="*/ 780 w 780"/>
                  <a:gd name="T1" fmla="*/ 0 h 1340"/>
                  <a:gd name="T2" fmla="*/ 780 w 780"/>
                  <a:gd name="T3" fmla="*/ 0 h 1340"/>
                  <a:gd name="T4" fmla="*/ 780 w 780"/>
                  <a:gd name="T5" fmla="*/ 1156 h 1340"/>
                  <a:gd name="T6" fmla="*/ 236 w 780"/>
                  <a:gd name="T7" fmla="*/ 1340 h 1340"/>
                  <a:gd name="T8" fmla="*/ 0 w 780"/>
                  <a:gd name="T9" fmla="*/ 1322 h 1340"/>
                </a:gdLst>
                <a:ahLst/>
                <a:cxnLst>
                  <a:cxn ang="0">
                    <a:pos x="T0" y="T1"/>
                  </a:cxn>
                  <a:cxn ang="0">
                    <a:pos x="T2" y="T3"/>
                  </a:cxn>
                  <a:cxn ang="0">
                    <a:pos x="T4" y="T5"/>
                  </a:cxn>
                  <a:cxn ang="0">
                    <a:pos x="T6" y="T7"/>
                  </a:cxn>
                  <a:cxn ang="0">
                    <a:pos x="T8" y="T9"/>
                  </a:cxn>
                </a:cxnLst>
                <a:rect l="0" t="0" r="r" b="b"/>
                <a:pathLst>
                  <a:path w="780" h="1340">
                    <a:moveTo>
                      <a:pt x="780" y="0"/>
                    </a:moveTo>
                    <a:lnTo>
                      <a:pt x="780" y="0"/>
                    </a:lnTo>
                    <a:lnTo>
                      <a:pt x="780" y="1156"/>
                    </a:lnTo>
                    <a:cubicBezTo>
                      <a:pt x="780" y="1258"/>
                      <a:pt x="537" y="1340"/>
                      <a:pt x="236" y="1340"/>
                    </a:cubicBezTo>
                    <a:cubicBezTo>
                      <a:pt x="152" y="1340"/>
                      <a:pt x="71" y="1334"/>
                      <a:pt x="0" y="1322"/>
                    </a:cubicBezTo>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116" name="Freeform 25"/>
              <p:cNvSpPr>
                <a:spLocks/>
              </p:cNvSpPr>
              <p:nvPr/>
            </p:nvSpPr>
            <p:spPr bwMode="auto">
              <a:xfrm>
                <a:off x="3396" y="1250"/>
                <a:ext cx="96" cy="22"/>
              </a:xfrm>
              <a:custGeom>
                <a:avLst/>
                <a:gdLst>
                  <a:gd name="T0" fmla="*/ 780 w 780"/>
                  <a:gd name="T1" fmla="*/ 0 h 184"/>
                  <a:gd name="T2" fmla="*/ 780 w 780"/>
                  <a:gd name="T3" fmla="*/ 0 h 184"/>
                  <a:gd name="T4" fmla="*/ 236 w 780"/>
                  <a:gd name="T5" fmla="*/ 184 h 184"/>
                  <a:gd name="T6" fmla="*/ 0 w 780"/>
                  <a:gd name="T7" fmla="*/ 166 h 184"/>
                </a:gdLst>
                <a:ahLst/>
                <a:cxnLst>
                  <a:cxn ang="0">
                    <a:pos x="T0" y="T1"/>
                  </a:cxn>
                  <a:cxn ang="0">
                    <a:pos x="T2" y="T3"/>
                  </a:cxn>
                  <a:cxn ang="0">
                    <a:pos x="T4" y="T5"/>
                  </a:cxn>
                  <a:cxn ang="0">
                    <a:pos x="T6" y="T7"/>
                  </a:cxn>
                </a:cxnLst>
                <a:rect l="0" t="0" r="r" b="b"/>
                <a:pathLst>
                  <a:path w="780" h="184">
                    <a:moveTo>
                      <a:pt x="780" y="0"/>
                    </a:moveTo>
                    <a:lnTo>
                      <a:pt x="780" y="0"/>
                    </a:lnTo>
                    <a:cubicBezTo>
                      <a:pt x="780" y="102"/>
                      <a:pt x="537" y="184"/>
                      <a:pt x="236" y="184"/>
                    </a:cubicBezTo>
                    <a:cubicBezTo>
                      <a:pt x="152" y="184"/>
                      <a:pt x="71" y="178"/>
                      <a:pt x="0" y="166"/>
                    </a:cubicBezTo>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117" name="Freeform 26"/>
              <p:cNvSpPr>
                <a:spLocks/>
              </p:cNvSpPr>
              <p:nvPr/>
            </p:nvSpPr>
            <p:spPr bwMode="auto">
              <a:xfrm>
                <a:off x="3396" y="1214"/>
                <a:ext cx="96" cy="23"/>
              </a:xfrm>
              <a:custGeom>
                <a:avLst/>
                <a:gdLst>
                  <a:gd name="T0" fmla="*/ 780 w 780"/>
                  <a:gd name="T1" fmla="*/ 0 h 184"/>
                  <a:gd name="T2" fmla="*/ 780 w 780"/>
                  <a:gd name="T3" fmla="*/ 0 h 184"/>
                  <a:gd name="T4" fmla="*/ 236 w 780"/>
                  <a:gd name="T5" fmla="*/ 184 h 184"/>
                  <a:gd name="T6" fmla="*/ 0 w 780"/>
                  <a:gd name="T7" fmla="*/ 166 h 184"/>
                </a:gdLst>
                <a:ahLst/>
                <a:cxnLst>
                  <a:cxn ang="0">
                    <a:pos x="T0" y="T1"/>
                  </a:cxn>
                  <a:cxn ang="0">
                    <a:pos x="T2" y="T3"/>
                  </a:cxn>
                  <a:cxn ang="0">
                    <a:pos x="T4" y="T5"/>
                  </a:cxn>
                  <a:cxn ang="0">
                    <a:pos x="T6" y="T7"/>
                  </a:cxn>
                </a:cxnLst>
                <a:rect l="0" t="0" r="r" b="b"/>
                <a:pathLst>
                  <a:path w="780" h="184">
                    <a:moveTo>
                      <a:pt x="780" y="0"/>
                    </a:moveTo>
                    <a:lnTo>
                      <a:pt x="780" y="0"/>
                    </a:lnTo>
                    <a:cubicBezTo>
                      <a:pt x="780" y="102"/>
                      <a:pt x="537" y="184"/>
                      <a:pt x="236" y="184"/>
                    </a:cubicBezTo>
                    <a:cubicBezTo>
                      <a:pt x="152" y="184"/>
                      <a:pt x="71" y="178"/>
                      <a:pt x="0" y="166"/>
                    </a:cubicBezTo>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118" name="Freeform 27"/>
              <p:cNvSpPr>
                <a:spLocks/>
              </p:cNvSpPr>
              <p:nvPr/>
            </p:nvSpPr>
            <p:spPr bwMode="auto">
              <a:xfrm>
                <a:off x="3359" y="1179"/>
                <a:ext cx="133" cy="23"/>
              </a:xfrm>
              <a:custGeom>
                <a:avLst/>
                <a:gdLst>
                  <a:gd name="T0" fmla="*/ 1088 w 1088"/>
                  <a:gd name="T1" fmla="*/ 0 h 184"/>
                  <a:gd name="T2" fmla="*/ 1088 w 1088"/>
                  <a:gd name="T3" fmla="*/ 0 h 184"/>
                  <a:gd name="T4" fmla="*/ 544 w 1088"/>
                  <a:gd name="T5" fmla="*/ 184 h 184"/>
                  <a:gd name="T6" fmla="*/ 0 w 1088"/>
                  <a:gd name="T7" fmla="*/ 0 h 184"/>
                </a:gdLst>
                <a:ahLst/>
                <a:cxnLst>
                  <a:cxn ang="0">
                    <a:pos x="T0" y="T1"/>
                  </a:cxn>
                  <a:cxn ang="0">
                    <a:pos x="T2" y="T3"/>
                  </a:cxn>
                  <a:cxn ang="0">
                    <a:pos x="T4" y="T5"/>
                  </a:cxn>
                  <a:cxn ang="0">
                    <a:pos x="T6" y="T7"/>
                  </a:cxn>
                </a:cxnLst>
                <a:rect l="0" t="0" r="r" b="b"/>
                <a:pathLst>
                  <a:path w="1088" h="184">
                    <a:moveTo>
                      <a:pt x="1088" y="0"/>
                    </a:moveTo>
                    <a:lnTo>
                      <a:pt x="1088" y="0"/>
                    </a:lnTo>
                    <a:cubicBezTo>
                      <a:pt x="1088" y="102"/>
                      <a:pt x="845" y="184"/>
                      <a:pt x="544" y="184"/>
                    </a:cubicBezTo>
                    <a:cubicBezTo>
                      <a:pt x="244" y="184"/>
                      <a:pt x="0" y="102"/>
                      <a:pt x="0" y="0"/>
                    </a:cubicBezTo>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grpSp>
        <p:sp>
          <p:nvSpPr>
            <p:cNvPr id="119" name="Oval 118"/>
            <p:cNvSpPr/>
            <p:nvPr/>
          </p:nvSpPr>
          <p:spPr>
            <a:xfrm>
              <a:off x="9375211" y="2761670"/>
              <a:ext cx="533850" cy="533850"/>
            </a:xfrm>
            <a:prstGeom prst="ellips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sz="1600" dirty="0">
                <a:solidFill>
                  <a:srgbClr val="FFFFFF"/>
                </a:solidFill>
                <a:latin typeface="Arial" panose="020B0604020202020204" pitchFamily="34" charset="0"/>
                <a:cs typeface="Arial" panose="020B0604020202020204" pitchFamily="34" charset="0"/>
              </a:endParaRPr>
            </a:p>
          </p:txBody>
        </p:sp>
        <p:grpSp>
          <p:nvGrpSpPr>
            <p:cNvPr id="120" name="Group 30"/>
            <p:cNvGrpSpPr>
              <a:grpSpLocks noChangeAspect="1"/>
            </p:cNvGrpSpPr>
            <p:nvPr/>
          </p:nvGrpSpPr>
          <p:grpSpPr bwMode="auto">
            <a:xfrm>
              <a:off x="9535134" y="2909704"/>
              <a:ext cx="214004" cy="237782"/>
              <a:chOff x="3714" y="830"/>
              <a:chExt cx="198" cy="220"/>
            </a:xfrm>
            <a:solidFill>
              <a:schemeClr val="bg1"/>
            </a:solidFill>
          </p:grpSpPr>
          <p:sp>
            <p:nvSpPr>
              <p:cNvPr id="121" name="Freeform 31"/>
              <p:cNvSpPr>
                <a:spLocks/>
              </p:cNvSpPr>
              <p:nvPr/>
            </p:nvSpPr>
            <p:spPr bwMode="auto">
              <a:xfrm>
                <a:off x="3785" y="959"/>
                <a:ext cx="57" cy="91"/>
              </a:xfrm>
              <a:custGeom>
                <a:avLst/>
                <a:gdLst>
                  <a:gd name="T0" fmla="*/ 0 w 536"/>
                  <a:gd name="T1" fmla="*/ 864 h 864"/>
                  <a:gd name="T2" fmla="*/ 0 w 536"/>
                  <a:gd name="T3" fmla="*/ 864 h 864"/>
                  <a:gd name="T4" fmla="*/ 536 w 536"/>
                  <a:gd name="T5" fmla="*/ 864 h 864"/>
                  <a:gd name="T6" fmla="*/ 536 w 536"/>
                  <a:gd name="T7" fmla="*/ 0 h 864"/>
                  <a:gd name="T8" fmla="*/ 0 w 536"/>
                  <a:gd name="T9" fmla="*/ 0 h 864"/>
                  <a:gd name="T10" fmla="*/ 0 w 536"/>
                  <a:gd name="T11" fmla="*/ 864 h 864"/>
                </a:gdLst>
                <a:ahLst/>
                <a:cxnLst>
                  <a:cxn ang="0">
                    <a:pos x="T0" y="T1"/>
                  </a:cxn>
                  <a:cxn ang="0">
                    <a:pos x="T2" y="T3"/>
                  </a:cxn>
                  <a:cxn ang="0">
                    <a:pos x="T4" y="T5"/>
                  </a:cxn>
                  <a:cxn ang="0">
                    <a:pos x="T6" y="T7"/>
                  </a:cxn>
                  <a:cxn ang="0">
                    <a:pos x="T8" y="T9"/>
                  </a:cxn>
                  <a:cxn ang="0">
                    <a:pos x="T10" y="T11"/>
                  </a:cxn>
                </a:cxnLst>
                <a:rect l="0" t="0" r="r" b="b"/>
                <a:pathLst>
                  <a:path w="536" h="864">
                    <a:moveTo>
                      <a:pt x="0" y="864"/>
                    </a:moveTo>
                    <a:lnTo>
                      <a:pt x="0" y="864"/>
                    </a:lnTo>
                    <a:lnTo>
                      <a:pt x="536" y="864"/>
                    </a:lnTo>
                    <a:lnTo>
                      <a:pt x="536" y="0"/>
                    </a:lnTo>
                    <a:lnTo>
                      <a:pt x="0" y="0"/>
                    </a:lnTo>
                    <a:lnTo>
                      <a:pt x="0" y="864"/>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122" name="Freeform 32"/>
              <p:cNvSpPr>
                <a:spLocks/>
              </p:cNvSpPr>
              <p:nvPr/>
            </p:nvSpPr>
            <p:spPr bwMode="auto">
              <a:xfrm>
                <a:off x="3715" y="1005"/>
                <a:ext cx="57" cy="45"/>
              </a:xfrm>
              <a:custGeom>
                <a:avLst/>
                <a:gdLst>
                  <a:gd name="T0" fmla="*/ 0 w 536"/>
                  <a:gd name="T1" fmla="*/ 432 h 432"/>
                  <a:gd name="T2" fmla="*/ 0 w 536"/>
                  <a:gd name="T3" fmla="*/ 432 h 432"/>
                  <a:gd name="T4" fmla="*/ 536 w 536"/>
                  <a:gd name="T5" fmla="*/ 432 h 432"/>
                  <a:gd name="T6" fmla="*/ 536 w 536"/>
                  <a:gd name="T7" fmla="*/ 0 h 432"/>
                  <a:gd name="T8" fmla="*/ 0 w 536"/>
                  <a:gd name="T9" fmla="*/ 0 h 432"/>
                  <a:gd name="T10" fmla="*/ 0 w 536"/>
                  <a:gd name="T11" fmla="*/ 432 h 432"/>
                </a:gdLst>
                <a:ahLst/>
                <a:cxnLst>
                  <a:cxn ang="0">
                    <a:pos x="T0" y="T1"/>
                  </a:cxn>
                  <a:cxn ang="0">
                    <a:pos x="T2" y="T3"/>
                  </a:cxn>
                  <a:cxn ang="0">
                    <a:pos x="T4" y="T5"/>
                  </a:cxn>
                  <a:cxn ang="0">
                    <a:pos x="T6" y="T7"/>
                  </a:cxn>
                  <a:cxn ang="0">
                    <a:pos x="T8" y="T9"/>
                  </a:cxn>
                  <a:cxn ang="0">
                    <a:pos x="T10" y="T11"/>
                  </a:cxn>
                </a:cxnLst>
                <a:rect l="0" t="0" r="r" b="b"/>
                <a:pathLst>
                  <a:path w="536" h="432">
                    <a:moveTo>
                      <a:pt x="0" y="432"/>
                    </a:moveTo>
                    <a:lnTo>
                      <a:pt x="0" y="432"/>
                    </a:lnTo>
                    <a:lnTo>
                      <a:pt x="536" y="432"/>
                    </a:lnTo>
                    <a:lnTo>
                      <a:pt x="536" y="0"/>
                    </a:lnTo>
                    <a:lnTo>
                      <a:pt x="0" y="0"/>
                    </a:lnTo>
                    <a:lnTo>
                      <a:pt x="0" y="432"/>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123" name="Freeform 33"/>
              <p:cNvSpPr>
                <a:spLocks/>
              </p:cNvSpPr>
              <p:nvPr/>
            </p:nvSpPr>
            <p:spPr bwMode="auto">
              <a:xfrm>
                <a:off x="3714" y="830"/>
                <a:ext cx="145" cy="143"/>
              </a:xfrm>
              <a:custGeom>
                <a:avLst/>
                <a:gdLst>
                  <a:gd name="T0" fmla="*/ 1368 w 1368"/>
                  <a:gd name="T1" fmla="*/ 0 h 1353"/>
                  <a:gd name="T2" fmla="*/ 1368 w 1368"/>
                  <a:gd name="T3" fmla="*/ 0 h 1353"/>
                  <a:gd name="T4" fmla="*/ 851 w 1368"/>
                  <a:gd name="T5" fmla="*/ 0 h 1353"/>
                  <a:gd name="T6" fmla="*/ 982 w 1368"/>
                  <a:gd name="T7" fmla="*/ 133 h 1353"/>
                  <a:gd name="T8" fmla="*/ 12 w 1368"/>
                  <a:gd name="T9" fmla="*/ 1286 h 1353"/>
                  <a:gd name="T10" fmla="*/ 11 w 1368"/>
                  <a:gd name="T11" fmla="*/ 1335 h 1353"/>
                  <a:gd name="T12" fmla="*/ 65 w 1368"/>
                  <a:gd name="T13" fmla="*/ 1340 h 1353"/>
                  <a:gd name="T14" fmla="*/ 1236 w 1368"/>
                  <a:gd name="T15" fmla="*/ 389 h 1353"/>
                  <a:gd name="T16" fmla="*/ 1368 w 1368"/>
                  <a:gd name="T17" fmla="*/ 521 h 1353"/>
                  <a:gd name="T18" fmla="*/ 1368 w 1368"/>
                  <a:gd name="T19" fmla="*/ 0 h 1353"/>
                  <a:gd name="T20" fmla="*/ 1368 w 1368"/>
                  <a:gd name="T21" fmla="*/ 0 h 1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8" h="1353">
                    <a:moveTo>
                      <a:pt x="1368" y="0"/>
                    </a:moveTo>
                    <a:lnTo>
                      <a:pt x="1368" y="0"/>
                    </a:lnTo>
                    <a:lnTo>
                      <a:pt x="851" y="0"/>
                    </a:lnTo>
                    <a:lnTo>
                      <a:pt x="982" y="133"/>
                    </a:lnTo>
                    <a:lnTo>
                      <a:pt x="12" y="1286"/>
                    </a:lnTo>
                    <a:cubicBezTo>
                      <a:pt x="0" y="1300"/>
                      <a:pt x="0" y="1320"/>
                      <a:pt x="11" y="1335"/>
                    </a:cubicBezTo>
                    <a:cubicBezTo>
                      <a:pt x="25" y="1351"/>
                      <a:pt x="48" y="1353"/>
                      <a:pt x="65" y="1340"/>
                    </a:cubicBezTo>
                    <a:lnTo>
                      <a:pt x="1236" y="389"/>
                    </a:lnTo>
                    <a:lnTo>
                      <a:pt x="1368" y="521"/>
                    </a:lnTo>
                    <a:lnTo>
                      <a:pt x="1368" y="0"/>
                    </a:lnTo>
                    <a:lnTo>
                      <a:pt x="1368"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sp>
            <p:nvSpPr>
              <p:cNvPr id="124" name="Freeform 34"/>
              <p:cNvSpPr>
                <a:spLocks/>
              </p:cNvSpPr>
              <p:nvPr/>
            </p:nvSpPr>
            <p:spPr bwMode="auto">
              <a:xfrm>
                <a:off x="3855" y="914"/>
                <a:ext cx="57" cy="136"/>
              </a:xfrm>
              <a:custGeom>
                <a:avLst/>
                <a:gdLst>
                  <a:gd name="T0" fmla="*/ 0 w 536"/>
                  <a:gd name="T1" fmla="*/ 1290 h 1290"/>
                  <a:gd name="T2" fmla="*/ 0 w 536"/>
                  <a:gd name="T3" fmla="*/ 1290 h 1290"/>
                  <a:gd name="T4" fmla="*/ 536 w 536"/>
                  <a:gd name="T5" fmla="*/ 1290 h 1290"/>
                  <a:gd name="T6" fmla="*/ 536 w 536"/>
                  <a:gd name="T7" fmla="*/ 0 h 1290"/>
                  <a:gd name="T8" fmla="*/ 0 w 536"/>
                  <a:gd name="T9" fmla="*/ 0 h 1290"/>
                  <a:gd name="T10" fmla="*/ 0 w 536"/>
                  <a:gd name="T11" fmla="*/ 1290 h 1290"/>
                </a:gdLst>
                <a:ahLst/>
                <a:cxnLst>
                  <a:cxn ang="0">
                    <a:pos x="T0" y="T1"/>
                  </a:cxn>
                  <a:cxn ang="0">
                    <a:pos x="T2" y="T3"/>
                  </a:cxn>
                  <a:cxn ang="0">
                    <a:pos x="T4" y="T5"/>
                  </a:cxn>
                  <a:cxn ang="0">
                    <a:pos x="T6" y="T7"/>
                  </a:cxn>
                  <a:cxn ang="0">
                    <a:pos x="T8" y="T9"/>
                  </a:cxn>
                  <a:cxn ang="0">
                    <a:pos x="T10" y="T11"/>
                  </a:cxn>
                </a:cxnLst>
                <a:rect l="0" t="0" r="r" b="b"/>
                <a:pathLst>
                  <a:path w="536" h="1290">
                    <a:moveTo>
                      <a:pt x="0" y="1290"/>
                    </a:moveTo>
                    <a:lnTo>
                      <a:pt x="0" y="1290"/>
                    </a:lnTo>
                    <a:lnTo>
                      <a:pt x="536" y="1290"/>
                    </a:lnTo>
                    <a:lnTo>
                      <a:pt x="536" y="0"/>
                    </a:lnTo>
                    <a:lnTo>
                      <a:pt x="0" y="0"/>
                    </a:lnTo>
                    <a:lnTo>
                      <a:pt x="0" y="129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defRPr/>
                </a:pPr>
                <a:endParaRPr lang="en-US" sz="1600" dirty="0">
                  <a:solidFill>
                    <a:srgbClr val="1A1818"/>
                  </a:solidFill>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50712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466" y="161937"/>
            <a:ext cx="9639162" cy="961274"/>
          </a:xfrm>
        </p:spPr>
        <p:txBody>
          <a:bodyPr/>
          <a:lstStyle/>
          <a:p>
            <a:r>
              <a:rPr lang="en-US" dirty="0">
                <a:latin typeface="Arial" panose="020B0604020202020204" pitchFamily="34" charset="0"/>
                <a:cs typeface="Arial" panose="020B0604020202020204" pitchFamily="34" charset="0"/>
              </a:rPr>
              <a:t>Mosaicism</a:t>
            </a:r>
            <a:br>
              <a:rPr lang="en-US" dirty="0">
                <a:latin typeface="Arial" panose="020B0604020202020204" pitchFamily="34" charset="0"/>
                <a:cs typeface="Arial" panose="020B0604020202020204" pitchFamily="34" charset="0"/>
              </a:rPr>
            </a:br>
            <a:r>
              <a:rPr lang="en-US" sz="2400" b="0" i="1" dirty="0">
                <a:latin typeface="Arial" panose="020B0604020202020204" pitchFamily="34" charset="0"/>
                <a:cs typeface="Arial" panose="020B0604020202020204" pitchFamily="34" charset="0"/>
              </a:rPr>
              <a:t>A static biological limitation  </a:t>
            </a:r>
          </a:p>
        </p:txBody>
      </p:sp>
      <p:sp>
        <p:nvSpPr>
          <p:cNvPr id="3" name="Content Placeholder 3"/>
          <p:cNvSpPr txBox="1">
            <a:spLocks/>
          </p:cNvSpPr>
          <p:nvPr/>
        </p:nvSpPr>
        <p:spPr bwMode="auto">
          <a:xfrm>
            <a:off x="387821" y="6361496"/>
            <a:ext cx="8477250" cy="21709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342900" indent="-342900" algn="l" rtl="0" eaLnBrk="1" fontAlgn="base" hangingPunct="1">
              <a:spcBef>
                <a:spcPts val="900"/>
              </a:spcBef>
              <a:spcAft>
                <a:spcPts val="900"/>
              </a:spcAft>
              <a:buClr>
                <a:srgbClr val="F89D21"/>
              </a:buClr>
              <a:buSzPct val="90000"/>
              <a:buFont typeface="Arial-BoldMT" charset="0"/>
              <a:buChar char="●"/>
              <a:tabLst/>
              <a:defRPr sz="2200" b="1" kern="600" spc="30" baseline="0">
                <a:solidFill>
                  <a:schemeClr val="tx1"/>
                </a:solidFill>
                <a:latin typeface="+mj-lt"/>
                <a:ea typeface="+mn-ea"/>
                <a:cs typeface="Arial"/>
              </a:defRPr>
            </a:lvl1pPr>
            <a:lvl2pPr marL="571500" indent="-228600" algn="l" rtl="0" eaLnBrk="1" fontAlgn="base" hangingPunct="1">
              <a:spcBef>
                <a:spcPts val="0"/>
              </a:spcBef>
              <a:spcAft>
                <a:spcPts val="400"/>
              </a:spcAft>
              <a:buClr>
                <a:schemeClr val="tx1"/>
              </a:buClr>
              <a:buFont typeface="ArialMT" charset="0"/>
              <a:buChar char="-"/>
              <a:tabLst/>
              <a:defRPr sz="2000" kern="600" spc="-20" baseline="0">
                <a:solidFill>
                  <a:schemeClr val="tx1"/>
                </a:solidFill>
                <a:latin typeface="+mj-lt"/>
                <a:cs typeface="Arial"/>
              </a:defRPr>
            </a:lvl2pPr>
            <a:lvl3pPr marL="800100" indent="-228600" algn="l" rtl="0" eaLnBrk="1" fontAlgn="base" hangingPunct="1">
              <a:spcBef>
                <a:spcPts val="0"/>
              </a:spcBef>
              <a:spcAft>
                <a:spcPts val="600"/>
              </a:spcAft>
              <a:buClr>
                <a:schemeClr val="tx1"/>
              </a:buClr>
              <a:buSzPct val="80000"/>
              <a:buFont typeface="Wingdings" pitchFamily="2" charset="2"/>
              <a:buChar char="§"/>
              <a:tabLst/>
              <a:defRPr sz="1600" kern="600">
                <a:solidFill>
                  <a:schemeClr val="tx1"/>
                </a:solidFill>
                <a:latin typeface="+mj-lt"/>
                <a:cs typeface="Arial"/>
              </a:defRPr>
            </a:lvl3pPr>
            <a:lvl4pPr marL="1028700" indent="-228600" algn="l" rtl="0" eaLnBrk="1" fontAlgn="base" hangingPunct="1">
              <a:spcBef>
                <a:spcPts val="0"/>
              </a:spcBef>
              <a:spcAft>
                <a:spcPts val="600"/>
              </a:spcAft>
              <a:buClr>
                <a:schemeClr val="tx1"/>
              </a:buClr>
              <a:buSzPct val="80000"/>
              <a:buFont typeface="Arial" charset="0"/>
              <a:buChar char="–"/>
              <a:tabLst/>
              <a:defRPr sz="1600" kern="600">
                <a:solidFill>
                  <a:schemeClr val="tx1"/>
                </a:solidFill>
                <a:latin typeface="+mj-lt"/>
                <a:cs typeface="Arial"/>
              </a:defRPr>
            </a:lvl4pPr>
            <a:lvl5pPr marL="1257300" indent="-228600" algn="l" rtl="0" eaLnBrk="1" fontAlgn="base" hangingPunct="1">
              <a:spcBef>
                <a:spcPts val="0"/>
              </a:spcBef>
              <a:spcAft>
                <a:spcPts val="600"/>
              </a:spcAft>
              <a:buClr>
                <a:srgbClr val="535353"/>
              </a:buClr>
              <a:buFont typeface="Arial" charset="0"/>
              <a:buChar char="-"/>
              <a:tabLst/>
              <a:defRPr sz="1600" kern="600">
                <a:solidFill>
                  <a:schemeClr val="tx1"/>
                </a:solidFill>
                <a:latin typeface="+mj-lt"/>
                <a:cs typeface="Arial"/>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a:lstStyle>
          <a:p>
            <a:pPr marL="0" indent="0">
              <a:spcBef>
                <a:spcPts val="0"/>
              </a:spcBef>
              <a:spcAft>
                <a:spcPts val="300"/>
              </a:spcAft>
              <a:buClr>
                <a:srgbClr val="1A1818"/>
              </a:buClr>
              <a:buNone/>
              <a:defRPr/>
            </a:pPr>
            <a:r>
              <a:rPr lang="fi-FI" sz="800" b="0" dirty="0" err="1">
                <a:solidFill>
                  <a:srgbClr val="1A1818"/>
                </a:solidFill>
                <a:latin typeface="Arial" panose="020B0604020202020204" pitchFamily="34" charset="0"/>
                <a:cs typeface="Arial" panose="020B0604020202020204" pitchFamily="34" charset="0"/>
              </a:rPr>
              <a:t>Kumar</a:t>
            </a:r>
            <a:r>
              <a:rPr lang="fi-FI" sz="800" b="0" dirty="0">
                <a:solidFill>
                  <a:srgbClr val="1A1818"/>
                </a:solidFill>
                <a:latin typeface="Arial" panose="020B0604020202020204" pitchFamily="34" charset="0"/>
                <a:cs typeface="Arial" panose="020B0604020202020204" pitchFamily="34" charset="0"/>
              </a:rPr>
              <a:t>, et al</a:t>
            </a:r>
            <a:r>
              <a:rPr lang="fi-FI" sz="800" b="0" i="1" dirty="0">
                <a:solidFill>
                  <a:srgbClr val="1A1818"/>
                </a:solidFill>
                <a:latin typeface="Arial" panose="020B0604020202020204" pitchFamily="34" charset="0"/>
                <a:cs typeface="Arial" panose="020B0604020202020204" pitchFamily="34" charset="0"/>
              </a:rPr>
              <a:t>. Robbins &amp; Cotran Pathologic Basis of Disease</a:t>
            </a:r>
            <a:r>
              <a:rPr lang="fi-FI" sz="800" b="0" dirty="0">
                <a:solidFill>
                  <a:srgbClr val="1A1818"/>
                </a:solidFill>
                <a:latin typeface="Arial" panose="020B0604020202020204" pitchFamily="34" charset="0"/>
                <a:cs typeface="Arial" panose="020B0604020202020204" pitchFamily="34" charset="0"/>
              </a:rPr>
              <a:t>, 7th Edition. Philadelphia, PA: W.B. Saunders Company; 2004.</a:t>
            </a:r>
          </a:p>
        </p:txBody>
      </p:sp>
      <p:grpSp>
        <p:nvGrpSpPr>
          <p:cNvPr id="8" name="Group 7"/>
          <p:cNvGrpSpPr/>
          <p:nvPr/>
        </p:nvGrpSpPr>
        <p:grpSpPr>
          <a:xfrm>
            <a:off x="3118874" y="1291999"/>
            <a:ext cx="5941552" cy="4281387"/>
            <a:chOff x="1594874" y="1291998"/>
            <a:chExt cx="5941552" cy="4281387"/>
          </a:xfrm>
        </p:grpSpPr>
        <p:pic>
          <p:nvPicPr>
            <p:cNvPr id="4" name="Content Placeholder 3"/>
            <p:cNvPicPr>
              <a:picLocks noChangeAspect="1"/>
            </p:cNvPicPr>
            <p:nvPr/>
          </p:nvPicPr>
          <p:blipFill rotWithShape="1">
            <a:blip r:embed="rId3">
              <a:extLst>
                <a:ext uri="{28A0092B-C50C-407E-A947-70E740481C1C}">
                  <a14:useLocalDpi xmlns:a14="http://schemas.microsoft.com/office/drawing/2010/main" val="0"/>
                </a:ext>
              </a:extLst>
            </a:blip>
            <a:srcRect b="2862"/>
            <a:stretch/>
          </p:blipFill>
          <p:spPr bwMode="auto">
            <a:xfrm>
              <a:off x="1594874" y="1291998"/>
              <a:ext cx="5941552" cy="3527824"/>
            </a:xfrm>
            <a:prstGeom prst="rect">
              <a:avLst/>
            </a:prstGeom>
            <a:noFill/>
            <a:ln w="9525">
              <a:noFill/>
              <a:miter lim="800000"/>
              <a:headEnd/>
              <a:tailEnd/>
            </a:ln>
          </p:spPr>
        </p:pic>
        <p:sp>
          <p:nvSpPr>
            <p:cNvPr id="5" name="TextBox 4"/>
            <p:cNvSpPr txBox="1"/>
            <p:nvPr/>
          </p:nvSpPr>
          <p:spPr>
            <a:xfrm>
              <a:off x="1790227" y="4988610"/>
              <a:ext cx="1589809" cy="584775"/>
            </a:xfrm>
            <a:prstGeom prst="rect">
              <a:avLst/>
            </a:prstGeom>
            <a:noFill/>
          </p:spPr>
          <p:txBody>
            <a:bodyPr wrap="square" rtlCol="0">
              <a:spAutoFit/>
            </a:bodyPr>
            <a:lstStyle/>
            <a:p>
              <a:pPr algn="ctr" fontAlgn="base">
                <a:spcBef>
                  <a:spcPct val="0"/>
                </a:spcBef>
                <a:spcAft>
                  <a:spcPct val="0"/>
                </a:spcAft>
                <a:defRPr/>
              </a:pPr>
              <a:r>
                <a:rPr lang="en-US" sz="1600" b="1" dirty="0">
                  <a:solidFill>
                    <a:srgbClr val="1A1818"/>
                  </a:solidFill>
                  <a:latin typeface="Arial" panose="020B0604020202020204" pitchFamily="34" charset="0"/>
                  <a:cs typeface="Arial" panose="020B0604020202020204" pitchFamily="34" charset="0"/>
                </a:rPr>
                <a:t>Generalized</a:t>
              </a:r>
            </a:p>
            <a:p>
              <a:pPr algn="ctr" fontAlgn="base">
                <a:spcBef>
                  <a:spcPct val="0"/>
                </a:spcBef>
                <a:spcAft>
                  <a:spcPct val="0"/>
                </a:spcAft>
                <a:defRPr/>
              </a:pPr>
              <a:r>
                <a:rPr lang="en-US" sz="1600" b="1" dirty="0">
                  <a:solidFill>
                    <a:srgbClr val="1A1818"/>
                  </a:solidFill>
                  <a:latin typeface="Arial" panose="020B0604020202020204" pitchFamily="34" charset="0"/>
                  <a:cs typeface="Arial" panose="020B0604020202020204" pitchFamily="34" charset="0"/>
                </a:rPr>
                <a:t>mosaicism</a:t>
              </a:r>
            </a:p>
          </p:txBody>
        </p:sp>
        <p:sp>
          <p:nvSpPr>
            <p:cNvPr id="6" name="TextBox 5"/>
            <p:cNvSpPr txBox="1"/>
            <p:nvPr/>
          </p:nvSpPr>
          <p:spPr>
            <a:xfrm>
              <a:off x="3384550" y="4988610"/>
              <a:ext cx="2362200" cy="584775"/>
            </a:xfrm>
            <a:prstGeom prst="rect">
              <a:avLst/>
            </a:prstGeom>
            <a:noFill/>
          </p:spPr>
          <p:txBody>
            <a:bodyPr wrap="square" rtlCol="0">
              <a:spAutoFit/>
            </a:bodyPr>
            <a:lstStyle/>
            <a:p>
              <a:pPr algn="ctr" fontAlgn="base">
                <a:spcBef>
                  <a:spcPct val="0"/>
                </a:spcBef>
                <a:spcAft>
                  <a:spcPct val="0"/>
                </a:spcAft>
                <a:defRPr/>
              </a:pPr>
              <a:r>
                <a:rPr lang="en-US" sz="1600" b="1" dirty="0">
                  <a:solidFill>
                    <a:srgbClr val="1A1818"/>
                  </a:solidFill>
                  <a:latin typeface="Arial" panose="020B0604020202020204" pitchFamily="34" charset="0"/>
                  <a:cs typeface="Arial" panose="020B0604020202020204" pitchFamily="34" charset="0"/>
                </a:rPr>
                <a:t>Confined placental mosaicism</a:t>
              </a:r>
            </a:p>
          </p:txBody>
        </p:sp>
        <p:sp>
          <p:nvSpPr>
            <p:cNvPr id="7" name="TextBox 6"/>
            <p:cNvSpPr txBox="1"/>
            <p:nvPr/>
          </p:nvSpPr>
          <p:spPr>
            <a:xfrm>
              <a:off x="5751262" y="4988610"/>
              <a:ext cx="1589809" cy="584775"/>
            </a:xfrm>
            <a:prstGeom prst="rect">
              <a:avLst/>
            </a:prstGeom>
            <a:noFill/>
          </p:spPr>
          <p:txBody>
            <a:bodyPr wrap="square" rtlCol="0">
              <a:spAutoFit/>
            </a:bodyPr>
            <a:lstStyle/>
            <a:p>
              <a:pPr algn="ctr" fontAlgn="base">
                <a:spcBef>
                  <a:spcPct val="0"/>
                </a:spcBef>
                <a:spcAft>
                  <a:spcPct val="0"/>
                </a:spcAft>
                <a:defRPr/>
              </a:pPr>
              <a:r>
                <a:rPr lang="en-US" sz="1600" b="1" dirty="0">
                  <a:solidFill>
                    <a:srgbClr val="1A1818"/>
                  </a:solidFill>
                  <a:latin typeface="Arial" panose="020B0604020202020204" pitchFamily="34" charset="0"/>
                  <a:cs typeface="Arial" panose="020B0604020202020204" pitchFamily="34" charset="0"/>
                </a:rPr>
                <a:t>Fetal</a:t>
              </a:r>
            </a:p>
            <a:p>
              <a:pPr algn="ctr" fontAlgn="base">
                <a:spcBef>
                  <a:spcPct val="0"/>
                </a:spcBef>
                <a:spcAft>
                  <a:spcPct val="0"/>
                </a:spcAft>
                <a:defRPr/>
              </a:pPr>
              <a:r>
                <a:rPr lang="en-US" sz="1600" b="1" dirty="0">
                  <a:solidFill>
                    <a:srgbClr val="1A1818"/>
                  </a:solidFill>
                  <a:latin typeface="Arial" panose="020B0604020202020204" pitchFamily="34" charset="0"/>
                  <a:cs typeface="Arial" panose="020B0604020202020204" pitchFamily="34" charset="0"/>
                </a:rPr>
                <a:t>mosaicism</a:t>
              </a:r>
            </a:p>
          </p:txBody>
        </p:sp>
      </p:grpSp>
    </p:spTree>
    <p:extLst>
      <p:ext uri="{BB962C8B-B14F-4D97-AF65-F5344CB8AC3E}">
        <p14:creationId xmlns:p14="http://schemas.microsoft.com/office/powerpoint/2010/main" val="251723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589660-DEFC-4952-840B-7C935A908275}"/>
              </a:ext>
            </a:extLst>
          </p:cNvPr>
          <p:cNvSpPr txBox="1"/>
          <p:nvPr/>
        </p:nvSpPr>
        <p:spPr>
          <a:xfrm rot="20369979">
            <a:off x="3409357" y="1828800"/>
            <a:ext cx="1084085"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 &lt;0.001</a:t>
            </a:r>
          </a:p>
        </p:txBody>
      </p:sp>
      <p:sp>
        <p:nvSpPr>
          <p:cNvPr id="9" name="TextBox 8">
            <a:extLst>
              <a:ext uri="{FF2B5EF4-FFF2-40B4-BE49-F238E27FC236}">
                <a16:creationId xmlns:a16="http://schemas.microsoft.com/office/drawing/2014/main" id="{57395706-72A9-4981-BFDB-094C02EBF5E4}"/>
              </a:ext>
            </a:extLst>
          </p:cNvPr>
          <p:cNvSpPr txBox="1"/>
          <p:nvPr/>
        </p:nvSpPr>
        <p:spPr>
          <a:xfrm rot="20369979">
            <a:off x="4070805" y="1830372"/>
            <a:ext cx="1084085"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 =0.117</a:t>
            </a:r>
          </a:p>
        </p:txBody>
      </p:sp>
      <p:pic>
        <p:nvPicPr>
          <p:cNvPr id="10" name="Picture 9">
            <a:extLst>
              <a:ext uri="{FF2B5EF4-FFF2-40B4-BE49-F238E27FC236}">
                <a16:creationId xmlns:a16="http://schemas.microsoft.com/office/drawing/2014/main" id="{00890225-3582-4B6B-9D33-A1902669D64F}"/>
              </a:ext>
            </a:extLst>
          </p:cNvPr>
          <p:cNvPicPr>
            <a:picLocks noChangeAspect="1"/>
          </p:cNvPicPr>
          <p:nvPr/>
        </p:nvPicPr>
        <p:blipFill rotWithShape="1">
          <a:blip r:embed="rId3">
            <a:extLst>
              <a:ext uri="{28A0092B-C50C-407E-A947-70E740481C1C}">
                <a14:useLocalDpi xmlns:a14="http://schemas.microsoft.com/office/drawing/2010/main" val="0"/>
              </a:ext>
            </a:extLst>
          </a:blip>
          <a:srcRect t="8438"/>
          <a:stretch/>
        </p:blipFill>
        <p:spPr>
          <a:xfrm>
            <a:off x="2411897" y="954158"/>
            <a:ext cx="7240387" cy="5291653"/>
          </a:xfrm>
          <a:prstGeom prst="rect">
            <a:avLst/>
          </a:prstGeom>
        </p:spPr>
      </p:pic>
      <p:sp>
        <p:nvSpPr>
          <p:cNvPr id="11" name="TextBox 10">
            <a:extLst>
              <a:ext uri="{FF2B5EF4-FFF2-40B4-BE49-F238E27FC236}">
                <a16:creationId xmlns:a16="http://schemas.microsoft.com/office/drawing/2014/main" id="{0370B176-EF12-4D45-AAD8-9290DA5546C1}"/>
              </a:ext>
            </a:extLst>
          </p:cNvPr>
          <p:cNvSpPr txBox="1"/>
          <p:nvPr/>
        </p:nvSpPr>
        <p:spPr>
          <a:xfrm>
            <a:off x="3091471" y="2902912"/>
            <a:ext cx="633507" cy="369332"/>
          </a:xfrm>
          <a:prstGeom prst="rect">
            <a:avLst/>
          </a:prstGeom>
          <a:noFill/>
        </p:spPr>
        <p:txBody>
          <a:bodyPr wrap="none" rtlCol="0">
            <a:spAutoFit/>
          </a:bodyPr>
          <a:lstStyle/>
          <a:p>
            <a:r>
              <a:rPr lang="en-US" b="1" dirty="0">
                <a:solidFill>
                  <a:srgbClr val="FF0000"/>
                </a:solidFill>
                <a:latin typeface="Arial" panose="020B0604020202020204" pitchFamily="34" charset="0"/>
                <a:cs typeface="Arial" panose="020B0604020202020204" pitchFamily="34" charset="0"/>
              </a:rPr>
              <a:t>0.46</a:t>
            </a:r>
          </a:p>
        </p:txBody>
      </p:sp>
      <p:sp>
        <p:nvSpPr>
          <p:cNvPr id="12" name="TextBox 11">
            <a:extLst>
              <a:ext uri="{FF2B5EF4-FFF2-40B4-BE49-F238E27FC236}">
                <a16:creationId xmlns:a16="http://schemas.microsoft.com/office/drawing/2014/main" id="{BD4CBFC4-3771-44FE-9BB7-BE907A0DC4A7}"/>
              </a:ext>
            </a:extLst>
          </p:cNvPr>
          <p:cNvSpPr txBox="1"/>
          <p:nvPr/>
        </p:nvSpPr>
        <p:spPr>
          <a:xfrm>
            <a:off x="8079618" y="3729423"/>
            <a:ext cx="633507" cy="369332"/>
          </a:xfrm>
          <a:prstGeom prst="rect">
            <a:avLst/>
          </a:prstGeom>
          <a:noFill/>
        </p:spPr>
        <p:txBody>
          <a:bodyPr wrap="none" rtlCol="0">
            <a:spAutoFit/>
          </a:bodyPr>
          <a:lstStyle/>
          <a:p>
            <a:r>
              <a:rPr lang="en-US" b="1" dirty="0">
                <a:solidFill>
                  <a:srgbClr val="FF0000"/>
                </a:solidFill>
                <a:latin typeface="Arial" panose="020B0604020202020204" pitchFamily="34" charset="0"/>
                <a:cs typeface="Arial" panose="020B0604020202020204" pitchFamily="34" charset="0"/>
              </a:rPr>
              <a:t>0.36</a:t>
            </a:r>
          </a:p>
        </p:txBody>
      </p:sp>
      <p:sp>
        <p:nvSpPr>
          <p:cNvPr id="13" name="TextBox 12">
            <a:extLst>
              <a:ext uri="{FF2B5EF4-FFF2-40B4-BE49-F238E27FC236}">
                <a16:creationId xmlns:a16="http://schemas.microsoft.com/office/drawing/2014/main" id="{A59EC13E-6965-4C5D-8274-3EDD695EF43E}"/>
              </a:ext>
            </a:extLst>
          </p:cNvPr>
          <p:cNvSpPr txBox="1"/>
          <p:nvPr/>
        </p:nvSpPr>
        <p:spPr>
          <a:xfrm>
            <a:off x="5417634" y="4664075"/>
            <a:ext cx="108876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 &lt;0.001</a:t>
            </a:r>
          </a:p>
        </p:txBody>
      </p:sp>
      <p:sp>
        <p:nvSpPr>
          <p:cNvPr id="14" name="Title 13">
            <a:extLst>
              <a:ext uri="{FF2B5EF4-FFF2-40B4-BE49-F238E27FC236}">
                <a16:creationId xmlns:a16="http://schemas.microsoft.com/office/drawing/2014/main" id="{B933363E-95D6-4A41-9607-C7E8EB3F4F6D}"/>
              </a:ext>
            </a:extLst>
          </p:cNvPr>
          <p:cNvSpPr>
            <a:spLocks noGrp="1"/>
          </p:cNvSpPr>
          <p:nvPr>
            <p:ph type="title"/>
          </p:nvPr>
        </p:nvSpPr>
        <p:spPr>
          <a:xfrm>
            <a:off x="192842" y="101191"/>
            <a:ext cx="11303000" cy="961274"/>
          </a:xfrm>
        </p:spPr>
        <p:txBody>
          <a:bodyPr/>
          <a:lstStyle/>
          <a:p>
            <a:r>
              <a:rPr lang="en-US" dirty="0">
                <a:latin typeface="Arial" panose="020B0604020202020204" pitchFamily="34" charset="0"/>
                <a:cs typeface="Arial" panose="020B0604020202020204" pitchFamily="34" charset="0"/>
              </a:rPr>
              <a:t>Comparison of Mosaicism ~ Outcome</a:t>
            </a:r>
          </a:p>
        </p:txBody>
      </p:sp>
      <p:sp>
        <p:nvSpPr>
          <p:cNvPr id="2" name="TextBox 1">
            <a:extLst>
              <a:ext uri="{FF2B5EF4-FFF2-40B4-BE49-F238E27FC236}">
                <a16:creationId xmlns:a16="http://schemas.microsoft.com/office/drawing/2014/main" id="{784C81D8-F545-42F5-B4A1-05F415A2611D}"/>
              </a:ext>
            </a:extLst>
          </p:cNvPr>
          <p:cNvSpPr txBox="1"/>
          <p:nvPr/>
        </p:nvSpPr>
        <p:spPr>
          <a:xfrm>
            <a:off x="306894" y="6365248"/>
            <a:ext cx="5569153" cy="461665"/>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Boomer, T et al.  Mosaicism Ratio in cfDNA Prenatal Screening: An invaluable tool for clinical management guidance. </a:t>
            </a:r>
          </a:p>
          <a:p>
            <a:r>
              <a:rPr lang="en-US" sz="800" dirty="0">
                <a:latin typeface="Arial" panose="020B0604020202020204" pitchFamily="34" charset="0"/>
                <a:cs typeface="Arial" panose="020B0604020202020204" pitchFamily="34" charset="0"/>
              </a:rPr>
              <a:t>Poster &amp; oral presentation @ ACMG 2019 Annual Meeting, Seattle, WA.  </a:t>
            </a:r>
          </a:p>
          <a:p>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549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67D9E4-BBC4-4E94-861E-17774EF9EB73}"/>
              </a:ext>
            </a:extLst>
          </p:cNvPr>
          <p:cNvPicPr>
            <a:picLocks noChangeAspect="1"/>
          </p:cNvPicPr>
          <p:nvPr/>
        </p:nvPicPr>
        <p:blipFill rotWithShape="1">
          <a:blip r:embed="rId3">
            <a:extLst>
              <a:ext uri="{28A0092B-C50C-407E-A947-70E740481C1C}">
                <a14:useLocalDpi xmlns:a14="http://schemas.microsoft.com/office/drawing/2010/main" val="0"/>
              </a:ext>
            </a:extLst>
          </a:blip>
          <a:srcRect t="3417" b="13942"/>
          <a:stretch/>
        </p:blipFill>
        <p:spPr>
          <a:xfrm>
            <a:off x="1995797" y="861393"/>
            <a:ext cx="7042185" cy="4731886"/>
          </a:xfrm>
          <a:prstGeom prst="rect">
            <a:avLst/>
          </a:prstGeom>
        </p:spPr>
      </p:pic>
      <p:sp>
        <p:nvSpPr>
          <p:cNvPr id="5" name="Rectangle 4">
            <a:extLst>
              <a:ext uri="{FF2B5EF4-FFF2-40B4-BE49-F238E27FC236}">
                <a16:creationId xmlns:a16="http://schemas.microsoft.com/office/drawing/2014/main" id="{1B02874E-E793-45FF-9AD1-18BD063AC12A}"/>
              </a:ext>
            </a:extLst>
          </p:cNvPr>
          <p:cNvSpPr/>
          <p:nvPr/>
        </p:nvSpPr>
        <p:spPr bwMode="auto">
          <a:xfrm>
            <a:off x="2504387" y="1599746"/>
            <a:ext cx="5882326" cy="744717"/>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solidFill>
                <a:schemeClr val="tx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0589660-DEFC-4952-840B-7C935A908275}"/>
              </a:ext>
            </a:extLst>
          </p:cNvPr>
          <p:cNvSpPr txBox="1"/>
          <p:nvPr/>
        </p:nvSpPr>
        <p:spPr>
          <a:xfrm rot="20369979">
            <a:off x="3326787" y="1816237"/>
            <a:ext cx="1084085"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 &lt;0.001</a:t>
            </a:r>
          </a:p>
        </p:txBody>
      </p:sp>
      <p:sp>
        <p:nvSpPr>
          <p:cNvPr id="9" name="TextBox 8">
            <a:extLst>
              <a:ext uri="{FF2B5EF4-FFF2-40B4-BE49-F238E27FC236}">
                <a16:creationId xmlns:a16="http://schemas.microsoft.com/office/drawing/2014/main" id="{57395706-72A9-4981-BFDB-094C02EBF5E4}"/>
              </a:ext>
            </a:extLst>
          </p:cNvPr>
          <p:cNvSpPr txBox="1"/>
          <p:nvPr/>
        </p:nvSpPr>
        <p:spPr>
          <a:xfrm rot="20369979">
            <a:off x="3989247" y="1765828"/>
            <a:ext cx="1084085"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 =0.117</a:t>
            </a:r>
          </a:p>
        </p:txBody>
      </p:sp>
      <p:sp>
        <p:nvSpPr>
          <p:cNvPr id="2" name="Title 1">
            <a:extLst>
              <a:ext uri="{FF2B5EF4-FFF2-40B4-BE49-F238E27FC236}">
                <a16:creationId xmlns:a16="http://schemas.microsoft.com/office/drawing/2014/main" id="{5152CFB9-031A-4213-B5A5-DB7D53BBCD21}"/>
              </a:ext>
            </a:extLst>
          </p:cNvPr>
          <p:cNvSpPr>
            <a:spLocks noGrp="1"/>
          </p:cNvSpPr>
          <p:nvPr>
            <p:ph type="title"/>
          </p:nvPr>
        </p:nvSpPr>
        <p:spPr>
          <a:xfrm>
            <a:off x="183114" y="69109"/>
            <a:ext cx="11303000" cy="961274"/>
          </a:xfrm>
        </p:spPr>
        <p:txBody>
          <a:bodyPr/>
          <a:lstStyle/>
          <a:p>
            <a:r>
              <a:rPr lang="en-US" dirty="0">
                <a:latin typeface="Arial" panose="020B0604020202020204" pitchFamily="34" charset="0"/>
                <a:cs typeface="Arial" panose="020B0604020202020204" pitchFamily="34" charset="0"/>
              </a:rPr>
              <a:t>Mosaicism Correlation Heatmap</a:t>
            </a:r>
          </a:p>
        </p:txBody>
      </p:sp>
      <p:sp>
        <p:nvSpPr>
          <p:cNvPr id="10" name="TextBox 9">
            <a:extLst>
              <a:ext uri="{FF2B5EF4-FFF2-40B4-BE49-F238E27FC236}">
                <a16:creationId xmlns:a16="http://schemas.microsoft.com/office/drawing/2014/main" id="{BAF1CD7A-00E7-4A89-9EB5-79528F1880AB}"/>
              </a:ext>
            </a:extLst>
          </p:cNvPr>
          <p:cNvSpPr txBox="1"/>
          <p:nvPr/>
        </p:nvSpPr>
        <p:spPr>
          <a:xfrm>
            <a:off x="366660" y="6421120"/>
            <a:ext cx="5569153" cy="461665"/>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Boomer, T et al.  Mosaicism Ratio in cfDNA Prenatal Screening: An invaluable tool for clinical management guidance. </a:t>
            </a:r>
          </a:p>
          <a:p>
            <a:r>
              <a:rPr lang="en-US" sz="800" dirty="0">
                <a:latin typeface="Arial" panose="020B0604020202020204" pitchFamily="34" charset="0"/>
                <a:cs typeface="Arial" panose="020B0604020202020204" pitchFamily="34" charset="0"/>
              </a:rPr>
              <a:t>Poster &amp; oral presentation @ ACMG 2019 Annual Meeting, Seattle, WA.  </a:t>
            </a:r>
          </a:p>
          <a:p>
            <a:endParaRPr lang="en-US" sz="8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3A4A9F3E-18E6-46C1-BDB1-184AAA2A5162}"/>
              </a:ext>
            </a:extLst>
          </p:cNvPr>
          <p:cNvSpPr/>
          <p:nvPr/>
        </p:nvSpPr>
        <p:spPr bwMode="auto">
          <a:xfrm>
            <a:off x="2814452" y="4993661"/>
            <a:ext cx="486888" cy="362110"/>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77014E0-32F6-48E7-AA31-4EA1D2402CF8}"/>
              </a:ext>
            </a:extLst>
          </p:cNvPr>
          <p:cNvSpPr txBox="1"/>
          <p:nvPr/>
        </p:nvSpPr>
        <p:spPr>
          <a:xfrm>
            <a:off x="2690432" y="5083463"/>
            <a:ext cx="972491"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 Mosaic</a:t>
            </a:r>
          </a:p>
        </p:txBody>
      </p:sp>
      <p:sp>
        <p:nvSpPr>
          <p:cNvPr id="11" name="TextBox 10">
            <a:extLst>
              <a:ext uri="{FF2B5EF4-FFF2-40B4-BE49-F238E27FC236}">
                <a16:creationId xmlns:a16="http://schemas.microsoft.com/office/drawing/2014/main" id="{DB603F9F-FE08-4497-9F4E-44F6596AD55C}"/>
              </a:ext>
            </a:extLst>
          </p:cNvPr>
          <p:cNvSpPr txBox="1"/>
          <p:nvPr/>
        </p:nvSpPr>
        <p:spPr>
          <a:xfrm rot="18787999">
            <a:off x="3146339" y="5753376"/>
            <a:ext cx="795411"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 Mosaic</a:t>
            </a:r>
          </a:p>
        </p:txBody>
      </p:sp>
      <p:sp>
        <p:nvSpPr>
          <p:cNvPr id="12" name="TextBox 11">
            <a:extLst>
              <a:ext uri="{FF2B5EF4-FFF2-40B4-BE49-F238E27FC236}">
                <a16:creationId xmlns:a16="http://schemas.microsoft.com/office/drawing/2014/main" id="{C811EA46-DF2E-41C3-AAB9-701FB33818BC}"/>
              </a:ext>
            </a:extLst>
          </p:cNvPr>
          <p:cNvSpPr txBox="1"/>
          <p:nvPr/>
        </p:nvSpPr>
        <p:spPr>
          <a:xfrm rot="18787999">
            <a:off x="3706305" y="5837281"/>
            <a:ext cx="1047082"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Fetal Fraction</a:t>
            </a:r>
          </a:p>
        </p:txBody>
      </p:sp>
      <p:sp>
        <p:nvSpPr>
          <p:cNvPr id="13" name="TextBox 12">
            <a:extLst>
              <a:ext uri="{FF2B5EF4-FFF2-40B4-BE49-F238E27FC236}">
                <a16:creationId xmlns:a16="http://schemas.microsoft.com/office/drawing/2014/main" id="{1572D808-11D6-47C0-ABCB-9DDDE8DCF001}"/>
              </a:ext>
            </a:extLst>
          </p:cNvPr>
          <p:cNvSpPr txBox="1"/>
          <p:nvPr/>
        </p:nvSpPr>
        <p:spPr>
          <a:xfrm rot="18787999">
            <a:off x="4403325" y="5648826"/>
            <a:ext cx="1161629" cy="429174"/>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Abnormal Event Fraction</a:t>
            </a:r>
          </a:p>
        </p:txBody>
      </p:sp>
      <p:sp>
        <p:nvSpPr>
          <p:cNvPr id="14" name="TextBox 13">
            <a:extLst>
              <a:ext uri="{FF2B5EF4-FFF2-40B4-BE49-F238E27FC236}">
                <a16:creationId xmlns:a16="http://schemas.microsoft.com/office/drawing/2014/main" id="{28F5A369-7E45-463E-BD7C-E7C8D7E9E19B}"/>
              </a:ext>
            </a:extLst>
          </p:cNvPr>
          <p:cNvSpPr txBox="1"/>
          <p:nvPr/>
        </p:nvSpPr>
        <p:spPr>
          <a:xfrm rot="18787999">
            <a:off x="5158902" y="5789851"/>
            <a:ext cx="982961"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Site of Event</a:t>
            </a:r>
          </a:p>
        </p:txBody>
      </p:sp>
      <p:sp>
        <p:nvSpPr>
          <p:cNvPr id="15" name="TextBox 14">
            <a:extLst>
              <a:ext uri="{FF2B5EF4-FFF2-40B4-BE49-F238E27FC236}">
                <a16:creationId xmlns:a16="http://schemas.microsoft.com/office/drawing/2014/main" id="{382F25C8-12EE-485E-83C4-485DEA609370}"/>
              </a:ext>
            </a:extLst>
          </p:cNvPr>
          <p:cNvSpPr txBox="1"/>
          <p:nvPr/>
        </p:nvSpPr>
        <p:spPr>
          <a:xfrm rot="18787999">
            <a:off x="5976266" y="5712852"/>
            <a:ext cx="739574" cy="431419"/>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Type of Event</a:t>
            </a:r>
          </a:p>
        </p:txBody>
      </p:sp>
      <p:sp>
        <p:nvSpPr>
          <p:cNvPr id="16" name="TextBox 15">
            <a:extLst>
              <a:ext uri="{FF2B5EF4-FFF2-40B4-BE49-F238E27FC236}">
                <a16:creationId xmlns:a16="http://schemas.microsoft.com/office/drawing/2014/main" id="{19B539EF-F69F-4ADA-804A-0AC33D86DCFB}"/>
              </a:ext>
            </a:extLst>
          </p:cNvPr>
          <p:cNvSpPr txBox="1"/>
          <p:nvPr/>
        </p:nvSpPr>
        <p:spPr>
          <a:xfrm rot="18787999">
            <a:off x="6510700" y="5789850"/>
            <a:ext cx="755335"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Outcome</a:t>
            </a:r>
          </a:p>
        </p:txBody>
      </p:sp>
      <p:sp>
        <p:nvSpPr>
          <p:cNvPr id="17" name="TextBox 16">
            <a:extLst>
              <a:ext uri="{FF2B5EF4-FFF2-40B4-BE49-F238E27FC236}">
                <a16:creationId xmlns:a16="http://schemas.microsoft.com/office/drawing/2014/main" id="{4778354C-E213-43D5-8C12-7DEEFE4CA3BE}"/>
              </a:ext>
            </a:extLst>
          </p:cNvPr>
          <p:cNvSpPr txBox="1"/>
          <p:nvPr/>
        </p:nvSpPr>
        <p:spPr>
          <a:xfrm rot="18787999">
            <a:off x="7115787" y="5687502"/>
            <a:ext cx="1051682" cy="430887"/>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Specific Chromosome</a:t>
            </a:r>
          </a:p>
        </p:txBody>
      </p:sp>
    </p:spTree>
    <p:extLst>
      <p:ext uri="{BB962C8B-B14F-4D97-AF65-F5344CB8AC3E}">
        <p14:creationId xmlns:p14="http://schemas.microsoft.com/office/powerpoint/2010/main" val="274955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4642" y="967456"/>
            <a:ext cx="5038055" cy="908050"/>
          </a:xfrm>
        </p:spPr>
        <p:txBody>
          <a:bodyPr>
            <a:normAutofit/>
          </a:bodyPr>
          <a:lstStyle/>
          <a:p>
            <a:r>
              <a:rPr lang="en-US" b="1" dirty="0">
                <a:latin typeface="Arial" panose="020B0604020202020204" pitchFamily="34" charset="0"/>
                <a:cs typeface="Arial" panose="020B0604020202020204" pitchFamily="34" charset="0"/>
              </a:rPr>
              <a:t>Prenatal Testing Options</a:t>
            </a:r>
          </a:p>
        </p:txBody>
      </p:sp>
    </p:spTree>
    <p:extLst>
      <p:ext uri="{BB962C8B-B14F-4D97-AF65-F5344CB8AC3E}">
        <p14:creationId xmlns:p14="http://schemas.microsoft.com/office/powerpoint/2010/main" val="174742031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xmlns:p14="http://schemas.microsoft.com/office/powerpoint/2010/mai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3094175133"/>
              </p:ext>
            </p:extLst>
          </p:nvPr>
        </p:nvGraphicFramePr>
        <p:xfrm>
          <a:off x="1840878" y="2206666"/>
          <a:ext cx="3018302" cy="2998764"/>
        </p:xfrm>
        <a:graphic>
          <a:graphicData uri="http://schemas.openxmlformats.org/drawingml/2006/chart">
            <c:chart xmlns:c="http://schemas.openxmlformats.org/drawingml/2006/chart" xmlns:r="http://schemas.openxmlformats.org/officeDocument/2006/relationships" r:id="rId3"/>
          </a:graphicData>
        </a:graphic>
      </p:graphicFrame>
      <p:pic>
        <p:nvPicPr>
          <p:cNvPr id="17" name="Picture 16">
            <a:extLst>
              <a:ext uri="{FF2B5EF4-FFF2-40B4-BE49-F238E27FC236}">
                <a16:creationId xmlns:a16="http://schemas.microsoft.com/office/drawing/2014/main" id="{93FE9434-21EA-4AD1-9FC9-5966CD287438}"/>
              </a:ext>
            </a:extLst>
          </p:cNvPr>
          <p:cNvPicPr>
            <a:picLocks noChangeAspect="1"/>
          </p:cNvPicPr>
          <p:nvPr/>
        </p:nvPicPr>
        <p:blipFill rotWithShape="1">
          <a:blip r:embed="rId4">
            <a:extLst>
              <a:ext uri="{28A0092B-C50C-407E-A947-70E740481C1C}">
                <a14:useLocalDpi xmlns:a14="http://schemas.microsoft.com/office/drawing/2010/main" val="0"/>
              </a:ext>
            </a:extLst>
          </a:blip>
          <a:srcRect t="9106" r="3211" b="2598"/>
          <a:stretch/>
        </p:blipFill>
        <p:spPr>
          <a:xfrm>
            <a:off x="2063683" y="1459527"/>
            <a:ext cx="7159830" cy="4889557"/>
          </a:xfrm>
          <a:prstGeom prst="rect">
            <a:avLst/>
          </a:prstGeom>
        </p:spPr>
      </p:pic>
      <p:sp>
        <p:nvSpPr>
          <p:cNvPr id="20" name="Rectangle 19">
            <a:extLst>
              <a:ext uri="{FF2B5EF4-FFF2-40B4-BE49-F238E27FC236}">
                <a16:creationId xmlns:a16="http://schemas.microsoft.com/office/drawing/2014/main" id="{1E9D205A-CA36-456C-BD4E-E671594D52C9}"/>
              </a:ext>
            </a:extLst>
          </p:cNvPr>
          <p:cNvSpPr/>
          <p:nvPr/>
        </p:nvSpPr>
        <p:spPr>
          <a:xfrm>
            <a:off x="172662" y="38162"/>
            <a:ext cx="11753449" cy="1349087"/>
          </a:xfrm>
          <a:prstGeom prst="rect">
            <a:avLst/>
          </a:prstGeom>
        </p:spPr>
        <p:txBody>
          <a:bodyPr wrap="square">
            <a:spAutoFit/>
          </a:bodyPr>
          <a:lstStyle/>
          <a:p>
            <a:pPr>
              <a:spcAft>
                <a:spcPts val="225"/>
              </a:spcAft>
            </a:pPr>
            <a:r>
              <a:rPr lang="en-US" sz="3000" b="1" dirty="0">
                <a:latin typeface="Arial" panose="020B0604020202020204" pitchFamily="34" charset="0"/>
                <a:ea typeface="Calibri" panose="020F0502020204030204" pitchFamily="34" charset="0"/>
                <a:cs typeface="Arial" panose="020B0604020202020204" pitchFamily="34" charset="0"/>
              </a:rPr>
              <a:t>‘Positive Predictive’ Logistic Regression Model </a:t>
            </a:r>
          </a:p>
          <a:p>
            <a:pPr>
              <a:spcAft>
                <a:spcPts val="225"/>
              </a:spcAft>
            </a:pPr>
            <a:endParaRPr lang="en-US" sz="900" dirty="0">
              <a:latin typeface="Arial" panose="020B0604020202020204" pitchFamily="34" charset="0"/>
              <a:ea typeface="Calibri" panose="020F0502020204030204" pitchFamily="34" charset="0"/>
              <a:cs typeface="Arial" panose="020B0604020202020204" pitchFamily="34" charset="0"/>
            </a:endParaRPr>
          </a:p>
          <a:p>
            <a:pPr algn="r">
              <a:spcAft>
                <a:spcPts val="150"/>
              </a:spcAft>
            </a:pPr>
            <a:r>
              <a:rPr lang="en-US" sz="1200" b="1" i="1" dirty="0">
                <a:latin typeface="Arial" panose="020B0604020202020204" pitchFamily="34" charset="0"/>
                <a:ea typeface="Calibri" panose="020F0502020204030204" pitchFamily="34" charset="0"/>
                <a:cs typeface="Arial" panose="020B0604020202020204" pitchFamily="34" charset="0"/>
              </a:rPr>
              <a:t>logit = ln[p/(1-p)] = -</a:t>
            </a:r>
            <a:r>
              <a:rPr lang="en-US" sz="1200" b="1" i="1" dirty="0">
                <a:latin typeface="Arial" panose="020B0604020202020204" pitchFamily="34" charset="0"/>
                <a:ea typeface="Times New Roman" panose="02020603050405020304" pitchFamily="18" charset="0"/>
                <a:cs typeface="Arial" panose="020B0604020202020204" pitchFamily="34" charset="0"/>
              </a:rPr>
              <a:t>a - β</a:t>
            </a:r>
            <a:r>
              <a:rPr lang="en-US" sz="1200" b="1" i="1" baseline="-25000" dirty="0">
                <a:latin typeface="Arial" panose="020B0604020202020204" pitchFamily="34" charset="0"/>
                <a:ea typeface="Times New Roman" panose="02020603050405020304" pitchFamily="18" charset="0"/>
                <a:cs typeface="Arial" panose="020B0604020202020204" pitchFamily="34" charset="0"/>
              </a:rPr>
              <a:t>1</a:t>
            </a:r>
            <a:r>
              <a:rPr lang="en-US" sz="1200" b="1" i="1" dirty="0">
                <a:latin typeface="Arial" panose="020B0604020202020204" pitchFamily="34" charset="0"/>
                <a:ea typeface="Times New Roman" panose="02020603050405020304" pitchFamily="18" charset="0"/>
                <a:cs typeface="Arial" panose="020B0604020202020204" pitchFamily="34" charset="0"/>
              </a:rPr>
              <a:t>(Ratio of Mosaicism) + β</a:t>
            </a:r>
            <a:r>
              <a:rPr lang="en-US" sz="1200" b="1" i="1" baseline="-25000" dirty="0">
                <a:latin typeface="Arial" panose="020B0604020202020204" pitchFamily="34" charset="0"/>
                <a:ea typeface="Times New Roman" panose="02020603050405020304" pitchFamily="18" charset="0"/>
                <a:cs typeface="Arial" panose="020B0604020202020204" pitchFamily="34" charset="0"/>
              </a:rPr>
              <a:t>2 </a:t>
            </a:r>
            <a:r>
              <a:rPr lang="en-US" sz="1200" b="1" i="1" dirty="0">
                <a:latin typeface="Arial" panose="020B0604020202020204" pitchFamily="34" charset="0"/>
                <a:ea typeface="Times New Roman" panose="02020603050405020304" pitchFamily="18" charset="0"/>
                <a:cs typeface="Arial" panose="020B0604020202020204" pitchFamily="34" charset="0"/>
              </a:rPr>
              <a:t>(cfDNA.FF)</a:t>
            </a:r>
            <a:endParaRPr lang="en-US" sz="1200" i="1" dirty="0">
              <a:latin typeface="Arial" panose="020B0604020202020204" pitchFamily="34" charset="0"/>
              <a:ea typeface="Calibri" panose="020F0502020204030204" pitchFamily="34" charset="0"/>
              <a:cs typeface="Arial" panose="020B0604020202020204" pitchFamily="34" charset="0"/>
            </a:endParaRPr>
          </a:p>
          <a:p>
            <a:pPr algn="r">
              <a:spcAft>
                <a:spcPts val="150"/>
              </a:spcAft>
            </a:pPr>
            <a:r>
              <a:rPr lang="en-US" sz="1200" b="1" i="1" dirty="0">
                <a:latin typeface="Arial" panose="020B0604020202020204" pitchFamily="34" charset="0"/>
                <a:ea typeface="Calibri" panose="020F0502020204030204" pitchFamily="34" charset="0"/>
                <a:cs typeface="Arial" panose="020B0604020202020204" pitchFamily="34" charset="0"/>
              </a:rPr>
              <a:t>p (aka ‘probability for discordance’) = e</a:t>
            </a:r>
            <a:r>
              <a:rPr lang="en-US" sz="1200" b="1" i="1" baseline="30000" dirty="0">
                <a:latin typeface="Arial" panose="020B0604020202020204" pitchFamily="34" charset="0"/>
                <a:ea typeface="Calibri" panose="020F0502020204030204" pitchFamily="34" charset="0"/>
                <a:cs typeface="Arial" panose="020B0604020202020204" pitchFamily="34" charset="0"/>
              </a:rPr>
              <a:t>logit</a:t>
            </a:r>
            <a:r>
              <a:rPr lang="en-US" sz="1200" b="1" i="1" dirty="0">
                <a:latin typeface="Arial" panose="020B0604020202020204" pitchFamily="34" charset="0"/>
                <a:ea typeface="Calibri" panose="020F0502020204030204" pitchFamily="34" charset="0"/>
                <a:cs typeface="Arial" panose="020B0604020202020204" pitchFamily="34" charset="0"/>
              </a:rPr>
              <a:t> /(1+ (e</a:t>
            </a:r>
            <a:r>
              <a:rPr lang="en-US" sz="1200" b="1" i="1" baseline="30000" dirty="0">
                <a:latin typeface="Arial" panose="020B0604020202020204" pitchFamily="34" charset="0"/>
                <a:ea typeface="Calibri" panose="020F0502020204030204" pitchFamily="34" charset="0"/>
                <a:cs typeface="Arial" panose="020B0604020202020204" pitchFamily="34" charset="0"/>
              </a:rPr>
              <a:t>logit</a:t>
            </a:r>
            <a:r>
              <a:rPr lang="en-US" sz="1200" b="1" i="1" dirty="0">
                <a:latin typeface="Arial" panose="020B0604020202020204" pitchFamily="34" charset="0"/>
                <a:ea typeface="Calibri" panose="020F0502020204030204" pitchFamily="34" charset="0"/>
                <a:cs typeface="Arial" panose="020B0604020202020204" pitchFamily="34" charset="0"/>
              </a:rPr>
              <a:t>))</a:t>
            </a:r>
          </a:p>
          <a:p>
            <a:pPr algn="r"/>
            <a:r>
              <a:rPr lang="en-US" sz="1200" b="1" i="1" dirty="0">
                <a:latin typeface="Arial" panose="020B0604020202020204" pitchFamily="34" charset="0"/>
                <a:ea typeface="Calibri" panose="020F0502020204030204" pitchFamily="34" charset="0"/>
                <a:cs typeface="Arial" panose="020B0604020202020204" pitchFamily="34" charset="0"/>
              </a:rPr>
              <a:t>PPV (aka ‘probability for concordance’) = 1-p</a:t>
            </a:r>
            <a:r>
              <a:rPr lang="en-US" sz="1200" i="1" dirty="0">
                <a:latin typeface="Arial" panose="020B0604020202020204" pitchFamily="34" charset="0"/>
                <a:ea typeface="Calibri" panose="020F050202020403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a:t>
            </a:r>
            <a:r>
              <a:rPr lang="en-US" sz="1200" dirty="0">
                <a:solidFill>
                  <a:srgbClr val="00277A"/>
                </a:solidFill>
                <a:latin typeface="Arial" panose="020B0604020202020204" pitchFamily="34" charset="0"/>
                <a:ea typeface="Calibri" panose="020F0502020204030204" pitchFamily="34" charset="0"/>
                <a:cs typeface="Arial" panose="020B0604020202020204" pitchFamily="34" charset="0"/>
              </a:rPr>
              <a:t> </a:t>
            </a:r>
          </a:p>
        </p:txBody>
      </p:sp>
      <p:cxnSp>
        <p:nvCxnSpPr>
          <p:cNvPr id="23" name="Straight Arrow Connector 22">
            <a:extLst>
              <a:ext uri="{FF2B5EF4-FFF2-40B4-BE49-F238E27FC236}">
                <a16:creationId xmlns:a16="http://schemas.microsoft.com/office/drawing/2014/main" id="{5A755F8D-CE20-4F93-9BE2-298AA04CB742}"/>
              </a:ext>
            </a:extLst>
          </p:cNvPr>
          <p:cNvCxnSpPr>
            <a:cxnSpLocks/>
          </p:cNvCxnSpPr>
          <p:nvPr/>
        </p:nvCxnSpPr>
        <p:spPr>
          <a:xfrm flipH="1">
            <a:off x="2768998" y="3341217"/>
            <a:ext cx="372162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55D567E-40C0-4EA6-8266-642C30D1E512}"/>
              </a:ext>
            </a:extLst>
          </p:cNvPr>
          <p:cNvCxnSpPr>
            <a:cxnSpLocks/>
          </p:cNvCxnSpPr>
          <p:nvPr/>
        </p:nvCxnSpPr>
        <p:spPr>
          <a:xfrm flipH="1" flipV="1">
            <a:off x="6503873" y="3368400"/>
            <a:ext cx="1" cy="2351891"/>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BC7B143E-88A6-468D-975F-6F19B01DF8CA}"/>
              </a:ext>
            </a:extLst>
          </p:cNvPr>
          <p:cNvSpPr txBox="1"/>
          <p:nvPr/>
        </p:nvSpPr>
        <p:spPr>
          <a:xfrm>
            <a:off x="282902" y="6358173"/>
            <a:ext cx="5569153" cy="461665"/>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Boomer, T et al.  Mosaicism Ratio in cfDNA Prenatal Screening: An invaluable tool for clinical management guidance. </a:t>
            </a:r>
          </a:p>
          <a:p>
            <a:r>
              <a:rPr lang="en-US" sz="800" dirty="0">
                <a:latin typeface="Arial" panose="020B0604020202020204" pitchFamily="34" charset="0"/>
                <a:cs typeface="Arial" panose="020B0604020202020204" pitchFamily="34" charset="0"/>
              </a:rPr>
              <a:t>Poster &amp; oral presentation @ ACMG 2019 Annual Meeting, Seattle, WA.  </a:t>
            </a:r>
          </a:p>
          <a:p>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017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01" y="260309"/>
            <a:ext cx="11303032" cy="961274"/>
          </a:xfrm>
        </p:spPr>
        <p:txBody>
          <a:bodyPr>
            <a:normAutofit/>
          </a:bodyPr>
          <a:lstStyle/>
          <a:p>
            <a:r>
              <a:rPr lang="en-US" sz="3000" b="1" dirty="0">
                <a:latin typeface="Arial" panose="020B0604020202020204" pitchFamily="34" charset="0"/>
                <a:cs typeface="Arial" panose="020B0604020202020204" pitchFamily="34" charset="0"/>
              </a:rPr>
              <a:t>Summary</a:t>
            </a:r>
          </a:p>
        </p:txBody>
      </p:sp>
      <p:sp>
        <p:nvSpPr>
          <p:cNvPr id="17" name="Text Placeholder 16"/>
          <p:cNvSpPr>
            <a:spLocks noGrp="1"/>
          </p:cNvSpPr>
          <p:nvPr>
            <p:ph type="body" sz="quarter" idx="41"/>
          </p:nvPr>
        </p:nvSpPr>
        <p:spPr/>
        <p:txBody>
          <a:bodyPr/>
          <a:lstStyle/>
          <a:p>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1151909" y="2753925"/>
            <a:ext cx="4377030" cy="1015663"/>
          </a:xfrm>
          <a:prstGeom prst="rect">
            <a:avLst/>
          </a:prstGeom>
          <a:noFill/>
        </p:spPr>
        <p:txBody>
          <a:bodyPr wrap="square" rtlCol="0">
            <a:spAutoFit/>
          </a:bodyPr>
          <a:lstStyle/>
          <a:p>
            <a:pPr fontAlgn="base">
              <a:spcBef>
                <a:spcPct val="0"/>
              </a:spcBef>
              <a:spcAft>
                <a:spcPct val="0"/>
              </a:spcAft>
            </a:pPr>
            <a:r>
              <a:rPr lang="en-US" sz="3600" spc="-75" dirty="0">
                <a:solidFill>
                  <a:srgbClr val="3E7EBE"/>
                </a:solidFill>
                <a:latin typeface="Arial" panose="020B0604020202020204" pitchFamily="34" charset="0"/>
                <a:ea typeface="Arial" charset="0"/>
                <a:cs typeface="Arial" panose="020B0604020202020204" pitchFamily="34" charset="0"/>
              </a:rPr>
              <a:t>NIPT</a:t>
            </a:r>
          </a:p>
          <a:p>
            <a:pPr fontAlgn="base">
              <a:spcBef>
                <a:spcPct val="0"/>
              </a:spcBef>
              <a:spcAft>
                <a:spcPct val="0"/>
              </a:spcAft>
            </a:pPr>
            <a:r>
              <a:rPr lang="en-US" sz="2400" dirty="0">
                <a:solidFill>
                  <a:srgbClr val="1A1818"/>
                </a:solidFill>
                <a:latin typeface="Arial" panose="020B0604020202020204" pitchFamily="34" charset="0"/>
                <a:cs typeface="Arial" panose="020B0604020202020204" pitchFamily="34" charset="0"/>
              </a:rPr>
              <a:t>Non-Invasive Prenatal Testing</a:t>
            </a:r>
          </a:p>
        </p:txBody>
      </p:sp>
      <p:sp>
        <p:nvSpPr>
          <p:cNvPr id="5" name="TextBox 4"/>
          <p:cNvSpPr txBox="1"/>
          <p:nvPr/>
        </p:nvSpPr>
        <p:spPr>
          <a:xfrm>
            <a:off x="7148001" y="2123057"/>
            <a:ext cx="2755422"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Transformed prenatal testing</a:t>
            </a:r>
          </a:p>
        </p:txBody>
      </p:sp>
      <p:sp>
        <p:nvSpPr>
          <p:cNvPr id="6" name="TextBox 5"/>
          <p:cNvSpPr txBox="1"/>
          <p:nvPr/>
        </p:nvSpPr>
        <p:spPr>
          <a:xfrm>
            <a:off x="7148001" y="2944326"/>
            <a:ext cx="275542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Unpredicted rapid adoption &amp; development of an LDT </a:t>
            </a:r>
          </a:p>
        </p:txBody>
      </p:sp>
      <p:sp>
        <p:nvSpPr>
          <p:cNvPr id="7" name="TextBox 6"/>
          <p:cNvSpPr txBox="1"/>
          <p:nvPr/>
        </p:nvSpPr>
        <p:spPr>
          <a:xfrm>
            <a:off x="7148001" y="4586863"/>
            <a:ext cx="2755422"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Future directions will heavily rely on advanced statistical analyses and modeling</a:t>
            </a:r>
            <a:endParaRPr lang="en-US" sz="1050" dirty="0">
              <a:solidFill>
                <a:srgbClr val="1A1818"/>
              </a:solidFill>
              <a:latin typeface="Arial" panose="020B0604020202020204" pitchFamily="34" charset="0"/>
              <a:cs typeface="Arial" panose="020B0604020202020204" pitchFamily="34" charset="0"/>
            </a:endParaRPr>
          </a:p>
        </p:txBody>
      </p:sp>
      <p:sp>
        <p:nvSpPr>
          <p:cNvPr id="8" name="TextBox 7"/>
          <p:cNvSpPr txBox="1"/>
          <p:nvPr/>
        </p:nvSpPr>
        <p:spPr>
          <a:xfrm>
            <a:off x="7148001" y="3765595"/>
            <a:ext cx="2755422" cy="710451"/>
          </a:xfrm>
          <a:prstGeom prst="rect">
            <a:avLst/>
          </a:prstGeom>
          <a:noFill/>
        </p:spPr>
        <p:txBody>
          <a:bodyPr wrap="square" rtlCol="0">
            <a:spAutoFit/>
          </a:bodyPr>
          <a:lstStyle/>
          <a:p>
            <a:pPr fontAlgn="base">
              <a:spcBef>
                <a:spcPct val="0"/>
              </a:spcBef>
              <a:spcAft>
                <a:spcPts val="150"/>
              </a:spcAft>
            </a:pPr>
            <a:r>
              <a:rPr lang="en-US" sz="1400" dirty="0">
                <a:latin typeface="Arial" panose="020B0604020202020204" pitchFamily="34" charset="0"/>
                <a:cs typeface="Arial" panose="020B0604020202020204" pitchFamily="34" charset="0"/>
              </a:rPr>
              <a:t>Clinicians faced with learning / adopting statistical tools </a:t>
            </a:r>
          </a:p>
          <a:p>
            <a:pPr fontAlgn="base">
              <a:spcBef>
                <a:spcPct val="0"/>
              </a:spcBef>
              <a:spcAft>
                <a:spcPts val="150"/>
              </a:spcAft>
            </a:pPr>
            <a:endParaRPr lang="en-US" sz="1050" dirty="0">
              <a:solidFill>
                <a:srgbClr val="1A1818"/>
              </a:solidFill>
              <a:latin typeface="Arial" panose="020B0604020202020204" pitchFamily="34" charset="0"/>
              <a:cs typeface="Arial" panose="020B0604020202020204" pitchFamily="34" charset="0"/>
            </a:endParaRPr>
          </a:p>
        </p:txBody>
      </p:sp>
      <p:cxnSp>
        <p:nvCxnSpPr>
          <p:cNvPr id="10" name="Straight Connector 9"/>
          <p:cNvCxnSpPr/>
          <p:nvPr/>
        </p:nvCxnSpPr>
        <p:spPr>
          <a:xfrm>
            <a:off x="5933982" y="2044495"/>
            <a:ext cx="0" cy="3301718"/>
          </a:xfrm>
          <a:prstGeom prst="line">
            <a:avLst/>
          </a:prstGeom>
          <a:ln>
            <a:solidFill>
              <a:srgbClr val="7F7F7F">
                <a:alpha val="50000"/>
              </a:srgb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339028" y="2095221"/>
            <a:ext cx="675075" cy="67507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dirty="0">
                <a:solidFill>
                  <a:srgbClr val="FFFFFF"/>
                </a:solidFill>
                <a:latin typeface="Arial" panose="020B0604020202020204" pitchFamily="34" charset="0"/>
                <a:cs typeface="Arial" panose="020B0604020202020204" pitchFamily="34" charset="0"/>
              </a:rPr>
              <a:t>01</a:t>
            </a:r>
          </a:p>
        </p:txBody>
      </p:sp>
      <p:sp>
        <p:nvSpPr>
          <p:cNvPr id="14" name="Oval 13"/>
          <p:cNvSpPr/>
          <p:nvPr/>
        </p:nvSpPr>
        <p:spPr>
          <a:xfrm>
            <a:off x="6339028" y="2916489"/>
            <a:ext cx="675075" cy="67507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dirty="0">
                <a:solidFill>
                  <a:srgbClr val="FFFFFF"/>
                </a:solidFill>
                <a:latin typeface="Arial" panose="020B0604020202020204" pitchFamily="34" charset="0"/>
                <a:cs typeface="Arial" panose="020B0604020202020204" pitchFamily="34" charset="0"/>
              </a:rPr>
              <a:t>02</a:t>
            </a:r>
          </a:p>
        </p:txBody>
      </p:sp>
      <p:sp>
        <p:nvSpPr>
          <p:cNvPr id="15" name="Oval 14"/>
          <p:cNvSpPr/>
          <p:nvPr/>
        </p:nvSpPr>
        <p:spPr>
          <a:xfrm>
            <a:off x="6339028" y="3737758"/>
            <a:ext cx="675075" cy="675075"/>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dirty="0">
                <a:solidFill>
                  <a:srgbClr val="FFFFFF"/>
                </a:solidFill>
                <a:latin typeface="Arial" panose="020B0604020202020204" pitchFamily="34" charset="0"/>
                <a:cs typeface="Arial" panose="020B0604020202020204" pitchFamily="34" charset="0"/>
              </a:rPr>
              <a:t>03</a:t>
            </a:r>
          </a:p>
        </p:txBody>
      </p:sp>
      <p:sp>
        <p:nvSpPr>
          <p:cNvPr id="16" name="Oval 15"/>
          <p:cNvSpPr/>
          <p:nvPr/>
        </p:nvSpPr>
        <p:spPr>
          <a:xfrm>
            <a:off x="6339028" y="4559026"/>
            <a:ext cx="675075" cy="675075"/>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dirty="0">
                <a:solidFill>
                  <a:srgbClr val="FFFFFF"/>
                </a:solidFill>
                <a:latin typeface="Arial" panose="020B0604020202020204" pitchFamily="34" charset="0"/>
                <a:cs typeface="Arial" panose="020B0604020202020204" pitchFamily="34" charset="0"/>
              </a:rPr>
              <a:t>04</a:t>
            </a:r>
          </a:p>
        </p:txBody>
      </p:sp>
    </p:spTree>
    <p:extLst>
      <p:ext uri="{BB962C8B-B14F-4D97-AF65-F5344CB8AC3E}">
        <p14:creationId xmlns:p14="http://schemas.microsoft.com/office/powerpoint/2010/main" val="23512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2" presetClass="entr" presetSubtype="1" fill="hold" nodeType="withEffect">
                                  <p:stCondLst>
                                    <p:cond delay="30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1100"/>
                                        <p:tgtEl>
                                          <p:spTgt spid="10"/>
                                        </p:tgtEl>
                                      </p:cBhvr>
                                    </p:animEffect>
                                  </p:childTnLst>
                                </p:cTn>
                              </p:par>
                              <p:par>
                                <p:cTn id="11" presetID="2" presetClass="entr" presetSubtype="4" decel="50000" fill="hold" grpId="0" nodeType="withEffect">
                                  <p:stCondLst>
                                    <p:cond delay="30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900" fill="hold"/>
                                        <p:tgtEl>
                                          <p:spTgt spid="12"/>
                                        </p:tgtEl>
                                        <p:attrNameLst>
                                          <p:attrName>ppt_x</p:attrName>
                                        </p:attrNameLst>
                                      </p:cBhvr>
                                      <p:tavLst>
                                        <p:tav tm="0">
                                          <p:val>
                                            <p:strVal val="#ppt_x"/>
                                          </p:val>
                                        </p:tav>
                                        <p:tav tm="100000">
                                          <p:val>
                                            <p:strVal val="#ppt_x"/>
                                          </p:val>
                                        </p:tav>
                                      </p:tavLst>
                                    </p:anim>
                                    <p:anim calcmode="lin" valueType="num">
                                      <p:cBhvr additive="base">
                                        <p:cTn id="14" dur="900" fill="hold"/>
                                        <p:tgtEl>
                                          <p:spTgt spid="12"/>
                                        </p:tgtEl>
                                        <p:attrNameLst>
                                          <p:attrName>ppt_y</p:attrName>
                                        </p:attrNameLst>
                                      </p:cBhvr>
                                      <p:tavLst>
                                        <p:tav tm="0">
                                          <p:val>
                                            <p:strVal val="1+#ppt_h/2"/>
                                          </p:val>
                                        </p:tav>
                                        <p:tav tm="100000">
                                          <p:val>
                                            <p:strVal val="#ppt_y"/>
                                          </p:val>
                                        </p:tav>
                                      </p:tavLst>
                                    </p:anim>
                                  </p:childTnLst>
                                </p:cTn>
                              </p:par>
                              <p:par>
                                <p:cTn id="15" presetID="10" presetClass="entr" presetSubtype="0" fill="hold" grpId="0" nodeType="withEffect">
                                  <p:stCondLst>
                                    <p:cond delay="7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2" presetClass="entr" presetSubtype="4" decel="50000" fill="hold" grpId="0" nodeType="withEffect">
                                  <p:stCondLst>
                                    <p:cond delay="4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1000" fill="hold"/>
                                        <p:tgtEl>
                                          <p:spTgt spid="14"/>
                                        </p:tgtEl>
                                        <p:attrNameLst>
                                          <p:attrName>ppt_x</p:attrName>
                                        </p:attrNameLst>
                                      </p:cBhvr>
                                      <p:tavLst>
                                        <p:tav tm="0">
                                          <p:val>
                                            <p:strVal val="#ppt_x"/>
                                          </p:val>
                                        </p:tav>
                                        <p:tav tm="100000">
                                          <p:val>
                                            <p:strVal val="#ppt_x"/>
                                          </p:val>
                                        </p:tav>
                                      </p:tavLst>
                                    </p:anim>
                                    <p:anim calcmode="lin" valueType="num">
                                      <p:cBhvr additive="base">
                                        <p:cTn id="21" dur="1000" fill="hold"/>
                                        <p:tgtEl>
                                          <p:spTgt spid="14"/>
                                        </p:tgtEl>
                                        <p:attrNameLst>
                                          <p:attrName>ppt_y</p:attrName>
                                        </p:attrNameLst>
                                      </p:cBhvr>
                                      <p:tavLst>
                                        <p:tav tm="0">
                                          <p:val>
                                            <p:strVal val="1+#ppt_h/2"/>
                                          </p:val>
                                        </p:tav>
                                        <p:tav tm="100000">
                                          <p:val>
                                            <p:strVal val="#ppt_y"/>
                                          </p:val>
                                        </p:tav>
                                      </p:tavLst>
                                    </p:anim>
                                  </p:childTnLst>
                                </p:cTn>
                              </p:par>
                              <p:par>
                                <p:cTn id="22" presetID="10" presetClass="entr" presetSubtype="0" fill="hold" grpId="0" nodeType="withEffect">
                                  <p:stCondLst>
                                    <p:cond delay="90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2" presetClass="entr" presetSubtype="4" decel="5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100" fill="hold"/>
                                        <p:tgtEl>
                                          <p:spTgt spid="15"/>
                                        </p:tgtEl>
                                        <p:attrNameLst>
                                          <p:attrName>ppt_x</p:attrName>
                                        </p:attrNameLst>
                                      </p:cBhvr>
                                      <p:tavLst>
                                        <p:tav tm="0">
                                          <p:val>
                                            <p:strVal val="#ppt_x"/>
                                          </p:val>
                                        </p:tav>
                                        <p:tav tm="100000">
                                          <p:val>
                                            <p:strVal val="#ppt_x"/>
                                          </p:val>
                                        </p:tav>
                                      </p:tavLst>
                                    </p:anim>
                                    <p:anim calcmode="lin" valueType="num">
                                      <p:cBhvr additive="base">
                                        <p:cTn id="28" dur="1100" fill="hold"/>
                                        <p:tgtEl>
                                          <p:spTgt spid="15"/>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11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2" presetClass="entr" presetSubtype="4" decel="50000" fill="hold" grpId="0" nodeType="withEffect">
                                  <p:stCondLst>
                                    <p:cond delay="60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1200" fill="hold"/>
                                        <p:tgtEl>
                                          <p:spTgt spid="16"/>
                                        </p:tgtEl>
                                        <p:attrNameLst>
                                          <p:attrName>ppt_x</p:attrName>
                                        </p:attrNameLst>
                                      </p:cBhvr>
                                      <p:tavLst>
                                        <p:tav tm="0">
                                          <p:val>
                                            <p:strVal val="#ppt_x"/>
                                          </p:val>
                                        </p:tav>
                                        <p:tav tm="100000">
                                          <p:val>
                                            <p:strVal val="#ppt_x"/>
                                          </p:val>
                                        </p:tav>
                                      </p:tavLst>
                                    </p:anim>
                                    <p:anim calcmode="lin" valueType="num">
                                      <p:cBhvr additive="base">
                                        <p:cTn id="35" dur="1200" fill="hold"/>
                                        <p:tgtEl>
                                          <p:spTgt spid="16"/>
                                        </p:tgtEl>
                                        <p:attrNameLst>
                                          <p:attrName>ppt_y</p:attrName>
                                        </p:attrNameLst>
                                      </p:cBhvr>
                                      <p:tavLst>
                                        <p:tav tm="0">
                                          <p:val>
                                            <p:strVal val="1+#ppt_h/2"/>
                                          </p:val>
                                        </p:tav>
                                        <p:tav tm="100000">
                                          <p:val>
                                            <p:strVal val="#ppt_y"/>
                                          </p:val>
                                        </p:tav>
                                      </p:tavLst>
                                    </p:anim>
                                  </p:childTnLst>
                                </p:cTn>
                              </p:par>
                              <p:par>
                                <p:cTn id="36" presetID="10" presetClass="entr" presetSubtype="0" fill="hold" grpId="0" nodeType="withEffect">
                                  <p:stCondLst>
                                    <p:cond delay="130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2"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Birth Defects</a:t>
            </a:r>
            <a:br>
              <a:rPr lang="en-US" dirty="0">
                <a:latin typeface="Arial" panose="020B0604020202020204" pitchFamily="34" charset="0"/>
                <a:cs typeface="Arial" panose="020B0604020202020204" pitchFamily="34" charset="0"/>
              </a:rPr>
            </a:br>
            <a:r>
              <a:rPr lang="en-US" sz="2400" b="0" i="1" dirty="0">
                <a:latin typeface="Arial" panose="020B0604020202020204" pitchFamily="34" charset="0"/>
                <a:cs typeface="Arial" panose="020B0604020202020204" pitchFamily="34" charset="0"/>
              </a:rPr>
              <a:t>Rates and causes in live births</a:t>
            </a:r>
          </a:p>
        </p:txBody>
      </p:sp>
      <p:graphicFrame>
        <p:nvGraphicFramePr>
          <p:cNvPr id="3" name="Chart 2"/>
          <p:cNvGraphicFramePr/>
          <p:nvPr>
            <p:extLst>
              <p:ext uri="{D42A27DB-BD31-4B8C-83A1-F6EECF244321}">
                <p14:modId xmlns:p14="http://schemas.microsoft.com/office/powerpoint/2010/main" val="1217929962"/>
              </p:ext>
            </p:extLst>
          </p:nvPr>
        </p:nvGraphicFramePr>
        <p:xfrm>
          <a:off x="5423140" y="1699991"/>
          <a:ext cx="4905135" cy="40121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1467340384"/>
              </p:ext>
            </p:extLst>
          </p:nvPr>
        </p:nvGraphicFramePr>
        <p:xfrm>
          <a:off x="1840878" y="2206666"/>
          <a:ext cx="3018302" cy="2998764"/>
        </p:xfrm>
        <a:graphic>
          <a:graphicData uri="http://schemas.openxmlformats.org/drawingml/2006/chart">
            <c:chart xmlns:c="http://schemas.openxmlformats.org/drawingml/2006/chart" xmlns:r="http://schemas.openxmlformats.org/officeDocument/2006/relationships" r:id="rId4"/>
          </a:graphicData>
        </a:graphic>
      </p:graphicFrame>
      <p:grpSp>
        <p:nvGrpSpPr>
          <p:cNvPr id="4" name="Group 3"/>
          <p:cNvGrpSpPr/>
          <p:nvPr/>
        </p:nvGrpSpPr>
        <p:grpSpPr>
          <a:xfrm>
            <a:off x="2833158" y="1962799"/>
            <a:ext cx="2790569" cy="1841451"/>
            <a:chOff x="1309157" y="1962798"/>
            <a:chExt cx="2790569" cy="1841451"/>
          </a:xfrm>
        </p:grpSpPr>
        <p:grpSp>
          <p:nvGrpSpPr>
            <p:cNvPr id="9" name="Group 8"/>
            <p:cNvGrpSpPr/>
            <p:nvPr/>
          </p:nvGrpSpPr>
          <p:grpSpPr>
            <a:xfrm>
              <a:off x="3335180" y="3060048"/>
              <a:ext cx="764546" cy="744201"/>
              <a:chOff x="2415396" y="5458191"/>
              <a:chExt cx="914400" cy="744201"/>
            </a:xfrm>
          </p:grpSpPr>
          <p:sp>
            <p:nvSpPr>
              <p:cNvPr id="6" name="Right Arrow 5"/>
              <p:cNvSpPr/>
              <p:nvPr/>
            </p:nvSpPr>
            <p:spPr bwMode="auto">
              <a:xfrm>
                <a:off x="2415396" y="5978106"/>
                <a:ext cx="914400" cy="224286"/>
              </a:xfrm>
              <a:prstGeom prst="rightArrow">
                <a:avLst/>
              </a:prstGeom>
              <a:solidFill>
                <a:schemeClr val="bg1">
                  <a:lumMod val="7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2476503" y="5458191"/>
                <a:ext cx="792186" cy="538609"/>
              </a:xfrm>
              <a:prstGeom prst="rect">
                <a:avLst/>
              </a:prstGeom>
              <a:noFill/>
            </p:spPr>
            <p:txBody>
              <a:bodyPr wrap="none" rtlCol="0">
                <a:spAutoFit/>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3%</a:t>
                </a:r>
              </a:p>
              <a:p>
                <a:pPr algn="ctr"/>
                <a:r>
                  <a:rPr lang="en-US" sz="1100" dirty="0">
                    <a:latin typeface="Arial" panose="020B0604020202020204" pitchFamily="34" charset="0"/>
                    <a:cs typeface="Arial" panose="020B0604020202020204" pitchFamily="34" charset="0"/>
                  </a:rPr>
                  <a:t>Defects</a:t>
                </a:r>
              </a:p>
            </p:txBody>
          </p:sp>
        </p:grpSp>
        <p:sp>
          <p:nvSpPr>
            <p:cNvPr id="8" name="TextBox 7"/>
            <p:cNvSpPr txBox="1"/>
            <p:nvPr/>
          </p:nvSpPr>
          <p:spPr>
            <a:xfrm>
              <a:off x="1309157" y="1962798"/>
              <a:ext cx="646331" cy="538609"/>
            </a:xfrm>
            <a:prstGeom prst="rect">
              <a:avLst/>
            </a:prstGeom>
            <a:noFill/>
          </p:spPr>
          <p:txBody>
            <a:bodyPr wrap="none" rtlCol="0">
              <a:spAutoFit/>
            </a:bodyPr>
            <a:lstStyle/>
            <a:p>
              <a:pPr algn="ctr"/>
              <a:r>
                <a:rPr lang="en-US" b="1" dirty="0">
                  <a:solidFill>
                    <a:schemeClr val="accent1"/>
                  </a:solidFill>
                  <a:latin typeface="Arial" panose="020B0604020202020204" pitchFamily="34" charset="0"/>
                  <a:cs typeface="Arial" panose="020B0604020202020204" pitchFamily="34" charset="0"/>
                </a:rPr>
                <a:t>97%</a:t>
              </a:r>
            </a:p>
            <a:p>
              <a:pPr algn="ctr"/>
              <a:r>
                <a:rPr lang="en-US" sz="1100" dirty="0">
                  <a:latin typeface="Arial" panose="020B0604020202020204" pitchFamily="34" charset="0"/>
                  <a:cs typeface="Arial" panose="020B0604020202020204" pitchFamily="34" charset="0"/>
                </a:rPr>
                <a:t>Normal</a:t>
              </a:r>
            </a:p>
          </p:txBody>
        </p:sp>
      </p:grpSp>
      <p:grpSp>
        <p:nvGrpSpPr>
          <p:cNvPr id="15" name="Group 14"/>
          <p:cNvGrpSpPr/>
          <p:nvPr/>
        </p:nvGrpSpPr>
        <p:grpSpPr>
          <a:xfrm>
            <a:off x="5876492" y="2045655"/>
            <a:ext cx="4041126" cy="2898285"/>
            <a:chOff x="4352492" y="2045654"/>
            <a:chExt cx="4041126" cy="2898285"/>
          </a:xfrm>
        </p:grpSpPr>
        <p:sp>
          <p:nvSpPr>
            <p:cNvPr id="10" name="TextBox 9"/>
            <p:cNvSpPr txBox="1"/>
            <p:nvPr/>
          </p:nvSpPr>
          <p:spPr>
            <a:xfrm>
              <a:off x="4352492" y="4325636"/>
              <a:ext cx="651140" cy="246221"/>
            </a:xfrm>
            <a:prstGeom prst="rect">
              <a:avLst/>
            </a:prstGeom>
            <a:noFill/>
          </p:spPr>
          <p:txBody>
            <a:bodyPr wrap="none" rtlCol="0">
              <a:spAutoFit/>
            </a:bodyPr>
            <a:lstStyle/>
            <a:p>
              <a:pPr algn="ctr"/>
              <a:r>
                <a:rPr lang="en-US" sz="1000" b="1" dirty="0">
                  <a:latin typeface="Arial" panose="020B0604020202020204" pitchFamily="34" charset="0"/>
                  <a:cs typeface="Arial" panose="020B0604020202020204" pitchFamily="34" charset="0"/>
                </a:rPr>
                <a:t>10–15%</a:t>
              </a:r>
            </a:p>
          </p:txBody>
        </p:sp>
        <p:sp>
          <p:nvSpPr>
            <p:cNvPr id="11" name="TextBox 10"/>
            <p:cNvSpPr txBox="1"/>
            <p:nvPr/>
          </p:nvSpPr>
          <p:spPr>
            <a:xfrm>
              <a:off x="5238487" y="4450166"/>
              <a:ext cx="580608" cy="246221"/>
            </a:xfrm>
            <a:prstGeom prst="rect">
              <a:avLst/>
            </a:prstGeom>
            <a:noFill/>
          </p:spPr>
          <p:txBody>
            <a:bodyPr wrap="none" rtlCol="0">
              <a:spAutoFit/>
            </a:bodyPr>
            <a:lstStyle/>
            <a:p>
              <a:pPr algn="ctr"/>
              <a:r>
                <a:rPr lang="en-US" sz="1000" b="1" dirty="0">
                  <a:latin typeface="Arial" panose="020B0604020202020204" pitchFamily="34" charset="0"/>
                  <a:cs typeface="Arial" panose="020B0604020202020204" pitchFamily="34" charset="0"/>
                </a:rPr>
                <a:t>8–12%</a:t>
              </a:r>
            </a:p>
          </p:txBody>
        </p:sp>
        <p:sp>
          <p:nvSpPr>
            <p:cNvPr id="12" name="TextBox 11"/>
            <p:cNvSpPr txBox="1"/>
            <p:nvPr/>
          </p:nvSpPr>
          <p:spPr>
            <a:xfrm>
              <a:off x="6087280" y="4697718"/>
              <a:ext cx="580608" cy="246221"/>
            </a:xfrm>
            <a:prstGeom prst="rect">
              <a:avLst/>
            </a:prstGeom>
            <a:noFill/>
          </p:spPr>
          <p:txBody>
            <a:bodyPr wrap="none" rtlCol="0">
              <a:spAutoFit/>
            </a:bodyPr>
            <a:lstStyle/>
            <a:p>
              <a:pPr algn="ctr"/>
              <a:r>
                <a:rPr lang="en-US" sz="1000" b="1" dirty="0">
                  <a:latin typeface="Arial" panose="020B0604020202020204" pitchFamily="34" charset="0"/>
                  <a:cs typeface="Arial" panose="020B0604020202020204" pitchFamily="34" charset="0"/>
                </a:rPr>
                <a:t>2–10%</a:t>
              </a:r>
            </a:p>
          </p:txBody>
        </p:sp>
        <p:sp>
          <p:nvSpPr>
            <p:cNvPr id="13" name="TextBox 12"/>
            <p:cNvSpPr txBox="1"/>
            <p:nvPr/>
          </p:nvSpPr>
          <p:spPr>
            <a:xfrm>
              <a:off x="6905713" y="3731926"/>
              <a:ext cx="651140" cy="246221"/>
            </a:xfrm>
            <a:prstGeom prst="rect">
              <a:avLst/>
            </a:prstGeom>
            <a:noFill/>
          </p:spPr>
          <p:txBody>
            <a:bodyPr wrap="none" rtlCol="0">
              <a:spAutoFit/>
            </a:bodyPr>
            <a:lstStyle/>
            <a:p>
              <a:pPr algn="ctr"/>
              <a:r>
                <a:rPr lang="en-US" sz="1000" b="1" dirty="0">
                  <a:latin typeface="Arial" panose="020B0604020202020204" pitchFamily="34" charset="0"/>
                  <a:cs typeface="Arial" panose="020B0604020202020204" pitchFamily="34" charset="0"/>
                </a:rPr>
                <a:t>20–25%</a:t>
              </a:r>
            </a:p>
          </p:txBody>
        </p:sp>
        <p:sp>
          <p:nvSpPr>
            <p:cNvPr id="14" name="TextBox 13"/>
            <p:cNvSpPr txBox="1"/>
            <p:nvPr/>
          </p:nvSpPr>
          <p:spPr>
            <a:xfrm>
              <a:off x="7742478" y="2045654"/>
              <a:ext cx="651140" cy="246221"/>
            </a:xfrm>
            <a:prstGeom prst="rect">
              <a:avLst/>
            </a:prstGeom>
            <a:noFill/>
          </p:spPr>
          <p:txBody>
            <a:bodyPr wrap="none" rtlCol="0">
              <a:spAutoFit/>
            </a:bodyPr>
            <a:lstStyle/>
            <a:p>
              <a:pPr algn="ctr"/>
              <a:r>
                <a:rPr lang="en-US" sz="1000" b="1" dirty="0">
                  <a:latin typeface="Arial" panose="020B0604020202020204" pitchFamily="34" charset="0"/>
                  <a:cs typeface="Arial" panose="020B0604020202020204" pitchFamily="34" charset="0"/>
                </a:rPr>
                <a:t>40–60%</a:t>
              </a:r>
            </a:p>
          </p:txBody>
        </p:sp>
      </p:grpSp>
      <p:sp>
        <p:nvSpPr>
          <p:cNvPr id="16" name="Content Placeholder 3"/>
          <p:cNvSpPr txBox="1">
            <a:spLocks/>
          </p:cNvSpPr>
          <p:nvPr/>
        </p:nvSpPr>
        <p:spPr bwMode="auto">
          <a:xfrm>
            <a:off x="598558" y="6087058"/>
            <a:ext cx="8477250" cy="21709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342900" indent="-342900" algn="l" rtl="0" eaLnBrk="1" fontAlgn="base" hangingPunct="1">
              <a:spcBef>
                <a:spcPts val="900"/>
              </a:spcBef>
              <a:spcAft>
                <a:spcPts val="900"/>
              </a:spcAft>
              <a:buClr>
                <a:srgbClr val="F89D21"/>
              </a:buClr>
              <a:buSzPct val="90000"/>
              <a:buFont typeface="Arial-BoldMT" charset="0"/>
              <a:buChar char="●"/>
              <a:tabLst/>
              <a:defRPr sz="2200" b="1" kern="600" spc="30" baseline="0">
                <a:solidFill>
                  <a:schemeClr val="tx1"/>
                </a:solidFill>
                <a:latin typeface="+mj-lt"/>
                <a:ea typeface="+mn-ea"/>
                <a:cs typeface="Arial"/>
              </a:defRPr>
            </a:lvl1pPr>
            <a:lvl2pPr marL="571500" indent="-228600" algn="l" rtl="0" eaLnBrk="1" fontAlgn="base" hangingPunct="1">
              <a:spcBef>
                <a:spcPts val="0"/>
              </a:spcBef>
              <a:spcAft>
                <a:spcPts val="400"/>
              </a:spcAft>
              <a:buClr>
                <a:schemeClr val="tx1"/>
              </a:buClr>
              <a:buFont typeface="ArialMT" charset="0"/>
              <a:buChar char="-"/>
              <a:tabLst/>
              <a:defRPr sz="2000" kern="600" spc="-20" baseline="0">
                <a:solidFill>
                  <a:schemeClr val="tx1"/>
                </a:solidFill>
                <a:latin typeface="+mj-lt"/>
                <a:cs typeface="Arial"/>
              </a:defRPr>
            </a:lvl2pPr>
            <a:lvl3pPr marL="800100" indent="-228600" algn="l" rtl="0" eaLnBrk="1" fontAlgn="base" hangingPunct="1">
              <a:spcBef>
                <a:spcPts val="0"/>
              </a:spcBef>
              <a:spcAft>
                <a:spcPts val="600"/>
              </a:spcAft>
              <a:buClr>
                <a:schemeClr val="tx1"/>
              </a:buClr>
              <a:buSzPct val="80000"/>
              <a:buFont typeface="Wingdings" pitchFamily="2" charset="2"/>
              <a:buChar char="§"/>
              <a:tabLst/>
              <a:defRPr sz="1600" kern="600">
                <a:solidFill>
                  <a:schemeClr val="tx1"/>
                </a:solidFill>
                <a:latin typeface="+mj-lt"/>
                <a:cs typeface="Arial"/>
              </a:defRPr>
            </a:lvl3pPr>
            <a:lvl4pPr marL="1028700" indent="-228600" algn="l" rtl="0" eaLnBrk="1" fontAlgn="base" hangingPunct="1">
              <a:spcBef>
                <a:spcPts val="0"/>
              </a:spcBef>
              <a:spcAft>
                <a:spcPts val="600"/>
              </a:spcAft>
              <a:buClr>
                <a:schemeClr val="tx1"/>
              </a:buClr>
              <a:buSzPct val="80000"/>
              <a:buFont typeface="Arial" charset="0"/>
              <a:buChar char="–"/>
              <a:tabLst/>
              <a:defRPr sz="1600" kern="600">
                <a:solidFill>
                  <a:schemeClr val="tx1"/>
                </a:solidFill>
                <a:latin typeface="+mj-lt"/>
                <a:cs typeface="Arial"/>
              </a:defRPr>
            </a:lvl4pPr>
            <a:lvl5pPr marL="1257300" indent="-228600" algn="l" rtl="0" eaLnBrk="1" fontAlgn="base" hangingPunct="1">
              <a:spcBef>
                <a:spcPts val="0"/>
              </a:spcBef>
              <a:spcAft>
                <a:spcPts val="600"/>
              </a:spcAft>
              <a:buClr>
                <a:srgbClr val="535353"/>
              </a:buClr>
              <a:buFont typeface="Arial" charset="0"/>
              <a:buChar char="-"/>
              <a:tabLst/>
              <a:defRPr sz="1600" kern="600">
                <a:solidFill>
                  <a:schemeClr val="tx1"/>
                </a:solidFill>
                <a:latin typeface="+mj-lt"/>
                <a:cs typeface="Arial"/>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a:lstStyle>
          <a:p>
            <a:pPr marL="0" indent="0">
              <a:buNone/>
              <a:defRPr/>
            </a:pPr>
            <a:r>
              <a:rPr lang="en-US" sz="800" b="0" kern="0" dirty="0">
                <a:solidFill>
                  <a:srgbClr val="4D4D4F"/>
                </a:solidFill>
                <a:latin typeface="Arial" panose="020B0604020202020204" pitchFamily="34" charset="0"/>
                <a:cs typeface="Arial" panose="020B0604020202020204" pitchFamily="34" charset="0"/>
              </a:rPr>
              <a:t>Adapted from Stevenson, RE and Hall, J. </a:t>
            </a:r>
            <a:r>
              <a:rPr lang="en-US" sz="800" b="0" i="1" kern="0" dirty="0">
                <a:solidFill>
                  <a:srgbClr val="4D4D4F"/>
                </a:solidFill>
                <a:latin typeface="Arial" panose="020B0604020202020204" pitchFamily="34" charset="0"/>
                <a:cs typeface="Arial" panose="020B0604020202020204" pitchFamily="34" charset="0"/>
              </a:rPr>
              <a:t>Human Malformations and Related Anomalies</a:t>
            </a:r>
            <a:r>
              <a:rPr lang="en-US" sz="800" b="0" kern="0" dirty="0">
                <a:solidFill>
                  <a:srgbClr val="4D4D4F"/>
                </a:solidFill>
                <a:latin typeface="Arial" panose="020B0604020202020204" pitchFamily="34" charset="0"/>
                <a:cs typeface="Arial" panose="020B0604020202020204" pitchFamily="34" charset="0"/>
              </a:rPr>
              <a:t>, 2</a:t>
            </a:r>
            <a:r>
              <a:rPr lang="en-US" sz="800" b="0" kern="0" baseline="30000" dirty="0">
                <a:solidFill>
                  <a:srgbClr val="4D4D4F"/>
                </a:solidFill>
                <a:latin typeface="Arial" panose="020B0604020202020204" pitchFamily="34" charset="0"/>
                <a:cs typeface="Arial" panose="020B0604020202020204" pitchFamily="34" charset="0"/>
              </a:rPr>
              <a:t>nd</a:t>
            </a:r>
            <a:r>
              <a:rPr lang="en-US" sz="800" b="0" kern="0" dirty="0">
                <a:solidFill>
                  <a:srgbClr val="4D4D4F"/>
                </a:solidFill>
                <a:latin typeface="Arial" panose="020B0604020202020204" pitchFamily="34" charset="0"/>
                <a:cs typeface="Arial" panose="020B0604020202020204" pitchFamily="34" charset="0"/>
              </a:rPr>
              <a:t> ed. </a:t>
            </a:r>
            <a:r>
              <a:rPr lang="en-US" sz="800" b="0" dirty="0">
                <a:latin typeface="Arial" panose="020B0604020202020204" pitchFamily="34" charset="0"/>
                <a:cs typeface="Arial" panose="020B0604020202020204" pitchFamily="34" charset="0"/>
              </a:rPr>
              <a:t>Oxford University Press, Oxford, 2006</a:t>
            </a:r>
            <a:endParaRPr lang="en-US" sz="800" b="0" kern="0" dirty="0">
              <a:solidFill>
                <a:srgbClr val="4D4D4F"/>
              </a:solidFill>
              <a:latin typeface="Arial" panose="020B0604020202020204" pitchFamily="34"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4BA44A43-AEC0-49E9-BE28-E05B049DBCC6}"/>
              </a:ext>
            </a:extLst>
          </p:cNvPr>
          <p:cNvSpPr/>
          <p:nvPr/>
        </p:nvSpPr>
        <p:spPr>
          <a:xfrm>
            <a:off x="5603115" y="4216400"/>
            <a:ext cx="1112645" cy="16650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288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5" grpId="0">
        <p:bldAsOne/>
      </p:bldGraphic>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https://encrypted-tbn3.gstatic.com/images?q=tbn:ANd9GcTjrInzsBNammEjdT_RHWvcsTbhOD4thw9z_zqLCDdafPy7VsX3L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533451" y="1281322"/>
            <a:ext cx="3479800" cy="2214091"/>
          </a:xfrm>
          <a:prstGeom prst="rect">
            <a:avLst/>
          </a:prstGeom>
          <a:noFill/>
          <a:ln>
            <a:noFill/>
          </a:ln>
        </p:spPr>
      </p:pic>
      <p:pic>
        <p:nvPicPr>
          <p:cNvPr id="10" name="Picture 9" descr="https://encrypted-tbn0.gstatic.com/images?q=tbn:ANd9GcQ7AfBeAPa39r0CdIZOvlZOZDqhJRIaKezrgGOnbRb8Qi3k7WPYVQ"/>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431610">
            <a:off x="6373159" y="3841452"/>
            <a:ext cx="3200400" cy="2209800"/>
          </a:xfrm>
          <a:prstGeom prst="rect">
            <a:avLst/>
          </a:prstGeom>
          <a:noFill/>
          <a:ln>
            <a:noFill/>
          </a:ln>
        </p:spPr>
      </p:pic>
      <p:sp>
        <p:nvSpPr>
          <p:cNvPr id="13" name="TextBox 12"/>
          <p:cNvSpPr txBox="1"/>
          <p:nvPr/>
        </p:nvSpPr>
        <p:spPr>
          <a:xfrm>
            <a:off x="2484341" y="2325775"/>
            <a:ext cx="191590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(Euploid) Normal</a:t>
            </a:r>
          </a:p>
        </p:txBody>
      </p:sp>
      <p:sp>
        <p:nvSpPr>
          <p:cNvPr id="14" name="TextBox 13"/>
          <p:cNvSpPr txBox="1"/>
          <p:nvPr/>
        </p:nvSpPr>
        <p:spPr>
          <a:xfrm>
            <a:off x="6339225" y="6259646"/>
            <a:ext cx="3286516"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Turner Syndrome Monosomy X (less chromosome)</a:t>
            </a:r>
          </a:p>
        </p:txBody>
      </p:sp>
      <p:sp>
        <p:nvSpPr>
          <p:cNvPr id="15" name="TextBox 14"/>
          <p:cNvSpPr txBox="1"/>
          <p:nvPr/>
        </p:nvSpPr>
        <p:spPr>
          <a:xfrm>
            <a:off x="1643884" y="6259646"/>
            <a:ext cx="4166269"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Down Syndrome -Trisomy 21 (Extra chromosome)</a:t>
            </a:r>
          </a:p>
        </p:txBody>
      </p:sp>
      <p:cxnSp>
        <p:nvCxnSpPr>
          <p:cNvPr id="24" name="Straight Arrow Connector 23"/>
          <p:cNvCxnSpPr/>
          <p:nvPr/>
        </p:nvCxnSpPr>
        <p:spPr>
          <a:xfrm flipH="1" flipV="1">
            <a:off x="8986524" y="6079356"/>
            <a:ext cx="152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29729" name="Picture 1"/>
          <p:cNvPicPr>
            <a:picLocks noChangeAspect="1" noChangeArrowheads="1"/>
          </p:cNvPicPr>
          <p:nvPr/>
        </p:nvPicPr>
        <p:blipFill>
          <a:blip r:embed="rId5" cstate="print"/>
          <a:srcRect/>
          <a:stretch>
            <a:fillRect/>
          </a:stretch>
        </p:blipFill>
        <p:spPr bwMode="auto">
          <a:xfrm>
            <a:off x="1790336" y="3742556"/>
            <a:ext cx="3479800" cy="2336800"/>
          </a:xfrm>
          <a:prstGeom prst="rect">
            <a:avLst/>
          </a:prstGeom>
          <a:noFill/>
          <a:ln w="9525">
            <a:noFill/>
            <a:miter lim="800000"/>
            <a:headEnd/>
            <a:tailEnd/>
          </a:ln>
        </p:spPr>
      </p:pic>
      <p:cxnSp>
        <p:nvCxnSpPr>
          <p:cNvPr id="17" name="Straight Arrow Connector 16"/>
          <p:cNvCxnSpPr/>
          <p:nvPr/>
        </p:nvCxnSpPr>
        <p:spPr>
          <a:xfrm flipV="1">
            <a:off x="3134416" y="5959037"/>
            <a:ext cx="2286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Oval 2"/>
          <p:cNvSpPr/>
          <p:nvPr/>
        </p:nvSpPr>
        <p:spPr bwMode="auto">
          <a:xfrm>
            <a:off x="6233408" y="2887697"/>
            <a:ext cx="415762" cy="400019"/>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12" name="Oval 11"/>
          <p:cNvSpPr/>
          <p:nvPr/>
        </p:nvSpPr>
        <p:spPr bwMode="auto">
          <a:xfrm>
            <a:off x="3341500" y="5658446"/>
            <a:ext cx="449181" cy="413521"/>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18" name="Oval 17"/>
          <p:cNvSpPr/>
          <p:nvPr/>
        </p:nvSpPr>
        <p:spPr bwMode="auto">
          <a:xfrm>
            <a:off x="8564554" y="5513052"/>
            <a:ext cx="415067" cy="615226"/>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19" name="Title 1">
            <a:extLst>
              <a:ext uri="{FF2B5EF4-FFF2-40B4-BE49-F238E27FC236}">
                <a16:creationId xmlns:a16="http://schemas.microsoft.com/office/drawing/2014/main" id="{B4CF43AC-DFFA-408F-A995-A9F543CE45A8}"/>
              </a:ext>
            </a:extLst>
          </p:cNvPr>
          <p:cNvSpPr txBox="1">
            <a:spLocks/>
          </p:cNvSpPr>
          <p:nvPr/>
        </p:nvSpPr>
        <p:spPr>
          <a:xfrm>
            <a:off x="294814" y="112351"/>
            <a:ext cx="8477274" cy="9612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latin typeface="Arial" panose="020B0604020202020204" pitchFamily="34" charset="0"/>
                <a:cs typeface="Arial" panose="020B0604020202020204" pitchFamily="34" charset="0"/>
              </a:rPr>
              <a:t>Aneuploidy </a:t>
            </a:r>
          </a:p>
          <a:p>
            <a:r>
              <a:rPr lang="en-US" sz="2400" i="1" dirty="0">
                <a:latin typeface="Arial" panose="020B0604020202020204" pitchFamily="34" charset="0"/>
                <a:cs typeface="Arial" panose="020B0604020202020204" pitchFamily="34" charset="0"/>
              </a:rPr>
              <a:t>Loss or Gain of Chromosomes</a:t>
            </a:r>
          </a:p>
        </p:txBody>
      </p:sp>
      <p:cxnSp>
        <p:nvCxnSpPr>
          <p:cNvPr id="11" name="Straight Connector 10">
            <a:extLst>
              <a:ext uri="{FF2B5EF4-FFF2-40B4-BE49-F238E27FC236}">
                <a16:creationId xmlns:a16="http://schemas.microsoft.com/office/drawing/2014/main" id="{6C24C49A-B0E1-4744-8E6B-C21B2DE38FC1}"/>
              </a:ext>
            </a:extLst>
          </p:cNvPr>
          <p:cNvCxnSpPr/>
          <p:nvPr/>
        </p:nvCxnSpPr>
        <p:spPr>
          <a:xfrm>
            <a:off x="7116932" y="3522043"/>
            <a:ext cx="79899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16" name="Picture 15">
            <a:extLst>
              <a:ext uri="{FF2B5EF4-FFF2-40B4-BE49-F238E27FC236}">
                <a16:creationId xmlns:a16="http://schemas.microsoft.com/office/drawing/2014/main" id="{BEBBB598-EEDD-469E-8763-D6FF2346530A}"/>
              </a:ext>
            </a:extLst>
          </p:cNvPr>
          <p:cNvPicPr>
            <a:picLocks/>
          </p:cNvPicPr>
          <p:nvPr/>
        </p:nvPicPr>
        <p:blipFill>
          <a:blip r:embed="rId6" cstate="screen">
            <a:extLst>
              <a:ext uri="{28A0092B-C50C-407E-A947-70E740481C1C}">
                <a14:useLocalDpi xmlns:a14="http://schemas.microsoft.com/office/drawing/2010/main"/>
              </a:ext>
            </a:extLst>
          </a:blip>
          <a:stretch>
            <a:fillRect/>
          </a:stretch>
        </p:blipFill>
        <p:spPr>
          <a:xfrm>
            <a:off x="10350911" y="6264646"/>
            <a:ext cx="1463148" cy="246888"/>
          </a:xfrm>
          <a:prstGeom prst="rect">
            <a:avLst/>
          </a:prstGeom>
        </p:spPr>
      </p:pic>
    </p:spTree>
    <p:extLst>
      <p:ext uri="{BB962C8B-B14F-4D97-AF65-F5344CB8AC3E}">
        <p14:creationId xmlns:p14="http://schemas.microsoft.com/office/powerpoint/2010/main" val="21530691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9729"/>
                                        </p:tgtEl>
                                        <p:attrNameLst>
                                          <p:attrName>style.visibility</p:attrName>
                                        </p:attrNameLst>
                                      </p:cBhvr>
                                      <p:to>
                                        <p:strVal val="visible"/>
                                      </p:to>
                                    </p:set>
                                    <p:animEffect transition="in" filter="fade">
                                      <p:cBhvr>
                                        <p:cTn id="11" dur="500"/>
                                        <p:tgtEl>
                                          <p:spTgt spid="32972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1000"/>
                                        <p:tgtEl>
                                          <p:spTgt spid="15"/>
                                        </p:tgtEl>
                                      </p:cBhvr>
                                    </p:animEffect>
                                    <p:anim calcmode="lin" valueType="num">
                                      <p:cBhvr>
                                        <p:cTn id="45" dur="1000" fill="hold"/>
                                        <p:tgtEl>
                                          <p:spTgt spid="15"/>
                                        </p:tgtEl>
                                        <p:attrNameLst>
                                          <p:attrName>ppt_x</p:attrName>
                                        </p:attrNameLst>
                                      </p:cBhvr>
                                      <p:tavLst>
                                        <p:tav tm="0">
                                          <p:val>
                                            <p:strVal val="#ppt_x"/>
                                          </p:val>
                                        </p:tav>
                                        <p:tav tm="100000">
                                          <p:val>
                                            <p:strVal val="#ppt_x"/>
                                          </p:val>
                                        </p:tav>
                                      </p:tavLst>
                                    </p:anim>
                                    <p:anim calcmode="lin" valueType="num">
                                      <p:cBhvr>
                                        <p:cTn id="46" dur="1000" fill="hold"/>
                                        <p:tgtEl>
                                          <p:spTgt spid="1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anim calcmode="lin" valueType="num">
                                      <p:cBhvr>
                                        <p:cTn id="55" dur="1000" fill="hold"/>
                                        <p:tgtEl>
                                          <p:spTgt spid="17"/>
                                        </p:tgtEl>
                                        <p:attrNameLst>
                                          <p:attrName>ppt_x</p:attrName>
                                        </p:attrNameLst>
                                      </p:cBhvr>
                                      <p:tavLst>
                                        <p:tav tm="0">
                                          <p:val>
                                            <p:strVal val="#ppt_x"/>
                                          </p:val>
                                        </p:tav>
                                        <p:tav tm="100000">
                                          <p:val>
                                            <p:strVal val="#ppt_x"/>
                                          </p:val>
                                        </p:tav>
                                      </p:tavLst>
                                    </p:anim>
                                    <p:anim calcmode="lin" valueType="num">
                                      <p:cBhvr>
                                        <p:cTn id="56" dur="1000" fill="hold"/>
                                        <p:tgtEl>
                                          <p:spTgt spid="17"/>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3" grpId="0" animBg="1"/>
      <p:bldP spid="12"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Prenatal Prevalence</a:t>
            </a:r>
            <a:br>
              <a:rPr lang="en-US" dirty="0">
                <a:latin typeface="Arial" panose="020B0604020202020204" pitchFamily="34" charset="0"/>
                <a:cs typeface="Arial" panose="020B0604020202020204" pitchFamily="34" charset="0"/>
              </a:rPr>
            </a:br>
            <a:r>
              <a:rPr lang="en-US" sz="2400" b="0" i="1" dirty="0">
                <a:latin typeface="Arial" panose="020B0604020202020204" pitchFamily="34" charset="0"/>
                <a:cs typeface="Arial" panose="020B0604020202020204" pitchFamily="34" charset="0"/>
              </a:rPr>
              <a:t>Of reported chromosomal abnormalities</a:t>
            </a:r>
          </a:p>
        </p:txBody>
      </p:sp>
      <p:graphicFrame>
        <p:nvGraphicFramePr>
          <p:cNvPr id="3" name="Content Placeholder 3"/>
          <p:cNvGraphicFramePr>
            <a:graphicFrameLocks/>
          </p:cNvGraphicFramePr>
          <p:nvPr>
            <p:extLst>
              <p:ext uri="{D42A27DB-BD31-4B8C-83A1-F6EECF244321}">
                <p14:modId xmlns:p14="http://schemas.microsoft.com/office/powerpoint/2010/main" val="1265318196"/>
              </p:ext>
            </p:extLst>
          </p:nvPr>
        </p:nvGraphicFramePr>
        <p:xfrm>
          <a:off x="1851026" y="1540043"/>
          <a:ext cx="6586241" cy="4128561"/>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Group 10"/>
          <p:cNvGrpSpPr/>
          <p:nvPr/>
        </p:nvGrpSpPr>
        <p:grpSpPr>
          <a:xfrm>
            <a:off x="2080492" y="1669359"/>
            <a:ext cx="6121598" cy="3446936"/>
            <a:chOff x="556492" y="1669359"/>
            <a:chExt cx="6121598" cy="3446936"/>
          </a:xfrm>
        </p:grpSpPr>
        <p:sp>
          <p:nvSpPr>
            <p:cNvPr id="4" name="TextBox 3"/>
            <p:cNvSpPr txBox="1"/>
            <p:nvPr/>
          </p:nvSpPr>
          <p:spPr>
            <a:xfrm>
              <a:off x="2474806" y="4854685"/>
              <a:ext cx="388248" cy="261610"/>
            </a:xfrm>
            <a:prstGeom prst="rect">
              <a:avLst/>
            </a:prstGeom>
            <a:noFill/>
          </p:spPr>
          <p:txBody>
            <a:bodyPr wrap="none" rtlCol="0">
              <a:spAutoFit/>
            </a:bodyPr>
            <a:lstStyle/>
            <a:p>
              <a:pPr algn="ctr"/>
              <a:r>
                <a:rPr lang="en-US" sz="1100" b="1" dirty="0">
                  <a:latin typeface="Arial" panose="020B0604020202020204" pitchFamily="34" charset="0"/>
                  <a:cs typeface="Arial" panose="020B0604020202020204" pitchFamily="34" charset="0"/>
                </a:rPr>
                <a:t>5%</a:t>
              </a:r>
            </a:p>
          </p:txBody>
        </p:sp>
        <p:sp>
          <p:nvSpPr>
            <p:cNvPr id="5" name="TextBox 4"/>
            <p:cNvSpPr txBox="1"/>
            <p:nvPr/>
          </p:nvSpPr>
          <p:spPr>
            <a:xfrm>
              <a:off x="1501037" y="4332170"/>
              <a:ext cx="466794" cy="261610"/>
            </a:xfrm>
            <a:prstGeom prst="rect">
              <a:avLst/>
            </a:prstGeom>
            <a:noFill/>
          </p:spPr>
          <p:txBody>
            <a:bodyPr wrap="none" rtlCol="0">
              <a:spAutoFit/>
            </a:bodyPr>
            <a:lstStyle/>
            <a:p>
              <a:pPr algn="ctr"/>
              <a:r>
                <a:rPr lang="en-US" sz="1100" b="1" dirty="0">
                  <a:latin typeface="Arial" panose="020B0604020202020204" pitchFamily="34" charset="0"/>
                  <a:cs typeface="Arial" panose="020B0604020202020204" pitchFamily="34" charset="0"/>
                </a:rPr>
                <a:t>13%</a:t>
              </a:r>
            </a:p>
          </p:txBody>
        </p:sp>
        <p:sp>
          <p:nvSpPr>
            <p:cNvPr id="6" name="TextBox 5"/>
            <p:cNvSpPr txBox="1"/>
            <p:nvPr/>
          </p:nvSpPr>
          <p:spPr>
            <a:xfrm>
              <a:off x="556492" y="1669359"/>
              <a:ext cx="466794" cy="261610"/>
            </a:xfrm>
            <a:prstGeom prst="rect">
              <a:avLst/>
            </a:prstGeom>
            <a:noFill/>
          </p:spPr>
          <p:txBody>
            <a:bodyPr wrap="none" rtlCol="0">
              <a:spAutoFit/>
            </a:bodyPr>
            <a:lstStyle/>
            <a:p>
              <a:pPr algn="ctr"/>
              <a:r>
                <a:rPr lang="en-US" sz="1100" b="1" dirty="0">
                  <a:latin typeface="Arial" panose="020B0604020202020204" pitchFamily="34" charset="0"/>
                  <a:cs typeface="Arial" panose="020B0604020202020204" pitchFamily="34" charset="0"/>
                </a:rPr>
                <a:t>53%</a:t>
              </a:r>
            </a:p>
          </p:txBody>
        </p:sp>
        <p:sp>
          <p:nvSpPr>
            <p:cNvPr id="7" name="TextBox 6"/>
            <p:cNvSpPr txBox="1"/>
            <p:nvPr/>
          </p:nvSpPr>
          <p:spPr>
            <a:xfrm>
              <a:off x="3426021" y="4663592"/>
              <a:ext cx="388248" cy="261610"/>
            </a:xfrm>
            <a:prstGeom prst="rect">
              <a:avLst/>
            </a:prstGeom>
            <a:noFill/>
          </p:spPr>
          <p:txBody>
            <a:bodyPr wrap="none" rtlCol="0">
              <a:spAutoFit/>
            </a:bodyPr>
            <a:lstStyle/>
            <a:p>
              <a:pPr algn="ctr"/>
              <a:r>
                <a:rPr lang="en-US" sz="1100" b="1" dirty="0">
                  <a:latin typeface="Arial" panose="020B0604020202020204" pitchFamily="34" charset="0"/>
                  <a:cs typeface="Arial" panose="020B0604020202020204" pitchFamily="34" charset="0"/>
                </a:rPr>
                <a:t>8%</a:t>
              </a:r>
            </a:p>
          </p:txBody>
        </p:sp>
        <p:sp>
          <p:nvSpPr>
            <p:cNvPr id="8" name="TextBox 7"/>
            <p:cNvSpPr txBox="1"/>
            <p:nvPr/>
          </p:nvSpPr>
          <p:spPr>
            <a:xfrm>
              <a:off x="4351430" y="4854685"/>
              <a:ext cx="388248" cy="261610"/>
            </a:xfrm>
            <a:prstGeom prst="rect">
              <a:avLst/>
            </a:prstGeom>
            <a:noFill/>
          </p:spPr>
          <p:txBody>
            <a:bodyPr wrap="none" rtlCol="0">
              <a:spAutoFit/>
            </a:bodyPr>
            <a:lstStyle/>
            <a:p>
              <a:pPr algn="ctr"/>
              <a:r>
                <a:rPr lang="en-US" sz="1100" b="1" dirty="0">
                  <a:latin typeface="Arial" panose="020B0604020202020204" pitchFamily="34" charset="0"/>
                  <a:cs typeface="Arial" panose="020B0604020202020204" pitchFamily="34" charset="0"/>
                </a:rPr>
                <a:t>5%</a:t>
              </a:r>
            </a:p>
          </p:txBody>
        </p:sp>
        <p:sp>
          <p:nvSpPr>
            <p:cNvPr id="9" name="TextBox 8"/>
            <p:cNvSpPr txBox="1"/>
            <p:nvPr/>
          </p:nvSpPr>
          <p:spPr>
            <a:xfrm>
              <a:off x="6211296" y="4130847"/>
              <a:ext cx="466794" cy="261610"/>
            </a:xfrm>
            <a:prstGeom prst="rect">
              <a:avLst/>
            </a:prstGeom>
            <a:noFill/>
          </p:spPr>
          <p:txBody>
            <a:bodyPr wrap="none" rtlCol="0">
              <a:spAutoFit/>
            </a:bodyPr>
            <a:lstStyle/>
            <a:p>
              <a:pPr algn="ctr"/>
              <a:r>
                <a:rPr lang="en-US" sz="1100" b="1" dirty="0">
                  <a:latin typeface="Arial" panose="020B0604020202020204" pitchFamily="34" charset="0"/>
                  <a:cs typeface="Arial" panose="020B0604020202020204" pitchFamily="34" charset="0"/>
                </a:rPr>
                <a:t>16%</a:t>
              </a:r>
            </a:p>
          </p:txBody>
        </p:sp>
      </p:grpSp>
      <p:grpSp>
        <p:nvGrpSpPr>
          <p:cNvPr id="21" name="Group 20"/>
          <p:cNvGrpSpPr/>
          <p:nvPr/>
        </p:nvGrpSpPr>
        <p:grpSpPr>
          <a:xfrm>
            <a:off x="8823435" y="2422078"/>
            <a:ext cx="1504841" cy="2240782"/>
            <a:chOff x="7154426" y="2231087"/>
            <a:chExt cx="1649849" cy="2240782"/>
          </a:xfrm>
        </p:grpSpPr>
        <p:sp>
          <p:nvSpPr>
            <p:cNvPr id="10" name="Rectangle 9"/>
            <p:cNvSpPr/>
            <p:nvPr/>
          </p:nvSpPr>
          <p:spPr bwMode="auto">
            <a:xfrm>
              <a:off x="7154426" y="2779726"/>
              <a:ext cx="1649849" cy="1692143"/>
            </a:xfrm>
            <a:prstGeom prst="rect">
              <a:avLst/>
            </a:prstGeom>
            <a:solidFill>
              <a:schemeClr val="bg1"/>
            </a:solidFill>
            <a:ln w="1270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14" name="Rectangle 13"/>
            <p:cNvSpPr/>
            <p:nvPr/>
          </p:nvSpPr>
          <p:spPr bwMode="auto">
            <a:xfrm>
              <a:off x="7154426" y="2231087"/>
              <a:ext cx="1649849" cy="548640"/>
            </a:xfrm>
            <a:prstGeom prst="rect">
              <a:avLst/>
            </a:prstGeom>
            <a:solidFill>
              <a:schemeClr val="bg1">
                <a:lumMod val="85000"/>
              </a:schemeClr>
            </a:solidFill>
            <a:ln w="12700" cap="flat" cmpd="sng" algn="ctr">
              <a:solidFill>
                <a:schemeClr val="bg1">
                  <a:lumMod val="8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1200" b="1" dirty="0">
                  <a:latin typeface="Arial" panose="020B0604020202020204" pitchFamily="34" charset="0"/>
                  <a:cs typeface="Arial" panose="020B0604020202020204" pitchFamily="34" charset="0"/>
                </a:rPr>
                <a:t>Major fetal </a:t>
              </a:r>
              <a:br>
                <a:rPr lang="en-US" sz="1200" b="1" dirty="0">
                  <a:latin typeface="Arial" panose="020B0604020202020204" pitchFamily="34" charset="0"/>
                  <a:cs typeface="Arial" panose="020B0604020202020204" pitchFamily="34" charset="0"/>
                </a:rPr>
              </a:br>
              <a:r>
                <a:rPr lang="en-US" sz="1200" b="1" dirty="0">
                  <a:latin typeface="Arial" panose="020B0604020202020204" pitchFamily="34" charset="0"/>
                  <a:cs typeface="Arial" panose="020B0604020202020204" pitchFamily="34" charset="0"/>
                </a:rPr>
                <a:t>aneuploidies</a:t>
              </a:r>
            </a:p>
          </p:txBody>
        </p:sp>
        <p:sp>
          <p:nvSpPr>
            <p:cNvPr id="15" name="Rectangle 14"/>
            <p:cNvSpPr/>
            <p:nvPr/>
          </p:nvSpPr>
          <p:spPr bwMode="auto">
            <a:xfrm>
              <a:off x="7689790" y="3030650"/>
              <a:ext cx="137160" cy="137160"/>
            </a:xfrm>
            <a:prstGeom prst="rect">
              <a:avLst/>
            </a:prstGeom>
            <a:solidFill>
              <a:schemeClr val="accent1"/>
            </a:solidFill>
            <a:ln w="12700" cap="flat" cmpd="sng" algn="ctr">
              <a:noFill/>
              <a:prstDash val="solid"/>
              <a:round/>
              <a:headEnd type="none" w="med" len="med"/>
              <a:tailEnd type="none" w="med" len="med"/>
            </a:ln>
            <a:effectLst/>
          </p:spPr>
          <p:txBody>
            <a:bodyPr vert="horz" wrap="none" lIns="457200" tIns="45720" rIns="91440" bIns="45720" numCol="1" rtlCol="0" anchor="ctr" anchorCtr="0" compatLnSpc="1">
              <a:prstTxWarp prst="textNoShape">
                <a:avLst/>
              </a:prstTxWarp>
            </a:bodyPr>
            <a:lstStyle/>
            <a:p>
              <a:pPr fontAlgn="base">
                <a:spcBef>
                  <a:spcPct val="0"/>
                </a:spcBef>
                <a:spcAft>
                  <a:spcPct val="0"/>
                </a:spcAft>
              </a:pPr>
              <a:r>
                <a:rPr lang="en-US" sz="1200" b="1" dirty="0">
                  <a:latin typeface="Arial" panose="020B0604020202020204" pitchFamily="34" charset="0"/>
                  <a:cs typeface="Arial" panose="020B0604020202020204" pitchFamily="34" charset="0"/>
                </a:rPr>
                <a:t>T21</a:t>
              </a:r>
            </a:p>
          </p:txBody>
        </p:sp>
        <p:sp>
          <p:nvSpPr>
            <p:cNvPr id="16" name="Rectangle 15"/>
            <p:cNvSpPr/>
            <p:nvPr/>
          </p:nvSpPr>
          <p:spPr bwMode="auto">
            <a:xfrm>
              <a:off x="7689790" y="3381695"/>
              <a:ext cx="137160" cy="137160"/>
            </a:xfrm>
            <a:prstGeom prst="rect">
              <a:avLst/>
            </a:prstGeom>
            <a:solidFill>
              <a:schemeClr val="accent2">
                <a:lumMod val="75000"/>
              </a:schemeClr>
            </a:solidFill>
            <a:ln w="12700" cap="flat" cmpd="sng" algn="ctr">
              <a:noFill/>
              <a:prstDash val="solid"/>
              <a:round/>
              <a:headEnd type="none" w="med" len="med"/>
              <a:tailEnd type="none" w="med" len="med"/>
            </a:ln>
            <a:effectLst/>
          </p:spPr>
          <p:txBody>
            <a:bodyPr vert="horz" wrap="none" lIns="457200" tIns="45720" rIns="91440" bIns="45720" numCol="1" rtlCol="0" anchor="ctr" anchorCtr="0" compatLnSpc="1">
              <a:prstTxWarp prst="textNoShape">
                <a:avLst/>
              </a:prstTxWarp>
            </a:bodyPr>
            <a:lstStyle/>
            <a:p>
              <a:pPr fontAlgn="base">
                <a:spcBef>
                  <a:spcPct val="0"/>
                </a:spcBef>
                <a:spcAft>
                  <a:spcPct val="0"/>
                </a:spcAft>
              </a:pPr>
              <a:r>
                <a:rPr lang="en-US" sz="1200" b="1" dirty="0">
                  <a:latin typeface="Arial" panose="020B0604020202020204" pitchFamily="34" charset="0"/>
                  <a:cs typeface="Arial" panose="020B0604020202020204" pitchFamily="34" charset="0"/>
                </a:rPr>
                <a:t>T18</a:t>
              </a:r>
            </a:p>
          </p:txBody>
        </p:sp>
        <p:sp>
          <p:nvSpPr>
            <p:cNvPr id="17" name="Rectangle 16"/>
            <p:cNvSpPr/>
            <p:nvPr/>
          </p:nvSpPr>
          <p:spPr bwMode="auto">
            <a:xfrm>
              <a:off x="7689790" y="3732740"/>
              <a:ext cx="137160" cy="137160"/>
            </a:xfrm>
            <a:prstGeom prst="rect">
              <a:avLst/>
            </a:prstGeom>
            <a:solidFill>
              <a:schemeClr val="accent4"/>
            </a:solidFill>
            <a:ln w="12700" cap="flat" cmpd="sng" algn="ctr">
              <a:noFill/>
              <a:prstDash val="solid"/>
              <a:round/>
              <a:headEnd type="none" w="med" len="med"/>
              <a:tailEnd type="none" w="med" len="med"/>
            </a:ln>
            <a:effectLst/>
          </p:spPr>
          <p:txBody>
            <a:bodyPr vert="horz" wrap="none" lIns="457200" tIns="45720" rIns="91440" bIns="45720" numCol="1" rtlCol="0" anchor="ctr" anchorCtr="0" compatLnSpc="1">
              <a:prstTxWarp prst="textNoShape">
                <a:avLst/>
              </a:prstTxWarp>
            </a:bodyPr>
            <a:lstStyle/>
            <a:p>
              <a:pPr fontAlgn="base">
                <a:spcBef>
                  <a:spcPct val="0"/>
                </a:spcBef>
                <a:spcAft>
                  <a:spcPct val="0"/>
                </a:spcAft>
              </a:pPr>
              <a:r>
                <a:rPr lang="en-US" sz="1200" b="1" dirty="0">
                  <a:latin typeface="Arial" panose="020B0604020202020204" pitchFamily="34" charset="0"/>
                  <a:cs typeface="Arial" panose="020B0604020202020204" pitchFamily="34" charset="0"/>
                </a:rPr>
                <a:t>T13</a:t>
              </a:r>
            </a:p>
          </p:txBody>
        </p:sp>
        <p:sp>
          <p:nvSpPr>
            <p:cNvPr id="18" name="Rectangle 17"/>
            <p:cNvSpPr/>
            <p:nvPr/>
          </p:nvSpPr>
          <p:spPr bwMode="auto">
            <a:xfrm>
              <a:off x="7689790" y="4083784"/>
              <a:ext cx="137160" cy="137160"/>
            </a:xfrm>
            <a:prstGeom prst="rect">
              <a:avLst/>
            </a:prstGeom>
            <a:solidFill>
              <a:schemeClr val="accent5"/>
            </a:solidFill>
            <a:ln w="12700" cap="flat" cmpd="sng" algn="ctr">
              <a:noFill/>
              <a:prstDash val="solid"/>
              <a:round/>
              <a:headEnd type="none" w="med" len="med"/>
              <a:tailEnd type="none" w="med" len="med"/>
            </a:ln>
            <a:effectLst/>
          </p:spPr>
          <p:txBody>
            <a:bodyPr vert="horz" wrap="none" lIns="457200" tIns="45720" rIns="91440" bIns="45720" numCol="1" rtlCol="0" anchor="ctr" anchorCtr="0" compatLnSpc="1">
              <a:prstTxWarp prst="textNoShape">
                <a:avLst/>
              </a:prstTxWarp>
            </a:bodyPr>
            <a:lstStyle/>
            <a:p>
              <a:pPr fontAlgn="base">
                <a:spcBef>
                  <a:spcPct val="0"/>
                </a:spcBef>
                <a:spcAft>
                  <a:spcPct val="0"/>
                </a:spcAft>
              </a:pPr>
              <a:r>
                <a:rPr lang="en-US" sz="1200" b="1" dirty="0">
                  <a:latin typeface="Arial" panose="020B0604020202020204" pitchFamily="34" charset="0"/>
                  <a:cs typeface="Arial" panose="020B0604020202020204" pitchFamily="34" charset="0"/>
                </a:rPr>
                <a:t>45,X</a:t>
              </a:r>
            </a:p>
          </p:txBody>
        </p:sp>
      </p:grpSp>
      <p:sp>
        <p:nvSpPr>
          <p:cNvPr id="22" name="Content Placeholder 3"/>
          <p:cNvSpPr txBox="1">
            <a:spLocks/>
          </p:cNvSpPr>
          <p:nvPr/>
        </p:nvSpPr>
        <p:spPr bwMode="auto">
          <a:xfrm>
            <a:off x="711396" y="6189035"/>
            <a:ext cx="8477250" cy="21709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342900" indent="-342900" algn="l" rtl="0" eaLnBrk="1" fontAlgn="base" hangingPunct="1">
              <a:spcBef>
                <a:spcPts val="900"/>
              </a:spcBef>
              <a:spcAft>
                <a:spcPts val="900"/>
              </a:spcAft>
              <a:buClr>
                <a:srgbClr val="F89D21"/>
              </a:buClr>
              <a:buSzPct val="90000"/>
              <a:buFont typeface="Arial-BoldMT" charset="0"/>
              <a:buChar char="●"/>
              <a:tabLst/>
              <a:defRPr sz="2200" b="1" kern="600" spc="30" baseline="0">
                <a:solidFill>
                  <a:schemeClr val="tx1"/>
                </a:solidFill>
                <a:latin typeface="+mj-lt"/>
                <a:ea typeface="+mn-ea"/>
                <a:cs typeface="Arial"/>
              </a:defRPr>
            </a:lvl1pPr>
            <a:lvl2pPr marL="571500" indent="-228600" algn="l" rtl="0" eaLnBrk="1" fontAlgn="base" hangingPunct="1">
              <a:spcBef>
                <a:spcPts val="0"/>
              </a:spcBef>
              <a:spcAft>
                <a:spcPts val="400"/>
              </a:spcAft>
              <a:buClr>
                <a:schemeClr val="tx1"/>
              </a:buClr>
              <a:buFont typeface="ArialMT" charset="0"/>
              <a:buChar char="-"/>
              <a:tabLst/>
              <a:defRPr sz="2000" kern="600" spc="-20" baseline="0">
                <a:solidFill>
                  <a:schemeClr val="tx1"/>
                </a:solidFill>
                <a:latin typeface="+mj-lt"/>
                <a:cs typeface="Arial"/>
              </a:defRPr>
            </a:lvl2pPr>
            <a:lvl3pPr marL="800100" indent="-228600" algn="l" rtl="0" eaLnBrk="1" fontAlgn="base" hangingPunct="1">
              <a:spcBef>
                <a:spcPts val="0"/>
              </a:spcBef>
              <a:spcAft>
                <a:spcPts val="600"/>
              </a:spcAft>
              <a:buClr>
                <a:schemeClr val="tx1"/>
              </a:buClr>
              <a:buSzPct val="80000"/>
              <a:buFont typeface="Wingdings" pitchFamily="2" charset="2"/>
              <a:buChar char="§"/>
              <a:tabLst/>
              <a:defRPr sz="1600" kern="600">
                <a:solidFill>
                  <a:schemeClr val="tx1"/>
                </a:solidFill>
                <a:latin typeface="+mj-lt"/>
                <a:cs typeface="Arial"/>
              </a:defRPr>
            </a:lvl3pPr>
            <a:lvl4pPr marL="1028700" indent="-228600" algn="l" rtl="0" eaLnBrk="1" fontAlgn="base" hangingPunct="1">
              <a:spcBef>
                <a:spcPts val="0"/>
              </a:spcBef>
              <a:spcAft>
                <a:spcPts val="600"/>
              </a:spcAft>
              <a:buClr>
                <a:schemeClr val="tx1"/>
              </a:buClr>
              <a:buSzPct val="80000"/>
              <a:buFont typeface="Arial" charset="0"/>
              <a:buChar char="–"/>
              <a:tabLst/>
              <a:defRPr sz="1600" kern="600">
                <a:solidFill>
                  <a:schemeClr val="tx1"/>
                </a:solidFill>
                <a:latin typeface="+mj-lt"/>
                <a:cs typeface="Arial"/>
              </a:defRPr>
            </a:lvl4pPr>
            <a:lvl5pPr marL="1257300" indent="-228600" algn="l" rtl="0" eaLnBrk="1" fontAlgn="base" hangingPunct="1">
              <a:spcBef>
                <a:spcPts val="0"/>
              </a:spcBef>
              <a:spcAft>
                <a:spcPts val="600"/>
              </a:spcAft>
              <a:buClr>
                <a:srgbClr val="535353"/>
              </a:buClr>
              <a:buFont typeface="Arial" charset="0"/>
              <a:buChar char="-"/>
              <a:tabLst/>
              <a:defRPr sz="1600" kern="600">
                <a:solidFill>
                  <a:schemeClr val="tx1"/>
                </a:solidFill>
                <a:latin typeface="+mj-lt"/>
                <a:cs typeface="Arial"/>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a:lstStyle>
          <a:p>
            <a:pPr marL="0" indent="0">
              <a:spcBef>
                <a:spcPts val="0"/>
              </a:spcBef>
              <a:spcAft>
                <a:spcPts val="300"/>
              </a:spcAft>
              <a:buNone/>
            </a:pPr>
            <a:r>
              <a:rPr lang="en-US" sz="800" b="0" dirty="0">
                <a:latin typeface="Arial" panose="020B0604020202020204" pitchFamily="34" charset="0"/>
                <a:cs typeface="Arial" panose="020B0604020202020204" pitchFamily="34" charset="0"/>
              </a:rPr>
              <a:t>Data adapted from Wellesley, D, et al., Rare chromosome abnormalities, prevalence and prenatal diagnosis rates from population-based congenital anomaly registers in Europe. </a:t>
            </a:r>
            <a:r>
              <a:rPr lang="en-US" sz="800" b="0" i="1" dirty="0">
                <a:latin typeface="Arial" panose="020B0604020202020204" pitchFamily="34" charset="0"/>
                <a:cs typeface="Arial" panose="020B0604020202020204" pitchFamily="34" charset="0"/>
              </a:rPr>
              <a:t>Eur J of Hum</a:t>
            </a:r>
            <a:r>
              <a:rPr lang="en-US" sz="800" b="0" dirty="0">
                <a:latin typeface="Arial" panose="020B0604020202020204" pitchFamily="34" charset="0"/>
                <a:cs typeface="Arial" panose="020B0604020202020204" pitchFamily="34" charset="0"/>
              </a:rPr>
              <a:t> Gen 11 January 2012.</a:t>
            </a:r>
          </a:p>
        </p:txBody>
      </p:sp>
    </p:spTree>
    <p:extLst>
      <p:ext uri="{BB962C8B-B14F-4D97-AF65-F5344CB8AC3E}">
        <p14:creationId xmlns:p14="http://schemas.microsoft.com/office/powerpoint/2010/main" val="368490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Conventional Prenatal Screening Options</a:t>
            </a:r>
            <a:br>
              <a:rPr lang="en-US" dirty="0">
                <a:latin typeface="Arial" panose="020B0604020202020204" pitchFamily="34" charset="0"/>
                <a:cs typeface="Arial" panose="020B0604020202020204" pitchFamily="34" charset="0"/>
              </a:rPr>
            </a:br>
            <a:r>
              <a:rPr lang="en-US" sz="2400" b="0" i="1" dirty="0">
                <a:latin typeface="Arial" panose="020B0604020202020204" pitchFamily="34" charset="0"/>
                <a:cs typeface="Arial" panose="020B0604020202020204" pitchFamily="34" charset="0"/>
              </a:rPr>
              <a:t>Detection rates for Trisomy 21</a:t>
            </a:r>
          </a:p>
        </p:txBody>
      </p:sp>
      <p:graphicFrame>
        <p:nvGraphicFramePr>
          <p:cNvPr id="3" name="Table 2"/>
          <p:cNvGraphicFramePr>
            <a:graphicFrameLocks noGrp="1"/>
          </p:cNvGraphicFramePr>
          <p:nvPr/>
        </p:nvGraphicFramePr>
        <p:xfrm>
          <a:off x="1851025" y="1198896"/>
          <a:ext cx="8477250" cy="4693920"/>
        </p:xfrm>
        <a:graphic>
          <a:graphicData uri="http://schemas.openxmlformats.org/drawingml/2006/table">
            <a:tbl>
              <a:tblPr firstRow="1" bandRow="1">
                <a:tableStyleId>{5C22544A-7EE6-4342-B048-85BDC9FD1C3A}</a:tableStyleId>
              </a:tblPr>
              <a:tblGrid>
                <a:gridCol w="1695450">
                  <a:extLst>
                    <a:ext uri="{9D8B030D-6E8A-4147-A177-3AD203B41FA5}">
                      <a16:colId xmlns:a16="http://schemas.microsoft.com/office/drawing/2014/main" val="20000"/>
                    </a:ext>
                  </a:extLst>
                </a:gridCol>
                <a:gridCol w="1695450">
                  <a:extLst>
                    <a:ext uri="{9D8B030D-6E8A-4147-A177-3AD203B41FA5}">
                      <a16:colId xmlns:a16="http://schemas.microsoft.com/office/drawing/2014/main" val="20001"/>
                    </a:ext>
                  </a:extLst>
                </a:gridCol>
                <a:gridCol w="847725">
                  <a:extLst>
                    <a:ext uri="{9D8B030D-6E8A-4147-A177-3AD203B41FA5}">
                      <a16:colId xmlns:a16="http://schemas.microsoft.com/office/drawing/2014/main" val="20002"/>
                    </a:ext>
                  </a:extLst>
                </a:gridCol>
                <a:gridCol w="847725">
                  <a:extLst>
                    <a:ext uri="{9D8B030D-6E8A-4147-A177-3AD203B41FA5}">
                      <a16:colId xmlns:a16="http://schemas.microsoft.com/office/drawing/2014/main" val="20003"/>
                    </a:ext>
                  </a:extLst>
                </a:gridCol>
                <a:gridCol w="1695450">
                  <a:extLst>
                    <a:ext uri="{9D8B030D-6E8A-4147-A177-3AD203B41FA5}">
                      <a16:colId xmlns:a16="http://schemas.microsoft.com/office/drawing/2014/main" val="20004"/>
                    </a:ext>
                  </a:extLst>
                </a:gridCol>
                <a:gridCol w="1695450">
                  <a:extLst>
                    <a:ext uri="{9D8B030D-6E8A-4147-A177-3AD203B41FA5}">
                      <a16:colId xmlns:a16="http://schemas.microsoft.com/office/drawing/2014/main" val="20005"/>
                    </a:ext>
                  </a:extLst>
                </a:gridCol>
              </a:tblGrid>
              <a:tr h="274320">
                <a:tc>
                  <a:txBody>
                    <a:bodyPr/>
                    <a:lstStyle/>
                    <a:p>
                      <a:endParaRPr lang="en-US" sz="1200" b="0" dirty="0">
                        <a:solidFill>
                          <a:schemeClr val="tx1"/>
                        </a:solidFill>
                      </a:endParaRPr>
                    </a:p>
                  </a:txBody>
                  <a:tcPr marT="91440" marB="91440" anchor="ctr">
                    <a:lnL w="12700" cmpd="sng">
                      <a:noFill/>
                    </a:lnL>
                    <a:lnR w="12700" cap="flat" cmpd="sng" algn="ctr">
                      <a:noFill/>
                      <a:prstDash val="solid"/>
                      <a:round/>
                      <a:headEnd type="none" w="med" len="med"/>
                      <a:tailEnd type="none" w="med" len="med"/>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solidFill>
                          <a:schemeClr val="tx1"/>
                        </a:solidFill>
                      </a:endParaRPr>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en-US" sz="1200" b="0" dirty="0">
                        <a:solidFill>
                          <a:schemeClr val="tx1"/>
                        </a:solidFill>
                      </a:endParaRPr>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endParaRPr lang="en-US" sz="1200" b="0" dirty="0">
                        <a:solidFill>
                          <a:schemeClr val="tx1"/>
                        </a:solidFill>
                      </a:endParaRPr>
                    </a:p>
                  </a:txBody>
                  <a:tcPr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a:solidFill>
                            <a:schemeClr val="tx1"/>
                          </a:solidFill>
                        </a:rPr>
                        <a:t>Detection rate</a:t>
                      </a:r>
                      <a:r>
                        <a:rPr lang="en-US" sz="1200" b="1" baseline="0" dirty="0">
                          <a:solidFill>
                            <a:schemeClr val="tx1"/>
                          </a:solidFill>
                        </a:rPr>
                        <a:t> (%)</a:t>
                      </a:r>
                      <a:endParaRPr lang="en-US" sz="1200" b="1" dirty="0">
                        <a:solidFill>
                          <a:schemeClr val="tx1"/>
                        </a:solidFill>
                      </a:endParaRPr>
                    </a:p>
                  </a:txBody>
                  <a:tcPr marT="91440" marB="91440" anchor="ctr">
                    <a:lnL w="12700" cap="flat" cmpd="sng" algn="ctr">
                      <a:noFill/>
                      <a:prstDash val="solid"/>
                      <a:round/>
                      <a:headEnd type="none" w="med" len="med"/>
                      <a:tailEnd type="none" w="med" len="med"/>
                    </a:lnL>
                    <a:lnR w="12700" cmpd="sng">
                      <a:noFill/>
                    </a:lnR>
                    <a:lnT w="12700" cmpd="sng">
                      <a:noFill/>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8640">
                <a:tc>
                  <a:txBody>
                    <a:bodyPr/>
                    <a:lstStyle/>
                    <a:p>
                      <a:pPr algn="r"/>
                      <a:r>
                        <a:rPr lang="en-US" sz="1200" b="0" dirty="0">
                          <a:solidFill>
                            <a:schemeClr val="tx1"/>
                          </a:solidFill>
                        </a:rPr>
                        <a:t>1</a:t>
                      </a:r>
                      <a:r>
                        <a:rPr lang="en-US" sz="1200" b="0" baseline="30000" dirty="0">
                          <a:solidFill>
                            <a:schemeClr val="tx1"/>
                          </a:solidFill>
                        </a:rPr>
                        <a:t>st</a:t>
                      </a:r>
                      <a:r>
                        <a:rPr lang="en-US" sz="1200" b="0" dirty="0">
                          <a:solidFill>
                            <a:schemeClr val="tx1"/>
                          </a:solidFill>
                        </a:rPr>
                        <a:t> Trimester:</a:t>
                      </a:r>
                    </a:p>
                  </a:txBody>
                  <a:tcPr marR="274320" marT="91440" marB="91440" anchor="ctr">
                    <a:lnR w="12700" cap="flat" cmpd="sng" algn="ctr">
                      <a:solidFill>
                        <a:schemeClr val="accent3"/>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4">
                  <a:txBody>
                    <a:bodyPr/>
                    <a:lstStyle/>
                    <a:p>
                      <a:pPr algn="ctr"/>
                      <a:r>
                        <a:rPr lang="en-US" sz="1200" b="1" dirty="0">
                          <a:solidFill>
                            <a:schemeClr val="tx1"/>
                          </a:solidFill>
                        </a:rPr>
                        <a:t>NT Ultrasound</a:t>
                      </a:r>
                    </a:p>
                  </a:txBody>
                  <a:tcPr marT="91440" marB="91440" anchor="ctr">
                    <a:lnL w="12700" cap="flat" cmpd="sng" algn="ctr">
                      <a:solidFill>
                        <a:schemeClr val="accent3"/>
                      </a:solidFill>
                      <a:prstDash val="solid"/>
                      <a:round/>
                      <a:headEnd type="none" w="med" len="med"/>
                      <a:tailEnd type="none" w="med" len="med"/>
                    </a:lnL>
                    <a:lnT w="28575" cap="flat" cmpd="sng" algn="ctr">
                      <a:solidFill>
                        <a:schemeClr val="accent2">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sz="1200" b="0">
                        <a:solidFill>
                          <a:schemeClr val="tx1"/>
                        </a:solidFill>
                      </a:endParaRPr>
                    </a:p>
                  </a:txBody>
                  <a:tcPr marT="91440" marB="91440" anchor="ct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sz="1200" b="0" dirty="0">
                        <a:solidFill>
                          <a:schemeClr val="tx1"/>
                        </a:solidFill>
                      </a:endParaRPr>
                    </a:p>
                  </a:txBody>
                  <a:tcPr marT="91440" marB="91440" anchor="ct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200" b="0" dirty="0">
                          <a:solidFill>
                            <a:schemeClr val="tx1"/>
                          </a:solidFill>
                        </a:rPr>
                        <a:t>64–70</a:t>
                      </a:r>
                    </a:p>
                  </a:txBody>
                  <a:tcPr marT="91440" marB="91440" anchor="ctr">
                    <a:lnT w="28575" cap="flat" cmpd="sng" algn="ctr">
                      <a:solidFill>
                        <a:schemeClr val="accent4"/>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486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1</a:t>
                      </a:r>
                      <a:r>
                        <a:rPr lang="en-US" sz="1200" b="0" baseline="30000" dirty="0">
                          <a:solidFill>
                            <a:schemeClr val="tx1"/>
                          </a:solidFill>
                        </a:rPr>
                        <a:t>st</a:t>
                      </a:r>
                      <a:r>
                        <a:rPr lang="en-US" sz="1200" b="0" dirty="0">
                          <a:solidFill>
                            <a:schemeClr val="tx1"/>
                          </a:solidFill>
                        </a:rPr>
                        <a:t> Trimester:</a:t>
                      </a:r>
                    </a:p>
                  </a:txBody>
                  <a:tcPr marR="274320" marT="91440" marB="91440" anchor="ctr">
                    <a:lnR w="12700" cap="flat" cmpd="sng" algn="ctr">
                      <a:solidFill>
                        <a:schemeClr val="accent3"/>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a:txBody>
                    <a:bodyPr/>
                    <a:lstStyle/>
                    <a:p>
                      <a:pPr algn="ctr"/>
                      <a:r>
                        <a:rPr lang="en-US" sz="1200" b="1" dirty="0">
                          <a:solidFill>
                            <a:schemeClr val="tx1"/>
                          </a:solidFill>
                        </a:rPr>
                        <a:t>1</a:t>
                      </a:r>
                      <a:r>
                        <a:rPr lang="en-US" sz="1200" b="1" baseline="30000" dirty="0">
                          <a:solidFill>
                            <a:schemeClr val="tx1"/>
                          </a:solidFill>
                        </a:rPr>
                        <a:t>st</a:t>
                      </a:r>
                      <a:r>
                        <a:rPr lang="en-US" sz="1200" b="1" dirty="0">
                          <a:solidFill>
                            <a:schemeClr val="tx1"/>
                          </a:solidFill>
                        </a:rPr>
                        <a:t> Trimester</a:t>
                      </a:r>
                      <a:br>
                        <a:rPr lang="en-US" sz="1200" b="1" dirty="0">
                          <a:solidFill>
                            <a:schemeClr val="tx1"/>
                          </a:solidFill>
                        </a:rPr>
                      </a:br>
                      <a:r>
                        <a:rPr lang="en-US" sz="1200" b="1" dirty="0">
                          <a:solidFill>
                            <a:schemeClr val="tx1"/>
                          </a:solidFill>
                        </a:rPr>
                        <a:t>blood screen</a:t>
                      </a:r>
                    </a:p>
                  </a:txBody>
                  <a:tcPr marT="91440" marB="91440" anchor="ctr">
                    <a:lnL w="12700" cap="flat" cmpd="sng" algn="ctr">
                      <a:solidFill>
                        <a:schemeClr val="accent3"/>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sz="1200" b="0" dirty="0">
                        <a:solidFill>
                          <a:schemeClr val="tx1"/>
                        </a:solidFill>
                      </a:endParaRP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a:txBody>
                    <a:bodyPr/>
                    <a:lstStyle/>
                    <a:p>
                      <a:pPr algn="ctr"/>
                      <a:r>
                        <a:rPr lang="en-US" sz="1200" b="1" dirty="0">
                          <a:solidFill>
                            <a:schemeClr val="tx1"/>
                          </a:solidFill>
                        </a:rPr>
                        <a:t>NT Ultrasound</a:t>
                      </a: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sz="1200" b="0" dirty="0">
                        <a:solidFill>
                          <a:schemeClr val="tx1"/>
                        </a:solidFill>
                      </a:endParaRP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200" b="0" dirty="0">
                          <a:solidFill>
                            <a:schemeClr val="tx1"/>
                          </a:solidFill>
                        </a:rPr>
                        <a:t>82–87</a:t>
                      </a: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48640">
                <a:tc>
                  <a:txBody>
                    <a:bodyPr/>
                    <a:lstStyle/>
                    <a:p>
                      <a:pPr algn="r"/>
                      <a:r>
                        <a:rPr lang="en-US" sz="1200" b="0" dirty="0">
                          <a:solidFill>
                            <a:schemeClr val="tx1"/>
                          </a:solidFill>
                        </a:rPr>
                        <a:t>2</a:t>
                      </a:r>
                      <a:r>
                        <a:rPr lang="en-US" sz="1200" b="0" baseline="30000" dirty="0">
                          <a:solidFill>
                            <a:schemeClr val="tx1"/>
                          </a:solidFill>
                        </a:rPr>
                        <a:t>nd</a:t>
                      </a:r>
                      <a:r>
                        <a:rPr lang="en-US" sz="1200" b="0" dirty="0">
                          <a:solidFill>
                            <a:schemeClr val="tx1"/>
                          </a:solidFill>
                        </a:rPr>
                        <a:t> Trimester:</a:t>
                      </a:r>
                    </a:p>
                  </a:txBody>
                  <a:tcPr marR="274320" marT="91440" marB="91440" anchor="ctr">
                    <a:lnR w="12700" cap="flat" cmpd="sng" algn="ctr">
                      <a:solidFill>
                        <a:schemeClr val="accent3"/>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4">
                  <a:txBody>
                    <a:bodyPr/>
                    <a:lstStyle/>
                    <a:p>
                      <a:pPr algn="ctr"/>
                      <a:r>
                        <a:rPr lang="en-US" sz="1200" b="1" dirty="0">
                          <a:solidFill>
                            <a:schemeClr val="tx1"/>
                          </a:solidFill>
                        </a:rPr>
                        <a:t>Triple screen</a:t>
                      </a:r>
                    </a:p>
                  </a:txBody>
                  <a:tcPr marT="91440" marB="91440" anchor="ctr">
                    <a:lnL w="12700" cap="flat" cmpd="sng" algn="ctr">
                      <a:solidFill>
                        <a:schemeClr val="accent3"/>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sz="1200" b="0" dirty="0">
                        <a:solidFill>
                          <a:schemeClr val="tx1"/>
                        </a:solidFill>
                      </a:endParaRP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sz="1200" b="0" dirty="0">
                        <a:solidFill>
                          <a:schemeClr val="tx1"/>
                        </a:solidFill>
                      </a:endParaRP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200" b="0" dirty="0">
                          <a:solidFill>
                            <a:schemeClr val="tx1"/>
                          </a:solidFill>
                        </a:rPr>
                        <a:t>69</a:t>
                      </a: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48640">
                <a:tc>
                  <a:txBody>
                    <a:bodyPr/>
                    <a:lstStyle/>
                    <a:p>
                      <a:pPr algn="r"/>
                      <a:r>
                        <a:rPr lang="en-US" sz="1200" b="0" dirty="0">
                          <a:solidFill>
                            <a:schemeClr val="tx1"/>
                          </a:solidFill>
                        </a:rPr>
                        <a:t>2</a:t>
                      </a:r>
                      <a:r>
                        <a:rPr lang="en-US" sz="1200" b="0" baseline="30000" dirty="0">
                          <a:solidFill>
                            <a:schemeClr val="tx1"/>
                          </a:solidFill>
                        </a:rPr>
                        <a:t>nd</a:t>
                      </a:r>
                      <a:r>
                        <a:rPr lang="en-US" sz="1200" b="0" dirty="0">
                          <a:solidFill>
                            <a:schemeClr val="tx1"/>
                          </a:solidFill>
                        </a:rPr>
                        <a:t> Trimester:</a:t>
                      </a:r>
                    </a:p>
                  </a:txBody>
                  <a:tcPr marR="274320" marT="91440" marB="91440" anchor="ctr">
                    <a:lnR w="12700" cap="flat" cmpd="sng" algn="ctr">
                      <a:solidFill>
                        <a:schemeClr val="accent3"/>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4">
                  <a:txBody>
                    <a:bodyPr/>
                    <a:lstStyle/>
                    <a:p>
                      <a:pPr algn="ctr"/>
                      <a:r>
                        <a:rPr lang="en-US" sz="1200" b="1" dirty="0">
                          <a:solidFill>
                            <a:schemeClr val="tx1"/>
                          </a:solidFill>
                        </a:rPr>
                        <a:t>Quadruple screen</a:t>
                      </a:r>
                    </a:p>
                  </a:txBody>
                  <a:tcPr marT="91440" marB="91440" anchor="ctr">
                    <a:lnL w="12700" cap="flat" cmpd="sng" algn="ctr">
                      <a:solidFill>
                        <a:schemeClr val="accent3"/>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sz="1200" b="0">
                        <a:solidFill>
                          <a:schemeClr val="tx1"/>
                        </a:solidFill>
                      </a:endParaRP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sz="1200" b="0" dirty="0">
                        <a:solidFill>
                          <a:schemeClr val="tx1"/>
                        </a:solidFill>
                      </a:endParaRP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200" b="0" dirty="0">
                          <a:solidFill>
                            <a:schemeClr val="tx1"/>
                          </a:solidFill>
                        </a:rPr>
                        <a:t>81</a:t>
                      </a: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548640">
                <a:tc>
                  <a:txBody>
                    <a:bodyPr/>
                    <a:lstStyle/>
                    <a:p>
                      <a:pPr algn="r"/>
                      <a:r>
                        <a:rPr lang="en-US" sz="1200" b="0" dirty="0">
                          <a:solidFill>
                            <a:schemeClr val="tx1"/>
                          </a:solidFill>
                        </a:rPr>
                        <a:t>Integrated screen:</a:t>
                      </a:r>
                    </a:p>
                  </a:txBody>
                  <a:tcPr marR="274320" marT="91440" marB="91440" anchor="ctr">
                    <a:lnR w="12700" cap="flat" cmpd="sng" algn="ctr">
                      <a:solidFill>
                        <a:schemeClr val="accent3"/>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200" b="1" dirty="0">
                          <a:solidFill>
                            <a:schemeClr val="tx1"/>
                          </a:solidFill>
                        </a:rPr>
                        <a:t>1</a:t>
                      </a:r>
                      <a:r>
                        <a:rPr lang="en-US" sz="1200" b="1" baseline="30000" dirty="0">
                          <a:solidFill>
                            <a:schemeClr val="tx1"/>
                          </a:solidFill>
                        </a:rPr>
                        <a:t>st</a:t>
                      </a:r>
                      <a:r>
                        <a:rPr lang="en-US" sz="1200" b="1" dirty="0">
                          <a:solidFill>
                            <a:schemeClr val="tx1"/>
                          </a:solidFill>
                        </a:rPr>
                        <a:t> Trimester</a:t>
                      </a:r>
                    </a:p>
                    <a:p>
                      <a:pPr algn="ctr"/>
                      <a:r>
                        <a:rPr lang="en-US" sz="1200" b="1" dirty="0">
                          <a:solidFill>
                            <a:schemeClr val="tx1"/>
                          </a:solidFill>
                        </a:rPr>
                        <a:t>blood</a:t>
                      </a:r>
                      <a:r>
                        <a:rPr lang="en-US" sz="1200" b="1" baseline="0" dirty="0">
                          <a:solidFill>
                            <a:schemeClr val="tx1"/>
                          </a:solidFill>
                        </a:rPr>
                        <a:t> screen</a:t>
                      </a:r>
                      <a:endParaRPr lang="en-US" sz="1200" b="1" dirty="0">
                        <a:solidFill>
                          <a:schemeClr val="tx1"/>
                        </a:solidFill>
                      </a:endParaRPr>
                    </a:p>
                  </a:txBody>
                  <a:tcPr marT="91440" marB="91440" anchor="ctr">
                    <a:lnL w="12700" cap="flat" cmpd="sng" algn="ctr">
                      <a:solidFill>
                        <a:schemeClr val="accent3"/>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a:txBody>
                    <a:bodyPr/>
                    <a:lstStyle/>
                    <a:p>
                      <a:pPr algn="ctr"/>
                      <a:r>
                        <a:rPr lang="en-US" sz="1200" b="1" dirty="0">
                          <a:solidFill>
                            <a:schemeClr val="tx1"/>
                          </a:solidFill>
                        </a:rPr>
                        <a:t>NT Ultrasound</a:t>
                      </a: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a:txBody>
                    <a:bodyPr/>
                    <a:lstStyle/>
                    <a:p>
                      <a:pPr algn="ctr"/>
                      <a:r>
                        <a:rPr lang="en-US" sz="1200" b="1" dirty="0">
                          <a:solidFill>
                            <a:schemeClr val="tx1"/>
                          </a:solidFill>
                        </a:rPr>
                        <a:t>2</a:t>
                      </a:r>
                      <a:r>
                        <a:rPr lang="en-US" sz="1200" b="1" baseline="30000" dirty="0">
                          <a:solidFill>
                            <a:schemeClr val="tx1"/>
                          </a:solidFill>
                        </a:rPr>
                        <a:t>nd</a:t>
                      </a:r>
                      <a:r>
                        <a:rPr lang="en-US" sz="1200" b="1" dirty="0">
                          <a:solidFill>
                            <a:schemeClr val="tx1"/>
                          </a:solidFill>
                        </a:rPr>
                        <a:t> Trimester</a:t>
                      </a:r>
                      <a:br>
                        <a:rPr lang="en-US" sz="1200" b="1" baseline="0" dirty="0">
                          <a:solidFill>
                            <a:schemeClr val="tx1"/>
                          </a:solidFill>
                        </a:rPr>
                      </a:br>
                      <a:r>
                        <a:rPr lang="en-US" sz="1200" b="1" baseline="0" dirty="0">
                          <a:solidFill>
                            <a:schemeClr val="tx1"/>
                          </a:solidFill>
                        </a:rPr>
                        <a:t>blood screen</a:t>
                      </a:r>
                      <a:endParaRPr lang="en-US" sz="1200" b="1" dirty="0">
                        <a:solidFill>
                          <a:schemeClr val="tx1"/>
                        </a:solidFill>
                      </a:endParaRP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200" b="0" dirty="0">
                          <a:solidFill>
                            <a:schemeClr val="tx1"/>
                          </a:solidFill>
                        </a:rPr>
                        <a:t>94–96</a:t>
                      </a: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548640">
                <a:tc>
                  <a:txBody>
                    <a:bodyPr/>
                    <a:lstStyle/>
                    <a:p>
                      <a:pPr algn="r"/>
                      <a:r>
                        <a:rPr lang="en-US" sz="1200" b="0" dirty="0">
                          <a:solidFill>
                            <a:schemeClr val="tx1"/>
                          </a:solidFill>
                        </a:rPr>
                        <a:t>Serum integrated:</a:t>
                      </a:r>
                    </a:p>
                  </a:txBody>
                  <a:tcPr marR="274320" marT="91440" marB="91440" anchor="ctr">
                    <a:lnR w="12700" cap="flat" cmpd="sng" algn="ctr">
                      <a:solidFill>
                        <a:schemeClr val="accent3"/>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a:txBody>
                    <a:bodyPr/>
                    <a:lstStyle/>
                    <a:p>
                      <a:pPr algn="ctr"/>
                      <a:r>
                        <a:rPr lang="en-US" sz="1200" b="1" dirty="0">
                          <a:solidFill>
                            <a:schemeClr val="tx1"/>
                          </a:solidFill>
                        </a:rPr>
                        <a:t>1</a:t>
                      </a:r>
                      <a:r>
                        <a:rPr lang="en-US" sz="1200" b="1" baseline="30000" dirty="0">
                          <a:solidFill>
                            <a:schemeClr val="tx1"/>
                          </a:solidFill>
                        </a:rPr>
                        <a:t>st</a:t>
                      </a:r>
                      <a:r>
                        <a:rPr lang="en-US" sz="1200" b="1" dirty="0">
                          <a:solidFill>
                            <a:schemeClr val="tx1"/>
                          </a:solidFill>
                        </a:rPr>
                        <a:t> Trimester</a:t>
                      </a:r>
                      <a:br>
                        <a:rPr lang="en-US" sz="1200" b="1" dirty="0">
                          <a:solidFill>
                            <a:schemeClr val="tx1"/>
                          </a:solidFill>
                        </a:rPr>
                      </a:br>
                      <a:r>
                        <a:rPr lang="en-US" sz="1200" b="1" dirty="0">
                          <a:solidFill>
                            <a:schemeClr val="tx1"/>
                          </a:solidFill>
                        </a:rPr>
                        <a:t>blood screen</a:t>
                      </a:r>
                    </a:p>
                  </a:txBody>
                  <a:tcPr marT="91440" marB="91440" anchor="ctr">
                    <a:lnL w="12700" cap="flat" cmpd="sng" algn="ctr">
                      <a:solidFill>
                        <a:schemeClr val="accent3"/>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sz="1200" b="0">
                        <a:solidFill>
                          <a:schemeClr val="tx1"/>
                        </a:solidFill>
                      </a:endParaRP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a:txBody>
                    <a:bodyPr/>
                    <a:lstStyle/>
                    <a:p>
                      <a:pPr algn="ctr"/>
                      <a:r>
                        <a:rPr lang="en-US" sz="1200" b="1" dirty="0">
                          <a:solidFill>
                            <a:schemeClr val="tx1"/>
                          </a:solidFill>
                        </a:rPr>
                        <a:t>2</a:t>
                      </a:r>
                      <a:r>
                        <a:rPr lang="en-US" sz="1200" b="1" baseline="30000" dirty="0">
                          <a:solidFill>
                            <a:schemeClr val="tx1"/>
                          </a:solidFill>
                        </a:rPr>
                        <a:t>nd</a:t>
                      </a:r>
                      <a:r>
                        <a:rPr lang="en-US" sz="1200" b="1" dirty="0">
                          <a:solidFill>
                            <a:schemeClr val="tx1"/>
                          </a:solidFill>
                        </a:rPr>
                        <a:t> Trimester</a:t>
                      </a:r>
                      <a:br>
                        <a:rPr lang="en-US" sz="1200" b="1" dirty="0">
                          <a:solidFill>
                            <a:schemeClr val="tx1"/>
                          </a:solidFill>
                        </a:rPr>
                      </a:br>
                      <a:r>
                        <a:rPr lang="en-US" sz="1200" b="1" baseline="0" dirty="0">
                          <a:solidFill>
                            <a:schemeClr val="tx1"/>
                          </a:solidFill>
                        </a:rPr>
                        <a:t>blood screen</a:t>
                      </a:r>
                      <a:endParaRPr lang="en-US" sz="1200" b="1" dirty="0">
                        <a:solidFill>
                          <a:schemeClr val="tx1"/>
                        </a:solidFill>
                      </a:endParaRP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sz="1200" b="0" dirty="0">
                        <a:solidFill>
                          <a:schemeClr val="tx1"/>
                        </a:solidFill>
                      </a:endParaRP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200" b="0" dirty="0">
                          <a:solidFill>
                            <a:schemeClr val="tx1"/>
                          </a:solidFill>
                        </a:rPr>
                        <a:t>85–88</a:t>
                      </a:r>
                    </a:p>
                  </a:txBody>
                  <a:tcPr marT="91440" marB="91440"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548640">
                <a:tc>
                  <a:txBody>
                    <a:bodyPr/>
                    <a:lstStyle/>
                    <a:p>
                      <a:pPr algn="r"/>
                      <a:r>
                        <a:rPr lang="en-US" sz="1200" b="0" dirty="0">
                          <a:solidFill>
                            <a:schemeClr val="tx1"/>
                          </a:solidFill>
                        </a:rPr>
                        <a:t>Sequential screen:</a:t>
                      </a:r>
                    </a:p>
                  </a:txBody>
                  <a:tcPr marR="274320" marT="91440" marB="91440" anchor="ctr">
                    <a:lnR w="12700" cap="flat" cmpd="sng" algn="ctr">
                      <a:solidFill>
                        <a:schemeClr val="accent3"/>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accent1"/>
                      </a:solidFill>
                      <a:prstDash val="solid"/>
                      <a:round/>
                      <a:headEnd type="none" w="med" len="med"/>
                      <a:tailEnd type="none" w="med" len="med"/>
                    </a:lnB>
                    <a:noFill/>
                  </a:tcPr>
                </a:tc>
                <a:tc>
                  <a:txBody>
                    <a:bodyPr/>
                    <a:lstStyle/>
                    <a:p>
                      <a:pPr algn="ctr"/>
                      <a:r>
                        <a:rPr lang="en-US" sz="1200" b="1" dirty="0">
                          <a:solidFill>
                            <a:schemeClr val="tx1"/>
                          </a:solidFill>
                        </a:rPr>
                        <a:t>1</a:t>
                      </a:r>
                      <a:r>
                        <a:rPr lang="en-US" sz="1200" b="1" baseline="30000" dirty="0">
                          <a:solidFill>
                            <a:schemeClr val="tx1"/>
                          </a:solidFill>
                        </a:rPr>
                        <a:t>st</a:t>
                      </a:r>
                      <a:r>
                        <a:rPr lang="en-US" sz="1200" b="1" dirty="0">
                          <a:solidFill>
                            <a:schemeClr val="tx1"/>
                          </a:solidFill>
                        </a:rPr>
                        <a:t> Trimester</a:t>
                      </a:r>
                      <a:br>
                        <a:rPr lang="en-US" sz="1200" b="1" baseline="0" dirty="0">
                          <a:solidFill>
                            <a:schemeClr val="tx1"/>
                          </a:solidFill>
                        </a:rPr>
                      </a:br>
                      <a:r>
                        <a:rPr lang="en-US" sz="1200" b="1" baseline="0" dirty="0">
                          <a:solidFill>
                            <a:schemeClr val="tx1"/>
                          </a:solidFill>
                        </a:rPr>
                        <a:t>blood screen</a:t>
                      </a:r>
                      <a:endParaRPr lang="en-US" sz="1200" b="1" dirty="0">
                        <a:solidFill>
                          <a:schemeClr val="tx1"/>
                        </a:solidFill>
                      </a:endParaRPr>
                    </a:p>
                  </a:txBody>
                  <a:tcPr marT="91440" marB="91440" anchor="ctr">
                    <a:lnL w="12700" cap="flat" cmpd="sng" algn="ctr">
                      <a:solidFill>
                        <a:schemeClr val="accent3"/>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noFill/>
                  </a:tcPr>
                </a:tc>
                <a:tc gridSpan="2">
                  <a:txBody>
                    <a:bodyPr/>
                    <a:lstStyle/>
                    <a:p>
                      <a:pPr algn="ctr"/>
                      <a:r>
                        <a:rPr lang="en-US" sz="1200" b="1" dirty="0">
                          <a:solidFill>
                            <a:schemeClr val="tx1"/>
                          </a:solidFill>
                        </a:rPr>
                        <a:t>NT Ultrasound</a:t>
                      </a:r>
                    </a:p>
                  </a:txBody>
                  <a:tcPr marT="91440" marB="91440" anchor="ctr">
                    <a:lnT w="12700" cap="flat" cmpd="sng" algn="ctr">
                      <a:solidFill>
                        <a:schemeClr val="bg1">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noFill/>
                  </a:tcPr>
                </a:tc>
                <a:tc hMerge="1">
                  <a:txBody>
                    <a:bodyPr/>
                    <a:lstStyle/>
                    <a:p>
                      <a:endParaRPr lang="en-US"/>
                    </a:p>
                  </a:txBody>
                  <a:tcPr/>
                </a:tc>
                <a:tc>
                  <a:txBody>
                    <a:bodyPr/>
                    <a:lstStyle/>
                    <a:p>
                      <a:pPr algn="ctr"/>
                      <a:r>
                        <a:rPr lang="en-US" sz="1200" b="1" dirty="0">
                          <a:solidFill>
                            <a:schemeClr val="tx1"/>
                          </a:solidFill>
                        </a:rPr>
                        <a:t>2</a:t>
                      </a:r>
                      <a:r>
                        <a:rPr lang="en-US" sz="1200" b="1" baseline="30000" dirty="0">
                          <a:solidFill>
                            <a:schemeClr val="tx1"/>
                          </a:solidFill>
                        </a:rPr>
                        <a:t>nd</a:t>
                      </a:r>
                      <a:r>
                        <a:rPr lang="en-US" sz="1200" b="1" dirty="0">
                          <a:solidFill>
                            <a:schemeClr val="tx1"/>
                          </a:solidFill>
                        </a:rPr>
                        <a:t> Trimester</a:t>
                      </a:r>
                      <a:br>
                        <a:rPr lang="en-US" sz="1200" b="1" baseline="0" dirty="0">
                          <a:solidFill>
                            <a:schemeClr val="tx1"/>
                          </a:solidFill>
                        </a:rPr>
                      </a:br>
                      <a:r>
                        <a:rPr lang="en-US" sz="1200" b="1" baseline="0" dirty="0">
                          <a:solidFill>
                            <a:schemeClr val="tx1"/>
                          </a:solidFill>
                        </a:rPr>
                        <a:t>blood screen</a:t>
                      </a:r>
                      <a:endParaRPr lang="en-US" sz="1200" b="1" dirty="0">
                        <a:solidFill>
                          <a:schemeClr val="tx1"/>
                        </a:solidFill>
                      </a:endParaRPr>
                    </a:p>
                  </a:txBody>
                  <a:tcPr marT="91440" marB="91440" anchor="ctr">
                    <a:lnT w="12700" cap="flat" cmpd="sng" algn="ctr">
                      <a:solidFill>
                        <a:schemeClr val="bg1">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noFill/>
                  </a:tcPr>
                </a:tc>
                <a:tc>
                  <a:txBody>
                    <a:bodyPr/>
                    <a:lstStyle/>
                    <a:p>
                      <a:pPr algn="ctr"/>
                      <a:r>
                        <a:rPr lang="en-US" sz="1200" b="0" dirty="0">
                          <a:solidFill>
                            <a:schemeClr val="tx1"/>
                          </a:solidFill>
                        </a:rPr>
                        <a:t>95</a:t>
                      </a:r>
                    </a:p>
                  </a:txBody>
                  <a:tcPr marT="91440" marB="91440" anchor="ctr">
                    <a:lnT w="12700" cap="flat" cmpd="sng" algn="ctr">
                      <a:solidFill>
                        <a:schemeClr val="bg1">
                          <a:lumMod val="75000"/>
                        </a:schemeClr>
                      </a:solidFill>
                      <a:prstDash val="solid"/>
                      <a:round/>
                      <a:headEnd type="none" w="med" len="med"/>
                      <a:tailEnd type="none" w="med" len="med"/>
                    </a:lnT>
                    <a:lnB w="28575" cap="flat" cmpd="sng" algn="ctr">
                      <a:solidFill>
                        <a:schemeClr val="accent4"/>
                      </a:solidFill>
                      <a:prstDash val="solid"/>
                      <a:round/>
                      <a:headEnd type="none" w="med" len="med"/>
                      <a:tailEnd type="none" w="med" len="med"/>
                    </a:lnB>
                    <a:noFill/>
                  </a:tcPr>
                </a:tc>
                <a:extLst>
                  <a:ext uri="{0D108BD9-81ED-4DB2-BD59-A6C34878D82A}">
                    <a16:rowId xmlns:a16="http://schemas.microsoft.com/office/drawing/2014/main" val="10007"/>
                  </a:ext>
                </a:extLst>
              </a:tr>
              <a:tr h="457200">
                <a:tc>
                  <a:txBody>
                    <a:bodyPr/>
                    <a:lstStyle/>
                    <a:p>
                      <a:pPr algn="r"/>
                      <a:endParaRPr lang="en-US" sz="1800" b="1" dirty="0">
                        <a:solidFill>
                          <a:schemeClr val="tx1"/>
                        </a:solidFill>
                      </a:endParaRPr>
                    </a:p>
                  </a:txBody>
                  <a:tcPr marT="91440" marB="91440" anchor="ctr">
                    <a:lnL w="12700" cmpd="sng">
                      <a:noFill/>
                    </a:lnL>
                    <a:lnT w="28575" cap="flat" cmpd="sng" algn="ctr">
                      <a:solidFill>
                        <a:schemeClr val="accent1"/>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rPr>
                        <a:t>False positive</a:t>
                      </a:r>
                      <a:r>
                        <a:rPr lang="en-US" sz="1800" b="1" baseline="0" dirty="0">
                          <a:solidFill>
                            <a:schemeClr val="accent4"/>
                          </a:solidFill>
                        </a:rPr>
                        <a:t> rate:</a:t>
                      </a:r>
                      <a:endParaRPr lang="en-US" sz="1800" b="1" dirty="0">
                        <a:solidFill>
                          <a:schemeClr val="accent4"/>
                        </a:solidFill>
                      </a:endParaRPr>
                    </a:p>
                  </a:txBody>
                  <a:tcPr marT="91440" marB="91440" anchor="ctr">
                    <a:lnT w="28575" cap="flat" cmpd="sng" algn="ctr">
                      <a:solidFill>
                        <a:schemeClr val="accent2">
                          <a:lumMod val="75000"/>
                        </a:schemeClr>
                      </a:solid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a:endParaRPr lang="en-US" sz="1800" b="1" dirty="0">
                        <a:solidFill>
                          <a:schemeClr val="tx1"/>
                        </a:solidFill>
                      </a:endParaRPr>
                    </a:p>
                  </a:txBody>
                  <a:tcPr marT="91440" marB="91440" anchor="ct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r"/>
                      <a:endParaRPr lang="en-US" sz="1800" b="1" dirty="0">
                        <a:solidFill>
                          <a:schemeClr val="tx1"/>
                        </a:solidFill>
                      </a:endParaRPr>
                    </a:p>
                  </a:txBody>
                  <a:tcPr marT="91440" marB="91440" anchor="ct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000" b="1" dirty="0">
                          <a:solidFill>
                            <a:schemeClr val="accent4"/>
                          </a:solidFill>
                        </a:rPr>
                        <a:t>~5%</a:t>
                      </a:r>
                    </a:p>
                  </a:txBody>
                  <a:tcPr marT="91440" marB="91440" anchor="ctr">
                    <a:lnT w="28575" cap="flat" cmpd="sng" algn="ctr">
                      <a:solidFill>
                        <a:schemeClr val="accent4"/>
                      </a:solid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8"/>
                  </a:ext>
                </a:extLst>
              </a:tr>
            </a:tbl>
          </a:graphicData>
        </a:graphic>
      </p:graphicFrame>
      <p:sp>
        <p:nvSpPr>
          <p:cNvPr id="38" name="Chevron 37"/>
          <p:cNvSpPr/>
          <p:nvPr/>
        </p:nvSpPr>
        <p:spPr bwMode="auto">
          <a:xfrm>
            <a:off x="5137709" y="3850656"/>
            <a:ext cx="207478" cy="365760"/>
          </a:xfrm>
          <a:prstGeom prst="chevron">
            <a:avLst>
              <a:gd name="adj" fmla="val 76944"/>
            </a:avLst>
          </a:prstGeom>
          <a:solidFill>
            <a:schemeClr val="accent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39" name="Chevron 38"/>
          <p:cNvSpPr/>
          <p:nvPr/>
        </p:nvSpPr>
        <p:spPr bwMode="auto">
          <a:xfrm>
            <a:off x="6834111" y="3850656"/>
            <a:ext cx="207478" cy="365760"/>
          </a:xfrm>
          <a:prstGeom prst="chevron">
            <a:avLst>
              <a:gd name="adj" fmla="val 76944"/>
            </a:avLst>
          </a:prstGeom>
          <a:solidFill>
            <a:schemeClr val="accent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40" name="Chevron 39"/>
          <p:cNvSpPr/>
          <p:nvPr/>
        </p:nvSpPr>
        <p:spPr bwMode="auto">
          <a:xfrm>
            <a:off x="5137709" y="4947936"/>
            <a:ext cx="207478" cy="365760"/>
          </a:xfrm>
          <a:prstGeom prst="chevron">
            <a:avLst>
              <a:gd name="adj" fmla="val 76944"/>
            </a:avLst>
          </a:prstGeom>
          <a:solidFill>
            <a:schemeClr val="accent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41" name="Chevron 40"/>
          <p:cNvSpPr/>
          <p:nvPr/>
        </p:nvSpPr>
        <p:spPr bwMode="auto">
          <a:xfrm>
            <a:off x="6834111" y="4947936"/>
            <a:ext cx="207478" cy="365760"/>
          </a:xfrm>
          <a:prstGeom prst="chevron">
            <a:avLst>
              <a:gd name="adj" fmla="val 76944"/>
            </a:avLst>
          </a:prstGeom>
          <a:solidFill>
            <a:schemeClr val="accent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42" name="Chevron 41"/>
          <p:cNvSpPr/>
          <p:nvPr/>
        </p:nvSpPr>
        <p:spPr bwMode="auto">
          <a:xfrm>
            <a:off x="5985910" y="4399296"/>
            <a:ext cx="207478" cy="365760"/>
          </a:xfrm>
          <a:prstGeom prst="chevron">
            <a:avLst>
              <a:gd name="adj" fmla="val 76944"/>
            </a:avLst>
          </a:prstGeom>
          <a:solidFill>
            <a:schemeClr val="accent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43" name="Chevron 42"/>
          <p:cNvSpPr/>
          <p:nvPr/>
        </p:nvSpPr>
        <p:spPr bwMode="auto">
          <a:xfrm>
            <a:off x="5985910" y="2204736"/>
            <a:ext cx="207478" cy="365760"/>
          </a:xfrm>
          <a:prstGeom prst="chevron">
            <a:avLst>
              <a:gd name="adj" fmla="val 76944"/>
            </a:avLst>
          </a:prstGeom>
          <a:solidFill>
            <a:schemeClr val="accent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44" name="Content Placeholder 3"/>
          <p:cNvSpPr txBox="1">
            <a:spLocks/>
          </p:cNvSpPr>
          <p:nvPr/>
        </p:nvSpPr>
        <p:spPr bwMode="auto">
          <a:xfrm>
            <a:off x="528063" y="6150029"/>
            <a:ext cx="8477250" cy="21709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342900" indent="-342900" algn="l" rtl="0" eaLnBrk="1" fontAlgn="base" hangingPunct="1">
              <a:spcBef>
                <a:spcPts val="900"/>
              </a:spcBef>
              <a:spcAft>
                <a:spcPts val="900"/>
              </a:spcAft>
              <a:buClr>
                <a:srgbClr val="F89D21"/>
              </a:buClr>
              <a:buSzPct val="90000"/>
              <a:buFont typeface="Arial-BoldMT" charset="0"/>
              <a:buChar char="●"/>
              <a:tabLst/>
              <a:defRPr sz="2200" b="1" kern="600" spc="30" baseline="0">
                <a:solidFill>
                  <a:schemeClr val="tx1"/>
                </a:solidFill>
                <a:latin typeface="+mj-lt"/>
                <a:ea typeface="+mn-ea"/>
                <a:cs typeface="Arial"/>
              </a:defRPr>
            </a:lvl1pPr>
            <a:lvl2pPr marL="571500" indent="-228600" algn="l" rtl="0" eaLnBrk="1" fontAlgn="base" hangingPunct="1">
              <a:spcBef>
                <a:spcPts val="0"/>
              </a:spcBef>
              <a:spcAft>
                <a:spcPts val="400"/>
              </a:spcAft>
              <a:buClr>
                <a:schemeClr val="tx1"/>
              </a:buClr>
              <a:buFont typeface="ArialMT" charset="0"/>
              <a:buChar char="-"/>
              <a:tabLst/>
              <a:defRPr sz="2000" kern="600" spc="-20" baseline="0">
                <a:solidFill>
                  <a:schemeClr val="tx1"/>
                </a:solidFill>
                <a:latin typeface="+mj-lt"/>
                <a:cs typeface="Arial"/>
              </a:defRPr>
            </a:lvl2pPr>
            <a:lvl3pPr marL="800100" indent="-228600" algn="l" rtl="0" eaLnBrk="1" fontAlgn="base" hangingPunct="1">
              <a:spcBef>
                <a:spcPts val="0"/>
              </a:spcBef>
              <a:spcAft>
                <a:spcPts val="600"/>
              </a:spcAft>
              <a:buClr>
                <a:schemeClr val="tx1"/>
              </a:buClr>
              <a:buSzPct val="80000"/>
              <a:buFont typeface="Wingdings" pitchFamily="2" charset="2"/>
              <a:buChar char="§"/>
              <a:tabLst/>
              <a:defRPr sz="1600" kern="600">
                <a:solidFill>
                  <a:schemeClr val="tx1"/>
                </a:solidFill>
                <a:latin typeface="+mj-lt"/>
                <a:cs typeface="Arial"/>
              </a:defRPr>
            </a:lvl3pPr>
            <a:lvl4pPr marL="1028700" indent="-228600" algn="l" rtl="0" eaLnBrk="1" fontAlgn="base" hangingPunct="1">
              <a:spcBef>
                <a:spcPts val="0"/>
              </a:spcBef>
              <a:spcAft>
                <a:spcPts val="600"/>
              </a:spcAft>
              <a:buClr>
                <a:schemeClr val="tx1"/>
              </a:buClr>
              <a:buSzPct val="80000"/>
              <a:buFont typeface="Arial" charset="0"/>
              <a:buChar char="–"/>
              <a:tabLst/>
              <a:defRPr sz="1600" kern="600">
                <a:solidFill>
                  <a:schemeClr val="tx1"/>
                </a:solidFill>
                <a:latin typeface="+mj-lt"/>
                <a:cs typeface="Arial"/>
              </a:defRPr>
            </a:lvl4pPr>
            <a:lvl5pPr marL="1257300" indent="-228600" algn="l" rtl="0" eaLnBrk="1" fontAlgn="base" hangingPunct="1">
              <a:spcBef>
                <a:spcPts val="0"/>
              </a:spcBef>
              <a:spcAft>
                <a:spcPts val="600"/>
              </a:spcAft>
              <a:buClr>
                <a:srgbClr val="535353"/>
              </a:buClr>
              <a:buFont typeface="Arial" charset="0"/>
              <a:buChar char="-"/>
              <a:tabLst/>
              <a:defRPr sz="1600" kern="600">
                <a:solidFill>
                  <a:schemeClr val="tx1"/>
                </a:solidFill>
                <a:latin typeface="+mj-lt"/>
                <a:cs typeface="Arial"/>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a:lstStyle>
          <a:p>
            <a:pPr marL="0" indent="0">
              <a:spcBef>
                <a:spcPts val="0"/>
              </a:spcBef>
              <a:spcAft>
                <a:spcPts val="300"/>
              </a:spcAft>
              <a:buNone/>
            </a:pPr>
            <a:r>
              <a:rPr lang="en-US" sz="800" b="0" dirty="0">
                <a:latin typeface="Arial" panose="020B0604020202020204" pitchFamily="34" charset="0"/>
                <a:cs typeface="Arial" panose="020B0604020202020204" pitchFamily="34" charset="0"/>
              </a:rPr>
              <a:t>American College of Obstetricians and Gynecologists. Screening for fetal aneuploidy. Practice Bulletin No. 163. </a:t>
            </a:r>
            <a:r>
              <a:rPr lang="en-US" sz="800" b="0" i="1" dirty="0">
                <a:latin typeface="Arial" panose="020B0604020202020204" pitchFamily="34" charset="0"/>
                <a:cs typeface="Arial" panose="020B0604020202020204" pitchFamily="34" charset="0"/>
              </a:rPr>
              <a:t>Obstet Gynecol</a:t>
            </a:r>
            <a:r>
              <a:rPr lang="en-US" sz="800" b="0" dirty="0">
                <a:latin typeface="Arial" panose="020B0604020202020204" pitchFamily="34" charset="0"/>
                <a:cs typeface="Arial" panose="020B0604020202020204" pitchFamily="34" charset="0"/>
              </a:rPr>
              <a:t>. 2016; 127(5):e123-37.</a:t>
            </a:r>
          </a:p>
        </p:txBody>
      </p:sp>
    </p:spTree>
    <p:extLst>
      <p:ext uri="{BB962C8B-B14F-4D97-AF65-F5344CB8AC3E}">
        <p14:creationId xmlns:p14="http://schemas.microsoft.com/office/powerpoint/2010/main" val="100496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677" y="176284"/>
            <a:ext cx="11303000" cy="961274"/>
          </a:xfrm>
        </p:spPr>
        <p:txBody>
          <a:bodyPr/>
          <a:lstStyle/>
          <a:p>
            <a:r>
              <a:rPr lang="en-US" dirty="0">
                <a:latin typeface="Arial" panose="020B0604020202020204" pitchFamily="34" charset="0"/>
                <a:cs typeface="Arial" panose="020B0604020202020204" pitchFamily="34" charset="0"/>
              </a:rPr>
              <a:t>2</a:t>
            </a:r>
            <a:r>
              <a:rPr lang="en-US" baseline="30000" dirty="0">
                <a:latin typeface="Arial" panose="020B0604020202020204" pitchFamily="34" charset="0"/>
                <a:cs typeface="Arial" panose="020B0604020202020204" pitchFamily="34" charset="0"/>
              </a:rPr>
              <a:t>nd</a:t>
            </a:r>
            <a:r>
              <a:rPr lang="en-US" dirty="0">
                <a:latin typeface="Arial" panose="020B0604020202020204" pitchFamily="34" charset="0"/>
                <a:cs typeface="Arial" panose="020B0604020202020204" pitchFamily="34" charset="0"/>
              </a:rPr>
              <a:t> Trimester Quadruple Serum screening</a:t>
            </a:r>
          </a:p>
        </p:txBody>
      </p:sp>
      <p:grpSp>
        <p:nvGrpSpPr>
          <p:cNvPr id="3" name="Group 2"/>
          <p:cNvGrpSpPr/>
          <p:nvPr/>
        </p:nvGrpSpPr>
        <p:grpSpPr>
          <a:xfrm>
            <a:off x="2424629" y="959489"/>
            <a:ext cx="7043003" cy="4110379"/>
            <a:chOff x="880749" y="1298264"/>
            <a:chExt cx="7043003" cy="4110379"/>
          </a:xfrm>
        </p:grpSpPr>
        <p:grpSp>
          <p:nvGrpSpPr>
            <p:cNvPr id="58" name="Group 57"/>
            <p:cNvGrpSpPr/>
            <p:nvPr/>
          </p:nvGrpSpPr>
          <p:grpSpPr>
            <a:xfrm>
              <a:off x="880749" y="1758851"/>
              <a:ext cx="7043003" cy="3649792"/>
              <a:chOff x="1136591" y="1914062"/>
              <a:chExt cx="7043003" cy="3649792"/>
            </a:xfrm>
          </p:grpSpPr>
          <p:sp>
            <p:nvSpPr>
              <p:cNvPr id="55" name="Triangle 54"/>
              <p:cNvSpPr/>
              <p:nvPr/>
            </p:nvSpPr>
            <p:spPr bwMode="auto">
              <a:xfrm>
                <a:off x="3353697" y="5054224"/>
                <a:ext cx="1016825" cy="491513"/>
              </a:xfrm>
              <a:custGeom>
                <a:avLst/>
                <a:gdLst>
                  <a:gd name="connsiteX0" fmla="*/ 0 w 1164058"/>
                  <a:gd name="connsiteY0" fmla="*/ 524285 h 524285"/>
                  <a:gd name="connsiteX1" fmla="*/ 582029 w 1164058"/>
                  <a:gd name="connsiteY1" fmla="*/ 0 h 524285"/>
                  <a:gd name="connsiteX2" fmla="*/ 1164058 w 1164058"/>
                  <a:gd name="connsiteY2" fmla="*/ 524285 h 524285"/>
                  <a:gd name="connsiteX3" fmla="*/ 0 w 1164058"/>
                  <a:gd name="connsiteY3" fmla="*/ 524285 h 524285"/>
                  <a:gd name="connsiteX0" fmla="*/ 0 w 1016825"/>
                  <a:gd name="connsiteY0" fmla="*/ 524285 h 539784"/>
                  <a:gd name="connsiteX1" fmla="*/ 582029 w 1016825"/>
                  <a:gd name="connsiteY1" fmla="*/ 0 h 539784"/>
                  <a:gd name="connsiteX2" fmla="*/ 1016825 w 1016825"/>
                  <a:gd name="connsiteY2" fmla="*/ 539784 h 539784"/>
                  <a:gd name="connsiteX3" fmla="*/ 0 w 1016825"/>
                  <a:gd name="connsiteY3" fmla="*/ 524285 h 539784"/>
                  <a:gd name="connsiteX0" fmla="*/ 0 w 1016825"/>
                  <a:gd name="connsiteY0" fmla="*/ 524285 h 539784"/>
                  <a:gd name="connsiteX1" fmla="*/ 582029 w 1016825"/>
                  <a:gd name="connsiteY1" fmla="*/ 0 h 539784"/>
                  <a:gd name="connsiteX2" fmla="*/ 1016825 w 1016825"/>
                  <a:gd name="connsiteY2" fmla="*/ 539784 h 539784"/>
                  <a:gd name="connsiteX3" fmla="*/ 0 w 1016825"/>
                  <a:gd name="connsiteY3" fmla="*/ 524285 h 539784"/>
                  <a:gd name="connsiteX0" fmla="*/ 0 w 1016825"/>
                  <a:gd name="connsiteY0" fmla="*/ 501038 h 516537"/>
                  <a:gd name="connsiteX1" fmla="*/ 605276 w 1016825"/>
                  <a:gd name="connsiteY1" fmla="*/ 0 h 516537"/>
                  <a:gd name="connsiteX2" fmla="*/ 1016825 w 1016825"/>
                  <a:gd name="connsiteY2" fmla="*/ 516537 h 516537"/>
                  <a:gd name="connsiteX3" fmla="*/ 0 w 1016825"/>
                  <a:gd name="connsiteY3" fmla="*/ 501038 h 516537"/>
                  <a:gd name="connsiteX0" fmla="*/ 0 w 1016825"/>
                  <a:gd name="connsiteY0" fmla="*/ 491513 h 507012"/>
                  <a:gd name="connsiteX1" fmla="*/ 576701 w 1016825"/>
                  <a:gd name="connsiteY1" fmla="*/ 0 h 507012"/>
                  <a:gd name="connsiteX2" fmla="*/ 1016825 w 1016825"/>
                  <a:gd name="connsiteY2" fmla="*/ 507012 h 507012"/>
                  <a:gd name="connsiteX3" fmla="*/ 0 w 1016825"/>
                  <a:gd name="connsiteY3" fmla="*/ 491513 h 507012"/>
                  <a:gd name="connsiteX0" fmla="*/ 0 w 1016825"/>
                  <a:gd name="connsiteY0" fmla="*/ 491513 h 491513"/>
                  <a:gd name="connsiteX1" fmla="*/ 576701 w 1016825"/>
                  <a:gd name="connsiteY1" fmla="*/ 0 h 491513"/>
                  <a:gd name="connsiteX2" fmla="*/ 1016825 w 1016825"/>
                  <a:gd name="connsiteY2" fmla="*/ 491137 h 491513"/>
                  <a:gd name="connsiteX3" fmla="*/ 0 w 1016825"/>
                  <a:gd name="connsiteY3" fmla="*/ 491513 h 491513"/>
                  <a:gd name="connsiteX0" fmla="*/ 0 w 1016825"/>
                  <a:gd name="connsiteY0" fmla="*/ 491513 h 491513"/>
                  <a:gd name="connsiteX1" fmla="*/ 576701 w 1016825"/>
                  <a:gd name="connsiteY1" fmla="*/ 0 h 491513"/>
                  <a:gd name="connsiteX2" fmla="*/ 1016825 w 1016825"/>
                  <a:gd name="connsiteY2" fmla="*/ 491137 h 491513"/>
                  <a:gd name="connsiteX3" fmla="*/ 0 w 1016825"/>
                  <a:gd name="connsiteY3" fmla="*/ 491513 h 491513"/>
                  <a:gd name="connsiteX0" fmla="*/ 0 w 1016825"/>
                  <a:gd name="connsiteY0" fmla="*/ 491513 h 491513"/>
                  <a:gd name="connsiteX1" fmla="*/ 576701 w 1016825"/>
                  <a:gd name="connsiteY1" fmla="*/ 0 h 491513"/>
                  <a:gd name="connsiteX2" fmla="*/ 1016825 w 1016825"/>
                  <a:gd name="connsiteY2" fmla="*/ 491137 h 491513"/>
                  <a:gd name="connsiteX3" fmla="*/ 0 w 1016825"/>
                  <a:gd name="connsiteY3" fmla="*/ 491513 h 491513"/>
                  <a:gd name="connsiteX0" fmla="*/ 0 w 1016825"/>
                  <a:gd name="connsiteY0" fmla="*/ 491513 h 491513"/>
                  <a:gd name="connsiteX1" fmla="*/ 576701 w 1016825"/>
                  <a:gd name="connsiteY1" fmla="*/ 0 h 491513"/>
                  <a:gd name="connsiteX2" fmla="*/ 1016825 w 1016825"/>
                  <a:gd name="connsiteY2" fmla="*/ 491137 h 491513"/>
                  <a:gd name="connsiteX3" fmla="*/ 0 w 1016825"/>
                  <a:gd name="connsiteY3" fmla="*/ 491513 h 491513"/>
                </a:gdLst>
                <a:ahLst/>
                <a:cxnLst>
                  <a:cxn ang="0">
                    <a:pos x="connsiteX0" y="connsiteY0"/>
                  </a:cxn>
                  <a:cxn ang="0">
                    <a:pos x="connsiteX1" y="connsiteY1"/>
                  </a:cxn>
                  <a:cxn ang="0">
                    <a:pos x="connsiteX2" y="connsiteY2"/>
                  </a:cxn>
                  <a:cxn ang="0">
                    <a:pos x="connsiteX3" y="connsiteY3"/>
                  </a:cxn>
                </a:cxnLst>
                <a:rect l="l" t="t" r="r" b="b"/>
                <a:pathLst>
                  <a:path w="1016825" h="491513">
                    <a:moveTo>
                      <a:pt x="0" y="491513"/>
                    </a:moveTo>
                    <a:cubicBezTo>
                      <a:pt x="382734" y="238775"/>
                      <a:pt x="349542" y="224163"/>
                      <a:pt x="576701" y="0"/>
                    </a:cubicBezTo>
                    <a:cubicBezTo>
                      <a:pt x="721633" y="179928"/>
                      <a:pt x="729179" y="286885"/>
                      <a:pt x="1016825" y="491137"/>
                    </a:cubicBezTo>
                    <a:lnTo>
                      <a:pt x="0" y="491513"/>
                    </a:lnTo>
                    <a:close/>
                  </a:path>
                </a:pathLst>
              </a:custGeom>
              <a:pattFill prst="dkVert">
                <a:fgClr>
                  <a:schemeClr val="bg1">
                    <a:lumMod val="65000"/>
                  </a:schemeClr>
                </a:fgClr>
                <a:bgClr>
                  <a:schemeClr val="bg1"/>
                </a:bgClr>
              </a:pattFill>
              <a:ln w="152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grpSp>
            <p:nvGrpSpPr>
              <p:cNvPr id="46" name="Group 45"/>
              <p:cNvGrpSpPr/>
              <p:nvPr/>
            </p:nvGrpSpPr>
            <p:grpSpPr>
              <a:xfrm>
                <a:off x="1136591" y="2494888"/>
                <a:ext cx="3225501" cy="3050848"/>
                <a:chOff x="1136591" y="5148095"/>
                <a:chExt cx="3225501" cy="3050848"/>
              </a:xfrm>
            </p:grpSpPr>
            <p:sp>
              <p:nvSpPr>
                <p:cNvPr id="44" name="Freeform 43"/>
                <p:cNvSpPr/>
                <p:nvPr/>
              </p:nvSpPr>
              <p:spPr bwMode="auto">
                <a:xfrm>
                  <a:off x="1136591" y="5148095"/>
                  <a:ext cx="1615155" cy="3050848"/>
                </a:xfrm>
                <a:custGeom>
                  <a:avLst/>
                  <a:gdLst>
                    <a:gd name="connsiteX0" fmla="*/ 0 w 1615155"/>
                    <a:gd name="connsiteY0" fmla="*/ 3050848 h 3050848"/>
                    <a:gd name="connsiteX1" fmla="*/ 897308 w 1615155"/>
                    <a:gd name="connsiteY1" fmla="*/ 1572426 h 3050848"/>
                    <a:gd name="connsiteX2" fmla="*/ 1615155 w 1615155"/>
                    <a:gd name="connsiteY2" fmla="*/ 0 h 3050848"/>
                    <a:gd name="connsiteX0" fmla="*/ 0 w 1615155"/>
                    <a:gd name="connsiteY0" fmla="*/ 3050848 h 3050848"/>
                    <a:gd name="connsiteX1" fmla="*/ 897308 w 1615155"/>
                    <a:gd name="connsiteY1" fmla="*/ 1572426 h 3050848"/>
                    <a:gd name="connsiteX2" fmla="*/ 1615155 w 1615155"/>
                    <a:gd name="connsiteY2" fmla="*/ 0 h 3050848"/>
                    <a:gd name="connsiteX0" fmla="*/ 0 w 1615155"/>
                    <a:gd name="connsiteY0" fmla="*/ 3050848 h 3050848"/>
                    <a:gd name="connsiteX1" fmla="*/ 897308 w 1615155"/>
                    <a:gd name="connsiteY1" fmla="*/ 1572426 h 3050848"/>
                    <a:gd name="connsiteX2" fmla="*/ 1615155 w 1615155"/>
                    <a:gd name="connsiteY2" fmla="*/ 0 h 3050848"/>
                  </a:gdLst>
                  <a:ahLst/>
                  <a:cxnLst>
                    <a:cxn ang="0">
                      <a:pos x="connsiteX0" y="connsiteY0"/>
                    </a:cxn>
                    <a:cxn ang="0">
                      <a:pos x="connsiteX1" y="connsiteY1"/>
                    </a:cxn>
                    <a:cxn ang="0">
                      <a:pos x="connsiteX2" y="connsiteY2"/>
                    </a:cxn>
                  </a:cxnLst>
                  <a:rect l="l" t="t" r="r" b="b"/>
                  <a:pathLst>
                    <a:path w="1615155" h="3050848">
                      <a:moveTo>
                        <a:pt x="0" y="3050848"/>
                      </a:moveTo>
                      <a:cubicBezTo>
                        <a:pt x="168779" y="2924797"/>
                        <a:pt x="499929" y="2610740"/>
                        <a:pt x="897308" y="1572426"/>
                      </a:cubicBezTo>
                      <a:cubicBezTo>
                        <a:pt x="1294687" y="534112"/>
                        <a:pt x="1373024" y="0"/>
                        <a:pt x="1615155" y="0"/>
                      </a:cubicBezTo>
                    </a:path>
                  </a:pathLst>
                </a:custGeom>
                <a:noFill/>
                <a:ln w="25400" cap="rnd"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45" name="Freeform 44"/>
                <p:cNvSpPr/>
                <p:nvPr/>
              </p:nvSpPr>
              <p:spPr bwMode="auto">
                <a:xfrm flipH="1">
                  <a:off x="2746937" y="5148095"/>
                  <a:ext cx="1615155" cy="3050848"/>
                </a:xfrm>
                <a:custGeom>
                  <a:avLst/>
                  <a:gdLst>
                    <a:gd name="connsiteX0" fmla="*/ 0 w 1615155"/>
                    <a:gd name="connsiteY0" fmla="*/ 3050848 h 3050848"/>
                    <a:gd name="connsiteX1" fmla="*/ 897308 w 1615155"/>
                    <a:gd name="connsiteY1" fmla="*/ 1572426 h 3050848"/>
                    <a:gd name="connsiteX2" fmla="*/ 1615155 w 1615155"/>
                    <a:gd name="connsiteY2" fmla="*/ 0 h 3050848"/>
                    <a:gd name="connsiteX0" fmla="*/ 0 w 1615155"/>
                    <a:gd name="connsiteY0" fmla="*/ 3050848 h 3050848"/>
                    <a:gd name="connsiteX1" fmla="*/ 897308 w 1615155"/>
                    <a:gd name="connsiteY1" fmla="*/ 1572426 h 3050848"/>
                    <a:gd name="connsiteX2" fmla="*/ 1615155 w 1615155"/>
                    <a:gd name="connsiteY2" fmla="*/ 0 h 3050848"/>
                    <a:gd name="connsiteX0" fmla="*/ 0 w 1615155"/>
                    <a:gd name="connsiteY0" fmla="*/ 3050848 h 3050848"/>
                    <a:gd name="connsiteX1" fmla="*/ 897308 w 1615155"/>
                    <a:gd name="connsiteY1" fmla="*/ 1572426 h 3050848"/>
                    <a:gd name="connsiteX2" fmla="*/ 1615155 w 1615155"/>
                    <a:gd name="connsiteY2" fmla="*/ 0 h 3050848"/>
                  </a:gdLst>
                  <a:ahLst/>
                  <a:cxnLst>
                    <a:cxn ang="0">
                      <a:pos x="connsiteX0" y="connsiteY0"/>
                    </a:cxn>
                    <a:cxn ang="0">
                      <a:pos x="connsiteX1" y="connsiteY1"/>
                    </a:cxn>
                    <a:cxn ang="0">
                      <a:pos x="connsiteX2" y="connsiteY2"/>
                    </a:cxn>
                  </a:cxnLst>
                  <a:rect l="l" t="t" r="r" b="b"/>
                  <a:pathLst>
                    <a:path w="1615155" h="3050848">
                      <a:moveTo>
                        <a:pt x="0" y="3050848"/>
                      </a:moveTo>
                      <a:cubicBezTo>
                        <a:pt x="168779" y="2924797"/>
                        <a:pt x="499929" y="2610740"/>
                        <a:pt x="897308" y="1572426"/>
                      </a:cubicBezTo>
                      <a:cubicBezTo>
                        <a:pt x="1294687" y="534112"/>
                        <a:pt x="1373024" y="0"/>
                        <a:pt x="1615155" y="0"/>
                      </a:cubicBezTo>
                    </a:path>
                  </a:pathLst>
                </a:custGeom>
                <a:noFill/>
                <a:ln w="25400" cap="rnd"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grpSp>
          <p:grpSp>
            <p:nvGrpSpPr>
              <p:cNvPr id="47" name="Group 46"/>
              <p:cNvGrpSpPr/>
              <p:nvPr/>
            </p:nvGrpSpPr>
            <p:grpSpPr>
              <a:xfrm>
                <a:off x="3353698" y="2494888"/>
                <a:ext cx="4249601" cy="3050848"/>
                <a:chOff x="1136591" y="5148095"/>
                <a:chExt cx="3225501" cy="3050848"/>
              </a:xfrm>
            </p:grpSpPr>
            <p:sp>
              <p:nvSpPr>
                <p:cNvPr id="48" name="Freeform 47"/>
                <p:cNvSpPr/>
                <p:nvPr/>
              </p:nvSpPr>
              <p:spPr bwMode="auto">
                <a:xfrm>
                  <a:off x="1136591" y="5148095"/>
                  <a:ext cx="1615155" cy="3050848"/>
                </a:xfrm>
                <a:custGeom>
                  <a:avLst/>
                  <a:gdLst>
                    <a:gd name="connsiteX0" fmla="*/ 0 w 1615155"/>
                    <a:gd name="connsiteY0" fmla="*/ 3050848 h 3050848"/>
                    <a:gd name="connsiteX1" fmla="*/ 897308 w 1615155"/>
                    <a:gd name="connsiteY1" fmla="*/ 1572426 h 3050848"/>
                    <a:gd name="connsiteX2" fmla="*/ 1615155 w 1615155"/>
                    <a:gd name="connsiteY2" fmla="*/ 0 h 3050848"/>
                    <a:gd name="connsiteX0" fmla="*/ 0 w 1615155"/>
                    <a:gd name="connsiteY0" fmla="*/ 3050848 h 3050848"/>
                    <a:gd name="connsiteX1" fmla="*/ 897308 w 1615155"/>
                    <a:gd name="connsiteY1" fmla="*/ 1572426 h 3050848"/>
                    <a:gd name="connsiteX2" fmla="*/ 1615155 w 1615155"/>
                    <a:gd name="connsiteY2" fmla="*/ 0 h 3050848"/>
                    <a:gd name="connsiteX0" fmla="*/ 0 w 1615155"/>
                    <a:gd name="connsiteY0" fmla="*/ 3050848 h 3050848"/>
                    <a:gd name="connsiteX1" fmla="*/ 897308 w 1615155"/>
                    <a:gd name="connsiteY1" fmla="*/ 1572426 h 3050848"/>
                    <a:gd name="connsiteX2" fmla="*/ 1615155 w 1615155"/>
                    <a:gd name="connsiteY2" fmla="*/ 0 h 3050848"/>
                  </a:gdLst>
                  <a:ahLst/>
                  <a:cxnLst>
                    <a:cxn ang="0">
                      <a:pos x="connsiteX0" y="connsiteY0"/>
                    </a:cxn>
                    <a:cxn ang="0">
                      <a:pos x="connsiteX1" y="connsiteY1"/>
                    </a:cxn>
                    <a:cxn ang="0">
                      <a:pos x="connsiteX2" y="connsiteY2"/>
                    </a:cxn>
                  </a:cxnLst>
                  <a:rect l="l" t="t" r="r" b="b"/>
                  <a:pathLst>
                    <a:path w="1615155" h="3050848">
                      <a:moveTo>
                        <a:pt x="0" y="3050848"/>
                      </a:moveTo>
                      <a:cubicBezTo>
                        <a:pt x="168779" y="2924797"/>
                        <a:pt x="499929" y="2610740"/>
                        <a:pt x="897308" y="1572426"/>
                      </a:cubicBezTo>
                      <a:cubicBezTo>
                        <a:pt x="1294687" y="534112"/>
                        <a:pt x="1373024" y="0"/>
                        <a:pt x="1615155" y="0"/>
                      </a:cubicBezTo>
                    </a:path>
                  </a:pathLst>
                </a:custGeom>
                <a:noFill/>
                <a:ln w="25400" cap="rnd"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49" name="Freeform 48"/>
                <p:cNvSpPr/>
                <p:nvPr/>
              </p:nvSpPr>
              <p:spPr bwMode="auto">
                <a:xfrm flipH="1">
                  <a:off x="2746937" y="5148095"/>
                  <a:ext cx="1615155" cy="3050848"/>
                </a:xfrm>
                <a:custGeom>
                  <a:avLst/>
                  <a:gdLst>
                    <a:gd name="connsiteX0" fmla="*/ 0 w 1615155"/>
                    <a:gd name="connsiteY0" fmla="*/ 3050848 h 3050848"/>
                    <a:gd name="connsiteX1" fmla="*/ 897308 w 1615155"/>
                    <a:gd name="connsiteY1" fmla="*/ 1572426 h 3050848"/>
                    <a:gd name="connsiteX2" fmla="*/ 1615155 w 1615155"/>
                    <a:gd name="connsiteY2" fmla="*/ 0 h 3050848"/>
                    <a:gd name="connsiteX0" fmla="*/ 0 w 1615155"/>
                    <a:gd name="connsiteY0" fmla="*/ 3050848 h 3050848"/>
                    <a:gd name="connsiteX1" fmla="*/ 897308 w 1615155"/>
                    <a:gd name="connsiteY1" fmla="*/ 1572426 h 3050848"/>
                    <a:gd name="connsiteX2" fmla="*/ 1615155 w 1615155"/>
                    <a:gd name="connsiteY2" fmla="*/ 0 h 3050848"/>
                    <a:gd name="connsiteX0" fmla="*/ 0 w 1615155"/>
                    <a:gd name="connsiteY0" fmla="*/ 3050848 h 3050848"/>
                    <a:gd name="connsiteX1" fmla="*/ 897308 w 1615155"/>
                    <a:gd name="connsiteY1" fmla="*/ 1572426 h 3050848"/>
                    <a:gd name="connsiteX2" fmla="*/ 1615155 w 1615155"/>
                    <a:gd name="connsiteY2" fmla="*/ 0 h 3050848"/>
                  </a:gdLst>
                  <a:ahLst/>
                  <a:cxnLst>
                    <a:cxn ang="0">
                      <a:pos x="connsiteX0" y="connsiteY0"/>
                    </a:cxn>
                    <a:cxn ang="0">
                      <a:pos x="connsiteX1" y="connsiteY1"/>
                    </a:cxn>
                    <a:cxn ang="0">
                      <a:pos x="connsiteX2" y="connsiteY2"/>
                    </a:cxn>
                  </a:cxnLst>
                  <a:rect l="l" t="t" r="r" b="b"/>
                  <a:pathLst>
                    <a:path w="1615155" h="3050848">
                      <a:moveTo>
                        <a:pt x="0" y="3050848"/>
                      </a:moveTo>
                      <a:cubicBezTo>
                        <a:pt x="168779" y="2924797"/>
                        <a:pt x="499929" y="2610740"/>
                        <a:pt x="897308" y="1572426"/>
                      </a:cubicBezTo>
                      <a:cubicBezTo>
                        <a:pt x="1294687" y="534112"/>
                        <a:pt x="1373024" y="0"/>
                        <a:pt x="1615155" y="0"/>
                      </a:cubicBezTo>
                    </a:path>
                  </a:pathLst>
                </a:custGeom>
                <a:noFill/>
                <a:ln w="25400" cap="rnd"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endParaRPr lang="en-US" sz="1600" dirty="0">
                    <a:latin typeface="Arial" panose="020B0604020202020204" pitchFamily="34" charset="0"/>
                    <a:cs typeface="Arial" panose="020B0604020202020204" pitchFamily="34" charset="0"/>
                  </a:endParaRPr>
                </a:p>
              </p:txBody>
            </p:sp>
          </p:grpSp>
          <p:cxnSp>
            <p:nvCxnSpPr>
              <p:cNvPr id="51" name="Straight Arrow Connector 50"/>
              <p:cNvCxnSpPr/>
              <p:nvPr/>
            </p:nvCxnSpPr>
            <p:spPr bwMode="auto">
              <a:xfrm flipV="1">
                <a:off x="1136591" y="1914062"/>
                <a:ext cx="0" cy="3649792"/>
              </a:xfrm>
              <a:prstGeom prst="straightConnector1">
                <a:avLst/>
              </a:prstGeom>
              <a:noFill/>
              <a:ln w="25400" cap="sq" cmpd="sng" algn="ctr">
                <a:solidFill>
                  <a:schemeClr val="accent3"/>
                </a:solidFill>
                <a:prstDash val="solid"/>
                <a:round/>
                <a:headEnd type="none" w="med" len="med"/>
                <a:tailEnd type="triangle"/>
              </a:ln>
              <a:effectLst/>
            </p:spPr>
          </p:cxnSp>
          <p:cxnSp>
            <p:nvCxnSpPr>
              <p:cNvPr id="53" name="Straight Arrow Connector 52"/>
              <p:cNvCxnSpPr/>
              <p:nvPr/>
            </p:nvCxnSpPr>
            <p:spPr bwMode="auto">
              <a:xfrm flipV="1">
                <a:off x="1136591" y="5545645"/>
                <a:ext cx="7043003" cy="18209"/>
              </a:xfrm>
              <a:prstGeom prst="straightConnector1">
                <a:avLst/>
              </a:prstGeom>
              <a:noFill/>
              <a:ln w="25400" cap="sq" cmpd="sng" algn="ctr">
                <a:solidFill>
                  <a:schemeClr val="accent3"/>
                </a:solidFill>
                <a:prstDash val="solid"/>
                <a:round/>
                <a:headEnd type="none" w="med" len="med"/>
                <a:tailEnd type="triangle"/>
              </a:ln>
              <a:effectLst/>
            </p:spPr>
          </p:cxnSp>
        </p:grpSp>
        <p:cxnSp>
          <p:nvCxnSpPr>
            <p:cNvPr id="62" name="Straight Arrow Connector 61"/>
            <p:cNvCxnSpPr/>
            <p:nvPr/>
          </p:nvCxnSpPr>
          <p:spPr bwMode="auto">
            <a:xfrm flipV="1">
              <a:off x="3730767" y="1298264"/>
              <a:ext cx="0" cy="4110379"/>
            </a:xfrm>
            <a:prstGeom prst="straightConnector1">
              <a:avLst/>
            </a:prstGeom>
            <a:noFill/>
            <a:ln w="63500" cap="flat" cmpd="sng" algn="ctr">
              <a:solidFill>
                <a:schemeClr val="accent2">
                  <a:lumMod val="75000"/>
                </a:schemeClr>
              </a:solidFill>
              <a:prstDash val="dash"/>
              <a:round/>
              <a:headEnd type="none" w="med" len="med"/>
              <a:tailEnd type="triangle"/>
            </a:ln>
            <a:effectLst/>
          </p:spPr>
        </p:cxnSp>
      </p:grpSp>
      <p:sp>
        <p:nvSpPr>
          <p:cNvPr id="65" name="TextBox 64"/>
          <p:cNvSpPr txBox="1"/>
          <p:nvPr/>
        </p:nvSpPr>
        <p:spPr>
          <a:xfrm>
            <a:off x="4683305" y="5028327"/>
            <a:ext cx="1140056" cy="261610"/>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Area of overlap</a:t>
            </a:r>
          </a:p>
        </p:txBody>
      </p:sp>
      <p:grpSp>
        <p:nvGrpSpPr>
          <p:cNvPr id="4" name="Group 3"/>
          <p:cNvGrpSpPr/>
          <p:nvPr/>
        </p:nvGrpSpPr>
        <p:grpSpPr>
          <a:xfrm>
            <a:off x="2562120" y="1529714"/>
            <a:ext cx="1699449" cy="1042171"/>
            <a:chOff x="999512" y="1500413"/>
            <a:chExt cx="1699449" cy="1042171"/>
          </a:xfrm>
        </p:grpSpPr>
        <p:sp>
          <p:nvSpPr>
            <p:cNvPr id="66" name="TextBox 65"/>
            <p:cNvSpPr txBox="1"/>
            <p:nvPr/>
          </p:nvSpPr>
          <p:spPr>
            <a:xfrm>
              <a:off x="999512" y="1500413"/>
              <a:ext cx="1699449" cy="430887"/>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Distribution curve</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for euploid pregnancies</a:t>
              </a:r>
            </a:p>
          </p:txBody>
        </p:sp>
        <p:cxnSp>
          <p:nvCxnSpPr>
            <p:cNvPr id="69" name="Straight Arrow Connector 68"/>
            <p:cNvCxnSpPr>
              <a:stCxn id="66" idx="2"/>
            </p:cNvCxnSpPr>
            <p:nvPr/>
          </p:nvCxnSpPr>
          <p:spPr bwMode="auto">
            <a:xfrm>
              <a:off x="1849237" y="1931300"/>
              <a:ext cx="163186" cy="611284"/>
            </a:xfrm>
            <a:prstGeom prst="straightConnector1">
              <a:avLst/>
            </a:prstGeom>
            <a:noFill/>
            <a:ln w="3175" cap="flat" cmpd="sng" algn="ctr">
              <a:solidFill>
                <a:schemeClr val="accent3"/>
              </a:solidFill>
              <a:prstDash val="solid"/>
              <a:round/>
              <a:headEnd type="none" w="med" len="med"/>
              <a:tailEnd type="triangle"/>
            </a:ln>
            <a:effectLst/>
          </p:spPr>
        </p:cxnSp>
      </p:grpSp>
      <p:grpSp>
        <p:nvGrpSpPr>
          <p:cNvPr id="5" name="Group 4"/>
          <p:cNvGrpSpPr/>
          <p:nvPr/>
        </p:nvGrpSpPr>
        <p:grpSpPr>
          <a:xfrm>
            <a:off x="7260475" y="1531708"/>
            <a:ext cx="3004803" cy="571879"/>
            <a:chOff x="5680203" y="3214198"/>
            <a:chExt cx="3004803" cy="571879"/>
          </a:xfrm>
        </p:grpSpPr>
        <p:sp>
          <p:nvSpPr>
            <p:cNvPr id="67" name="TextBox 66"/>
            <p:cNvSpPr txBox="1"/>
            <p:nvPr/>
          </p:nvSpPr>
          <p:spPr>
            <a:xfrm>
              <a:off x="6431661" y="3214198"/>
              <a:ext cx="2253345" cy="430887"/>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Distribution curve</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for Trisomy 21 pregnancies</a:t>
              </a:r>
            </a:p>
          </p:txBody>
        </p:sp>
        <p:cxnSp>
          <p:nvCxnSpPr>
            <p:cNvPr id="71" name="Straight Arrow Connector 70"/>
            <p:cNvCxnSpPr>
              <a:stCxn id="67" idx="1"/>
            </p:cNvCxnSpPr>
            <p:nvPr/>
          </p:nvCxnSpPr>
          <p:spPr bwMode="auto">
            <a:xfrm flipH="1">
              <a:off x="5680203" y="3429642"/>
              <a:ext cx="751458" cy="356435"/>
            </a:xfrm>
            <a:prstGeom prst="straightConnector1">
              <a:avLst/>
            </a:prstGeom>
            <a:noFill/>
            <a:ln w="3175" cap="flat" cmpd="sng" algn="ctr">
              <a:solidFill>
                <a:schemeClr val="accent3"/>
              </a:solidFill>
              <a:prstDash val="solid"/>
              <a:round/>
              <a:headEnd type="none" w="med" len="med"/>
              <a:tailEnd type="triangle"/>
            </a:ln>
            <a:effectLst/>
          </p:spPr>
        </p:cxnSp>
      </p:grpSp>
      <p:sp>
        <p:nvSpPr>
          <p:cNvPr id="73" name="Content Placeholder 3"/>
          <p:cNvSpPr txBox="1">
            <a:spLocks/>
          </p:cNvSpPr>
          <p:nvPr/>
        </p:nvSpPr>
        <p:spPr bwMode="auto">
          <a:xfrm>
            <a:off x="1941890" y="5697997"/>
            <a:ext cx="8477250" cy="21709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342900" indent="-342900" algn="l" rtl="0" eaLnBrk="1" fontAlgn="base" hangingPunct="1">
              <a:spcBef>
                <a:spcPts val="900"/>
              </a:spcBef>
              <a:spcAft>
                <a:spcPts val="900"/>
              </a:spcAft>
              <a:buClr>
                <a:srgbClr val="F89D21"/>
              </a:buClr>
              <a:buSzPct val="90000"/>
              <a:buFont typeface="Arial-BoldMT" charset="0"/>
              <a:buChar char="●"/>
              <a:tabLst/>
              <a:defRPr sz="2200" b="1" kern="600" spc="30" baseline="0">
                <a:solidFill>
                  <a:schemeClr val="tx1"/>
                </a:solidFill>
                <a:latin typeface="+mj-lt"/>
                <a:ea typeface="+mn-ea"/>
                <a:cs typeface="Arial"/>
              </a:defRPr>
            </a:lvl1pPr>
            <a:lvl2pPr marL="571500" indent="-228600" algn="l" rtl="0" eaLnBrk="1" fontAlgn="base" hangingPunct="1">
              <a:spcBef>
                <a:spcPts val="0"/>
              </a:spcBef>
              <a:spcAft>
                <a:spcPts val="400"/>
              </a:spcAft>
              <a:buClr>
                <a:schemeClr val="tx1"/>
              </a:buClr>
              <a:buFont typeface="ArialMT" charset="0"/>
              <a:buChar char="-"/>
              <a:tabLst/>
              <a:defRPr sz="2000" kern="600" spc="-20" baseline="0">
                <a:solidFill>
                  <a:schemeClr val="tx1"/>
                </a:solidFill>
                <a:latin typeface="+mj-lt"/>
                <a:cs typeface="Arial"/>
              </a:defRPr>
            </a:lvl2pPr>
            <a:lvl3pPr marL="800100" indent="-228600" algn="l" rtl="0" eaLnBrk="1" fontAlgn="base" hangingPunct="1">
              <a:spcBef>
                <a:spcPts val="0"/>
              </a:spcBef>
              <a:spcAft>
                <a:spcPts val="600"/>
              </a:spcAft>
              <a:buClr>
                <a:schemeClr val="tx1"/>
              </a:buClr>
              <a:buSzPct val="80000"/>
              <a:buFont typeface="Wingdings" pitchFamily="2" charset="2"/>
              <a:buChar char="§"/>
              <a:tabLst/>
              <a:defRPr sz="1600" kern="600">
                <a:solidFill>
                  <a:schemeClr val="tx1"/>
                </a:solidFill>
                <a:latin typeface="+mj-lt"/>
                <a:cs typeface="Arial"/>
              </a:defRPr>
            </a:lvl3pPr>
            <a:lvl4pPr marL="1028700" indent="-228600" algn="l" rtl="0" eaLnBrk="1" fontAlgn="base" hangingPunct="1">
              <a:spcBef>
                <a:spcPts val="0"/>
              </a:spcBef>
              <a:spcAft>
                <a:spcPts val="600"/>
              </a:spcAft>
              <a:buClr>
                <a:schemeClr val="tx1"/>
              </a:buClr>
              <a:buSzPct val="80000"/>
              <a:buFont typeface="Arial" charset="0"/>
              <a:buChar char="–"/>
              <a:tabLst/>
              <a:defRPr sz="1600" kern="600">
                <a:solidFill>
                  <a:schemeClr val="tx1"/>
                </a:solidFill>
                <a:latin typeface="+mj-lt"/>
                <a:cs typeface="Arial"/>
              </a:defRPr>
            </a:lvl4pPr>
            <a:lvl5pPr marL="1257300" indent="-228600" algn="l" rtl="0" eaLnBrk="1" fontAlgn="base" hangingPunct="1">
              <a:spcBef>
                <a:spcPts val="0"/>
              </a:spcBef>
              <a:spcAft>
                <a:spcPts val="600"/>
              </a:spcAft>
              <a:buClr>
                <a:srgbClr val="535353"/>
              </a:buClr>
              <a:buFont typeface="Arial" charset="0"/>
              <a:buChar char="-"/>
              <a:tabLst/>
              <a:defRPr sz="1600" kern="600">
                <a:solidFill>
                  <a:schemeClr val="tx1"/>
                </a:solidFill>
                <a:latin typeface="+mj-lt"/>
                <a:cs typeface="Arial"/>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a:lstStyle>
          <a:p>
            <a:pPr marL="0" indent="0">
              <a:spcBef>
                <a:spcPts val="0"/>
              </a:spcBef>
              <a:spcAft>
                <a:spcPts val="300"/>
              </a:spcAft>
              <a:buClr>
                <a:schemeClr val="tx1"/>
              </a:buClr>
              <a:buNone/>
            </a:pPr>
            <a:r>
              <a:rPr lang="en-US" sz="1000" b="0" dirty="0">
                <a:latin typeface="Arial" panose="020B0604020202020204" pitchFamily="34" charset="0"/>
                <a:cs typeface="Arial" panose="020B0604020202020204" pitchFamily="34" charset="0"/>
              </a:rPr>
              <a:t>Distribution curves not to scale.</a:t>
            </a:r>
          </a:p>
        </p:txBody>
      </p:sp>
      <p:grpSp>
        <p:nvGrpSpPr>
          <p:cNvPr id="7" name="Group 6">
            <a:extLst>
              <a:ext uri="{FF2B5EF4-FFF2-40B4-BE49-F238E27FC236}">
                <a16:creationId xmlns:a16="http://schemas.microsoft.com/office/drawing/2014/main" id="{9E5B39E3-8332-450D-B1A5-7F86E7054423}"/>
              </a:ext>
            </a:extLst>
          </p:cNvPr>
          <p:cNvGrpSpPr/>
          <p:nvPr/>
        </p:nvGrpSpPr>
        <p:grpSpPr>
          <a:xfrm>
            <a:off x="3272993" y="3766951"/>
            <a:ext cx="4129621" cy="1888482"/>
            <a:chOff x="3272993" y="3766951"/>
            <a:chExt cx="4129621" cy="1888482"/>
          </a:xfrm>
        </p:grpSpPr>
        <p:sp>
          <p:nvSpPr>
            <p:cNvPr id="26" name="TextBox 26"/>
            <p:cNvSpPr txBox="1">
              <a:spLocks noChangeArrowheads="1"/>
            </p:cNvSpPr>
            <p:nvPr/>
          </p:nvSpPr>
          <p:spPr bwMode="auto">
            <a:xfrm>
              <a:off x="4631795" y="5286101"/>
              <a:ext cx="2201053" cy="369332"/>
            </a:xfrm>
            <a:prstGeom prst="rect">
              <a:avLst/>
            </a:prstGeom>
            <a:noFill/>
            <a:ln w="9525">
              <a:noFill/>
              <a:miter lim="800000"/>
              <a:headEnd/>
              <a:tailEnd/>
            </a:ln>
          </p:spPr>
          <p:txBody>
            <a:bodyPr wrap="square">
              <a:spAutoFit/>
            </a:bodyPr>
            <a:lstStyle/>
            <a:p>
              <a:r>
                <a:rPr lang="en-US" b="1" dirty="0">
                  <a:solidFill>
                    <a:srgbClr val="718237"/>
                  </a:solidFill>
                  <a:latin typeface="Arial" panose="020B0604020202020204" pitchFamily="34" charset="0"/>
                  <a:cs typeface="Arial" panose="020B0604020202020204" pitchFamily="34" charset="0"/>
                </a:rPr>
                <a:t>1/300 risk cut-off</a:t>
              </a:r>
            </a:p>
          </p:txBody>
        </p:sp>
        <p:grpSp>
          <p:nvGrpSpPr>
            <p:cNvPr id="6" name="Group 5">
              <a:extLst>
                <a:ext uri="{FF2B5EF4-FFF2-40B4-BE49-F238E27FC236}">
                  <a16:creationId xmlns:a16="http://schemas.microsoft.com/office/drawing/2014/main" id="{83D51453-831A-4F4A-9954-91C74F219C6E}"/>
                </a:ext>
              </a:extLst>
            </p:cNvPr>
            <p:cNvGrpSpPr/>
            <p:nvPr/>
          </p:nvGrpSpPr>
          <p:grpSpPr>
            <a:xfrm>
              <a:off x="3272993" y="3766951"/>
              <a:ext cx="4129621" cy="1141412"/>
              <a:chOff x="3272993" y="3766951"/>
              <a:chExt cx="4129621" cy="1141412"/>
            </a:xfrm>
          </p:grpSpPr>
          <p:sp>
            <p:nvSpPr>
              <p:cNvPr id="27" name="TextBox 22"/>
              <p:cNvSpPr txBox="1">
                <a:spLocks noChangeArrowheads="1"/>
              </p:cNvSpPr>
              <p:nvPr/>
            </p:nvSpPr>
            <p:spPr bwMode="auto">
              <a:xfrm>
                <a:off x="6031014" y="3766951"/>
                <a:ext cx="1371600" cy="461665"/>
              </a:xfrm>
              <a:prstGeom prst="rect">
                <a:avLst/>
              </a:prstGeom>
              <a:noFill/>
              <a:ln w="9525">
                <a:noFill/>
                <a:miter lim="800000"/>
                <a:headEnd/>
                <a:tailEnd/>
              </a:ln>
            </p:spPr>
            <p:txBody>
              <a:bodyPr>
                <a:spAutoFit/>
              </a:bodyPr>
              <a:lstStyle/>
              <a:p>
                <a:r>
                  <a:rPr lang="en-US" sz="1200" dirty="0">
                    <a:latin typeface="Arial" panose="020B0604020202020204" pitchFamily="34" charset="0"/>
                    <a:cs typeface="Arial" panose="020B0604020202020204" pitchFamily="34" charset="0"/>
                  </a:rPr>
                  <a:t>8.5% False Positive </a:t>
                </a:r>
              </a:p>
            </p:txBody>
          </p:sp>
          <p:sp>
            <p:nvSpPr>
              <p:cNvPr id="28" name="Right Arrow 27"/>
              <p:cNvSpPr>
                <a:spLocks noChangeArrowheads="1"/>
              </p:cNvSpPr>
              <p:nvPr/>
            </p:nvSpPr>
            <p:spPr bwMode="auto">
              <a:xfrm rot="8065105">
                <a:off x="5537302" y="4397188"/>
                <a:ext cx="793750" cy="228600"/>
              </a:xfrm>
              <a:prstGeom prst="rightArrow">
                <a:avLst>
                  <a:gd name="adj1" fmla="val 50000"/>
                  <a:gd name="adj2" fmla="val 49994"/>
                </a:avLst>
              </a:prstGeom>
              <a:solidFill>
                <a:schemeClr val="accent1"/>
              </a:solidFill>
              <a:ln w="9525">
                <a:solidFill>
                  <a:srgbClr val="E7B944"/>
                </a:solidFill>
                <a:miter lim="800000"/>
                <a:headEnd/>
                <a:tailEnd/>
              </a:ln>
              <a:effectLst>
                <a:outerShdw dist="23000" dir="5400000" rotWithShape="0">
                  <a:srgbClr val="808080">
                    <a:alpha val="34999"/>
                  </a:srgbClr>
                </a:outerShdw>
              </a:effectLst>
            </p:spPr>
            <p:txBody>
              <a:bodyPr anchor="ctr"/>
              <a:lstStyle/>
              <a:p>
                <a:pPr algn="ctr">
                  <a:defRPr/>
                </a:pPr>
                <a:endParaRPr lang="en-US" dirty="0">
                  <a:solidFill>
                    <a:schemeClr val="lt1"/>
                  </a:solidFill>
                  <a:latin typeface="Arial" panose="020B0604020202020204" pitchFamily="34" charset="0"/>
                  <a:cs typeface="Arial" panose="020B0604020202020204" pitchFamily="34" charset="0"/>
                </a:endParaRPr>
              </a:p>
            </p:txBody>
          </p:sp>
          <p:sp>
            <p:nvSpPr>
              <p:cNvPr id="29" name="Rectangle 24"/>
              <p:cNvSpPr>
                <a:spLocks noChangeArrowheads="1"/>
              </p:cNvSpPr>
              <p:nvPr/>
            </p:nvSpPr>
            <p:spPr bwMode="auto">
              <a:xfrm>
                <a:off x="3272993" y="3777147"/>
                <a:ext cx="1600118" cy="276999"/>
              </a:xfrm>
              <a:prstGeom prst="rect">
                <a:avLst/>
              </a:prstGeom>
              <a:noFill/>
              <a:ln w="9525">
                <a:noFill/>
                <a:miter lim="800000"/>
                <a:headEnd/>
                <a:tailEnd/>
              </a:ln>
            </p:spPr>
            <p:txBody>
              <a:bodyPr wrap="none">
                <a:spAutoFit/>
              </a:bodyPr>
              <a:lstStyle/>
              <a:p>
                <a:r>
                  <a:rPr lang="en-US" sz="1200" dirty="0">
                    <a:latin typeface="Arial" panose="020B0604020202020204" pitchFamily="34" charset="0"/>
                    <a:cs typeface="Arial" panose="020B0604020202020204" pitchFamily="34" charset="0"/>
                  </a:rPr>
                  <a:t>15% False Negative </a:t>
                </a:r>
              </a:p>
            </p:txBody>
          </p:sp>
          <p:sp>
            <p:nvSpPr>
              <p:cNvPr id="30" name="Right Arrow 29"/>
              <p:cNvSpPr>
                <a:spLocks noChangeArrowheads="1"/>
              </p:cNvSpPr>
              <p:nvPr/>
            </p:nvSpPr>
            <p:spPr bwMode="auto">
              <a:xfrm rot="3092899">
                <a:off x="4173995" y="4362651"/>
                <a:ext cx="795338" cy="228600"/>
              </a:xfrm>
              <a:prstGeom prst="rightArrow">
                <a:avLst>
                  <a:gd name="adj1" fmla="val 50000"/>
                  <a:gd name="adj2" fmla="val 49997"/>
                </a:avLst>
              </a:prstGeom>
              <a:solidFill>
                <a:schemeClr val="accent4"/>
              </a:solidFill>
              <a:ln w="9525">
                <a:solidFill>
                  <a:srgbClr val="E7B944"/>
                </a:solidFill>
                <a:miter lim="800000"/>
                <a:headEnd/>
                <a:tailEnd/>
              </a:ln>
              <a:effectLst>
                <a:outerShdw dist="23000" dir="5400000" rotWithShape="0">
                  <a:srgbClr val="808080">
                    <a:alpha val="34999"/>
                  </a:srgbClr>
                </a:outerShdw>
              </a:effectLst>
            </p:spPr>
            <p:txBody>
              <a:bodyPr anchor="ctr"/>
              <a:lstStyle/>
              <a:p>
                <a:pPr algn="ctr">
                  <a:defRPr/>
                </a:pPr>
                <a:endParaRPr lang="en-US" dirty="0">
                  <a:solidFill>
                    <a:schemeClr val="lt1"/>
                  </a:solidFill>
                  <a:latin typeface="Arial" panose="020B0604020202020204" pitchFamily="34" charset="0"/>
                  <a:cs typeface="Arial" panose="020B0604020202020204" pitchFamily="34" charset="0"/>
                </a:endParaRPr>
              </a:p>
            </p:txBody>
          </p:sp>
        </p:grpSp>
      </p:grpSp>
      <p:sp>
        <p:nvSpPr>
          <p:cNvPr id="31" name="Rectangle 30"/>
          <p:cNvSpPr/>
          <p:nvPr/>
        </p:nvSpPr>
        <p:spPr>
          <a:xfrm>
            <a:off x="436033" y="6193958"/>
            <a:ext cx="8178248" cy="215444"/>
          </a:xfrm>
          <a:prstGeom prst="rect">
            <a:avLst/>
          </a:prstGeom>
        </p:spPr>
        <p:txBody>
          <a:bodyPr wrap="square">
            <a:spAutoFit/>
          </a:bodyPr>
          <a:lstStyle/>
          <a:p>
            <a:r>
              <a:rPr lang="en-US" sz="800" dirty="0">
                <a:latin typeface="Arial" panose="020B0604020202020204" pitchFamily="34" charset="0"/>
                <a:ea typeface="MS Mincho" panose="02020609040205080304" pitchFamily="49" charset="-128"/>
                <a:cs typeface="Arial" panose="020B0604020202020204" pitchFamily="34" charset="0"/>
              </a:rPr>
              <a:t>Malone FD, Canick JA, Ball RH, et al. First-trimester or second-trimester screening, or both, for Down's syndrome. </a:t>
            </a:r>
            <a:r>
              <a:rPr lang="en-US" sz="800" i="1" dirty="0">
                <a:latin typeface="Arial" panose="020B0604020202020204" pitchFamily="34" charset="0"/>
                <a:ea typeface="MS Mincho" panose="02020609040205080304" pitchFamily="49" charset="-128"/>
                <a:cs typeface="Arial" panose="020B0604020202020204" pitchFamily="34" charset="0"/>
              </a:rPr>
              <a:t>N Engl J Med. </a:t>
            </a:r>
            <a:r>
              <a:rPr lang="en-US" sz="800" dirty="0">
                <a:latin typeface="Arial" panose="020B0604020202020204" pitchFamily="34" charset="0"/>
                <a:ea typeface="MS Mincho" panose="02020609040205080304" pitchFamily="49" charset="-128"/>
                <a:cs typeface="Arial" panose="020B0604020202020204" pitchFamily="34" charset="0"/>
              </a:rPr>
              <a:t>2005;353(19):2001–2011.</a:t>
            </a:r>
          </a:p>
        </p:txBody>
      </p:sp>
    </p:spTree>
    <p:extLst>
      <p:ext uri="{BB962C8B-B14F-4D97-AF65-F5344CB8AC3E}">
        <p14:creationId xmlns:p14="http://schemas.microsoft.com/office/powerpoint/2010/main" val="108313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52" y="98929"/>
            <a:ext cx="11303000" cy="961274"/>
          </a:xfrm>
        </p:spPr>
        <p:txBody>
          <a:bodyPr/>
          <a:lstStyle/>
          <a:p>
            <a:r>
              <a:rPr lang="en-US" dirty="0">
                <a:latin typeface="Arial" panose="020B0604020202020204" pitchFamily="34" charset="0"/>
                <a:cs typeface="Arial" panose="020B0604020202020204" pitchFamily="34" charset="0"/>
              </a:rPr>
              <a:t>Factors Affecting Analyte Levels in Traditional Screening</a:t>
            </a:r>
          </a:p>
        </p:txBody>
      </p:sp>
      <p:grpSp>
        <p:nvGrpSpPr>
          <p:cNvPr id="3" name="Group 2"/>
          <p:cNvGrpSpPr/>
          <p:nvPr/>
        </p:nvGrpSpPr>
        <p:grpSpPr>
          <a:xfrm>
            <a:off x="2090532" y="1515060"/>
            <a:ext cx="3923171" cy="2438058"/>
            <a:chOff x="327025" y="1335974"/>
            <a:chExt cx="4135244" cy="2706236"/>
          </a:xfrm>
        </p:grpSpPr>
        <p:sp>
          <p:nvSpPr>
            <p:cNvPr id="4" name="Rectangle 3"/>
            <p:cNvSpPr/>
            <p:nvPr/>
          </p:nvSpPr>
          <p:spPr bwMode="auto">
            <a:xfrm>
              <a:off x="327025" y="1335974"/>
              <a:ext cx="4135244" cy="365760"/>
            </a:xfrm>
            <a:prstGeom prst="rect">
              <a:avLst/>
            </a:prstGeom>
            <a:solidFill>
              <a:schemeClr val="accent1"/>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a:r>
                <a:rPr lang="en-US" b="1" dirty="0">
                  <a:solidFill>
                    <a:srgbClr val="FFFFFF"/>
                  </a:solidFill>
                  <a:latin typeface="Arial" panose="020B0604020202020204" pitchFamily="34" charset="0"/>
                  <a:cs typeface="Arial" panose="020B0604020202020204" pitchFamily="34" charset="0"/>
                </a:rPr>
                <a:t>Gestational age</a:t>
              </a:r>
              <a:r>
                <a:rPr lang="en-US" b="1" baseline="30000" dirty="0">
                  <a:solidFill>
                    <a:srgbClr val="FFFFFF"/>
                  </a:solidFill>
                  <a:latin typeface="Arial" panose="020B0604020202020204" pitchFamily="34" charset="0"/>
                  <a:cs typeface="Arial" panose="020B0604020202020204" pitchFamily="34" charset="0"/>
                </a:rPr>
                <a:t>1</a:t>
              </a:r>
            </a:p>
          </p:txBody>
        </p:sp>
        <p:sp>
          <p:nvSpPr>
            <p:cNvPr id="5" name="Content Placeholder 4"/>
            <p:cNvSpPr txBox="1">
              <a:spLocks/>
            </p:cNvSpPr>
            <p:nvPr/>
          </p:nvSpPr>
          <p:spPr bwMode="auto">
            <a:xfrm>
              <a:off x="327025" y="1736201"/>
              <a:ext cx="4135244" cy="2306009"/>
            </a:xfrm>
            <a:prstGeom prst="rect">
              <a:avLst/>
            </a:prstGeom>
            <a:noFill/>
            <a:ln w="9525">
              <a:noFill/>
              <a:miter lim="800000"/>
              <a:headEnd/>
              <a:tailEnd/>
            </a:ln>
          </p:spPr>
          <p:txBody>
            <a:bodyPr vert="horz" wrap="square" lIns="68580" tIns="34290" rIns="68580" bIns="34290" numCol="1" anchor="t" anchorCtr="0" compatLnSpc="1">
              <a:prstTxWarp prst="textNoShape">
                <a:avLst/>
              </a:prstTxWarp>
              <a:spAutoFit/>
            </a:bodyPr>
            <a:lstStyle>
              <a:lvl1pPr marL="342900" indent="-342900" algn="l" rtl="0" eaLnBrk="1" fontAlgn="base" hangingPunct="1">
                <a:spcBef>
                  <a:spcPts val="900"/>
                </a:spcBef>
                <a:spcAft>
                  <a:spcPts val="900"/>
                </a:spcAft>
                <a:buClr>
                  <a:srgbClr val="F89D21"/>
                </a:buClr>
                <a:buSzPct val="90000"/>
                <a:buFont typeface="Arial-BoldMT" charset="0"/>
                <a:buChar char="●"/>
                <a:tabLst/>
                <a:defRPr sz="2200" b="1" kern="600" spc="30" baseline="0">
                  <a:solidFill>
                    <a:schemeClr val="tx1"/>
                  </a:solidFill>
                  <a:latin typeface="+mj-lt"/>
                  <a:ea typeface="+mn-ea"/>
                  <a:cs typeface="Arial"/>
                </a:defRPr>
              </a:lvl1pPr>
              <a:lvl2pPr marL="571500" indent="-228600" algn="l" rtl="0" eaLnBrk="1" fontAlgn="base" hangingPunct="1">
                <a:spcBef>
                  <a:spcPts val="0"/>
                </a:spcBef>
                <a:spcAft>
                  <a:spcPts val="400"/>
                </a:spcAft>
                <a:buClr>
                  <a:schemeClr val="tx1"/>
                </a:buClr>
                <a:buFont typeface="ArialMT" charset="0"/>
                <a:buChar char="-"/>
                <a:tabLst/>
                <a:defRPr sz="2000" kern="600" spc="-20" baseline="0">
                  <a:solidFill>
                    <a:schemeClr val="tx1"/>
                  </a:solidFill>
                  <a:latin typeface="+mj-lt"/>
                  <a:cs typeface="Arial"/>
                </a:defRPr>
              </a:lvl2pPr>
              <a:lvl3pPr marL="800100" indent="-228600" algn="l" rtl="0" eaLnBrk="1" fontAlgn="base" hangingPunct="1">
                <a:spcBef>
                  <a:spcPts val="0"/>
                </a:spcBef>
                <a:spcAft>
                  <a:spcPts val="600"/>
                </a:spcAft>
                <a:buClr>
                  <a:schemeClr val="tx1"/>
                </a:buClr>
                <a:buSzPct val="80000"/>
                <a:buFont typeface="Wingdings" pitchFamily="2" charset="2"/>
                <a:buChar char="§"/>
                <a:tabLst/>
                <a:defRPr sz="1600" kern="600">
                  <a:solidFill>
                    <a:schemeClr val="tx1"/>
                  </a:solidFill>
                  <a:latin typeface="+mj-lt"/>
                  <a:cs typeface="Arial"/>
                </a:defRPr>
              </a:lvl3pPr>
              <a:lvl4pPr marL="1028700" indent="-228600" algn="l" rtl="0" eaLnBrk="1" fontAlgn="base" hangingPunct="1">
                <a:spcBef>
                  <a:spcPts val="0"/>
                </a:spcBef>
                <a:spcAft>
                  <a:spcPts val="600"/>
                </a:spcAft>
                <a:buClr>
                  <a:schemeClr val="tx1"/>
                </a:buClr>
                <a:buSzPct val="80000"/>
                <a:buFont typeface="Arial" charset="0"/>
                <a:buChar char="–"/>
                <a:tabLst/>
                <a:defRPr sz="1600" kern="600">
                  <a:solidFill>
                    <a:schemeClr val="tx1"/>
                  </a:solidFill>
                  <a:latin typeface="+mj-lt"/>
                  <a:cs typeface="Arial"/>
                </a:defRPr>
              </a:lvl4pPr>
              <a:lvl5pPr marL="1257300" indent="-228600" algn="l" rtl="0" eaLnBrk="1" fontAlgn="base" hangingPunct="1">
                <a:spcBef>
                  <a:spcPts val="0"/>
                </a:spcBef>
                <a:spcAft>
                  <a:spcPts val="600"/>
                </a:spcAft>
                <a:buClr>
                  <a:srgbClr val="535353"/>
                </a:buClr>
                <a:buFont typeface="Arial" charset="0"/>
                <a:buChar char="-"/>
                <a:tabLst/>
                <a:defRPr sz="1600" kern="600">
                  <a:solidFill>
                    <a:schemeClr val="tx1"/>
                  </a:solidFill>
                  <a:latin typeface="+mj-lt"/>
                  <a:cs typeface="Arial"/>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a:lstStyle>
            <a:p>
              <a:pPr>
                <a:spcBef>
                  <a:spcPts val="0"/>
                </a:spcBef>
                <a:spcAft>
                  <a:spcPts val="0"/>
                </a:spcAft>
                <a:buClr>
                  <a:srgbClr val="F68920"/>
                </a:buClr>
                <a:defRPr/>
              </a:pPr>
              <a:r>
                <a:rPr lang="en-US" sz="1200" b="0" dirty="0">
                  <a:solidFill>
                    <a:srgbClr val="1A1818"/>
                  </a:solidFill>
                  <a:latin typeface="Arial" panose="020B0604020202020204" pitchFamily="34" charset="0"/>
                  <a:cs typeface="Arial" panose="020B0604020202020204" pitchFamily="34" charset="0"/>
                </a:rPr>
                <a:t>First trimester:</a:t>
              </a:r>
            </a:p>
            <a:p>
              <a:pPr lvl="1">
                <a:spcAft>
                  <a:spcPts val="0"/>
                </a:spcAft>
                <a:buClr>
                  <a:srgbClr val="F68920"/>
                </a:buClr>
                <a:defRPr/>
              </a:pPr>
              <a:r>
                <a:rPr lang="en-US" sz="1200" dirty="0">
                  <a:solidFill>
                    <a:srgbClr val="1A1818"/>
                  </a:solidFill>
                  <a:latin typeface="Arial" panose="020B0604020202020204" pitchFamily="34" charset="0"/>
                  <a:cs typeface="Arial" panose="020B0604020202020204" pitchFamily="34" charset="0"/>
                </a:rPr>
                <a:t>Human chorionic gonadotropin (hCG) levels fall rapidly; Pregnancy-associated plasma protein A (PAPP-A) increases rapidly</a:t>
              </a:r>
            </a:p>
            <a:p>
              <a:pPr>
                <a:spcAft>
                  <a:spcPts val="0"/>
                </a:spcAft>
                <a:buClr>
                  <a:srgbClr val="F68920"/>
                </a:buClr>
                <a:defRPr/>
              </a:pPr>
              <a:r>
                <a:rPr lang="en-US" sz="1200" b="0" dirty="0">
                  <a:solidFill>
                    <a:srgbClr val="1A1818"/>
                  </a:solidFill>
                  <a:latin typeface="Arial" panose="020B0604020202020204" pitchFamily="34" charset="0"/>
                  <a:cs typeface="Arial" panose="020B0604020202020204" pitchFamily="34" charset="0"/>
                </a:rPr>
                <a:t>Second trimester:</a:t>
              </a:r>
            </a:p>
            <a:p>
              <a:pPr lvl="1">
                <a:spcAft>
                  <a:spcPts val="0"/>
                </a:spcAft>
                <a:buClr>
                  <a:srgbClr val="F68920"/>
                </a:buClr>
                <a:defRPr/>
              </a:pPr>
              <a:r>
                <a:rPr lang="en-US" sz="1200" dirty="0">
                  <a:solidFill>
                    <a:srgbClr val="1A1818"/>
                  </a:solidFill>
                  <a:latin typeface="Arial" panose="020B0604020202020204" pitchFamily="34" charset="0"/>
                  <a:cs typeface="Arial" panose="020B0604020202020204" pitchFamily="34" charset="0"/>
                </a:rPr>
                <a:t>Alpha-feto protein (AFP) and unconjugated estriol increase; hCG declines;  Inhibin-A remains stable</a:t>
              </a:r>
            </a:p>
            <a:p>
              <a:pPr>
                <a:spcAft>
                  <a:spcPts val="0"/>
                </a:spcAft>
                <a:buClr>
                  <a:srgbClr val="F68920"/>
                </a:buClr>
                <a:defRPr/>
              </a:pPr>
              <a:r>
                <a:rPr lang="en-US" sz="1200" b="0" dirty="0">
                  <a:solidFill>
                    <a:srgbClr val="1A1818"/>
                  </a:solidFill>
                  <a:latin typeface="Arial" panose="020B0604020202020204" pitchFamily="34" charset="0"/>
                  <a:cs typeface="Arial" panose="020B0604020202020204" pitchFamily="34" charset="0"/>
                </a:rPr>
                <a:t>Errors in estimation can lead to false positive or false negative results</a:t>
              </a:r>
            </a:p>
            <a:p>
              <a:pPr lvl="1">
                <a:spcAft>
                  <a:spcPts val="0"/>
                </a:spcAft>
                <a:buClr>
                  <a:srgbClr val="F68920"/>
                </a:buClr>
                <a:defRPr/>
              </a:pPr>
              <a:endParaRPr lang="en-US" sz="750" dirty="0">
                <a:solidFill>
                  <a:srgbClr val="1A1818"/>
                </a:solidFill>
                <a:latin typeface="Arial" panose="020B0604020202020204" pitchFamily="34" charset="0"/>
                <a:cs typeface="Arial" panose="020B0604020202020204" pitchFamily="34" charset="0"/>
              </a:endParaRPr>
            </a:p>
          </p:txBody>
        </p:sp>
      </p:grpSp>
      <p:grpSp>
        <p:nvGrpSpPr>
          <p:cNvPr id="6" name="Group 5"/>
          <p:cNvGrpSpPr/>
          <p:nvPr/>
        </p:nvGrpSpPr>
        <p:grpSpPr>
          <a:xfrm>
            <a:off x="6168773" y="1515061"/>
            <a:ext cx="4042028" cy="908809"/>
            <a:chOff x="4669031" y="1335974"/>
            <a:chExt cx="4135244" cy="934303"/>
          </a:xfrm>
        </p:grpSpPr>
        <p:sp>
          <p:nvSpPr>
            <p:cNvPr id="7" name="Rectangle 6"/>
            <p:cNvSpPr/>
            <p:nvPr/>
          </p:nvSpPr>
          <p:spPr bwMode="auto">
            <a:xfrm>
              <a:off x="4669031" y="1335974"/>
              <a:ext cx="4135244" cy="365760"/>
            </a:xfrm>
            <a:prstGeom prst="rect">
              <a:avLst/>
            </a:prstGeom>
            <a:solidFill>
              <a:schemeClr val="accent2">
                <a:lumMod val="75000"/>
              </a:schemeClr>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a:r>
                <a:rPr lang="en-US" b="1" dirty="0">
                  <a:solidFill>
                    <a:srgbClr val="FFFFFF"/>
                  </a:solidFill>
                  <a:latin typeface="Arial" panose="020B0604020202020204" pitchFamily="34" charset="0"/>
                  <a:cs typeface="Arial" panose="020B0604020202020204" pitchFamily="34" charset="0"/>
                </a:rPr>
                <a:t>Maternal Weight</a:t>
              </a:r>
              <a:r>
                <a:rPr lang="en-US" b="1" baseline="30000" dirty="0">
                  <a:solidFill>
                    <a:srgbClr val="FFFFFF"/>
                  </a:solidFill>
                  <a:latin typeface="Arial" panose="020B0604020202020204" pitchFamily="34" charset="0"/>
                  <a:cs typeface="Arial" panose="020B0604020202020204" pitchFamily="34" charset="0"/>
                </a:rPr>
                <a:t>2,3</a:t>
              </a:r>
            </a:p>
          </p:txBody>
        </p:sp>
        <p:sp>
          <p:nvSpPr>
            <p:cNvPr id="8" name="Content Placeholder 4"/>
            <p:cNvSpPr txBox="1">
              <a:spLocks/>
            </p:cNvSpPr>
            <p:nvPr/>
          </p:nvSpPr>
          <p:spPr bwMode="auto">
            <a:xfrm>
              <a:off x="4669031" y="1808612"/>
              <a:ext cx="4135244" cy="461665"/>
            </a:xfrm>
            <a:prstGeom prst="rect">
              <a:avLst/>
            </a:prstGeom>
            <a:noFill/>
            <a:ln w="9525">
              <a:noFill/>
              <a:miter lim="800000"/>
              <a:headEnd/>
              <a:tailEnd/>
            </a:ln>
          </p:spPr>
          <p:txBody>
            <a:bodyPr vert="horz" wrap="square" lIns="68580" tIns="34290" rIns="68580" bIns="34290" numCol="1" anchor="t" anchorCtr="0" compatLnSpc="1">
              <a:prstTxWarp prst="textNoShape">
                <a:avLst/>
              </a:prstTxWarp>
              <a:spAutoFit/>
            </a:bodyPr>
            <a:lstStyle>
              <a:lvl1pPr marL="342900" indent="-342900" algn="l" rtl="0" eaLnBrk="1" fontAlgn="base" hangingPunct="1">
                <a:spcBef>
                  <a:spcPts val="900"/>
                </a:spcBef>
                <a:spcAft>
                  <a:spcPts val="900"/>
                </a:spcAft>
                <a:buClr>
                  <a:srgbClr val="F89D21"/>
                </a:buClr>
                <a:buSzPct val="90000"/>
                <a:buFont typeface="Arial-BoldMT" charset="0"/>
                <a:buChar char="●"/>
                <a:tabLst/>
                <a:defRPr sz="2200" b="1" kern="600" spc="30" baseline="0">
                  <a:solidFill>
                    <a:schemeClr val="tx1"/>
                  </a:solidFill>
                  <a:latin typeface="+mj-lt"/>
                  <a:ea typeface="+mn-ea"/>
                  <a:cs typeface="Arial"/>
                </a:defRPr>
              </a:lvl1pPr>
              <a:lvl2pPr marL="571500" indent="-228600" algn="l" rtl="0" eaLnBrk="1" fontAlgn="base" hangingPunct="1">
                <a:spcBef>
                  <a:spcPts val="0"/>
                </a:spcBef>
                <a:spcAft>
                  <a:spcPts val="400"/>
                </a:spcAft>
                <a:buClr>
                  <a:schemeClr val="tx1"/>
                </a:buClr>
                <a:buFont typeface="ArialMT" charset="0"/>
                <a:buChar char="-"/>
                <a:tabLst/>
                <a:defRPr sz="2000" kern="600" spc="-20" baseline="0">
                  <a:solidFill>
                    <a:schemeClr val="tx1"/>
                  </a:solidFill>
                  <a:latin typeface="+mj-lt"/>
                  <a:cs typeface="Arial"/>
                </a:defRPr>
              </a:lvl2pPr>
              <a:lvl3pPr marL="800100" indent="-228600" algn="l" rtl="0" eaLnBrk="1" fontAlgn="base" hangingPunct="1">
                <a:spcBef>
                  <a:spcPts val="0"/>
                </a:spcBef>
                <a:spcAft>
                  <a:spcPts val="600"/>
                </a:spcAft>
                <a:buClr>
                  <a:schemeClr val="tx1"/>
                </a:buClr>
                <a:buSzPct val="80000"/>
                <a:buFont typeface="Wingdings" pitchFamily="2" charset="2"/>
                <a:buChar char="§"/>
                <a:tabLst/>
                <a:defRPr sz="1600" kern="600">
                  <a:solidFill>
                    <a:schemeClr val="tx1"/>
                  </a:solidFill>
                  <a:latin typeface="+mj-lt"/>
                  <a:cs typeface="Arial"/>
                </a:defRPr>
              </a:lvl3pPr>
              <a:lvl4pPr marL="1028700" indent="-228600" algn="l" rtl="0" eaLnBrk="1" fontAlgn="base" hangingPunct="1">
                <a:spcBef>
                  <a:spcPts val="0"/>
                </a:spcBef>
                <a:spcAft>
                  <a:spcPts val="600"/>
                </a:spcAft>
                <a:buClr>
                  <a:schemeClr val="tx1"/>
                </a:buClr>
                <a:buSzPct val="80000"/>
                <a:buFont typeface="Arial" charset="0"/>
                <a:buChar char="–"/>
                <a:tabLst/>
                <a:defRPr sz="1600" kern="600">
                  <a:solidFill>
                    <a:schemeClr val="tx1"/>
                  </a:solidFill>
                  <a:latin typeface="+mj-lt"/>
                  <a:cs typeface="Arial"/>
                </a:defRPr>
              </a:lvl4pPr>
              <a:lvl5pPr marL="1257300" indent="-228600" algn="l" rtl="0" eaLnBrk="1" fontAlgn="base" hangingPunct="1">
                <a:spcBef>
                  <a:spcPts val="0"/>
                </a:spcBef>
                <a:spcAft>
                  <a:spcPts val="600"/>
                </a:spcAft>
                <a:buClr>
                  <a:srgbClr val="535353"/>
                </a:buClr>
                <a:buFont typeface="Arial" charset="0"/>
                <a:buChar char="-"/>
                <a:tabLst/>
                <a:defRPr sz="1600" kern="600">
                  <a:solidFill>
                    <a:schemeClr val="tx1"/>
                  </a:solidFill>
                  <a:latin typeface="+mj-lt"/>
                  <a:cs typeface="Arial"/>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a:lstStyle>
            <a:p>
              <a:pPr>
                <a:spcBef>
                  <a:spcPts val="0"/>
                </a:spcBef>
                <a:spcAft>
                  <a:spcPts val="450"/>
                </a:spcAft>
                <a:buClr>
                  <a:srgbClr val="F68920"/>
                </a:buClr>
                <a:defRPr/>
              </a:pPr>
              <a:r>
                <a:rPr lang="en-US" sz="1200" b="0" dirty="0">
                  <a:solidFill>
                    <a:srgbClr val="1A1818"/>
                  </a:solidFill>
                  <a:latin typeface="Arial" panose="020B0604020202020204" pitchFamily="34" charset="0"/>
                  <a:cs typeface="Arial" panose="020B0604020202020204" pitchFamily="34" charset="0"/>
                </a:rPr>
                <a:t>Inversely correlated to analyte levels due to the larger blood volume of heavier women</a:t>
              </a:r>
            </a:p>
          </p:txBody>
        </p:sp>
      </p:grpSp>
      <p:sp>
        <p:nvSpPr>
          <p:cNvPr id="15" name="Rectangle 14"/>
          <p:cNvSpPr/>
          <p:nvPr/>
        </p:nvSpPr>
        <p:spPr>
          <a:xfrm>
            <a:off x="622570" y="5560948"/>
            <a:ext cx="9646968" cy="1477328"/>
          </a:xfrm>
          <a:prstGeom prst="rect">
            <a:avLst/>
          </a:prstGeom>
        </p:spPr>
        <p:txBody>
          <a:bodyPr wrap="square">
            <a:spAutoFit/>
          </a:bodyPr>
          <a:lstStyle/>
          <a:p>
            <a:pPr marL="171450" indent="-171450">
              <a:spcAft>
                <a:spcPts val="225"/>
              </a:spcAft>
              <a:buClr>
                <a:srgbClr val="000000"/>
              </a:buClr>
              <a:buFont typeface="+mj-lt"/>
              <a:buAutoNum type="arabicPeriod"/>
            </a:pPr>
            <a:r>
              <a:rPr lang="en-US" sz="800" dirty="0">
                <a:solidFill>
                  <a:srgbClr val="000000"/>
                </a:solidFill>
                <a:latin typeface="Arial" panose="020B0604020202020204" pitchFamily="34" charset="0"/>
                <a:cs typeface="Arial" panose="020B0604020202020204" pitchFamily="34" charset="0"/>
              </a:rPr>
              <a:t>American College of Medical Genetics.  </a:t>
            </a:r>
            <a:r>
              <a:rPr lang="en-US" sz="800" i="1" dirty="0">
                <a:solidFill>
                  <a:srgbClr val="000000"/>
                </a:solidFill>
                <a:latin typeface="Arial" panose="020B0604020202020204" pitchFamily="34" charset="0"/>
                <a:cs typeface="Arial" panose="020B0604020202020204" pitchFamily="34" charset="0"/>
              </a:rPr>
              <a:t>Standards and Guidelines for Clinical Genetics Laboratories. </a:t>
            </a:r>
            <a:r>
              <a:rPr lang="en-US" sz="800" dirty="0">
                <a:solidFill>
                  <a:srgbClr val="000000"/>
                </a:solidFill>
                <a:latin typeface="Arial" panose="020B0604020202020204" pitchFamily="34" charset="0"/>
                <a:cs typeface="Arial" panose="020B0604020202020204" pitchFamily="34" charset="0"/>
              </a:rPr>
              <a:t>Second Edition, 1999</a:t>
            </a:r>
            <a:endParaRPr lang="fr-FR" sz="800" dirty="0">
              <a:solidFill>
                <a:srgbClr val="000000"/>
              </a:solidFill>
              <a:latin typeface="Arial" panose="020B0604020202020204" pitchFamily="34" charset="0"/>
              <a:cs typeface="Arial" panose="020B0604020202020204" pitchFamily="34" charset="0"/>
            </a:endParaRPr>
          </a:p>
          <a:p>
            <a:pPr marL="171450" indent="-171450">
              <a:spcAft>
                <a:spcPts val="225"/>
              </a:spcAft>
              <a:buClr>
                <a:srgbClr val="000000"/>
              </a:buClr>
              <a:buFont typeface="+mj-lt"/>
              <a:buAutoNum type="arabicPeriod"/>
            </a:pPr>
            <a:r>
              <a:rPr lang="fr-FR" sz="800" dirty="0">
                <a:solidFill>
                  <a:srgbClr val="000000"/>
                </a:solidFill>
                <a:latin typeface="Arial" panose="020B0604020202020204" pitchFamily="34" charset="0"/>
                <a:cs typeface="Arial" panose="020B0604020202020204" pitchFamily="34" charset="0"/>
              </a:rPr>
              <a:t>Lambert-Messerlian G, Palomaki GE, and Canick JA. Adjustment of serum markers in first trimester screening. </a:t>
            </a:r>
            <a:r>
              <a:rPr lang="fr-FR" sz="800" i="1" dirty="0">
                <a:solidFill>
                  <a:srgbClr val="000000"/>
                </a:solidFill>
                <a:latin typeface="Arial" panose="020B0604020202020204" pitchFamily="34" charset="0"/>
                <a:cs typeface="Arial" panose="020B0604020202020204" pitchFamily="34" charset="0"/>
              </a:rPr>
              <a:t>J Med Screen</a:t>
            </a:r>
            <a:r>
              <a:rPr lang="fr-FR" sz="800" dirty="0">
                <a:solidFill>
                  <a:srgbClr val="000000"/>
                </a:solidFill>
                <a:latin typeface="Arial" panose="020B0604020202020204" pitchFamily="34" charset="0"/>
                <a:cs typeface="Arial" panose="020B0604020202020204" pitchFamily="34" charset="0"/>
              </a:rPr>
              <a:t>. 2009;16(2):102-3.</a:t>
            </a:r>
          </a:p>
          <a:p>
            <a:pPr marL="171450" indent="-171450">
              <a:spcAft>
                <a:spcPts val="225"/>
              </a:spcAft>
              <a:buClr>
                <a:srgbClr val="000000"/>
              </a:buClr>
              <a:buFont typeface="+mj-lt"/>
              <a:buAutoNum type="arabicPeriod"/>
            </a:pPr>
            <a:r>
              <a:rPr lang="fr-FR" sz="800" dirty="0">
                <a:solidFill>
                  <a:srgbClr val="000000"/>
                </a:solidFill>
                <a:latin typeface="Arial" panose="020B0604020202020204" pitchFamily="34" charset="0"/>
                <a:cs typeface="Arial" panose="020B0604020202020204" pitchFamily="34" charset="0"/>
              </a:rPr>
              <a:t>Wald NJ, Kennard A, Hackshaw A, and McGuire A. Antenatal screening for Down's syndrome. </a:t>
            </a:r>
            <a:r>
              <a:rPr lang="fr-FR" sz="800" i="1" dirty="0">
                <a:solidFill>
                  <a:srgbClr val="000000"/>
                </a:solidFill>
                <a:latin typeface="Arial" panose="020B0604020202020204" pitchFamily="34" charset="0"/>
                <a:cs typeface="Arial" panose="020B0604020202020204" pitchFamily="34" charset="0"/>
              </a:rPr>
              <a:t>J Med Screen</a:t>
            </a:r>
            <a:r>
              <a:rPr lang="fr-FR" sz="800" dirty="0">
                <a:solidFill>
                  <a:srgbClr val="000000"/>
                </a:solidFill>
                <a:latin typeface="Arial" panose="020B0604020202020204" pitchFamily="34" charset="0"/>
                <a:cs typeface="Arial" panose="020B0604020202020204" pitchFamily="34" charset="0"/>
              </a:rPr>
              <a:t>. 1997;4(4):181-246. Review. Erratum in: </a:t>
            </a:r>
            <a:r>
              <a:rPr lang="fr-FR" sz="800" i="1" dirty="0">
                <a:solidFill>
                  <a:srgbClr val="000000"/>
                </a:solidFill>
                <a:latin typeface="Arial" panose="020B0604020202020204" pitchFamily="34" charset="0"/>
                <a:cs typeface="Arial" panose="020B0604020202020204" pitchFamily="34" charset="0"/>
              </a:rPr>
              <a:t>J Med Screen </a:t>
            </a:r>
            <a:r>
              <a:rPr lang="fr-FR" sz="800" dirty="0">
                <a:solidFill>
                  <a:srgbClr val="000000"/>
                </a:solidFill>
                <a:latin typeface="Arial" panose="020B0604020202020204" pitchFamily="34" charset="0"/>
                <a:cs typeface="Arial" panose="020B0604020202020204" pitchFamily="34" charset="0"/>
              </a:rPr>
              <a:t>1998;5(2):110. </a:t>
            </a:r>
            <a:r>
              <a:rPr lang="fr-FR" sz="800" i="1" dirty="0">
                <a:solidFill>
                  <a:srgbClr val="000000"/>
                </a:solidFill>
                <a:latin typeface="Arial" panose="020B0604020202020204" pitchFamily="34" charset="0"/>
                <a:cs typeface="Arial" panose="020B0604020202020204" pitchFamily="34" charset="0"/>
              </a:rPr>
              <a:t>J Med Screen </a:t>
            </a:r>
            <a:r>
              <a:rPr lang="fr-FR" sz="800" dirty="0">
                <a:solidFill>
                  <a:srgbClr val="000000"/>
                </a:solidFill>
                <a:latin typeface="Arial" panose="020B0604020202020204" pitchFamily="34" charset="0"/>
                <a:cs typeface="Arial" panose="020B0604020202020204" pitchFamily="34" charset="0"/>
              </a:rPr>
              <a:t>1998;5(3):166.</a:t>
            </a:r>
          </a:p>
          <a:p>
            <a:pPr marL="171450" indent="-171450">
              <a:spcAft>
                <a:spcPts val="225"/>
              </a:spcAft>
              <a:buClr>
                <a:srgbClr val="000000"/>
              </a:buClr>
              <a:buFont typeface="+mj-lt"/>
              <a:buAutoNum type="arabicPeriod"/>
            </a:pPr>
            <a:r>
              <a:rPr lang="en-US" sz="800" dirty="0">
                <a:solidFill>
                  <a:srgbClr val="000000"/>
                </a:solidFill>
                <a:latin typeface="Arial" panose="020B0604020202020204" pitchFamily="34" charset="0"/>
                <a:cs typeface="Arial" panose="020B0604020202020204" pitchFamily="34" charset="0"/>
              </a:rPr>
              <a:t>Spencer K, Heath V, El-Sheikhah A, Ong CY, and Nicolaides KH. Ethnicity and the need for correction of biochemical and ultrasound markers of chromosomal anomalies in the first trimester: a study of Oriental, Asian and Afro-Caribbean populations. </a:t>
            </a:r>
            <a:r>
              <a:rPr lang="en-US" sz="800" i="1" dirty="0">
                <a:solidFill>
                  <a:srgbClr val="000000"/>
                </a:solidFill>
                <a:latin typeface="Arial" panose="020B0604020202020204" pitchFamily="34" charset="0"/>
                <a:cs typeface="Arial" panose="020B0604020202020204" pitchFamily="34" charset="0"/>
              </a:rPr>
              <a:t>Prenat Diagn</a:t>
            </a:r>
            <a:r>
              <a:rPr lang="en-US" sz="800" dirty="0">
                <a:solidFill>
                  <a:srgbClr val="000000"/>
                </a:solidFill>
                <a:latin typeface="Arial" panose="020B0604020202020204" pitchFamily="34" charset="0"/>
                <a:cs typeface="Arial" panose="020B0604020202020204" pitchFamily="34" charset="0"/>
              </a:rPr>
              <a:t>. 2005;25(5):365-9.</a:t>
            </a:r>
          </a:p>
          <a:p>
            <a:pPr marL="171450" indent="-171450">
              <a:spcAft>
                <a:spcPts val="225"/>
              </a:spcAft>
              <a:buClr>
                <a:srgbClr val="000000"/>
              </a:buClr>
              <a:buFont typeface="+mj-lt"/>
              <a:buAutoNum type="arabicPeriod"/>
            </a:pPr>
            <a:r>
              <a:rPr lang="en-US" sz="800" dirty="0">
                <a:solidFill>
                  <a:srgbClr val="000000"/>
                </a:solidFill>
                <a:latin typeface="Arial" panose="020B0604020202020204" pitchFamily="34" charset="0"/>
                <a:cs typeface="Arial" panose="020B0604020202020204" pitchFamily="34" charset="0"/>
              </a:rPr>
              <a:t>Baumgarten A and Robinson J. Prospective study of an inverse relationship between maternal glycosylated hemoglobin and serum alpha-fetoprotein concentrations in pregnant women with diabetes. </a:t>
            </a:r>
            <a:r>
              <a:rPr lang="en-US" sz="800" i="1" dirty="0">
                <a:solidFill>
                  <a:srgbClr val="000000"/>
                </a:solidFill>
                <a:latin typeface="Arial" panose="020B0604020202020204" pitchFamily="34" charset="0"/>
                <a:cs typeface="Arial" panose="020B0604020202020204" pitchFamily="34" charset="0"/>
              </a:rPr>
              <a:t>Am J Obstet Gynecol</a:t>
            </a:r>
            <a:r>
              <a:rPr lang="en-US" sz="800" dirty="0">
                <a:solidFill>
                  <a:srgbClr val="000000"/>
                </a:solidFill>
                <a:latin typeface="Arial" panose="020B0604020202020204" pitchFamily="34" charset="0"/>
                <a:cs typeface="Arial" panose="020B0604020202020204" pitchFamily="34" charset="0"/>
              </a:rPr>
              <a:t>. 1988;159(1):77-81.</a:t>
            </a:r>
          </a:p>
          <a:p>
            <a:pPr marL="171450" indent="-171450">
              <a:spcAft>
                <a:spcPts val="225"/>
              </a:spcAft>
              <a:buClr>
                <a:srgbClr val="000000"/>
              </a:buClr>
              <a:buFont typeface="+mj-lt"/>
              <a:buAutoNum type="arabicPeriod"/>
            </a:pPr>
            <a:endParaRPr lang="fr-FR" sz="800" dirty="0">
              <a:solidFill>
                <a:srgbClr val="000000"/>
              </a:solidFill>
              <a:latin typeface="Arial" panose="020B0604020202020204" pitchFamily="34" charset="0"/>
              <a:cs typeface="Arial" panose="020B0604020202020204" pitchFamily="34" charset="0"/>
            </a:endParaRPr>
          </a:p>
          <a:p>
            <a:pPr marL="171450" indent="-171450">
              <a:spcAft>
                <a:spcPts val="225"/>
              </a:spcAft>
              <a:buClr>
                <a:srgbClr val="000000"/>
              </a:buClr>
              <a:buFont typeface="+mj-lt"/>
              <a:buAutoNum type="arabicPeriod"/>
            </a:pPr>
            <a:endParaRPr lang="fr-FR" sz="800" dirty="0">
              <a:solidFill>
                <a:srgbClr val="000000"/>
              </a:solidFill>
              <a:latin typeface="Arial" panose="020B0604020202020204" pitchFamily="34" charset="0"/>
              <a:cs typeface="Arial" panose="020B0604020202020204" pitchFamily="34" charset="0"/>
            </a:endParaRPr>
          </a:p>
        </p:txBody>
      </p:sp>
      <p:grpSp>
        <p:nvGrpSpPr>
          <p:cNvPr id="16" name="Group 15"/>
          <p:cNvGrpSpPr/>
          <p:nvPr/>
        </p:nvGrpSpPr>
        <p:grpSpPr>
          <a:xfrm>
            <a:off x="2090530" y="3884797"/>
            <a:ext cx="3923172" cy="1211936"/>
            <a:chOff x="1851025" y="3306243"/>
            <a:chExt cx="4135244" cy="1183360"/>
          </a:xfrm>
        </p:grpSpPr>
        <p:grpSp>
          <p:nvGrpSpPr>
            <p:cNvPr id="9" name="Group 8"/>
            <p:cNvGrpSpPr/>
            <p:nvPr/>
          </p:nvGrpSpPr>
          <p:grpSpPr>
            <a:xfrm>
              <a:off x="1851025" y="3306243"/>
              <a:ext cx="4135244" cy="675487"/>
              <a:chOff x="327025" y="3651664"/>
              <a:chExt cx="4135244" cy="675487"/>
            </a:xfrm>
          </p:grpSpPr>
          <p:sp>
            <p:nvSpPr>
              <p:cNvPr id="10" name="Rectangle 9"/>
              <p:cNvSpPr/>
              <p:nvPr/>
            </p:nvSpPr>
            <p:spPr bwMode="auto">
              <a:xfrm>
                <a:off x="327025" y="3651664"/>
                <a:ext cx="4135244" cy="365760"/>
              </a:xfrm>
              <a:prstGeom prst="rect">
                <a:avLst/>
              </a:prstGeom>
              <a:solidFill>
                <a:schemeClr val="accent4"/>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a:r>
                  <a:rPr lang="en-US" b="1" dirty="0">
                    <a:solidFill>
                      <a:srgbClr val="FFFFFF"/>
                    </a:solidFill>
                    <a:latin typeface="Arial" panose="020B0604020202020204" pitchFamily="34" charset="0"/>
                    <a:cs typeface="Arial" panose="020B0604020202020204" pitchFamily="34" charset="0"/>
                  </a:rPr>
                  <a:t>Racial/Ethnic background</a:t>
                </a:r>
                <a:r>
                  <a:rPr lang="en-US" b="1" baseline="30000" dirty="0">
                    <a:solidFill>
                      <a:srgbClr val="FFFFFF"/>
                    </a:solidFill>
                    <a:latin typeface="Arial" panose="020B0604020202020204" pitchFamily="34" charset="0"/>
                    <a:cs typeface="Arial" panose="020B0604020202020204" pitchFamily="34" charset="0"/>
                  </a:rPr>
                  <a:t>4</a:t>
                </a:r>
              </a:p>
            </p:txBody>
          </p:sp>
          <p:sp>
            <p:nvSpPr>
              <p:cNvPr id="11" name="Content Placeholder 4"/>
              <p:cNvSpPr txBox="1">
                <a:spLocks/>
              </p:cNvSpPr>
              <p:nvPr/>
            </p:nvSpPr>
            <p:spPr bwMode="auto">
              <a:xfrm>
                <a:off x="327025" y="4124300"/>
                <a:ext cx="4135244" cy="202851"/>
              </a:xfrm>
              <a:prstGeom prst="rect">
                <a:avLst/>
              </a:prstGeom>
              <a:noFill/>
              <a:ln w="9525">
                <a:noFill/>
                <a:miter lim="800000"/>
                <a:headEnd/>
                <a:tailEnd/>
              </a:ln>
            </p:spPr>
            <p:txBody>
              <a:bodyPr vert="horz" wrap="square" lIns="68580" tIns="34290" rIns="68580" bIns="34290" numCol="1" anchor="t" anchorCtr="0" compatLnSpc="1">
                <a:prstTxWarp prst="textNoShape">
                  <a:avLst/>
                </a:prstTxWarp>
                <a:spAutoFit/>
              </a:bodyPr>
              <a:lstStyle>
                <a:lvl1pPr marL="342900" indent="-342900" algn="l" rtl="0" eaLnBrk="1" fontAlgn="base" hangingPunct="1">
                  <a:spcBef>
                    <a:spcPts val="900"/>
                  </a:spcBef>
                  <a:spcAft>
                    <a:spcPts val="900"/>
                  </a:spcAft>
                  <a:buClr>
                    <a:srgbClr val="F89D21"/>
                  </a:buClr>
                  <a:buSzPct val="90000"/>
                  <a:buFont typeface="Arial-BoldMT" charset="0"/>
                  <a:buChar char="●"/>
                  <a:tabLst/>
                  <a:defRPr sz="2200" b="1" kern="600" spc="30" baseline="0">
                    <a:solidFill>
                      <a:schemeClr val="tx1"/>
                    </a:solidFill>
                    <a:latin typeface="+mj-lt"/>
                    <a:ea typeface="+mn-ea"/>
                    <a:cs typeface="Arial"/>
                  </a:defRPr>
                </a:lvl1pPr>
                <a:lvl2pPr marL="571500" indent="-228600" algn="l" rtl="0" eaLnBrk="1" fontAlgn="base" hangingPunct="1">
                  <a:spcBef>
                    <a:spcPts val="0"/>
                  </a:spcBef>
                  <a:spcAft>
                    <a:spcPts val="400"/>
                  </a:spcAft>
                  <a:buClr>
                    <a:schemeClr val="tx1"/>
                  </a:buClr>
                  <a:buFont typeface="ArialMT" charset="0"/>
                  <a:buChar char="-"/>
                  <a:tabLst/>
                  <a:defRPr sz="2000" kern="600" spc="-20" baseline="0">
                    <a:solidFill>
                      <a:schemeClr val="tx1"/>
                    </a:solidFill>
                    <a:latin typeface="+mj-lt"/>
                    <a:cs typeface="Arial"/>
                  </a:defRPr>
                </a:lvl2pPr>
                <a:lvl3pPr marL="800100" indent="-228600" algn="l" rtl="0" eaLnBrk="1" fontAlgn="base" hangingPunct="1">
                  <a:spcBef>
                    <a:spcPts val="0"/>
                  </a:spcBef>
                  <a:spcAft>
                    <a:spcPts val="600"/>
                  </a:spcAft>
                  <a:buClr>
                    <a:schemeClr val="tx1"/>
                  </a:buClr>
                  <a:buSzPct val="80000"/>
                  <a:buFont typeface="Wingdings" pitchFamily="2" charset="2"/>
                  <a:buChar char="§"/>
                  <a:tabLst/>
                  <a:defRPr sz="1600" kern="600">
                    <a:solidFill>
                      <a:schemeClr val="tx1"/>
                    </a:solidFill>
                    <a:latin typeface="+mj-lt"/>
                    <a:cs typeface="Arial"/>
                  </a:defRPr>
                </a:lvl3pPr>
                <a:lvl4pPr marL="1028700" indent="-228600" algn="l" rtl="0" eaLnBrk="1" fontAlgn="base" hangingPunct="1">
                  <a:spcBef>
                    <a:spcPts val="0"/>
                  </a:spcBef>
                  <a:spcAft>
                    <a:spcPts val="600"/>
                  </a:spcAft>
                  <a:buClr>
                    <a:schemeClr val="tx1"/>
                  </a:buClr>
                  <a:buSzPct val="80000"/>
                  <a:buFont typeface="Arial" charset="0"/>
                  <a:buChar char="–"/>
                  <a:tabLst/>
                  <a:defRPr sz="1600" kern="600">
                    <a:solidFill>
                      <a:schemeClr val="tx1"/>
                    </a:solidFill>
                    <a:latin typeface="+mj-lt"/>
                    <a:cs typeface="Arial"/>
                  </a:defRPr>
                </a:lvl4pPr>
                <a:lvl5pPr marL="1257300" indent="-228600" algn="l" rtl="0" eaLnBrk="1" fontAlgn="base" hangingPunct="1">
                  <a:spcBef>
                    <a:spcPts val="0"/>
                  </a:spcBef>
                  <a:spcAft>
                    <a:spcPts val="600"/>
                  </a:spcAft>
                  <a:buClr>
                    <a:srgbClr val="535353"/>
                  </a:buClr>
                  <a:buFont typeface="Arial" charset="0"/>
                  <a:buChar char="-"/>
                  <a:tabLst/>
                  <a:defRPr sz="1600" kern="600">
                    <a:solidFill>
                      <a:schemeClr val="tx1"/>
                    </a:solidFill>
                    <a:latin typeface="+mj-lt"/>
                    <a:cs typeface="Arial"/>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a:lstStyle>
              <a:p>
                <a:pPr>
                  <a:spcBef>
                    <a:spcPts val="0"/>
                  </a:spcBef>
                  <a:spcAft>
                    <a:spcPts val="450"/>
                  </a:spcAft>
                  <a:buClr>
                    <a:srgbClr val="F68920"/>
                  </a:buClr>
                  <a:defRPr/>
                </a:pPr>
                <a:endParaRPr lang="en-US" sz="900" b="0" dirty="0">
                  <a:solidFill>
                    <a:srgbClr val="1A1818"/>
                  </a:solidFill>
                  <a:latin typeface="Arial" panose="020B0604020202020204" pitchFamily="34" charset="0"/>
                  <a:cs typeface="Arial" panose="020B0604020202020204" pitchFamily="34" charset="0"/>
                </a:endParaRPr>
              </a:p>
            </p:txBody>
          </p:sp>
        </p:grpSp>
        <p:sp>
          <p:nvSpPr>
            <p:cNvPr id="20" name="Content Placeholder 4"/>
            <p:cNvSpPr txBox="1">
              <a:spLocks/>
            </p:cNvSpPr>
            <p:nvPr/>
          </p:nvSpPr>
          <p:spPr bwMode="auto">
            <a:xfrm>
              <a:off x="1851025" y="3768356"/>
              <a:ext cx="4135244" cy="721247"/>
            </a:xfrm>
            <a:prstGeom prst="rect">
              <a:avLst/>
            </a:prstGeom>
            <a:noFill/>
            <a:ln w="9525">
              <a:noFill/>
              <a:miter lim="800000"/>
              <a:headEnd/>
              <a:tailEnd/>
            </a:ln>
          </p:spPr>
          <p:txBody>
            <a:bodyPr vert="horz" wrap="square" lIns="68580" tIns="34290" rIns="68580" bIns="34290" numCol="1" anchor="t" anchorCtr="0" compatLnSpc="1">
              <a:prstTxWarp prst="textNoShape">
                <a:avLst/>
              </a:prstTxWarp>
              <a:spAutoFit/>
            </a:bodyPr>
            <a:lstStyle>
              <a:lvl1pPr marL="342900" indent="-342900" algn="l" rtl="0" eaLnBrk="1" fontAlgn="base" hangingPunct="1">
                <a:spcBef>
                  <a:spcPts val="900"/>
                </a:spcBef>
                <a:spcAft>
                  <a:spcPts val="900"/>
                </a:spcAft>
                <a:buClr>
                  <a:srgbClr val="F89D21"/>
                </a:buClr>
                <a:buSzPct val="90000"/>
                <a:buFont typeface="Arial-BoldMT" charset="0"/>
                <a:buChar char="●"/>
                <a:tabLst/>
                <a:defRPr sz="2200" b="1" kern="600" spc="30" baseline="0">
                  <a:solidFill>
                    <a:schemeClr val="tx1"/>
                  </a:solidFill>
                  <a:latin typeface="+mj-lt"/>
                  <a:ea typeface="+mn-ea"/>
                  <a:cs typeface="Arial"/>
                </a:defRPr>
              </a:lvl1pPr>
              <a:lvl2pPr marL="571500" indent="-228600" algn="l" rtl="0" eaLnBrk="1" fontAlgn="base" hangingPunct="1">
                <a:spcBef>
                  <a:spcPts val="0"/>
                </a:spcBef>
                <a:spcAft>
                  <a:spcPts val="400"/>
                </a:spcAft>
                <a:buClr>
                  <a:schemeClr val="tx1"/>
                </a:buClr>
                <a:buFont typeface="ArialMT" charset="0"/>
                <a:buChar char="-"/>
                <a:tabLst/>
                <a:defRPr sz="2000" kern="600" spc="-20" baseline="0">
                  <a:solidFill>
                    <a:schemeClr val="tx1"/>
                  </a:solidFill>
                  <a:latin typeface="+mj-lt"/>
                  <a:cs typeface="Arial"/>
                </a:defRPr>
              </a:lvl2pPr>
              <a:lvl3pPr marL="800100" indent="-228600" algn="l" rtl="0" eaLnBrk="1" fontAlgn="base" hangingPunct="1">
                <a:spcBef>
                  <a:spcPts val="0"/>
                </a:spcBef>
                <a:spcAft>
                  <a:spcPts val="600"/>
                </a:spcAft>
                <a:buClr>
                  <a:schemeClr val="tx1"/>
                </a:buClr>
                <a:buSzPct val="80000"/>
                <a:buFont typeface="Wingdings" pitchFamily="2" charset="2"/>
                <a:buChar char="§"/>
                <a:tabLst/>
                <a:defRPr sz="1600" kern="600">
                  <a:solidFill>
                    <a:schemeClr val="tx1"/>
                  </a:solidFill>
                  <a:latin typeface="+mj-lt"/>
                  <a:cs typeface="Arial"/>
                </a:defRPr>
              </a:lvl3pPr>
              <a:lvl4pPr marL="1028700" indent="-228600" algn="l" rtl="0" eaLnBrk="1" fontAlgn="base" hangingPunct="1">
                <a:spcBef>
                  <a:spcPts val="0"/>
                </a:spcBef>
                <a:spcAft>
                  <a:spcPts val="600"/>
                </a:spcAft>
                <a:buClr>
                  <a:schemeClr val="tx1"/>
                </a:buClr>
                <a:buSzPct val="80000"/>
                <a:buFont typeface="Arial" charset="0"/>
                <a:buChar char="–"/>
                <a:tabLst/>
                <a:defRPr sz="1600" kern="600">
                  <a:solidFill>
                    <a:schemeClr val="tx1"/>
                  </a:solidFill>
                  <a:latin typeface="+mj-lt"/>
                  <a:cs typeface="Arial"/>
                </a:defRPr>
              </a:lvl4pPr>
              <a:lvl5pPr marL="1257300" indent="-228600" algn="l" rtl="0" eaLnBrk="1" fontAlgn="base" hangingPunct="1">
                <a:spcBef>
                  <a:spcPts val="0"/>
                </a:spcBef>
                <a:spcAft>
                  <a:spcPts val="600"/>
                </a:spcAft>
                <a:buClr>
                  <a:srgbClr val="535353"/>
                </a:buClr>
                <a:buFont typeface="Arial" charset="0"/>
                <a:buChar char="-"/>
                <a:tabLst/>
                <a:defRPr sz="1600" kern="600">
                  <a:solidFill>
                    <a:schemeClr val="tx1"/>
                  </a:solidFill>
                  <a:latin typeface="+mj-lt"/>
                  <a:cs typeface="Arial"/>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a:lstStyle>
            <a:p>
              <a:pPr>
                <a:spcBef>
                  <a:spcPts val="0"/>
                </a:spcBef>
                <a:spcAft>
                  <a:spcPts val="0"/>
                </a:spcAft>
                <a:buClr>
                  <a:srgbClr val="F68920"/>
                </a:buClr>
                <a:defRPr/>
              </a:pPr>
              <a:r>
                <a:rPr lang="en-US" sz="1200" b="0" dirty="0">
                  <a:solidFill>
                    <a:srgbClr val="1A1818"/>
                  </a:solidFill>
                  <a:latin typeface="Arial" panose="020B0604020202020204" pitchFamily="34" charset="0"/>
                  <a:cs typeface="Arial" panose="020B0604020202020204" pitchFamily="34" charset="0"/>
                </a:rPr>
                <a:t>African American women tend to have higher AFP, PAPP-A, and hCG levels and lower Inhibin-A levels than Caucasian women</a:t>
              </a:r>
            </a:p>
            <a:p>
              <a:pPr lvl="1">
                <a:spcAft>
                  <a:spcPts val="0"/>
                </a:spcAft>
                <a:buClr>
                  <a:srgbClr val="F68920"/>
                </a:buClr>
                <a:defRPr/>
              </a:pPr>
              <a:endParaRPr lang="en-US" sz="750" dirty="0">
                <a:solidFill>
                  <a:srgbClr val="1A1818"/>
                </a:solidFill>
                <a:latin typeface="Arial" panose="020B0604020202020204" pitchFamily="34" charset="0"/>
                <a:cs typeface="Arial" panose="020B0604020202020204" pitchFamily="34" charset="0"/>
              </a:endParaRPr>
            </a:p>
          </p:txBody>
        </p:sp>
      </p:grpSp>
      <p:grpSp>
        <p:nvGrpSpPr>
          <p:cNvPr id="17" name="Group 16"/>
          <p:cNvGrpSpPr/>
          <p:nvPr/>
        </p:nvGrpSpPr>
        <p:grpSpPr>
          <a:xfrm>
            <a:off x="6110036" y="3884797"/>
            <a:ext cx="4159502" cy="1209262"/>
            <a:chOff x="6193031" y="3752027"/>
            <a:chExt cx="4135244" cy="1229585"/>
          </a:xfrm>
        </p:grpSpPr>
        <p:sp>
          <p:nvSpPr>
            <p:cNvPr id="13" name="Rectangle 12"/>
            <p:cNvSpPr/>
            <p:nvPr/>
          </p:nvSpPr>
          <p:spPr bwMode="auto">
            <a:xfrm>
              <a:off x="6193031" y="3752027"/>
              <a:ext cx="4135244" cy="365760"/>
            </a:xfrm>
            <a:prstGeom prst="rect">
              <a:avLst/>
            </a:prstGeom>
            <a:solidFill>
              <a:schemeClr val="accent5"/>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a:r>
                <a:rPr lang="en-US" b="1" dirty="0">
                  <a:solidFill>
                    <a:srgbClr val="FFFFFF"/>
                  </a:solidFill>
                  <a:latin typeface="Arial" panose="020B0604020202020204" pitchFamily="34" charset="0"/>
                  <a:cs typeface="Arial" panose="020B0604020202020204" pitchFamily="34" charset="0"/>
                </a:rPr>
                <a:t>Diabetes Mellitus</a:t>
              </a:r>
              <a:r>
                <a:rPr lang="en-US" b="1" baseline="30000" dirty="0">
                  <a:solidFill>
                    <a:srgbClr val="FFFFFF"/>
                  </a:solidFill>
                  <a:latin typeface="Arial" panose="020B0604020202020204" pitchFamily="34" charset="0"/>
                  <a:cs typeface="Arial" panose="020B0604020202020204" pitchFamily="34" charset="0"/>
                </a:rPr>
                <a:t>5</a:t>
              </a:r>
            </a:p>
          </p:txBody>
        </p:sp>
        <p:sp>
          <p:nvSpPr>
            <p:cNvPr id="21" name="Content Placeholder 4"/>
            <p:cNvSpPr txBox="1">
              <a:spLocks/>
            </p:cNvSpPr>
            <p:nvPr/>
          </p:nvSpPr>
          <p:spPr bwMode="auto">
            <a:xfrm>
              <a:off x="6193031" y="4230534"/>
              <a:ext cx="4135244" cy="751078"/>
            </a:xfrm>
            <a:prstGeom prst="rect">
              <a:avLst/>
            </a:prstGeom>
            <a:noFill/>
            <a:ln w="9525">
              <a:noFill/>
              <a:miter lim="800000"/>
              <a:headEnd/>
              <a:tailEnd/>
            </a:ln>
          </p:spPr>
          <p:txBody>
            <a:bodyPr vert="horz" wrap="square" lIns="68580" tIns="34290" rIns="68580" bIns="34290" numCol="1" anchor="t" anchorCtr="0" compatLnSpc="1">
              <a:prstTxWarp prst="textNoShape">
                <a:avLst/>
              </a:prstTxWarp>
              <a:spAutoFit/>
            </a:bodyPr>
            <a:lstStyle>
              <a:lvl1pPr marL="342900" indent="-342900" algn="l" rtl="0" eaLnBrk="1" fontAlgn="base" hangingPunct="1">
                <a:spcBef>
                  <a:spcPts val="900"/>
                </a:spcBef>
                <a:spcAft>
                  <a:spcPts val="900"/>
                </a:spcAft>
                <a:buClr>
                  <a:srgbClr val="F89D21"/>
                </a:buClr>
                <a:buSzPct val="90000"/>
                <a:buFont typeface="Arial-BoldMT" charset="0"/>
                <a:buChar char="●"/>
                <a:tabLst/>
                <a:defRPr sz="2200" b="1" kern="600" spc="30" baseline="0">
                  <a:solidFill>
                    <a:schemeClr val="tx1"/>
                  </a:solidFill>
                  <a:latin typeface="+mj-lt"/>
                  <a:ea typeface="+mn-ea"/>
                  <a:cs typeface="Arial"/>
                </a:defRPr>
              </a:lvl1pPr>
              <a:lvl2pPr marL="571500" indent="-228600" algn="l" rtl="0" eaLnBrk="1" fontAlgn="base" hangingPunct="1">
                <a:spcBef>
                  <a:spcPts val="0"/>
                </a:spcBef>
                <a:spcAft>
                  <a:spcPts val="400"/>
                </a:spcAft>
                <a:buClr>
                  <a:schemeClr val="tx1"/>
                </a:buClr>
                <a:buFont typeface="ArialMT" charset="0"/>
                <a:buChar char="-"/>
                <a:tabLst/>
                <a:defRPr sz="2000" kern="600" spc="-20" baseline="0">
                  <a:solidFill>
                    <a:schemeClr val="tx1"/>
                  </a:solidFill>
                  <a:latin typeface="+mj-lt"/>
                  <a:cs typeface="Arial"/>
                </a:defRPr>
              </a:lvl2pPr>
              <a:lvl3pPr marL="800100" indent="-228600" algn="l" rtl="0" eaLnBrk="1" fontAlgn="base" hangingPunct="1">
                <a:spcBef>
                  <a:spcPts val="0"/>
                </a:spcBef>
                <a:spcAft>
                  <a:spcPts val="600"/>
                </a:spcAft>
                <a:buClr>
                  <a:schemeClr val="tx1"/>
                </a:buClr>
                <a:buSzPct val="80000"/>
                <a:buFont typeface="Wingdings" pitchFamily="2" charset="2"/>
                <a:buChar char="§"/>
                <a:tabLst/>
                <a:defRPr sz="1600" kern="600">
                  <a:solidFill>
                    <a:schemeClr val="tx1"/>
                  </a:solidFill>
                  <a:latin typeface="+mj-lt"/>
                  <a:cs typeface="Arial"/>
                </a:defRPr>
              </a:lvl3pPr>
              <a:lvl4pPr marL="1028700" indent="-228600" algn="l" rtl="0" eaLnBrk="1" fontAlgn="base" hangingPunct="1">
                <a:spcBef>
                  <a:spcPts val="0"/>
                </a:spcBef>
                <a:spcAft>
                  <a:spcPts val="600"/>
                </a:spcAft>
                <a:buClr>
                  <a:schemeClr val="tx1"/>
                </a:buClr>
                <a:buSzPct val="80000"/>
                <a:buFont typeface="Arial" charset="0"/>
                <a:buChar char="–"/>
                <a:tabLst/>
                <a:defRPr sz="1600" kern="600">
                  <a:solidFill>
                    <a:schemeClr val="tx1"/>
                  </a:solidFill>
                  <a:latin typeface="+mj-lt"/>
                  <a:cs typeface="Arial"/>
                </a:defRPr>
              </a:lvl4pPr>
              <a:lvl5pPr marL="1257300" indent="-228600" algn="l" rtl="0" eaLnBrk="1" fontAlgn="base" hangingPunct="1">
                <a:spcBef>
                  <a:spcPts val="0"/>
                </a:spcBef>
                <a:spcAft>
                  <a:spcPts val="600"/>
                </a:spcAft>
                <a:buClr>
                  <a:srgbClr val="535353"/>
                </a:buClr>
                <a:buFont typeface="Arial" charset="0"/>
                <a:buChar char="-"/>
                <a:tabLst/>
                <a:defRPr sz="1600" kern="600">
                  <a:solidFill>
                    <a:schemeClr val="tx1"/>
                  </a:solidFill>
                  <a:latin typeface="+mj-lt"/>
                  <a:cs typeface="Arial"/>
                </a:defRPr>
              </a:lvl5pPr>
              <a:lvl6pPr marL="25209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6pPr>
              <a:lvl7pPr marL="29781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7pPr>
              <a:lvl8pPr marL="34353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8pPr>
              <a:lvl9pPr marL="3892550" indent="-234950" algn="l" rtl="0" eaLnBrk="1" fontAlgn="base" hangingPunct="1">
                <a:spcBef>
                  <a:spcPct val="20000"/>
                </a:spcBef>
                <a:spcAft>
                  <a:spcPct val="0"/>
                </a:spcAft>
                <a:buClr>
                  <a:srgbClr val="535353"/>
                </a:buClr>
                <a:buFont typeface="Arial" charset="0"/>
                <a:buChar char="-"/>
                <a:defRPr sz="1200">
                  <a:solidFill>
                    <a:schemeClr val="tx1"/>
                  </a:solidFill>
                  <a:latin typeface="+mn-lt"/>
                </a:defRPr>
              </a:lvl9pPr>
            </a:lstStyle>
            <a:p>
              <a:pPr>
                <a:spcBef>
                  <a:spcPts val="0"/>
                </a:spcBef>
                <a:spcAft>
                  <a:spcPts val="0"/>
                </a:spcAft>
                <a:buClr>
                  <a:srgbClr val="F68920"/>
                </a:buClr>
                <a:defRPr/>
              </a:pPr>
              <a:r>
                <a:rPr lang="en-US" sz="1200" b="0" dirty="0">
                  <a:solidFill>
                    <a:srgbClr val="1A1818"/>
                  </a:solidFill>
                  <a:latin typeface="Arial" panose="020B0604020202020204" pitchFamily="34" charset="0"/>
                  <a:cs typeface="Arial" panose="020B0604020202020204" pitchFamily="34" charset="0"/>
                </a:rPr>
                <a:t>Women with insulin dependent diabetes mellitus have lower levels of AFP and unconjugated estriol compared to pregnant women without diabetes</a:t>
              </a:r>
            </a:p>
            <a:p>
              <a:pPr lvl="1">
                <a:spcAft>
                  <a:spcPts val="0"/>
                </a:spcAft>
                <a:buClr>
                  <a:srgbClr val="F68920"/>
                </a:buClr>
                <a:defRPr/>
              </a:pPr>
              <a:endParaRPr lang="en-US" sz="750" dirty="0">
                <a:solidFill>
                  <a:srgbClr val="1A1818"/>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10171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9">
    <a:dk1>
      <a:sysClr val="windowText" lastClr="000000"/>
    </a:dk1>
    <a:lt1>
      <a:sysClr val="window" lastClr="FFFFFF"/>
    </a:lt1>
    <a:dk2>
      <a:srgbClr val="7D7C7C"/>
    </a:dk2>
    <a:lt2>
      <a:srgbClr val="F68920"/>
    </a:lt2>
    <a:accent1>
      <a:srgbClr val="885087"/>
    </a:accent1>
    <a:accent2>
      <a:srgbClr val="3E7EBE"/>
    </a:accent2>
    <a:accent3>
      <a:srgbClr val="97AD4A"/>
    </a:accent3>
    <a:accent4>
      <a:srgbClr val="FFB441"/>
    </a:accent4>
    <a:accent5>
      <a:srgbClr val="7CA8D4"/>
    </a:accent5>
    <a:accent6>
      <a:srgbClr val="BAC147"/>
    </a:accent6>
    <a:hlink>
      <a:srgbClr val="3E7EBE"/>
    </a:hlink>
    <a:folHlink>
      <a:srgbClr val="97AD4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Jewel Tones">
    <a:dk1>
      <a:srgbClr val="1A1818"/>
    </a:dk1>
    <a:lt1>
      <a:srgbClr val="FFFFFF"/>
    </a:lt1>
    <a:dk2>
      <a:srgbClr val="1A1818"/>
    </a:dk2>
    <a:lt2>
      <a:srgbClr val="7D7C7C"/>
    </a:lt2>
    <a:accent1>
      <a:srgbClr val="885087"/>
    </a:accent1>
    <a:accent2>
      <a:srgbClr val="3E7EBE"/>
    </a:accent2>
    <a:accent3>
      <a:srgbClr val="97AD4A"/>
    </a:accent3>
    <a:accent4>
      <a:srgbClr val="A92C2F"/>
    </a:accent4>
    <a:accent5>
      <a:srgbClr val="31859C"/>
    </a:accent5>
    <a:accent6>
      <a:srgbClr val="A9C1D9"/>
    </a:accent6>
    <a:hlink>
      <a:srgbClr val="3E7EBE"/>
    </a:hlink>
    <a:folHlink>
      <a:srgbClr val="97AD4A"/>
    </a:folHlink>
  </a:clrScheme>
  <a:fontScheme name="2_IlluminaTemplateEXTERNAL01_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3137</TotalTime>
  <Words>3723</Words>
  <Application>Microsoft Office PowerPoint</Application>
  <PresentationFormat>Widescreen</PresentationFormat>
  <Paragraphs>525</Paragraphs>
  <Slides>31</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 Regular</vt:lpstr>
      <vt:lpstr>Arial-BoldMT</vt:lpstr>
      <vt:lpstr>ArialMT</vt:lpstr>
      <vt:lpstr>Calibri</vt:lpstr>
      <vt:lpstr>Calibri Light</vt:lpstr>
      <vt:lpstr>Office Theme</vt:lpstr>
      <vt:lpstr>Clinical diagnostics in Non-Invasive Prenatal Testing    Theresa Boomer, MS, LCGC, CG/MB(ASCP)CM</vt:lpstr>
      <vt:lpstr>Disclosures and Disclaimers</vt:lpstr>
      <vt:lpstr>Prenatal Testing Options</vt:lpstr>
      <vt:lpstr>Birth Defects Rates and causes in live births</vt:lpstr>
      <vt:lpstr>PowerPoint Presentation</vt:lpstr>
      <vt:lpstr>Prenatal Prevalence Of reported chromosomal abnormalities</vt:lpstr>
      <vt:lpstr>Conventional Prenatal Screening Options Detection rates for Trisomy 21</vt:lpstr>
      <vt:lpstr>2nd Trimester Quadruple Serum screening</vt:lpstr>
      <vt:lpstr>Factors Affecting Analyte Levels in Traditional Screening</vt:lpstr>
      <vt:lpstr>Current Paradigm of Prenatal Screening &amp; Diagnostic Testing</vt:lpstr>
      <vt:lpstr>Diagnostic Testing Options</vt:lpstr>
      <vt:lpstr>Evolution of Prenatal Testing</vt:lpstr>
      <vt:lpstr>Non-Invasive Prenatal Testing (NIPT) </vt:lpstr>
      <vt:lpstr>Noninvasive Prenatal Testing (NIPT)</vt:lpstr>
      <vt:lpstr>Cell-Free DNA (cfDNA) in Maternal Blood An ideal analyte for aneuploidy testing</vt:lpstr>
      <vt:lpstr>Method of Analysis for Illumina NIPT</vt:lpstr>
      <vt:lpstr>Evidence for NIPT Performance </vt:lpstr>
      <vt:lpstr>PPV of NIPT and Serum Screening Across maternal ages</vt:lpstr>
      <vt:lpstr>Projected PPVs by Maternal Age PPV directly related to prevalence of the condition</vt:lpstr>
      <vt:lpstr>NIPT Statistical Tools</vt:lpstr>
      <vt:lpstr>Different Statistical Approaches </vt:lpstr>
      <vt:lpstr>Technical Methods Comparison</vt:lpstr>
      <vt:lpstr>Detection of Aneuploidy Trisomy 21</vt:lpstr>
      <vt:lpstr>PowerPoint Presentation</vt:lpstr>
      <vt:lpstr>Expanded Options and Future directions</vt:lpstr>
      <vt:lpstr>NIPT Progression</vt:lpstr>
      <vt:lpstr>Mosaicism A static biological limitation  </vt:lpstr>
      <vt:lpstr>Comparison of Mosaicism ~ Outcome</vt:lpstr>
      <vt:lpstr>Mosaicism Correlation Heatmap</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diagnostics in Non-Invasive Prenatal Testing    Theresa Boomer, MS, LCGC, CG/MB(ASCP)CM</dc:title>
  <dc:creator>Boomer, Theresa</dc:creator>
  <cp:lastModifiedBy>Boomer, Theresa</cp:lastModifiedBy>
  <cp:revision>85</cp:revision>
  <cp:lastPrinted>2019-11-06T00:52:57Z</cp:lastPrinted>
  <dcterms:created xsi:type="dcterms:W3CDTF">2019-11-01T18:04:35Z</dcterms:created>
  <dcterms:modified xsi:type="dcterms:W3CDTF">2019-11-07T23:03:53Z</dcterms:modified>
</cp:coreProperties>
</file>