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9311" r:id="rId1"/>
  </p:sldMasterIdLst>
  <p:notesMasterIdLst>
    <p:notesMasterId r:id="rId25"/>
  </p:notesMasterIdLst>
  <p:sldIdLst>
    <p:sldId id="441" r:id="rId2"/>
    <p:sldId id="1855" r:id="rId3"/>
    <p:sldId id="1828" r:id="rId4"/>
    <p:sldId id="257" r:id="rId5"/>
    <p:sldId id="1784" r:id="rId6"/>
    <p:sldId id="1809" r:id="rId7"/>
    <p:sldId id="607" r:id="rId8"/>
    <p:sldId id="1811" r:id="rId9"/>
    <p:sldId id="1812" r:id="rId10"/>
    <p:sldId id="1813" r:id="rId11"/>
    <p:sldId id="260" r:id="rId12"/>
    <p:sldId id="261" r:id="rId13"/>
    <p:sldId id="263" r:id="rId14"/>
    <p:sldId id="1854" r:id="rId15"/>
    <p:sldId id="264" r:id="rId16"/>
    <p:sldId id="1848" r:id="rId17"/>
    <p:sldId id="1849" r:id="rId18"/>
    <p:sldId id="1852" r:id="rId19"/>
    <p:sldId id="1853" r:id="rId20"/>
    <p:sldId id="1851" r:id="rId21"/>
    <p:sldId id="1836" r:id="rId22"/>
    <p:sldId id="1844" r:id="rId23"/>
    <p:sldId id="1832" r:id="rId24"/>
  </p:sldIdLst>
  <p:sldSz cx="9144000" cy="5143500" type="screen16x9"/>
  <p:notesSz cx="7010400" cy="9296400"/>
  <p:custDataLst>
    <p:tags r:id="rId26"/>
  </p:custDataLst>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5613" indent="1588" algn="l" rtl="0" fontAlgn="base">
      <a:spcBef>
        <a:spcPct val="0"/>
      </a:spcBef>
      <a:spcAft>
        <a:spcPct val="0"/>
      </a:spcAft>
      <a:defRPr kern="1200">
        <a:solidFill>
          <a:schemeClr val="tx1"/>
        </a:solidFill>
        <a:latin typeface="Arial" charset="0"/>
        <a:ea typeface="ＭＳ Ｐゴシック" charset="-128"/>
        <a:cs typeface="+mn-cs"/>
      </a:defRPr>
    </a:lvl2pPr>
    <a:lvl3pPr marL="911225" indent="3175" algn="l" rtl="0" fontAlgn="base">
      <a:spcBef>
        <a:spcPct val="0"/>
      </a:spcBef>
      <a:spcAft>
        <a:spcPct val="0"/>
      </a:spcAft>
      <a:defRPr kern="1200">
        <a:solidFill>
          <a:schemeClr val="tx1"/>
        </a:solidFill>
        <a:latin typeface="Arial" charset="0"/>
        <a:ea typeface="ＭＳ Ｐゴシック" charset="-128"/>
        <a:cs typeface="+mn-cs"/>
      </a:defRPr>
    </a:lvl3pPr>
    <a:lvl4pPr marL="1366838" indent="4763" algn="l" rtl="0" fontAlgn="base">
      <a:spcBef>
        <a:spcPct val="0"/>
      </a:spcBef>
      <a:spcAft>
        <a:spcPct val="0"/>
      </a:spcAft>
      <a:defRPr kern="1200">
        <a:solidFill>
          <a:schemeClr val="tx1"/>
        </a:solidFill>
        <a:latin typeface="Arial" charset="0"/>
        <a:ea typeface="ＭＳ Ｐゴシック" charset="-128"/>
        <a:cs typeface="+mn-cs"/>
      </a:defRPr>
    </a:lvl4pPr>
    <a:lvl5pPr marL="1822450" indent="635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Hana" initials="LH" lastIdx="39" clrIdx="0">
    <p:extLst>
      <p:ext uri="{19B8F6BF-5375-455C-9EA6-DF929625EA0E}">
        <p15:presenceInfo xmlns:p15="http://schemas.microsoft.com/office/powerpoint/2012/main" userId="S::Hana.Lee@fda.gov::8b17c89f-0c2f-4478-acce-42b017dbc9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FF0000"/>
    <a:srgbClr val="E8BAE3"/>
    <a:srgbClr val="E5FEFF"/>
    <a:srgbClr val="66FFFF"/>
    <a:srgbClr val="CCFFFF"/>
    <a:srgbClr val="0000FF"/>
    <a:srgbClr val="CC0000"/>
    <a:srgbClr val="CCFFCC"/>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29" autoAdjust="0"/>
    <p:restoredTop sz="92714" autoAdjust="0"/>
  </p:normalViewPr>
  <p:slideViewPr>
    <p:cSldViewPr>
      <p:cViewPr varScale="1">
        <p:scale>
          <a:sx n="82" d="100"/>
          <a:sy n="82" d="100"/>
        </p:scale>
        <p:origin x="612" y="4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6888" cy="465138"/>
          </a:xfrm>
          <a:prstGeom prst="rect">
            <a:avLst/>
          </a:prstGeom>
        </p:spPr>
        <p:txBody>
          <a:bodyPr vert="horz" lIns="92099" tIns="46049" rIns="92099" bIns="46049" rtlCol="0"/>
          <a:lstStyle>
            <a:lvl1pPr algn="l">
              <a:defRPr sz="1200">
                <a:latin typeface="Arial" charset="0"/>
                <a:ea typeface="+mn-ea"/>
                <a:cs typeface="Arial" charset="0"/>
              </a:defRPr>
            </a:lvl1pPr>
          </a:lstStyle>
          <a:p>
            <a:pPr>
              <a:defRPr/>
            </a:pPr>
            <a:endParaRPr lang="en-US"/>
          </a:p>
        </p:txBody>
      </p:sp>
      <p:sp>
        <p:nvSpPr>
          <p:cNvPr id="3" name="Date Placeholder 2"/>
          <p:cNvSpPr>
            <a:spLocks noGrp="1"/>
          </p:cNvSpPr>
          <p:nvPr>
            <p:ph type="dt" idx="1"/>
          </p:nvPr>
        </p:nvSpPr>
        <p:spPr>
          <a:xfrm>
            <a:off x="3971925" y="0"/>
            <a:ext cx="3036888" cy="465138"/>
          </a:xfrm>
          <a:prstGeom prst="rect">
            <a:avLst/>
          </a:prstGeom>
        </p:spPr>
        <p:txBody>
          <a:bodyPr vert="horz" wrap="square" lIns="92099" tIns="46049" rIns="92099" bIns="46049" numCol="1" anchor="t" anchorCtr="0" compatLnSpc="1">
            <a:prstTxWarp prst="textNoShape">
              <a:avLst/>
            </a:prstTxWarp>
          </a:bodyPr>
          <a:lstStyle>
            <a:lvl1pPr algn="r">
              <a:defRPr sz="1200">
                <a:latin typeface="Arial" pitchFamily="34" charset="0"/>
                <a:ea typeface="ＭＳ Ｐゴシック" pitchFamily="34" charset="-128"/>
                <a:cs typeface="+mn-cs"/>
              </a:defRPr>
            </a:lvl1pPr>
          </a:lstStyle>
          <a:p>
            <a:pPr>
              <a:defRPr/>
            </a:pPr>
            <a:fld id="{934ACF68-271C-4564-A744-D5DBE95EBD25}" type="datetimeFigureOut">
              <a:rPr lang="en-US"/>
              <a:pPr>
                <a:defRPr/>
              </a:pPr>
              <a:t>10/30/2021</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2099" tIns="46049" rIns="92099" bIns="46049" rtlCol="0" anchor="ctr"/>
          <a:lstStyle/>
          <a:p>
            <a:pPr lvl="0"/>
            <a:endParaRPr lang="en-US" noProof="0"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2099" tIns="46049" rIns="92099" bIns="4604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6888" cy="465138"/>
          </a:xfrm>
          <a:prstGeom prst="rect">
            <a:avLst/>
          </a:prstGeom>
        </p:spPr>
        <p:txBody>
          <a:bodyPr vert="horz" lIns="92099" tIns="46049" rIns="92099" bIns="46049" rtlCol="0" anchor="b"/>
          <a:lstStyle>
            <a:lvl1pPr algn="l">
              <a:defRPr sz="1200">
                <a:latin typeface="Arial"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3971925" y="8829675"/>
            <a:ext cx="3036888" cy="465138"/>
          </a:xfrm>
          <a:prstGeom prst="rect">
            <a:avLst/>
          </a:prstGeom>
        </p:spPr>
        <p:txBody>
          <a:bodyPr vert="horz" wrap="square" lIns="92099" tIns="46049" rIns="92099" bIns="46049" numCol="1" anchor="b" anchorCtr="0" compatLnSpc="1">
            <a:prstTxWarp prst="textNoShape">
              <a:avLst/>
            </a:prstTxWarp>
          </a:bodyPr>
          <a:lstStyle>
            <a:lvl1pPr algn="r">
              <a:defRPr sz="1200">
                <a:latin typeface="Arial" pitchFamily="34" charset="0"/>
                <a:ea typeface="ＭＳ Ｐゴシック" pitchFamily="34" charset="-128"/>
                <a:cs typeface="+mn-cs"/>
              </a:defRPr>
            </a:lvl1pPr>
          </a:lstStyle>
          <a:p>
            <a:pPr>
              <a:defRPr/>
            </a:pPr>
            <a:fld id="{5C95F579-8D91-4C38-A0F6-655015F0B131}" type="slidenum">
              <a:rPr lang="en-US"/>
              <a:pPr>
                <a:defRPr/>
              </a:pPr>
              <a:t>‹#›</a:t>
            </a:fld>
            <a:endParaRPr lang="en-US"/>
          </a:p>
        </p:txBody>
      </p:sp>
    </p:spTree>
    <p:extLst>
      <p:ext uri="{BB962C8B-B14F-4D97-AF65-F5344CB8AC3E}">
        <p14:creationId xmlns:p14="http://schemas.microsoft.com/office/powerpoint/2010/main" val="20158274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5613"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1225"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66838"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245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78126" algn="l" defTabSz="911252" rtl="0" eaLnBrk="1" latinLnBrk="0" hangingPunct="1">
      <a:defRPr sz="1200" kern="1200">
        <a:solidFill>
          <a:schemeClr val="tx1"/>
        </a:solidFill>
        <a:latin typeface="+mn-lt"/>
        <a:ea typeface="+mn-ea"/>
        <a:cs typeface="+mn-cs"/>
      </a:defRPr>
    </a:lvl6pPr>
    <a:lvl7pPr marL="2733752" algn="l" defTabSz="911252" rtl="0" eaLnBrk="1" latinLnBrk="0" hangingPunct="1">
      <a:defRPr sz="1200" kern="1200">
        <a:solidFill>
          <a:schemeClr val="tx1"/>
        </a:solidFill>
        <a:latin typeface="+mn-lt"/>
        <a:ea typeface="+mn-ea"/>
        <a:cs typeface="+mn-cs"/>
      </a:defRPr>
    </a:lvl7pPr>
    <a:lvl8pPr marL="3189380" algn="l" defTabSz="911252" rtl="0" eaLnBrk="1" latinLnBrk="0" hangingPunct="1">
      <a:defRPr sz="1200" kern="1200">
        <a:solidFill>
          <a:schemeClr val="tx1"/>
        </a:solidFill>
        <a:latin typeface="+mn-lt"/>
        <a:ea typeface="+mn-ea"/>
        <a:cs typeface="+mn-cs"/>
      </a:defRPr>
    </a:lvl8pPr>
    <a:lvl9pPr marL="3645004" algn="l" defTabSz="91125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a:defRPr/>
            </a:pPr>
            <a:fld id="{5C95F579-8D91-4C38-A0F6-655015F0B131}" type="slidenum">
              <a:rPr lang="en-US" smtClean="0"/>
              <a:pPr>
                <a:defRPr/>
              </a:pPr>
              <a:t>1</a:t>
            </a:fld>
            <a:endParaRPr lang="en-US"/>
          </a:p>
        </p:txBody>
      </p:sp>
    </p:spTree>
    <p:extLst>
      <p:ext uri="{BB962C8B-B14F-4D97-AF65-F5344CB8AC3E}">
        <p14:creationId xmlns:p14="http://schemas.microsoft.com/office/powerpoint/2010/main" val="102221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Ethical or operational reasons</a:t>
            </a:r>
          </a:p>
        </p:txBody>
      </p:sp>
      <p:sp>
        <p:nvSpPr>
          <p:cNvPr id="4" name="Slide Number Placeholder 3"/>
          <p:cNvSpPr>
            <a:spLocks noGrp="1"/>
          </p:cNvSpPr>
          <p:nvPr>
            <p:ph type="sldNum" sz="quarter" idx="10"/>
          </p:nvPr>
        </p:nvSpPr>
        <p:spPr/>
        <p:txBody>
          <a:bodyPr/>
          <a:lstStyle/>
          <a:p>
            <a:pPr>
              <a:defRPr/>
            </a:pPr>
            <a:fld id="{5C95F579-8D91-4C38-A0F6-655015F0B131}" type="slidenum">
              <a:rPr lang="en-US" smtClean="0"/>
              <a:pPr>
                <a:defRPr/>
              </a:pPr>
              <a:t>12</a:t>
            </a:fld>
            <a:endParaRPr lang="en-US"/>
          </a:p>
        </p:txBody>
      </p:sp>
    </p:spTree>
    <p:extLst>
      <p:ext uri="{BB962C8B-B14F-4D97-AF65-F5344CB8AC3E}">
        <p14:creationId xmlns:p14="http://schemas.microsoft.com/office/powerpoint/2010/main" val="2955098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C95F579-8D91-4C38-A0F6-655015F0B131}" type="slidenum">
              <a:rPr lang="en-US" smtClean="0"/>
              <a:pPr>
                <a:defRPr/>
              </a:pPr>
              <a:t>13</a:t>
            </a:fld>
            <a:endParaRPr lang="en-US"/>
          </a:p>
        </p:txBody>
      </p:sp>
    </p:spTree>
    <p:extLst>
      <p:ext uri="{BB962C8B-B14F-4D97-AF65-F5344CB8AC3E}">
        <p14:creationId xmlns:p14="http://schemas.microsoft.com/office/powerpoint/2010/main" val="1225723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488F4B-C8AB-4DED-82A3-6F6C06D43A36}" type="slidenum">
              <a:rPr lang="en-US" smtClean="0"/>
              <a:t>14</a:t>
            </a:fld>
            <a:endParaRPr lang="en-US"/>
          </a:p>
        </p:txBody>
      </p:sp>
    </p:spTree>
    <p:extLst>
      <p:ext uri="{BB962C8B-B14F-4D97-AF65-F5344CB8AC3E}">
        <p14:creationId xmlns:p14="http://schemas.microsoft.com/office/powerpoint/2010/main" val="3539523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C95F579-8D91-4C38-A0F6-655015F0B131}" type="slidenum">
              <a:rPr lang="en-US" smtClean="0"/>
              <a:pPr>
                <a:defRPr/>
              </a:pPr>
              <a:t>15</a:t>
            </a:fld>
            <a:endParaRPr lang="en-US"/>
          </a:p>
        </p:txBody>
      </p:sp>
    </p:spTree>
    <p:extLst>
      <p:ext uri="{BB962C8B-B14F-4D97-AF65-F5344CB8AC3E}">
        <p14:creationId xmlns:p14="http://schemas.microsoft.com/office/powerpoint/2010/main" val="2953145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393F344-8E81-408D-AA6D-46A1C890858A}" type="slidenum">
              <a:rPr lang="en-US" smtClean="0"/>
              <a:pPr>
                <a:defRPr/>
              </a:pPr>
              <a:t>22</a:t>
            </a:fld>
            <a:endParaRPr lang="en-US"/>
          </a:p>
        </p:txBody>
      </p:sp>
    </p:spTree>
    <p:extLst>
      <p:ext uri="{BB962C8B-B14F-4D97-AF65-F5344CB8AC3E}">
        <p14:creationId xmlns:p14="http://schemas.microsoft.com/office/powerpoint/2010/main" val="1353341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393F344-8E81-408D-AA6D-46A1C890858A}" type="slidenum">
              <a:rPr lang="en-US" smtClean="0"/>
              <a:pPr>
                <a:defRPr/>
              </a:pPr>
              <a:t>3</a:t>
            </a:fld>
            <a:endParaRPr lang="en-US"/>
          </a:p>
        </p:txBody>
      </p:sp>
    </p:spTree>
    <p:extLst>
      <p:ext uri="{BB962C8B-B14F-4D97-AF65-F5344CB8AC3E}">
        <p14:creationId xmlns:p14="http://schemas.microsoft.com/office/powerpoint/2010/main" val="2682231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C95F579-8D91-4C38-A0F6-655015F0B131}" type="slidenum">
              <a:rPr lang="en-US" smtClean="0"/>
              <a:pPr>
                <a:defRPr/>
              </a:pPr>
              <a:t>4</a:t>
            </a:fld>
            <a:endParaRPr lang="en-US"/>
          </a:p>
        </p:txBody>
      </p:sp>
    </p:spTree>
    <p:extLst>
      <p:ext uri="{BB962C8B-B14F-4D97-AF65-F5344CB8AC3E}">
        <p14:creationId xmlns:p14="http://schemas.microsoft.com/office/powerpoint/2010/main" val="2816677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C95F579-8D91-4C38-A0F6-655015F0B131}" type="slidenum">
              <a:rPr lang="en-US" smtClean="0"/>
              <a:pPr>
                <a:defRPr/>
              </a:pPr>
              <a:t>5</a:t>
            </a:fld>
            <a:endParaRPr lang="en-US"/>
          </a:p>
        </p:txBody>
      </p:sp>
    </p:spTree>
    <p:extLst>
      <p:ext uri="{BB962C8B-B14F-4D97-AF65-F5344CB8AC3E}">
        <p14:creationId xmlns:p14="http://schemas.microsoft.com/office/powerpoint/2010/main" val="2601442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0488F4B-C8AB-4DED-82A3-6F6C06D43A36}" type="slidenum">
              <a:rPr lang="en-US" smtClean="0"/>
              <a:t>6</a:t>
            </a:fld>
            <a:endParaRPr lang="en-US"/>
          </a:p>
        </p:txBody>
      </p:sp>
    </p:spTree>
    <p:extLst>
      <p:ext uri="{BB962C8B-B14F-4D97-AF65-F5344CB8AC3E}">
        <p14:creationId xmlns:p14="http://schemas.microsoft.com/office/powerpoint/2010/main" val="1845576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a:defRPr/>
            </a:pPr>
            <a:fld id="{D393F344-8E81-408D-AA6D-46A1C890858A}" type="slidenum">
              <a:rPr lang="en-US" smtClean="0"/>
              <a:pPr>
                <a:defRPr/>
              </a:pPr>
              <a:t>7</a:t>
            </a:fld>
            <a:endParaRPr lang="en-US"/>
          </a:p>
        </p:txBody>
      </p:sp>
    </p:spTree>
    <p:extLst>
      <p:ext uri="{BB962C8B-B14F-4D97-AF65-F5344CB8AC3E}">
        <p14:creationId xmlns:p14="http://schemas.microsoft.com/office/powerpoint/2010/main" val="1368748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393F344-8E81-408D-AA6D-46A1C890858A}" type="slidenum">
              <a:rPr lang="en-US" smtClean="0"/>
              <a:pPr>
                <a:defRPr/>
              </a:pPr>
              <a:t>8</a:t>
            </a:fld>
            <a:endParaRPr lang="en-US"/>
          </a:p>
        </p:txBody>
      </p:sp>
    </p:spTree>
    <p:extLst>
      <p:ext uri="{BB962C8B-B14F-4D97-AF65-F5344CB8AC3E}">
        <p14:creationId xmlns:p14="http://schemas.microsoft.com/office/powerpoint/2010/main" val="133579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393F344-8E81-408D-AA6D-46A1C890858A}" type="slidenum">
              <a:rPr lang="en-US" smtClean="0"/>
              <a:pPr>
                <a:defRPr/>
              </a:pPr>
              <a:t>9</a:t>
            </a:fld>
            <a:endParaRPr lang="en-US"/>
          </a:p>
        </p:txBody>
      </p:sp>
    </p:spTree>
    <p:extLst>
      <p:ext uri="{BB962C8B-B14F-4D97-AF65-F5344CB8AC3E}">
        <p14:creationId xmlns:p14="http://schemas.microsoft.com/office/powerpoint/2010/main" val="1763202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0488F4B-C8AB-4DED-82A3-6F6C06D43A36}" type="slidenum">
              <a:rPr lang="en-US" smtClean="0"/>
              <a:t>10</a:t>
            </a:fld>
            <a:endParaRPr lang="en-US"/>
          </a:p>
        </p:txBody>
      </p:sp>
    </p:spTree>
    <p:extLst>
      <p:ext uri="{BB962C8B-B14F-4D97-AF65-F5344CB8AC3E}">
        <p14:creationId xmlns:p14="http://schemas.microsoft.com/office/powerpoint/2010/main" val="28746891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3773606" y="4766445"/>
            <a:ext cx="2133600" cy="273844"/>
          </a:xfrm>
        </p:spPr>
        <p:txBody>
          <a:bodyPr/>
          <a:lstStyle/>
          <a:p>
            <a:pPr>
              <a:defRPr/>
            </a:pPr>
            <a:endParaRPr lang="en-US"/>
          </a:p>
        </p:txBody>
      </p:sp>
      <p:sp>
        <p:nvSpPr>
          <p:cNvPr id="9" name="Footer Placeholder 4"/>
          <p:cNvSpPr>
            <a:spLocks noGrp="1"/>
          </p:cNvSpPr>
          <p:nvPr>
            <p:ph type="ftr" sz="quarter" idx="11"/>
          </p:nvPr>
        </p:nvSpPr>
        <p:spPr>
          <a:xfrm>
            <a:off x="304800" y="4788694"/>
            <a:ext cx="2895600" cy="273844"/>
          </a:xfrm>
        </p:spPr>
        <p:txBody>
          <a:bodyPr/>
          <a:lstStyle/>
          <a:p>
            <a:pPr algn="l"/>
            <a:r>
              <a:rPr lang="en-US" b="1" dirty="0">
                <a:solidFill>
                  <a:schemeClr val="tx2">
                    <a:lumMod val="60000"/>
                    <a:lumOff val="40000"/>
                  </a:schemeClr>
                </a:solidFill>
                <a:latin typeface="Helvetica"/>
                <a:cs typeface="Helvetica"/>
              </a:rPr>
              <a:t>www.fda.gov</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91200" y="285750"/>
            <a:ext cx="3078487" cy="641465"/>
          </a:xfrm>
          <a:prstGeom prst="rect">
            <a:avLst/>
          </a:prstGeom>
        </p:spPr>
      </p:pic>
    </p:spTree>
    <p:extLst>
      <p:ext uri="{BB962C8B-B14F-4D97-AF65-F5344CB8AC3E}">
        <p14:creationId xmlns:p14="http://schemas.microsoft.com/office/powerpoint/2010/main" val="1073698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850" y="171450"/>
            <a:ext cx="7888561" cy="694515"/>
          </a:xfrm>
        </p:spPr>
        <p:txBody>
          <a:bodyPr/>
          <a:lstStyle/>
          <a:p>
            <a:r>
              <a:rPr lang="en-US"/>
              <a:t>Click to edit Master title style</a:t>
            </a:r>
          </a:p>
        </p:txBody>
      </p:sp>
      <p:sp>
        <p:nvSpPr>
          <p:cNvPr id="3" name="Content Placeholder 2"/>
          <p:cNvSpPr>
            <a:spLocks noGrp="1"/>
          </p:cNvSpPr>
          <p:nvPr>
            <p:ph idx="1"/>
          </p:nvPr>
        </p:nvSpPr>
        <p:spPr>
          <a:xfrm>
            <a:off x="323851" y="1200151"/>
            <a:ext cx="8509103" cy="352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676650" y="4781550"/>
            <a:ext cx="2133600" cy="273844"/>
          </a:xfrm>
        </p:spPr>
        <p:txBody>
          <a:bodyPr/>
          <a:lstStyle>
            <a:lvl1pPr algn="ctr">
              <a:defRPr/>
            </a:lvl1pPr>
          </a:lstStyle>
          <a:p>
            <a:pPr>
              <a:defRPr/>
            </a:pPr>
            <a:r>
              <a:rPr lang="en-US" altLang="en-US">
                <a:solidFill>
                  <a:prstClr val="black">
                    <a:tint val="75000"/>
                  </a:prstClr>
                </a:solidFill>
              </a:rPr>
              <a:t>7/30/17</a:t>
            </a:r>
            <a:endParaRPr lang="en-US" altLang="en-US" dirty="0">
              <a:solidFill>
                <a:prstClr val="black">
                  <a:tint val="75000"/>
                </a:prstClr>
              </a:solidFill>
            </a:endParaRPr>
          </a:p>
        </p:txBody>
      </p:sp>
      <p:sp>
        <p:nvSpPr>
          <p:cNvPr id="5" name="Footer Placeholder 4"/>
          <p:cNvSpPr>
            <a:spLocks noGrp="1"/>
          </p:cNvSpPr>
          <p:nvPr>
            <p:ph type="ftr" sz="quarter" idx="11"/>
          </p:nvPr>
        </p:nvSpPr>
        <p:spPr>
          <a:xfrm>
            <a:off x="247650" y="4788694"/>
            <a:ext cx="2895600" cy="273844"/>
          </a:xfrm>
        </p:spPr>
        <p:txBody>
          <a:bodyPr/>
          <a:lstStyle/>
          <a:p>
            <a:pPr>
              <a:defRPr/>
            </a:pPr>
            <a:r>
              <a:rPr lang="en-US" altLang="en-US">
                <a:solidFill>
                  <a:prstClr val="black">
                    <a:tint val="75000"/>
                  </a:prstClr>
                </a:solidFill>
              </a:rPr>
              <a:t>JSM 2017</a:t>
            </a:r>
            <a:endParaRPr lang="en-US" altLang="en-US" dirty="0">
              <a:solidFill>
                <a:prstClr val="black">
                  <a:tint val="75000"/>
                </a:prstClr>
              </a:solidFill>
            </a:endParaRPr>
          </a:p>
        </p:txBody>
      </p:sp>
      <p:pic>
        <p:nvPicPr>
          <p:cNvPr id="7" name="Picture 6" descr="FDA_FullColor_Monogram.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12411" y="181875"/>
            <a:ext cx="620543" cy="557310"/>
          </a:xfrm>
          <a:prstGeom prst="rect">
            <a:avLst/>
          </a:prstGeom>
        </p:spPr>
      </p:pic>
      <p:sp>
        <p:nvSpPr>
          <p:cNvPr id="9" name="TextBox 8"/>
          <p:cNvSpPr txBox="1"/>
          <p:nvPr/>
        </p:nvSpPr>
        <p:spPr>
          <a:xfrm>
            <a:off x="8594467" y="4807329"/>
            <a:ext cx="325730" cy="230832"/>
          </a:xfrm>
          <a:prstGeom prst="rect">
            <a:avLst/>
          </a:prstGeom>
          <a:noFill/>
        </p:spPr>
        <p:txBody>
          <a:bodyPr wrap="none" rtlCol="0">
            <a:spAutoFit/>
          </a:bodyPr>
          <a:lstStyle/>
          <a:p>
            <a:pPr algn="r"/>
            <a:fld id="{42D067E6-6582-4AD4-8521-F7089C370E58}" type="slidenum">
              <a:rPr lang="en-US" sz="900" smtClean="0">
                <a:solidFill>
                  <a:srgbClr val="1F497D">
                    <a:lumMod val="60000"/>
                    <a:lumOff val="40000"/>
                  </a:srgbClr>
                </a:solidFill>
                <a:latin typeface="Helvetica"/>
                <a:cs typeface="Helvetica"/>
              </a:rPr>
              <a:pPr algn="r"/>
              <a:t>‹#›</a:t>
            </a:fld>
            <a:endParaRPr lang="en-US" sz="900" dirty="0">
              <a:solidFill>
                <a:srgbClr val="1F497D">
                  <a:lumMod val="60000"/>
                  <a:lumOff val="40000"/>
                </a:srgbClr>
              </a:solidFill>
              <a:latin typeface="Helvetica"/>
              <a:cs typeface="Helvetica"/>
            </a:endParaRPr>
          </a:p>
        </p:txBody>
      </p:sp>
    </p:spTree>
    <p:extLst>
      <p:ext uri="{BB962C8B-B14F-4D97-AF65-F5344CB8AC3E}">
        <p14:creationId xmlns:p14="http://schemas.microsoft.com/office/powerpoint/2010/main" val="1607224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cSld name="1_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0273" y="1834838"/>
            <a:ext cx="4207727" cy="876765"/>
          </a:xfrm>
          <a:prstGeom prst="rect">
            <a:avLst/>
          </a:prstGeom>
        </p:spPr>
      </p:pic>
    </p:spTree>
    <p:extLst>
      <p:ext uri="{BB962C8B-B14F-4D97-AF65-F5344CB8AC3E}">
        <p14:creationId xmlns:p14="http://schemas.microsoft.com/office/powerpoint/2010/main" val="129134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514307" y="4785252"/>
            <a:ext cx="2133600" cy="273844"/>
          </a:xfrm>
        </p:spPr>
        <p:txBody>
          <a:bodyPr/>
          <a:lstStyle/>
          <a:p>
            <a:pPr>
              <a:defRPr/>
            </a:pPr>
            <a:r>
              <a:rPr lang="en-US" altLang="en-US">
                <a:solidFill>
                  <a:prstClr val="black">
                    <a:tint val="75000"/>
                  </a:prstClr>
                </a:solidFill>
              </a:rPr>
              <a:t>7/30/17</a:t>
            </a:r>
          </a:p>
        </p:txBody>
      </p:sp>
      <p:pic>
        <p:nvPicPr>
          <p:cNvPr id="8" name="Picture 7" descr="FDA_FullColor_Monogram.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12411" y="181875"/>
            <a:ext cx="620543" cy="557310"/>
          </a:xfrm>
          <a:prstGeom prst="rect">
            <a:avLst/>
          </a:prstGeom>
        </p:spPr>
      </p:pic>
      <p:sp>
        <p:nvSpPr>
          <p:cNvPr id="9" name="Footer Placeholder 4"/>
          <p:cNvSpPr>
            <a:spLocks noGrp="1"/>
          </p:cNvSpPr>
          <p:nvPr>
            <p:ph type="ftr" sz="quarter" idx="11"/>
          </p:nvPr>
        </p:nvSpPr>
        <p:spPr>
          <a:xfrm>
            <a:off x="304800" y="4788694"/>
            <a:ext cx="2895600" cy="273844"/>
          </a:xfrm>
        </p:spPr>
        <p:txBody>
          <a:bodyPr/>
          <a:lstStyle/>
          <a:p>
            <a:pPr>
              <a:defRPr/>
            </a:pPr>
            <a:r>
              <a:rPr lang="en-US" altLang="en-US">
                <a:solidFill>
                  <a:prstClr val="black">
                    <a:tint val="75000"/>
                  </a:prstClr>
                </a:solidFill>
              </a:rPr>
              <a:t>JSM 2017</a:t>
            </a:r>
          </a:p>
        </p:txBody>
      </p:sp>
      <p:sp>
        <p:nvSpPr>
          <p:cNvPr id="11" name="TextBox 10"/>
          <p:cNvSpPr txBox="1"/>
          <p:nvPr/>
        </p:nvSpPr>
        <p:spPr>
          <a:xfrm>
            <a:off x="8594467" y="4807329"/>
            <a:ext cx="325730" cy="230832"/>
          </a:xfrm>
          <a:prstGeom prst="rect">
            <a:avLst/>
          </a:prstGeom>
          <a:noFill/>
        </p:spPr>
        <p:txBody>
          <a:bodyPr wrap="none" rtlCol="0">
            <a:spAutoFit/>
          </a:bodyPr>
          <a:lstStyle/>
          <a:p>
            <a:pPr algn="r"/>
            <a:fld id="{42D067E6-6582-4AD4-8521-F7089C370E58}" type="slidenum">
              <a:rPr lang="en-US" sz="900" smtClean="0">
                <a:solidFill>
                  <a:srgbClr val="1F497D">
                    <a:lumMod val="60000"/>
                    <a:lumOff val="40000"/>
                  </a:srgbClr>
                </a:solidFill>
                <a:latin typeface="Helvetica"/>
                <a:cs typeface="Helvetica"/>
              </a:rPr>
              <a:pPr algn="r"/>
              <a:t>‹#›</a:t>
            </a:fld>
            <a:endParaRPr lang="en-US" sz="900" dirty="0">
              <a:solidFill>
                <a:srgbClr val="1F497D">
                  <a:lumMod val="60000"/>
                  <a:lumOff val="40000"/>
                </a:srgbClr>
              </a:solidFill>
              <a:latin typeface="Helvetica"/>
              <a:cs typeface="Helvetica"/>
            </a:endParaRPr>
          </a:p>
        </p:txBody>
      </p:sp>
    </p:spTree>
    <p:extLst>
      <p:ext uri="{BB962C8B-B14F-4D97-AF65-F5344CB8AC3E}">
        <p14:creationId xmlns:p14="http://schemas.microsoft.com/office/powerpoint/2010/main" val="461204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C2247A0-0566-4976-A476-FFE498ECC3D7}" type="slidenum">
              <a:rPr lang="en-US" smtClean="0"/>
              <a:pPr>
                <a:defRPr/>
              </a:pPr>
              <a:t>‹#›</a:t>
            </a:fld>
            <a:endParaRPr lang="en-US"/>
          </a:p>
        </p:txBody>
      </p:sp>
    </p:spTree>
    <p:extLst>
      <p:ext uri="{BB962C8B-B14F-4D97-AF65-F5344CB8AC3E}">
        <p14:creationId xmlns:p14="http://schemas.microsoft.com/office/powerpoint/2010/main" val="1105815762"/>
      </p:ext>
    </p:extLst>
  </p:cSld>
  <p:clrMap bg1="lt1" tx1="dk1" bg2="lt2" tx2="dk2" accent1="accent1" accent2="accent2" accent3="accent3" accent4="accent4" accent5="accent5" accent6="accent6" hlink="hlink" folHlink="folHlink"/>
  <p:sldLayoutIdLst>
    <p:sldLayoutId id="2147489312" r:id="rId1"/>
    <p:sldLayoutId id="2147489323" r:id="rId2"/>
    <p:sldLayoutId id="2147489325" r:id="rId3"/>
    <p:sldLayoutId id="2147489326" r:id="rId4"/>
  </p:sldLayoutIdLst>
  <p:txStyles>
    <p:titleStyle>
      <a:lvl1pPr algn="ctr" defTabSz="4572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b="0" i="0" u="none"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fda.gov/downloads/ScienceResearch/SpecialTopics/RealWorldEvidence/UCM627769.pdf"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B33446-A209-48D2-9645-D2FF18E8487C}"/>
              </a:ext>
            </a:extLst>
          </p:cNvPr>
          <p:cNvSpPr txBox="1"/>
          <p:nvPr/>
        </p:nvSpPr>
        <p:spPr>
          <a:xfrm>
            <a:off x="1104900" y="2048530"/>
            <a:ext cx="6934200" cy="523220"/>
          </a:xfrm>
          <a:prstGeom prst="rect">
            <a:avLst/>
          </a:prstGeom>
          <a:noFill/>
        </p:spPr>
        <p:txBody>
          <a:bodyPr wrap="square" rtlCol="0">
            <a:spAutoFit/>
          </a:bodyPr>
          <a:lstStyle/>
          <a:p>
            <a:pPr algn="ctr"/>
            <a:endParaRPr lang="en-US" sz="2800" dirty="0">
              <a:latin typeface="+mj-lt"/>
            </a:endParaRPr>
          </a:p>
        </p:txBody>
      </p:sp>
      <p:sp>
        <p:nvSpPr>
          <p:cNvPr id="5" name="TextBox 4">
            <a:extLst>
              <a:ext uri="{FF2B5EF4-FFF2-40B4-BE49-F238E27FC236}">
                <a16:creationId xmlns:a16="http://schemas.microsoft.com/office/drawing/2014/main" id="{8A3D7F5D-2085-4936-9755-77B79E55DEC1}"/>
              </a:ext>
            </a:extLst>
          </p:cNvPr>
          <p:cNvSpPr txBox="1"/>
          <p:nvPr/>
        </p:nvSpPr>
        <p:spPr>
          <a:xfrm>
            <a:off x="457200" y="1377692"/>
            <a:ext cx="8077200" cy="1015663"/>
          </a:xfrm>
          <a:prstGeom prst="rect">
            <a:avLst/>
          </a:prstGeom>
          <a:noFill/>
        </p:spPr>
        <p:txBody>
          <a:bodyPr wrap="square" rtlCol="0">
            <a:spAutoFit/>
          </a:bodyPr>
          <a:lstStyle/>
          <a:p>
            <a:pPr algn="ctr"/>
            <a:r>
              <a:rPr lang="en-US" sz="3000" b="1" dirty="0">
                <a:solidFill>
                  <a:schemeClr val="tx2"/>
                </a:solidFill>
                <a:latin typeface="+mj-lt"/>
              </a:rPr>
              <a:t>Statistical Considerations for using Real-World Evidence in Clinical Studies</a:t>
            </a:r>
          </a:p>
        </p:txBody>
      </p:sp>
      <p:sp>
        <p:nvSpPr>
          <p:cNvPr id="2" name="Title 1">
            <a:extLst>
              <a:ext uri="{FF2B5EF4-FFF2-40B4-BE49-F238E27FC236}">
                <a16:creationId xmlns:a16="http://schemas.microsoft.com/office/drawing/2014/main" id="{52EB8B36-8411-4944-A2F5-E4C33E20719D}"/>
              </a:ext>
            </a:extLst>
          </p:cNvPr>
          <p:cNvSpPr>
            <a:spLocks noGrp="1"/>
          </p:cNvSpPr>
          <p:nvPr>
            <p:ph type="ctrTitle"/>
          </p:nvPr>
        </p:nvSpPr>
        <p:spPr>
          <a:xfrm>
            <a:off x="37381" y="57150"/>
            <a:ext cx="609600" cy="305812"/>
          </a:xfrm>
        </p:spPr>
        <p:txBody>
          <a:bodyPr>
            <a:normAutofit/>
          </a:bodyPr>
          <a:lstStyle/>
          <a:p>
            <a:r>
              <a:rPr lang="en-US" sz="1050" dirty="0">
                <a:solidFill>
                  <a:schemeClr val="bg1"/>
                </a:solidFill>
              </a:rPr>
              <a:t># 1</a:t>
            </a:r>
          </a:p>
        </p:txBody>
      </p:sp>
      <p:sp>
        <p:nvSpPr>
          <p:cNvPr id="7" name="Subtitle 2">
            <a:extLst>
              <a:ext uri="{FF2B5EF4-FFF2-40B4-BE49-F238E27FC236}">
                <a16:creationId xmlns:a16="http://schemas.microsoft.com/office/drawing/2014/main" id="{30700478-EBF4-4FF7-880A-58DACA0B064F}"/>
              </a:ext>
            </a:extLst>
          </p:cNvPr>
          <p:cNvSpPr txBox="1">
            <a:spLocks/>
          </p:cNvSpPr>
          <p:nvPr/>
        </p:nvSpPr>
        <p:spPr>
          <a:xfrm>
            <a:off x="1375437" y="2876550"/>
            <a:ext cx="6400800" cy="1676400"/>
          </a:xfrm>
          <a:prstGeom prst="rect">
            <a:avLst/>
          </a:prstGeom>
        </p:spPr>
        <p:txBody>
          <a:bodyPr vert="horz" lIns="91440" tIns="45720" rIns="91440" bIns="45720" rtlCol="0">
            <a:normAutofit fontScale="850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fontAlgn="auto">
              <a:spcAft>
                <a:spcPts val="0"/>
              </a:spcAft>
            </a:pPr>
            <a:r>
              <a:rPr lang="en-US" sz="2900" b="1" dirty="0">
                <a:solidFill>
                  <a:schemeClr val="accent1"/>
                </a:solidFill>
              </a:rPr>
              <a:t>Yueqin Zhao, PhD</a:t>
            </a:r>
          </a:p>
          <a:p>
            <a:pPr fontAlgn="auto">
              <a:spcAft>
                <a:spcPts val="0"/>
              </a:spcAft>
            </a:pPr>
            <a:r>
              <a:rPr lang="en-US" sz="2600" dirty="0">
                <a:solidFill>
                  <a:schemeClr val="accent1"/>
                </a:solidFill>
              </a:rPr>
              <a:t>Office of Biostatistics, Center for Drug Evaluation and Research, FDA</a:t>
            </a:r>
          </a:p>
          <a:p>
            <a:pPr fontAlgn="auto">
              <a:spcAft>
                <a:spcPts val="0"/>
              </a:spcAft>
            </a:pPr>
            <a:endParaRPr lang="en-US" sz="2900" dirty="0">
              <a:solidFill>
                <a:schemeClr val="accent1"/>
              </a:solidFill>
            </a:endParaRPr>
          </a:p>
          <a:p>
            <a:pPr fontAlgn="auto">
              <a:spcAft>
                <a:spcPts val="0"/>
              </a:spcAft>
            </a:pPr>
            <a:r>
              <a:rPr lang="en-US" sz="1900" b="1" i="1" dirty="0">
                <a:solidFill>
                  <a:schemeClr val="accent1"/>
                </a:solidFill>
              </a:rPr>
              <a:t>Prepared for BBSW 2021</a:t>
            </a:r>
          </a:p>
          <a:p>
            <a:pPr fontAlgn="auto">
              <a:spcAft>
                <a:spcPts val="0"/>
              </a:spcAft>
            </a:pPr>
            <a:endParaRPr lang="en-US" dirty="0">
              <a:solidFill>
                <a:schemeClr val="accent1"/>
              </a:solidFill>
            </a:endParaRPr>
          </a:p>
        </p:txBody>
      </p:sp>
      <p:sp>
        <p:nvSpPr>
          <p:cNvPr id="8" name="Subtitle 2">
            <a:extLst>
              <a:ext uri="{FF2B5EF4-FFF2-40B4-BE49-F238E27FC236}">
                <a16:creationId xmlns:a16="http://schemas.microsoft.com/office/drawing/2014/main" id="{2E113964-869F-4ED4-8B68-164CC54F423D}"/>
              </a:ext>
            </a:extLst>
          </p:cNvPr>
          <p:cNvSpPr txBox="1">
            <a:spLocks/>
          </p:cNvSpPr>
          <p:nvPr/>
        </p:nvSpPr>
        <p:spPr>
          <a:xfrm>
            <a:off x="1375437" y="4019550"/>
            <a:ext cx="6400800" cy="78105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fontAlgn="auto">
              <a:spcAft>
                <a:spcPts val="0"/>
              </a:spcAft>
            </a:pPr>
            <a:endParaRPr lang="en-US" sz="1300" dirty="0"/>
          </a:p>
        </p:txBody>
      </p:sp>
    </p:spTree>
    <p:extLst>
      <p:ext uri="{BB962C8B-B14F-4D97-AF65-F5344CB8AC3E}">
        <p14:creationId xmlns:p14="http://schemas.microsoft.com/office/powerpoint/2010/main" val="3146773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28600"/>
            <a:ext cx="7467600" cy="652030"/>
          </a:xfrm>
        </p:spPr>
        <p:txBody>
          <a:bodyPr>
            <a:noAutofit/>
          </a:bodyPr>
          <a:lstStyle/>
          <a:p>
            <a:pPr>
              <a:defRPr/>
            </a:pPr>
            <a:r>
              <a:rPr lang="en-US" altLang="ja-JP" sz="3200" b="1" dirty="0">
                <a:solidFill>
                  <a:schemeClr val="accent1">
                    <a:lumMod val="75000"/>
                  </a:schemeClr>
                </a:solidFill>
              </a:rPr>
              <a:t>Wide Spectrum of Potential Uses of RWD/RWE in Clinical Studies</a:t>
            </a:r>
            <a:endParaRPr lang="en-US" altLang="en-US" sz="3200" b="1" dirty="0">
              <a:solidFill>
                <a:schemeClr val="accent1">
                  <a:lumMod val="75000"/>
                </a:schemeClr>
              </a:solidFill>
            </a:endParaRPr>
          </a:p>
        </p:txBody>
      </p:sp>
      <p:sp>
        <p:nvSpPr>
          <p:cNvPr id="6" name="Rectangle 5">
            <a:extLst>
              <a:ext uri="{FF2B5EF4-FFF2-40B4-BE49-F238E27FC236}">
                <a16:creationId xmlns:a16="http://schemas.microsoft.com/office/drawing/2014/main" id="{81A1BBB7-5FAF-4E47-8E18-A61382B7A960}"/>
              </a:ext>
            </a:extLst>
          </p:cNvPr>
          <p:cNvSpPr/>
          <p:nvPr/>
        </p:nvSpPr>
        <p:spPr>
          <a:xfrm>
            <a:off x="457200" y="1552866"/>
            <a:ext cx="8382000" cy="2462263"/>
          </a:xfrm>
          <a:prstGeom prst="rect">
            <a:avLst/>
          </a:prstGeom>
          <a:gradFill flip="none" rotWithShape="1">
            <a:gsLst>
              <a:gs pos="43000">
                <a:schemeClr val="accent1">
                  <a:tint val="100000"/>
                  <a:shade val="100000"/>
                  <a:satMod val="130000"/>
                  <a:lumMod val="72000"/>
                </a:schemeClr>
              </a:gs>
              <a:gs pos="73000">
                <a:schemeClr val="bg2">
                  <a:lumMod val="90000"/>
                </a:schemeClr>
              </a:gs>
            </a:gsLst>
            <a:lin ang="10800000" scaled="1"/>
            <a:tileRect/>
          </a:gradFill>
          <a:ln>
            <a:noFill/>
          </a:ln>
          <a:effectLst>
            <a:glow rad="63500">
              <a:schemeClr val="accent1">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solidFill>
                <a:prstClr val="white"/>
              </a:solidFill>
              <a:latin typeface="Calibri"/>
            </a:endParaRPr>
          </a:p>
        </p:txBody>
      </p:sp>
      <p:sp>
        <p:nvSpPr>
          <p:cNvPr id="7" name="TextBox 6">
            <a:extLst>
              <a:ext uri="{FF2B5EF4-FFF2-40B4-BE49-F238E27FC236}">
                <a16:creationId xmlns:a16="http://schemas.microsoft.com/office/drawing/2014/main" id="{19E074E4-C47F-4E7A-B7AA-8A8BB1CF92E5}"/>
              </a:ext>
            </a:extLst>
          </p:cNvPr>
          <p:cNvSpPr txBox="1"/>
          <p:nvPr/>
        </p:nvSpPr>
        <p:spPr>
          <a:xfrm>
            <a:off x="1852234" y="1179206"/>
            <a:ext cx="2343847" cy="300082"/>
          </a:xfrm>
          <a:prstGeom prst="rect">
            <a:avLst/>
          </a:prstGeom>
          <a:noFill/>
        </p:spPr>
        <p:txBody>
          <a:bodyPr wrap="none" rtlCol="0" anchor="b">
            <a:spAutoFit/>
          </a:bodyPr>
          <a:lstStyle/>
          <a:p>
            <a:pPr>
              <a:lnSpc>
                <a:spcPct val="90000"/>
              </a:lnSpc>
              <a:defRPr/>
            </a:pPr>
            <a:r>
              <a:rPr lang="en-US" sz="1500" b="1" dirty="0">
                <a:solidFill>
                  <a:srgbClr val="1F497D"/>
                </a:solidFill>
                <a:latin typeface="Calibri"/>
              </a:rPr>
              <a:t>Randomized interventional</a:t>
            </a:r>
          </a:p>
        </p:txBody>
      </p:sp>
      <p:sp>
        <p:nvSpPr>
          <p:cNvPr id="8" name="Rectangle 7">
            <a:extLst>
              <a:ext uri="{FF2B5EF4-FFF2-40B4-BE49-F238E27FC236}">
                <a16:creationId xmlns:a16="http://schemas.microsoft.com/office/drawing/2014/main" id="{32A6DD08-4B35-4F20-AA01-53B01DF0A9B3}"/>
              </a:ext>
            </a:extLst>
          </p:cNvPr>
          <p:cNvSpPr/>
          <p:nvPr/>
        </p:nvSpPr>
        <p:spPr>
          <a:xfrm>
            <a:off x="7015478" y="1125833"/>
            <a:ext cx="1823721" cy="366495"/>
          </a:xfrm>
          <a:prstGeom prst="rect">
            <a:avLst/>
          </a:prstGeom>
          <a:noFill/>
          <a:ln>
            <a:solidFill>
              <a:schemeClr val="bg1">
                <a:lumMod val="75000"/>
              </a:schemeClr>
            </a:solidFill>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solidFill>
                <a:srgbClr val="1F497D"/>
              </a:solidFill>
              <a:latin typeface="Calibri"/>
            </a:endParaRPr>
          </a:p>
        </p:txBody>
      </p:sp>
      <p:sp>
        <p:nvSpPr>
          <p:cNvPr id="9" name="TextBox 8">
            <a:extLst>
              <a:ext uri="{FF2B5EF4-FFF2-40B4-BE49-F238E27FC236}">
                <a16:creationId xmlns:a16="http://schemas.microsoft.com/office/drawing/2014/main" id="{948B28AF-4175-470C-A09E-E0836895D727}"/>
              </a:ext>
            </a:extLst>
          </p:cNvPr>
          <p:cNvSpPr txBox="1"/>
          <p:nvPr/>
        </p:nvSpPr>
        <p:spPr>
          <a:xfrm>
            <a:off x="7301928" y="1137656"/>
            <a:ext cx="1259015" cy="383182"/>
          </a:xfrm>
          <a:prstGeom prst="rect">
            <a:avLst/>
          </a:prstGeom>
          <a:noFill/>
        </p:spPr>
        <p:txBody>
          <a:bodyPr wrap="square" rtlCol="0" anchor="b">
            <a:spAutoFit/>
          </a:bodyPr>
          <a:lstStyle/>
          <a:p>
            <a:pPr>
              <a:lnSpc>
                <a:spcPct val="90000"/>
              </a:lnSpc>
              <a:defRPr/>
            </a:pPr>
            <a:r>
              <a:rPr lang="en-US" sz="1050" b="1" dirty="0">
                <a:solidFill>
                  <a:srgbClr val="1F497D"/>
                </a:solidFill>
                <a:latin typeface="Calibri"/>
              </a:rPr>
              <a:t>Non-randomized</a:t>
            </a:r>
          </a:p>
          <a:p>
            <a:pPr>
              <a:lnSpc>
                <a:spcPct val="90000"/>
              </a:lnSpc>
              <a:defRPr/>
            </a:pPr>
            <a:r>
              <a:rPr lang="en-US" sz="1050" b="1" dirty="0">
                <a:solidFill>
                  <a:srgbClr val="1F497D"/>
                </a:solidFill>
                <a:latin typeface="Calibri"/>
              </a:rPr>
              <a:t>non-interventional</a:t>
            </a:r>
          </a:p>
        </p:txBody>
      </p:sp>
      <p:sp>
        <p:nvSpPr>
          <p:cNvPr id="10" name="Rectangle 9">
            <a:extLst>
              <a:ext uri="{FF2B5EF4-FFF2-40B4-BE49-F238E27FC236}">
                <a16:creationId xmlns:a16="http://schemas.microsoft.com/office/drawing/2014/main" id="{8BAC168B-4163-4105-BB53-8115ED82E961}"/>
              </a:ext>
            </a:extLst>
          </p:cNvPr>
          <p:cNvSpPr/>
          <p:nvPr/>
        </p:nvSpPr>
        <p:spPr>
          <a:xfrm>
            <a:off x="5684362" y="1123951"/>
            <a:ext cx="1313639" cy="368378"/>
          </a:xfrm>
          <a:prstGeom prst="rect">
            <a:avLst/>
          </a:prstGeom>
          <a:noFill/>
          <a:ln>
            <a:solidFill>
              <a:schemeClr val="bg1">
                <a:lumMod val="75000"/>
              </a:schemeClr>
            </a:solidFill>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sz="1500">
              <a:solidFill>
                <a:srgbClr val="1F497D"/>
              </a:solidFill>
              <a:latin typeface="Calibri"/>
            </a:endParaRPr>
          </a:p>
        </p:txBody>
      </p:sp>
      <p:sp>
        <p:nvSpPr>
          <p:cNvPr id="11" name="TextBox 10">
            <a:extLst>
              <a:ext uri="{FF2B5EF4-FFF2-40B4-BE49-F238E27FC236}">
                <a16:creationId xmlns:a16="http://schemas.microsoft.com/office/drawing/2014/main" id="{AF414C8A-7C7C-4D5D-A3CF-9F49ACD10734}"/>
              </a:ext>
            </a:extLst>
          </p:cNvPr>
          <p:cNvSpPr txBox="1"/>
          <p:nvPr/>
        </p:nvSpPr>
        <p:spPr>
          <a:xfrm>
            <a:off x="5804164" y="1130462"/>
            <a:ext cx="1345405" cy="383182"/>
          </a:xfrm>
          <a:prstGeom prst="rect">
            <a:avLst/>
          </a:prstGeom>
          <a:noFill/>
        </p:spPr>
        <p:txBody>
          <a:bodyPr wrap="square" rtlCol="0" anchor="b">
            <a:spAutoFit/>
          </a:bodyPr>
          <a:lstStyle/>
          <a:p>
            <a:pPr>
              <a:lnSpc>
                <a:spcPct val="90000"/>
              </a:lnSpc>
              <a:defRPr/>
            </a:pPr>
            <a:r>
              <a:rPr lang="en-US" sz="1050" b="1" dirty="0">
                <a:solidFill>
                  <a:srgbClr val="1F497D"/>
                </a:solidFill>
                <a:latin typeface="Calibri"/>
              </a:rPr>
              <a:t>Non-randomized</a:t>
            </a:r>
          </a:p>
          <a:p>
            <a:pPr>
              <a:lnSpc>
                <a:spcPct val="90000"/>
              </a:lnSpc>
              <a:defRPr/>
            </a:pPr>
            <a:r>
              <a:rPr lang="en-US" sz="1050" b="1" dirty="0">
                <a:solidFill>
                  <a:srgbClr val="1F497D"/>
                </a:solidFill>
                <a:latin typeface="Calibri"/>
              </a:rPr>
              <a:t>interventional </a:t>
            </a:r>
          </a:p>
        </p:txBody>
      </p:sp>
      <p:sp>
        <p:nvSpPr>
          <p:cNvPr id="12" name="TextBox 22">
            <a:extLst>
              <a:ext uri="{FF2B5EF4-FFF2-40B4-BE49-F238E27FC236}">
                <a16:creationId xmlns:a16="http://schemas.microsoft.com/office/drawing/2014/main" id="{670D2B8B-B264-4D44-AE88-B9263C689948}"/>
              </a:ext>
            </a:extLst>
          </p:cNvPr>
          <p:cNvSpPr txBox="1">
            <a:spLocks noChangeArrowheads="1"/>
          </p:cNvSpPr>
          <p:nvPr/>
        </p:nvSpPr>
        <p:spPr bwMode="auto">
          <a:xfrm>
            <a:off x="7063771" y="3232842"/>
            <a:ext cx="1462040" cy="423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400">
                <a:solidFill>
                  <a:srgbClr val="7F7F7F"/>
                </a:solidFill>
                <a:latin typeface="Century Gothic" pitchFamily="34" charset="0"/>
              </a:defRPr>
            </a:lvl1pPr>
            <a:lvl2pPr marL="742950" indent="-285750" eaLnBrk="0" hangingPunct="0">
              <a:spcBef>
                <a:spcPct val="20000"/>
              </a:spcBef>
              <a:buFont typeface="Courier New" pitchFamily="49" charset="0"/>
              <a:buChar char="o"/>
              <a:defRPr sz="1600">
                <a:solidFill>
                  <a:srgbClr val="7F7F7F"/>
                </a:solidFill>
                <a:latin typeface="Century Gothic" pitchFamily="34" charset="0"/>
              </a:defRPr>
            </a:lvl2pPr>
            <a:lvl3pPr marL="1143000" indent="-228600" eaLnBrk="0" hangingPunct="0">
              <a:spcBef>
                <a:spcPct val="20000"/>
              </a:spcBef>
              <a:buFont typeface="Arial" charset="0"/>
              <a:buChar char="•"/>
              <a:defRPr sz="1600">
                <a:solidFill>
                  <a:srgbClr val="7F7F7F"/>
                </a:solidFill>
                <a:latin typeface="Century Gothic" pitchFamily="34" charset="0"/>
              </a:defRPr>
            </a:lvl3pPr>
            <a:lvl4pPr marL="1600200" indent="-228600" eaLnBrk="0" hangingPunct="0">
              <a:spcBef>
                <a:spcPct val="20000"/>
              </a:spcBef>
              <a:buFont typeface="Courier New" pitchFamily="49" charset="0"/>
              <a:buChar char="o"/>
              <a:defRPr sz="1600">
                <a:solidFill>
                  <a:srgbClr val="7F7F7F"/>
                </a:solidFill>
                <a:latin typeface="Century Gothic" pitchFamily="34" charset="0"/>
              </a:defRPr>
            </a:lvl4pPr>
            <a:lvl5pPr marL="2057400" indent="-228600" eaLnBrk="0" hangingPunct="0">
              <a:spcBef>
                <a:spcPct val="20000"/>
              </a:spcBef>
              <a:buFont typeface="Arial" charset="0"/>
              <a:buChar char="•"/>
              <a:defRPr sz="1600">
                <a:solidFill>
                  <a:srgbClr val="7F7F7F"/>
                </a:solidFill>
                <a:latin typeface="Century Gothic" pitchFamily="34" charset="0"/>
              </a:defRPr>
            </a:lvl5pPr>
            <a:lvl6pPr marL="2514600" indent="-228600" eaLnBrk="0" fontAlgn="base" hangingPunct="0">
              <a:spcBef>
                <a:spcPct val="20000"/>
              </a:spcBef>
              <a:spcAft>
                <a:spcPct val="0"/>
              </a:spcAft>
              <a:buFont typeface="Arial" charset="0"/>
              <a:buChar char="•"/>
              <a:defRPr sz="1600">
                <a:solidFill>
                  <a:srgbClr val="7F7F7F"/>
                </a:solidFill>
                <a:latin typeface="Century Gothic" pitchFamily="34" charset="0"/>
              </a:defRPr>
            </a:lvl6pPr>
            <a:lvl7pPr marL="2971800" indent="-228600" eaLnBrk="0" fontAlgn="base" hangingPunct="0">
              <a:spcBef>
                <a:spcPct val="20000"/>
              </a:spcBef>
              <a:spcAft>
                <a:spcPct val="0"/>
              </a:spcAft>
              <a:buFont typeface="Arial" charset="0"/>
              <a:buChar char="•"/>
              <a:defRPr sz="1600">
                <a:solidFill>
                  <a:srgbClr val="7F7F7F"/>
                </a:solidFill>
                <a:latin typeface="Century Gothic" pitchFamily="34" charset="0"/>
              </a:defRPr>
            </a:lvl7pPr>
            <a:lvl8pPr marL="3429000" indent="-228600" eaLnBrk="0" fontAlgn="base" hangingPunct="0">
              <a:spcBef>
                <a:spcPct val="20000"/>
              </a:spcBef>
              <a:spcAft>
                <a:spcPct val="0"/>
              </a:spcAft>
              <a:buFont typeface="Arial" charset="0"/>
              <a:buChar char="•"/>
              <a:defRPr sz="1600">
                <a:solidFill>
                  <a:srgbClr val="7F7F7F"/>
                </a:solidFill>
                <a:latin typeface="Century Gothic" pitchFamily="34" charset="0"/>
              </a:defRPr>
            </a:lvl8pPr>
            <a:lvl9pPr marL="3886200" indent="-228600" eaLnBrk="0" fontAlgn="base" hangingPunct="0">
              <a:spcBef>
                <a:spcPct val="20000"/>
              </a:spcBef>
              <a:spcAft>
                <a:spcPct val="0"/>
              </a:spcAft>
              <a:buFont typeface="Arial" charset="0"/>
              <a:buChar char="•"/>
              <a:defRPr sz="1600">
                <a:solidFill>
                  <a:srgbClr val="7F7F7F"/>
                </a:solidFill>
                <a:latin typeface="Century Gothic" pitchFamily="34" charset="0"/>
              </a:defRPr>
            </a:lvl9pPr>
          </a:lstStyle>
          <a:p>
            <a:pPr eaLnBrk="1" hangingPunct="1">
              <a:spcBef>
                <a:spcPct val="0"/>
              </a:spcBef>
              <a:buNone/>
              <a:defRPr/>
            </a:pPr>
            <a:r>
              <a:rPr lang="en-US" altLang="en-US" sz="1100" b="1" dirty="0">
                <a:solidFill>
                  <a:prstClr val="white"/>
                </a:solidFill>
                <a:latin typeface="Calibri" pitchFamily="34" charset="0"/>
              </a:rPr>
              <a:t>Case-control </a:t>
            </a:r>
          </a:p>
          <a:p>
            <a:pPr eaLnBrk="1" hangingPunct="1">
              <a:spcBef>
                <a:spcPct val="0"/>
              </a:spcBef>
              <a:buNone/>
              <a:defRPr/>
            </a:pPr>
            <a:r>
              <a:rPr lang="en-US" altLang="en-US" sz="1050" b="1" dirty="0">
                <a:solidFill>
                  <a:prstClr val="white"/>
                </a:solidFill>
                <a:latin typeface="Calibri" pitchFamily="34" charset="0"/>
              </a:rPr>
              <a:t>      </a:t>
            </a:r>
          </a:p>
        </p:txBody>
      </p:sp>
      <p:sp>
        <p:nvSpPr>
          <p:cNvPr id="13" name="TextBox 22">
            <a:extLst>
              <a:ext uri="{FF2B5EF4-FFF2-40B4-BE49-F238E27FC236}">
                <a16:creationId xmlns:a16="http://schemas.microsoft.com/office/drawing/2014/main" id="{FDB10A37-54E1-45CC-BA1E-D795DF8D2D46}"/>
              </a:ext>
            </a:extLst>
          </p:cNvPr>
          <p:cNvSpPr txBox="1">
            <a:spLocks noChangeArrowheads="1"/>
          </p:cNvSpPr>
          <p:nvPr/>
        </p:nvSpPr>
        <p:spPr bwMode="auto">
          <a:xfrm>
            <a:off x="7078237" y="2545550"/>
            <a:ext cx="17255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400">
                <a:solidFill>
                  <a:srgbClr val="7F7F7F"/>
                </a:solidFill>
                <a:latin typeface="Century Gothic" pitchFamily="34" charset="0"/>
              </a:defRPr>
            </a:lvl1pPr>
            <a:lvl2pPr marL="742950" indent="-285750" eaLnBrk="0" hangingPunct="0">
              <a:spcBef>
                <a:spcPct val="20000"/>
              </a:spcBef>
              <a:buFont typeface="Courier New" pitchFamily="49" charset="0"/>
              <a:buChar char="o"/>
              <a:defRPr sz="1600">
                <a:solidFill>
                  <a:srgbClr val="7F7F7F"/>
                </a:solidFill>
                <a:latin typeface="Century Gothic" pitchFamily="34" charset="0"/>
              </a:defRPr>
            </a:lvl2pPr>
            <a:lvl3pPr marL="1143000" indent="-228600" eaLnBrk="0" hangingPunct="0">
              <a:spcBef>
                <a:spcPct val="20000"/>
              </a:spcBef>
              <a:buFont typeface="Arial" charset="0"/>
              <a:buChar char="•"/>
              <a:defRPr sz="1600">
                <a:solidFill>
                  <a:srgbClr val="7F7F7F"/>
                </a:solidFill>
                <a:latin typeface="Century Gothic" pitchFamily="34" charset="0"/>
              </a:defRPr>
            </a:lvl3pPr>
            <a:lvl4pPr marL="1600200" indent="-228600" eaLnBrk="0" hangingPunct="0">
              <a:spcBef>
                <a:spcPct val="20000"/>
              </a:spcBef>
              <a:buFont typeface="Courier New" pitchFamily="49" charset="0"/>
              <a:buChar char="o"/>
              <a:defRPr sz="1600">
                <a:solidFill>
                  <a:srgbClr val="7F7F7F"/>
                </a:solidFill>
                <a:latin typeface="Century Gothic" pitchFamily="34" charset="0"/>
              </a:defRPr>
            </a:lvl4pPr>
            <a:lvl5pPr marL="2057400" indent="-228600" eaLnBrk="0" hangingPunct="0">
              <a:spcBef>
                <a:spcPct val="20000"/>
              </a:spcBef>
              <a:buFont typeface="Arial" charset="0"/>
              <a:buChar char="•"/>
              <a:defRPr sz="1600">
                <a:solidFill>
                  <a:srgbClr val="7F7F7F"/>
                </a:solidFill>
                <a:latin typeface="Century Gothic" pitchFamily="34" charset="0"/>
              </a:defRPr>
            </a:lvl5pPr>
            <a:lvl6pPr marL="2514600" indent="-228600" eaLnBrk="0" fontAlgn="base" hangingPunct="0">
              <a:spcBef>
                <a:spcPct val="20000"/>
              </a:spcBef>
              <a:spcAft>
                <a:spcPct val="0"/>
              </a:spcAft>
              <a:buFont typeface="Arial" charset="0"/>
              <a:buChar char="•"/>
              <a:defRPr sz="1600">
                <a:solidFill>
                  <a:srgbClr val="7F7F7F"/>
                </a:solidFill>
                <a:latin typeface="Century Gothic" pitchFamily="34" charset="0"/>
              </a:defRPr>
            </a:lvl6pPr>
            <a:lvl7pPr marL="2971800" indent="-228600" eaLnBrk="0" fontAlgn="base" hangingPunct="0">
              <a:spcBef>
                <a:spcPct val="20000"/>
              </a:spcBef>
              <a:spcAft>
                <a:spcPct val="0"/>
              </a:spcAft>
              <a:buFont typeface="Arial" charset="0"/>
              <a:buChar char="•"/>
              <a:defRPr sz="1600">
                <a:solidFill>
                  <a:srgbClr val="7F7F7F"/>
                </a:solidFill>
                <a:latin typeface="Century Gothic" pitchFamily="34" charset="0"/>
              </a:defRPr>
            </a:lvl7pPr>
            <a:lvl8pPr marL="3429000" indent="-228600" eaLnBrk="0" fontAlgn="base" hangingPunct="0">
              <a:spcBef>
                <a:spcPct val="20000"/>
              </a:spcBef>
              <a:spcAft>
                <a:spcPct val="0"/>
              </a:spcAft>
              <a:buFont typeface="Arial" charset="0"/>
              <a:buChar char="•"/>
              <a:defRPr sz="1600">
                <a:solidFill>
                  <a:srgbClr val="7F7F7F"/>
                </a:solidFill>
                <a:latin typeface="Century Gothic" pitchFamily="34" charset="0"/>
              </a:defRPr>
            </a:lvl8pPr>
            <a:lvl9pPr marL="3886200" indent="-228600" eaLnBrk="0" fontAlgn="base" hangingPunct="0">
              <a:spcBef>
                <a:spcPct val="20000"/>
              </a:spcBef>
              <a:spcAft>
                <a:spcPct val="0"/>
              </a:spcAft>
              <a:buFont typeface="Arial" charset="0"/>
              <a:buChar char="•"/>
              <a:defRPr sz="1600">
                <a:solidFill>
                  <a:srgbClr val="7F7F7F"/>
                </a:solidFill>
                <a:latin typeface="Century Gothic" pitchFamily="34" charset="0"/>
              </a:defRPr>
            </a:lvl9pPr>
          </a:lstStyle>
          <a:p>
            <a:pPr eaLnBrk="1" hangingPunct="1">
              <a:spcBef>
                <a:spcPct val="0"/>
              </a:spcBef>
              <a:buNone/>
              <a:defRPr/>
            </a:pPr>
            <a:r>
              <a:rPr lang="en-US" altLang="en-US" sz="1100" b="1" dirty="0">
                <a:solidFill>
                  <a:prstClr val="white"/>
                </a:solidFill>
                <a:latin typeface="Calibri" pitchFamily="34" charset="0"/>
              </a:rPr>
              <a:t>Prospective Cohort </a:t>
            </a:r>
          </a:p>
          <a:p>
            <a:pPr eaLnBrk="1" hangingPunct="1">
              <a:spcBef>
                <a:spcPct val="0"/>
              </a:spcBef>
              <a:buNone/>
              <a:defRPr/>
            </a:pPr>
            <a:r>
              <a:rPr lang="en-US" altLang="en-US" sz="1100" b="1" dirty="0">
                <a:solidFill>
                  <a:prstClr val="white"/>
                </a:solidFill>
                <a:latin typeface="Calibri" pitchFamily="34" charset="0"/>
              </a:rPr>
              <a:t>Study </a:t>
            </a:r>
          </a:p>
        </p:txBody>
      </p:sp>
      <p:sp>
        <p:nvSpPr>
          <p:cNvPr id="14" name="TextBox 18">
            <a:extLst>
              <a:ext uri="{FF2B5EF4-FFF2-40B4-BE49-F238E27FC236}">
                <a16:creationId xmlns:a16="http://schemas.microsoft.com/office/drawing/2014/main" id="{3AFCD58F-609D-47E2-9C3C-519D8CD50C99}"/>
              </a:ext>
            </a:extLst>
          </p:cNvPr>
          <p:cNvSpPr txBox="1">
            <a:spLocks noChangeArrowheads="1"/>
          </p:cNvSpPr>
          <p:nvPr/>
        </p:nvSpPr>
        <p:spPr bwMode="auto">
          <a:xfrm>
            <a:off x="1802506" y="2151318"/>
            <a:ext cx="17070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400">
                <a:solidFill>
                  <a:srgbClr val="7F7F7F"/>
                </a:solidFill>
                <a:latin typeface="Century Gothic" pitchFamily="34" charset="0"/>
              </a:defRPr>
            </a:lvl1pPr>
            <a:lvl2pPr marL="742950" indent="-285750" eaLnBrk="0" hangingPunct="0">
              <a:spcBef>
                <a:spcPct val="20000"/>
              </a:spcBef>
              <a:buFont typeface="Courier New" pitchFamily="49" charset="0"/>
              <a:buChar char="o"/>
              <a:defRPr sz="1600">
                <a:solidFill>
                  <a:srgbClr val="7F7F7F"/>
                </a:solidFill>
                <a:latin typeface="Century Gothic" pitchFamily="34" charset="0"/>
              </a:defRPr>
            </a:lvl2pPr>
            <a:lvl3pPr marL="1143000" indent="-228600" eaLnBrk="0" hangingPunct="0">
              <a:spcBef>
                <a:spcPct val="20000"/>
              </a:spcBef>
              <a:buFont typeface="Arial" charset="0"/>
              <a:buChar char="•"/>
              <a:defRPr sz="1600">
                <a:solidFill>
                  <a:srgbClr val="7F7F7F"/>
                </a:solidFill>
                <a:latin typeface="Century Gothic" pitchFamily="34" charset="0"/>
              </a:defRPr>
            </a:lvl3pPr>
            <a:lvl4pPr marL="1600200" indent="-228600" eaLnBrk="0" hangingPunct="0">
              <a:spcBef>
                <a:spcPct val="20000"/>
              </a:spcBef>
              <a:buFont typeface="Courier New" pitchFamily="49" charset="0"/>
              <a:buChar char="o"/>
              <a:defRPr sz="1600">
                <a:solidFill>
                  <a:srgbClr val="7F7F7F"/>
                </a:solidFill>
                <a:latin typeface="Century Gothic" pitchFamily="34" charset="0"/>
              </a:defRPr>
            </a:lvl4pPr>
            <a:lvl5pPr marL="2057400" indent="-228600" eaLnBrk="0" hangingPunct="0">
              <a:spcBef>
                <a:spcPct val="20000"/>
              </a:spcBef>
              <a:buFont typeface="Arial" charset="0"/>
              <a:buChar char="•"/>
              <a:defRPr sz="1600">
                <a:solidFill>
                  <a:srgbClr val="7F7F7F"/>
                </a:solidFill>
                <a:latin typeface="Century Gothic" pitchFamily="34" charset="0"/>
              </a:defRPr>
            </a:lvl5pPr>
            <a:lvl6pPr marL="2514600" indent="-228600" eaLnBrk="0" fontAlgn="base" hangingPunct="0">
              <a:spcBef>
                <a:spcPct val="20000"/>
              </a:spcBef>
              <a:spcAft>
                <a:spcPct val="0"/>
              </a:spcAft>
              <a:buFont typeface="Arial" charset="0"/>
              <a:buChar char="•"/>
              <a:defRPr sz="1600">
                <a:solidFill>
                  <a:srgbClr val="7F7F7F"/>
                </a:solidFill>
                <a:latin typeface="Century Gothic" pitchFamily="34" charset="0"/>
              </a:defRPr>
            </a:lvl6pPr>
            <a:lvl7pPr marL="2971800" indent="-228600" eaLnBrk="0" fontAlgn="base" hangingPunct="0">
              <a:spcBef>
                <a:spcPct val="20000"/>
              </a:spcBef>
              <a:spcAft>
                <a:spcPct val="0"/>
              </a:spcAft>
              <a:buFont typeface="Arial" charset="0"/>
              <a:buChar char="•"/>
              <a:defRPr sz="1600">
                <a:solidFill>
                  <a:srgbClr val="7F7F7F"/>
                </a:solidFill>
                <a:latin typeface="Century Gothic" pitchFamily="34" charset="0"/>
              </a:defRPr>
            </a:lvl7pPr>
            <a:lvl8pPr marL="3429000" indent="-228600" eaLnBrk="0" fontAlgn="base" hangingPunct="0">
              <a:spcBef>
                <a:spcPct val="20000"/>
              </a:spcBef>
              <a:spcAft>
                <a:spcPct val="0"/>
              </a:spcAft>
              <a:buFont typeface="Arial" charset="0"/>
              <a:buChar char="•"/>
              <a:defRPr sz="1600">
                <a:solidFill>
                  <a:srgbClr val="7F7F7F"/>
                </a:solidFill>
                <a:latin typeface="Century Gothic" pitchFamily="34" charset="0"/>
              </a:defRPr>
            </a:lvl8pPr>
            <a:lvl9pPr marL="3886200" indent="-228600" eaLnBrk="0" fontAlgn="base" hangingPunct="0">
              <a:spcBef>
                <a:spcPct val="20000"/>
              </a:spcBef>
              <a:spcAft>
                <a:spcPct val="0"/>
              </a:spcAft>
              <a:buFont typeface="Arial" charset="0"/>
              <a:buChar char="•"/>
              <a:defRPr sz="1600">
                <a:solidFill>
                  <a:srgbClr val="7F7F7F"/>
                </a:solidFill>
                <a:latin typeface="Century Gothic" pitchFamily="34" charset="0"/>
              </a:defRPr>
            </a:lvl9pPr>
          </a:lstStyle>
          <a:p>
            <a:pPr eaLnBrk="1" hangingPunct="1">
              <a:spcBef>
                <a:spcPct val="0"/>
              </a:spcBef>
              <a:buNone/>
              <a:defRPr/>
            </a:pPr>
            <a:r>
              <a:rPr lang="en-US" altLang="en-US" sz="1200" b="1" dirty="0" err="1">
                <a:solidFill>
                  <a:srgbClr val="1F497D"/>
                </a:solidFill>
                <a:latin typeface="Calibri" pitchFamily="34" charset="0"/>
              </a:rPr>
              <a:t>eCRF</a:t>
            </a:r>
            <a:r>
              <a:rPr lang="en-US" altLang="en-US" sz="1200" b="1" dirty="0">
                <a:solidFill>
                  <a:srgbClr val="1F497D"/>
                </a:solidFill>
                <a:latin typeface="Calibri" pitchFamily="34" charset="0"/>
              </a:rPr>
              <a:t> + selected outcomes identified using EHR/claims data</a:t>
            </a:r>
          </a:p>
        </p:txBody>
      </p:sp>
      <p:sp>
        <p:nvSpPr>
          <p:cNvPr id="15" name="TextBox 16">
            <a:extLst>
              <a:ext uri="{FF2B5EF4-FFF2-40B4-BE49-F238E27FC236}">
                <a16:creationId xmlns:a16="http://schemas.microsoft.com/office/drawing/2014/main" id="{6D7ADBB7-1749-40D0-A323-61241052D116}"/>
              </a:ext>
            </a:extLst>
          </p:cNvPr>
          <p:cNvSpPr txBox="1">
            <a:spLocks noChangeArrowheads="1"/>
          </p:cNvSpPr>
          <p:nvPr/>
        </p:nvSpPr>
        <p:spPr bwMode="auto">
          <a:xfrm>
            <a:off x="585505" y="3025217"/>
            <a:ext cx="13944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400">
                <a:solidFill>
                  <a:srgbClr val="7F7F7F"/>
                </a:solidFill>
                <a:latin typeface="Century Gothic" pitchFamily="34" charset="0"/>
              </a:defRPr>
            </a:lvl1pPr>
            <a:lvl2pPr marL="742950" indent="-285750" eaLnBrk="0" hangingPunct="0">
              <a:spcBef>
                <a:spcPct val="20000"/>
              </a:spcBef>
              <a:buFont typeface="Courier New" pitchFamily="49" charset="0"/>
              <a:buChar char="o"/>
              <a:defRPr sz="1600">
                <a:solidFill>
                  <a:srgbClr val="7F7F7F"/>
                </a:solidFill>
                <a:latin typeface="Century Gothic" pitchFamily="34" charset="0"/>
              </a:defRPr>
            </a:lvl2pPr>
            <a:lvl3pPr marL="1143000" indent="-228600" eaLnBrk="0" hangingPunct="0">
              <a:spcBef>
                <a:spcPct val="20000"/>
              </a:spcBef>
              <a:buFont typeface="Arial" charset="0"/>
              <a:buChar char="•"/>
              <a:defRPr sz="1600">
                <a:solidFill>
                  <a:srgbClr val="7F7F7F"/>
                </a:solidFill>
                <a:latin typeface="Century Gothic" pitchFamily="34" charset="0"/>
              </a:defRPr>
            </a:lvl3pPr>
            <a:lvl4pPr marL="1600200" indent="-228600" eaLnBrk="0" hangingPunct="0">
              <a:spcBef>
                <a:spcPct val="20000"/>
              </a:spcBef>
              <a:buFont typeface="Courier New" pitchFamily="49" charset="0"/>
              <a:buChar char="o"/>
              <a:defRPr sz="1600">
                <a:solidFill>
                  <a:srgbClr val="7F7F7F"/>
                </a:solidFill>
                <a:latin typeface="Century Gothic" pitchFamily="34" charset="0"/>
              </a:defRPr>
            </a:lvl4pPr>
            <a:lvl5pPr marL="2057400" indent="-228600" eaLnBrk="0" hangingPunct="0">
              <a:spcBef>
                <a:spcPct val="20000"/>
              </a:spcBef>
              <a:buFont typeface="Arial" charset="0"/>
              <a:buChar char="•"/>
              <a:defRPr sz="1600">
                <a:solidFill>
                  <a:srgbClr val="7F7F7F"/>
                </a:solidFill>
                <a:latin typeface="Century Gothic" pitchFamily="34" charset="0"/>
              </a:defRPr>
            </a:lvl5pPr>
            <a:lvl6pPr marL="2514600" indent="-228600" eaLnBrk="0" fontAlgn="base" hangingPunct="0">
              <a:spcBef>
                <a:spcPct val="20000"/>
              </a:spcBef>
              <a:spcAft>
                <a:spcPct val="0"/>
              </a:spcAft>
              <a:buFont typeface="Arial" charset="0"/>
              <a:buChar char="•"/>
              <a:defRPr sz="1600">
                <a:solidFill>
                  <a:srgbClr val="7F7F7F"/>
                </a:solidFill>
                <a:latin typeface="Century Gothic" pitchFamily="34" charset="0"/>
              </a:defRPr>
            </a:lvl6pPr>
            <a:lvl7pPr marL="2971800" indent="-228600" eaLnBrk="0" fontAlgn="base" hangingPunct="0">
              <a:spcBef>
                <a:spcPct val="20000"/>
              </a:spcBef>
              <a:spcAft>
                <a:spcPct val="0"/>
              </a:spcAft>
              <a:buFont typeface="Arial" charset="0"/>
              <a:buChar char="•"/>
              <a:defRPr sz="1600">
                <a:solidFill>
                  <a:srgbClr val="7F7F7F"/>
                </a:solidFill>
                <a:latin typeface="Century Gothic" pitchFamily="34" charset="0"/>
              </a:defRPr>
            </a:lvl7pPr>
            <a:lvl8pPr marL="3429000" indent="-228600" eaLnBrk="0" fontAlgn="base" hangingPunct="0">
              <a:spcBef>
                <a:spcPct val="20000"/>
              </a:spcBef>
              <a:spcAft>
                <a:spcPct val="0"/>
              </a:spcAft>
              <a:buFont typeface="Arial" charset="0"/>
              <a:buChar char="•"/>
              <a:defRPr sz="1600">
                <a:solidFill>
                  <a:srgbClr val="7F7F7F"/>
                </a:solidFill>
                <a:latin typeface="Century Gothic" pitchFamily="34" charset="0"/>
              </a:defRPr>
            </a:lvl8pPr>
            <a:lvl9pPr marL="3886200" indent="-228600" eaLnBrk="0" fontAlgn="base" hangingPunct="0">
              <a:spcBef>
                <a:spcPct val="20000"/>
              </a:spcBef>
              <a:spcAft>
                <a:spcPct val="0"/>
              </a:spcAft>
              <a:buFont typeface="Arial" charset="0"/>
              <a:buChar char="•"/>
              <a:defRPr sz="1600">
                <a:solidFill>
                  <a:srgbClr val="7F7F7F"/>
                </a:solidFill>
                <a:latin typeface="Century Gothic" pitchFamily="34" charset="0"/>
              </a:defRPr>
            </a:lvl9pPr>
          </a:lstStyle>
          <a:p>
            <a:pPr eaLnBrk="1" hangingPunct="1">
              <a:spcBef>
                <a:spcPct val="0"/>
              </a:spcBef>
              <a:buNone/>
              <a:defRPr/>
            </a:pPr>
            <a:r>
              <a:rPr lang="en-US" altLang="en-US" sz="1200" b="1" dirty="0">
                <a:solidFill>
                  <a:srgbClr val="1F497D"/>
                </a:solidFill>
                <a:latin typeface="Calibri" pitchFamily="34" charset="0"/>
              </a:rPr>
              <a:t>RWD to support site selection</a:t>
            </a:r>
          </a:p>
        </p:txBody>
      </p:sp>
      <p:sp>
        <p:nvSpPr>
          <p:cNvPr id="16" name="TextBox 17">
            <a:extLst>
              <a:ext uri="{FF2B5EF4-FFF2-40B4-BE49-F238E27FC236}">
                <a16:creationId xmlns:a16="http://schemas.microsoft.com/office/drawing/2014/main" id="{F7280281-743C-4F62-AC34-ED272BBDA8B9}"/>
              </a:ext>
            </a:extLst>
          </p:cNvPr>
          <p:cNvSpPr txBox="1">
            <a:spLocks noChangeArrowheads="1"/>
          </p:cNvSpPr>
          <p:nvPr/>
        </p:nvSpPr>
        <p:spPr bwMode="auto">
          <a:xfrm>
            <a:off x="585504" y="2132365"/>
            <a:ext cx="13144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400">
                <a:solidFill>
                  <a:srgbClr val="7F7F7F"/>
                </a:solidFill>
                <a:latin typeface="Century Gothic" pitchFamily="34" charset="0"/>
              </a:defRPr>
            </a:lvl1pPr>
            <a:lvl2pPr marL="742950" indent="-285750" eaLnBrk="0" hangingPunct="0">
              <a:spcBef>
                <a:spcPct val="20000"/>
              </a:spcBef>
              <a:buFont typeface="Courier New" pitchFamily="49" charset="0"/>
              <a:buChar char="o"/>
              <a:defRPr sz="1600">
                <a:solidFill>
                  <a:srgbClr val="7F7F7F"/>
                </a:solidFill>
                <a:latin typeface="Century Gothic" pitchFamily="34" charset="0"/>
              </a:defRPr>
            </a:lvl2pPr>
            <a:lvl3pPr marL="1143000" indent="-228600" eaLnBrk="0" hangingPunct="0">
              <a:spcBef>
                <a:spcPct val="20000"/>
              </a:spcBef>
              <a:buFont typeface="Arial" charset="0"/>
              <a:buChar char="•"/>
              <a:defRPr sz="1600">
                <a:solidFill>
                  <a:srgbClr val="7F7F7F"/>
                </a:solidFill>
                <a:latin typeface="Century Gothic" pitchFamily="34" charset="0"/>
              </a:defRPr>
            </a:lvl3pPr>
            <a:lvl4pPr marL="1600200" indent="-228600" eaLnBrk="0" hangingPunct="0">
              <a:spcBef>
                <a:spcPct val="20000"/>
              </a:spcBef>
              <a:buFont typeface="Courier New" pitchFamily="49" charset="0"/>
              <a:buChar char="o"/>
              <a:defRPr sz="1600">
                <a:solidFill>
                  <a:srgbClr val="7F7F7F"/>
                </a:solidFill>
                <a:latin typeface="Century Gothic" pitchFamily="34" charset="0"/>
              </a:defRPr>
            </a:lvl4pPr>
            <a:lvl5pPr marL="2057400" indent="-228600" eaLnBrk="0" hangingPunct="0">
              <a:spcBef>
                <a:spcPct val="20000"/>
              </a:spcBef>
              <a:buFont typeface="Arial" charset="0"/>
              <a:buChar char="•"/>
              <a:defRPr sz="1600">
                <a:solidFill>
                  <a:srgbClr val="7F7F7F"/>
                </a:solidFill>
                <a:latin typeface="Century Gothic" pitchFamily="34" charset="0"/>
              </a:defRPr>
            </a:lvl5pPr>
            <a:lvl6pPr marL="2514600" indent="-228600" eaLnBrk="0" fontAlgn="base" hangingPunct="0">
              <a:spcBef>
                <a:spcPct val="20000"/>
              </a:spcBef>
              <a:spcAft>
                <a:spcPct val="0"/>
              </a:spcAft>
              <a:buFont typeface="Arial" charset="0"/>
              <a:buChar char="•"/>
              <a:defRPr sz="1600">
                <a:solidFill>
                  <a:srgbClr val="7F7F7F"/>
                </a:solidFill>
                <a:latin typeface="Century Gothic" pitchFamily="34" charset="0"/>
              </a:defRPr>
            </a:lvl6pPr>
            <a:lvl7pPr marL="2971800" indent="-228600" eaLnBrk="0" fontAlgn="base" hangingPunct="0">
              <a:spcBef>
                <a:spcPct val="20000"/>
              </a:spcBef>
              <a:spcAft>
                <a:spcPct val="0"/>
              </a:spcAft>
              <a:buFont typeface="Arial" charset="0"/>
              <a:buChar char="•"/>
              <a:defRPr sz="1600">
                <a:solidFill>
                  <a:srgbClr val="7F7F7F"/>
                </a:solidFill>
                <a:latin typeface="Century Gothic" pitchFamily="34" charset="0"/>
              </a:defRPr>
            </a:lvl7pPr>
            <a:lvl8pPr marL="3429000" indent="-228600" eaLnBrk="0" fontAlgn="base" hangingPunct="0">
              <a:spcBef>
                <a:spcPct val="20000"/>
              </a:spcBef>
              <a:spcAft>
                <a:spcPct val="0"/>
              </a:spcAft>
              <a:buFont typeface="Arial" charset="0"/>
              <a:buChar char="•"/>
              <a:defRPr sz="1600">
                <a:solidFill>
                  <a:srgbClr val="7F7F7F"/>
                </a:solidFill>
                <a:latin typeface="Century Gothic" pitchFamily="34" charset="0"/>
              </a:defRPr>
            </a:lvl8pPr>
            <a:lvl9pPr marL="3886200" indent="-228600" eaLnBrk="0" fontAlgn="base" hangingPunct="0">
              <a:spcBef>
                <a:spcPct val="20000"/>
              </a:spcBef>
              <a:spcAft>
                <a:spcPct val="0"/>
              </a:spcAft>
              <a:buFont typeface="Arial" charset="0"/>
              <a:buChar char="•"/>
              <a:defRPr sz="1600">
                <a:solidFill>
                  <a:srgbClr val="7F7F7F"/>
                </a:solidFill>
                <a:latin typeface="Century Gothic" pitchFamily="34" charset="0"/>
              </a:defRPr>
            </a:lvl9pPr>
          </a:lstStyle>
          <a:p>
            <a:pPr eaLnBrk="1" hangingPunct="1">
              <a:spcBef>
                <a:spcPct val="0"/>
              </a:spcBef>
              <a:buNone/>
              <a:defRPr/>
            </a:pPr>
            <a:r>
              <a:rPr lang="en-US" altLang="en-US" sz="1200" b="1" dirty="0">
                <a:solidFill>
                  <a:srgbClr val="1F497D"/>
                </a:solidFill>
                <a:latin typeface="Calibri" pitchFamily="34" charset="0"/>
              </a:rPr>
              <a:t>RWD to assess enrollment criteria/ trial feasibility  </a:t>
            </a:r>
          </a:p>
        </p:txBody>
      </p:sp>
      <p:sp>
        <p:nvSpPr>
          <p:cNvPr id="17" name="TextBox 24">
            <a:extLst>
              <a:ext uri="{FF2B5EF4-FFF2-40B4-BE49-F238E27FC236}">
                <a16:creationId xmlns:a16="http://schemas.microsoft.com/office/drawing/2014/main" id="{788080C6-2926-4CF6-A47C-83E2073AEB19}"/>
              </a:ext>
            </a:extLst>
          </p:cNvPr>
          <p:cNvSpPr txBox="1">
            <a:spLocks noChangeArrowheads="1"/>
          </p:cNvSpPr>
          <p:nvPr/>
        </p:nvSpPr>
        <p:spPr bwMode="auto">
          <a:xfrm>
            <a:off x="1762794" y="2913830"/>
            <a:ext cx="186274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400">
                <a:solidFill>
                  <a:srgbClr val="7F7F7F"/>
                </a:solidFill>
                <a:latin typeface="Century Gothic" pitchFamily="34" charset="0"/>
              </a:defRPr>
            </a:lvl1pPr>
            <a:lvl2pPr marL="742950" indent="-285750" eaLnBrk="0" hangingPunct="0">
              <a:spcBef>
                <a:spcPct val="20000"/>
              </a:spcBef>
              <a:buFont typeface="Courier New" pitchFamily="49" charset="0"/>
              <a:buChar char="o"/>
              <a:defRPr sz="1600">
                <a:solidFill>
                  <a:srgbClr val="7F7F7F"/>
                </a:solidFill>
                <a:latin typeface="Century Gothic" pitchFamily="34" charset="0"/>
              </a:defRPr>
            </a:lvl2pPr>
            <a:lvl3pPr marL="1143000" indent="-228600" eaLnBrk="0" hangingPunct="0">
              <a:spcBef>
                <a:spcPct val="20000"/>
              </a:spcBef>
              <a:buFont typeface="Arial" charset="0"/>
              <a:buChar char="•"/>
              <a:defRPr sz="1600">
                <a:solidFill>
                  <a:srgbClr val="7F7F7F"/>
                </a:solidFill>
                <a:latin typeface="Century Gothic" pitchFamily="34" charset="0"/>
              </a:defRPr>
            </a:lvl3pPr>
            <a:lvl4pPr marL="1600200" indent="-228600" eaLnBrk="0" hangingPunct="0">
              <a:spcBef>
                <a:spcPct val="20000"/>
              </a:spcBef>
              <a:buFont typeface="Courier New" pitchFamily="49" charset="0"/>
              <a:buChar char="o"/>
              <a:defRPr sz="1600">
                <a:solidFill>
                  <a:srgbClr val="7F7F7F"/>
                </a:solidFill>
                <a:latin typeface="Century Gothic" pitchFamily="34" charset="0"/>
              </a:defRPr>
            </a:lvl4pPr>
            <a:lvl5pPr marL="2057400" indent="-228600" eaLnBrk="0" hangingPunct="0">
              <a:spcBef>
                <a:spcPct val="20000"/>
              </a:spcBef>
              <a:buFont typeface="Arial" charset="0"/>
              <a:buChar char="•"/>
              <a:defRPr sz="1600">
                <a:solidFill>
                  <a:srgbClr val="7F7F7F"/>
                </a:solidFill>
                <a:latin typeface="Century Gothic" pitchFamily="34" charset="0"/>
              </a:defRPr>
            </a:lvl5pPr>
            <a:lvl6pPr marL="2514600" indent="-228600" eaLnBrk="0" fontAlgn="base" hangingPunct="0">
              <a:spcBef>
                <a:spcPct val="20000"/>
              </a:spcBef>
              <a:spcAft>
                <a:spcPct val="0"/>
              </a:spcAft>
              <a:buFont typeface="Arial" charset="0"/>
              <a:buChar char="•"/>
              <a:defRPr sz="1600">
                <a:solidFill>
                  <a:srgbClr val="7F7F7F"/>
                </a:solidFill>
                <a:latin typeface="Century Gothic" pitchFamily="34" charset="0"/>
              </a:defRPr>
            </a:lvl6pPr>
            <a:lvl7pPr marL="2971800" indent="-228600" eaLnBrk="0" fontAlgn="base" hangingPunct="0">
              <a:spcBef>
                <a:spcPct val="20000"/>
              </a:spcBef>
              <a:spcAft>
                <a:spcPct val="0"/>
              </a:spcAft>
              <a:buFont typeface="Arial" charset="0"/>
              <a:buChar char="•"/>
              <a:defRPr sz="1600">
                <a:solidFill>
                  <a:srgbClr val="7F7F7F"/>
                </a:solidFill>
                <a:latin typeface="Century Gothic" pitchFamily="34" charset="0"/>
              </a:defRPr>
            </a:lvl7pPr>
            <a:lvl8pPr marL="3429000" indent="-228600" eaLnBrk="0" fontAlgn="base" hangingPunct="0">
              <a:spcBef>
                <a:spcPct val="20000"/>
              </a:spcBef>
              <a:spcAft>
                <a:spcPct val="0"/>
              </a:spcAft>
              <a:buFont typeface="Arial" charset="0"/>
              <a:buChar char="•"/>
              <a:defRPr sz="1600">
                <a:solidFill>
                  <a:srgbClr val="7F7F7F"/>
                </a:solidFill>
                <a:latin typeface="Century Gothic" pitchFamily="34" charset="0"/>
              </a:defRPr>
            </a:lvl8pPr>
            <a:lvl9pPr marL="3886200" indent="-228600" eaLnBrk="0" fontAlgn="base" hangingPunct="0">
              <a:spcBef>
                <a:spcPct val="20000"/>
              </a:spcBef>
              <a:spcAft>
                <a:spcPct val="0"/>
              </a:spcAft>
              <a:buFont typeface="Arial" charset="0"/>
              <a:buChar char="•"/>
              <a:defRPr sz="1600">
                <a:solidFill>
                  <a:srgbClr val="7F7F7F"/>
                </a:solidFill>
                <a:latin typeface="Century Gothic" pitchFamily="34" charset="0"/>
              </a:defRPr>
            </a:lvl9pPr>
          </a:lstStyle>
          <a:p>
            <a:pPr eaLnBrk="1" hangingPunct="1">
              <a:spcBef>
                <a:spcPct val="0"/>
              </a:spcBef>
              <a:buNone/>
              <a:defRPr/>
            </a:pPr>
            <a:r>
              <a:rPr lang="en-US" altLang="en-US" sz="1200" b="1" dirty="0">
                <a:solidFill>
                  <a:srgbClr val="1F497D"/>
                </a:solidFill>
                <a:latin typeface="Calibri" pitchFamily="34" charset="0"/>
              </a:rPr>
              <a:t>Mobile technology </a:t>
            </a:r>
          </a:p>
          <a:p>
            <a:pPr eaLnBrk="1" hangingPunct="1">
              <a:spcBef>
                <a:spcPct val="0"/>
              </a:spcBef>
              <a:buNone/>
              <a:defRPr/>
            </a:pPr>
            <a:r>
              <a:rPr lang="en-US" altLang="en-US" sz="1200" b="1" dirty="0">
                <a:solidFill>
                  <a:srgbClr val="1F497D"/>
                </a:solidFill>
                <a:latin typeface="Calibri" pitchFamily="34" charset="0"/>
              </a:rPr>
              <a:t>used to capture supportive endpoints (e.g., to assess ambulation)</a:t>
            </a:r>
          </a:p>
        </p:txBody>
      </p:sp>
      <p:sp>
        <p:nvSpPr>
          <p:cNvPr id="18" name="TextBox 21">
            <a:extLst>
              <a:ext uri="{FF2B5EF4-FFF2-40B4-BE49-F238E27FC236}">
                <a16:creationId xmlns:a16="http://schemas.microsoft.com/office/drawing/2014/main" id="{7A5BDE82-65C8-42E7-96BC-E487FA011A20}"/>
              </a:ext>
            </a:extLst>
          </p:cNvPr>
          <p:cNvSpPr txBox="1">
            <a:spLocks noChangeArrowheads="1"/>
          </p:cNvSpPr>
          <p:nvPr/>
        </p:nvSpPr>
        <p:spPr bwMode="auto">
          <a:xfrm>
            <a:off x="7078238" y="2279557"/>
            <a:ext cx="163591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2400">
                <a:solidFill>
                  <a:srgbClr val="7F7F7F"/>
                </a:solidFill>
                <a:latin typeface="Century Gothic" pitchFamily="34" charset="0"/>
              </a:defRPr>
            </a:lvl1pPr>
            <a:lvl2pPr marL="742950" indent="-285750" eaLnBrk="0" hangingPunct="0">
              <a:spcBef>
                <a:spcPct val="20000"/>
              </a:spcBef>
              <a:buFont typeface="Courier New" pitchFamily="49" charset="0"/>
              <a:buChar char="o"/>
              <a:defRPr sz="1600">
                <a:solidFill>
                  <a:srgbClr val="7F7F7F"/>
                </a:solidFill>
                <a:latin typeface="Century Gothic" pitchFamily="34" charset="0"/>
              </a:defRPr>
            </a:lvl2pPr>
            <a:lvl3pPr marL="1143000" indent="-228600" eaLnBrk="0" hangingPunct="0">
              <a:spcBef>
                <a:spcPct val="20000"/>
              </a:spcBef>
              <a:buFont typeface="Arial" charset="0"/>
              <a:buChar char="•"/>
              <a:defRPr sz="1600">
                <a:solidFill>
                  <a:srgbClr val="7F7F7F"/>
                </a:solidFill>
                <a:latin typeface="Century Gothic" pitchFamily="34" charset="0"/>
              </a:defRPr>
            </a:lvl3pPr>
            <a:lvl4pPr marL="1600200" indent="-228600" eaLnBrk="0" hangingPunct="0">
              <a:spcBef>
                <a:spcPct val="20000"/>
              </a:spcBef>
              <a:buFont typeface="Courier New" pitchFamily="49" charset="0"/>
              <a:buChar char="o"/>
              <a:defRPr sz="1600">
                <a:solidFill>
                  <a:srgbClr val="7F7F7F"/>
                </a:solidFill>
                <a:latin typeface="Century Gothic" pitchFamily="34" charset="0"/>
              </a:defRPr>
            </a:lvl4pPr>
            <a:lvl5pPr marL="2057400" indent="-228600" eaLnBrk="0" hangingPunct="0">
              <a:spcBef>
                <a:spcPct val="20000"/>
              </a:spcBef>
              <a:buFont typeface="Arial" charset="0"/>
              <a:buChar char="•"/>
              <a:defRPr sz="1600">
                <a:solidFill>
                  <a:srgbClr val="7F7F7F"/>
                </a:solidFill>
                <a:latin typeface="Century Gothic" pitchFamily="34" charset="0"/>
              </a:defRPr>
            </a:lvl5pPr>
            <a:lvl6pPr marL="2514600" indent="-228600" eaLnBrk="0" fontAlgn="base" hangingPunct="0">
              <a:spcBef>
                <a:spcPct val="20000"/>
              </a:spcBef>
              <a:spcAft>
                <a:spcPct val="0"/>
              </a:spcAft>
              <a:buFont typeface="Arial" charset="0"/>
              <a:buChar char="•"/>
              <a:defRPr sz="1600">
                <a:solidFill>
                  <a:srgbClr val="7F7F7F"/>
                </a:solidFill>
                <a:latin typeface="Century Gothic" pitchFamily="34" charset="0"/>
              </a:defRPr>
            </a:lvl6pPr>
            <a:lvl7pPr marL="2971800" indent="-228600" eaLnBrk="0" fontAlgn="base" hangingPunct="0">
              <a:spcBef>
                <a:spcPct val="20000"/>
              </a:spcBef>
              <a:spcAft>
                <a:spcPct val="0"/>
              </a:spcAft>
              <a:buFont typeface="Arial" charset="0"/>
              <a:buChar char="•"/>
              <a:defRPr sz="1600">
                <a:solidFill>
                  <a:srgbClr val="7F7F7F"/>
                </a:solidFill>
                <a:latin typeface="Century Gothic" pitchFamily="34" charset="0"/>
              </a:defRPr>
            </a:lvl7pPr>
            <a:lvl8pPr marL="3429000" indent="-228600" eaLnBrk="0" fontAlgn="base" hangingPunct="0">
              <a:spcBef>
                <a:spcPct val="20000"/>
              </a:spcBef>
              <a:spcAft>
                <a:spcPct val="0"/>
              </a:spcAft>
              <a:buFont typeface="Arial" charset="0"/>
              <a:buChar char="•"/>
              <a:defRPr sz="1600">
                <a:solidFill>
                  <a:srgbClr val="7F7F7F"/>
                </a:solidFill>
                <a:latin typeface="Century Gothic" pitchFamily="34" charset="0"/>
              </a:defRPr>
            </a:lvl8pPr>
            <a:lvl9pPr marL="3886200" indent="-228600" eaLnBrk="0" fontAlgn="base" hangingPunct="0">
              <a:spcBef>
                <a:spcPct val="20000"/>
              </a:spcBef>
              <a:spcAft>
                <a:spcPct val="0"/>
              </a:spcAft>
              <a:buFont typeface="Arial" charset="0"/>
              <a:buChar char="•"/>
              <a:defRPr sz="1600">
                <a:solidFill>
                  <a:srgbClr val="7F7F7F"/>
                </a:solidFill>
                <a:latin typeface="Century Gothic" pitchFamily="34" charset="0"/>
              </a:defRPr>
            </a:lvl9pPr>
          </a:lstStyle>
          <a:p>
            <a:pPr eaLnBrk="1" hangingPunct="1">
              <a:spcBef>
                <a:spcPct val="0"/>
              </a:spcBef>
              <a:buNone/>
              <a:defRPr/>
            </a:pPr>
            <a:r>
              <a:rPr lang="en-US" altLang="en-US" sz="1100" b="1" dirty="0">
                <a:solidFill>
                  <a:prstClr val="white"/>
                </a:solidFill>
                <a:latin typeface="Calibri" pitchFamily="34" charset="0"/>
              </a:rPr>
              <a:t>Registry trials/study</a:t>
            </a:r>
          </a:p>
        </p:txBody>
      </p:sp>
      <p:sp>
        <p:nvSpPr>
          <p:cNvPr id="19" name="TextBox 18">
            <a:extLst>
              <a:ext uri="{FF2B5EF4-FFF2-40B4-BE49-F238E27FC236}">
                <a16:creationId xmlns:a16="http://schemas.microsoft.com/office/drawing/2014/main" id="{F1EC70ED-AEBA-41DA-AC82-C707949FCE65}"/>
              </a:ext>
            </a:extLst>
          </p:cNvPr>
          <p:cNvSpPr txBox="1"/>
          <p:nvPr/>
        </p:nvSpPr>
        <p:spPr>
          <a:xfrm>
            <a:off x="467884" y="1557401"/>
            <a:ext cx="3139080" cy="461665"/>
          </a:xfrm>
          <a:prstGeom prst="rect">
            <a:avLst/>
          </a:prstGeom>
          <a:noFill/>
        </p:spPr>
        <p:txBody>
          <a:bodyPr wrap="square" rtlCol="0">
            <a:spAutoFit/>
          </a:bodyPr>
          <a:lstStyle/>
          <a:p>
            <a:pPr algn="ctr">
              <a:defRPr/>
            </a:pPr>
            <a:r>
              <a:rPr lang="en-US" sz="1200" b="1" dirty="0">
                <a:solidFill>
                  <a:srgbClr val="1F497D"/>
                </a:solidFill>
                <a:latin typeface="Calibri"/>
              </a:rPr>
              <a:t>Randomized Trial </a:t>
            </a:r>
          </a:p>
          <a:p>
            <a:pPr algn="ctr">
              <a:defRPr/>
            </a:pPr>
            <a:r>
              <a:rPr lang="en-US" sz="1200" b="1" dirty="0">
                <a:solidFill>
                  <a:srgbClr val="1F497D"/>
                </a:solidFill>
                <a:latin typeface="Calibri"/>
              </a:rPr>
              <a:t>Using RWD Elements</a:t>
            </a:r>
          </a:p>
        </p:txBody>
      </p:sp>
      <p:sp>
        <p:nvSpPr>
          <p:cNvPr id="20" name="TextBox 19">
            <a:extLst>
              <a:ext uri="{FF2B5EF4-FFF2-40B4-BE49-F238E27FC236}">
                <a16:creationId xmlns:a16="http://schemas.microsoft.com/office/drawing/2014/main" id="{460ECE77-E961-47EB-9559-83A7DFBBA720}"/>
              </a:ext>
            </a:extLst>
          </p:cNvPr>
          <p:cNvSpPr txBox="1"/>
          <p:nvPr/>
        </p:nvSpPr>
        <p:spPr>
          <a:xfrm>
            <a:off x="7035374" y="1669420"/>
            <a:ext cx="1661587" cy="276999"/>
          </a:xfrm>
          <a:prstGeom prst="rect">
            <a:avLst/>
          </a:prstGeom>
          <a:noFill/>
        </p:spPr>
        <p:txBody>
          <a:bodyPr wrap="square" rtlCol="0">
            <a:spAutoFit/>
          </a:bodyPr>
          <a:lstStyle/>
          <a:p>
            <a:pPr>
              <a:defRPr/>
            </a:pPr>
            <a:r>
              <a:rPr lang="en-US" sz="1200" b="1" dirty="0">
                <a:solidFill>
                  <a:prstClr val="white"/>
                </a:solidFill>
                <a:latin typeface="Calibri"/>
              </a:rPr>
              <a:t>Observational Studies</a:t>
            </a:r>
          </a:p>
        </p:txBody>
      </p:sp>
      <p:sp>
        <p:nvSpPr>
          <p:cNvPr id="21" name="TextBox 20">
            <a:extLst>
              <a:ext uri="{FF2B5EF4-FFF2-40B4-BE49-F238E27FC236}">
                <a16:creationId xmlns:a16="http://schemas.microsoft.com/office/drawing/2014/main" id="{BE707E45-9992-479D-8927-48BE20AA9DAC}"/>
              </a:ext>
            </a:extLst>
          </p:cNvPr>
          <p:cNvSpPr txBox="1"/>
          <p:nvPr/>
        </p:nvSpPr>
        <p:spPr>
          <a:xfrm>
            <a:off x="4005580" y="1641810"/>
            <a:ext cx="2490157" cy="292388"/>
          </a:xfrm>
          <a:prstGeom prst="rect">
            <a:avLst/>
          </a:prstGeom>
          <a:noFill/>
        </p:spPr>
        <p:txBody>
          <a:bodyPr wrap="square" rtlCol="0">
            <a:spAutoFit/>
          </a:bodyPr>
          <a:lstStyle/>
          <a:p>
            <a:pPr>
              <a:defRPr/>
            </a:pPr>
            <a:r>
              <a:rPr lang="en-US" sz="1300" b="1" dirty="0">
                <a:solidFill>
                  <a:prstClr val="white"/>
                </a:solidFill>
                <a:latin typeface="Calibri"/>
              </a:rPr>
              <a:t>Trials in Clinical Practice Settings</a:t>
            </a:r>
          </a:p>
        </p:txBody>
      </p:sp>
      <p:sp>
        <p:nvSpPr>
          <p:cNvPr id="22" name="TextBox 19">
            <a:extLst>
              <a:ext uri="{FF2B5EF4-FFF2-40B4-BE49-F238E27FC236}">
                <a16:creationId xmlns:a16="http://schemas.microsoft.com/office/drawing/2014/main" id="{2187C69C-14B6-4F38-8EA8-E32708B69F83}"/>
              </a:ext>
            </a:extLst>
          </p:cNvPr>
          <p:cNvSpPr txBox="1">
            <a:spLocks noChangeArrowheads="1"/>
          </p:cNvSpPr>
          <p:nvPr/>
        </p:nvSpPr>
        <p:spPr bwMode="auto">
          <a:xfrm>
            <a:off x="3569599" y="2331253"/>
            <a:ext cx="112704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400">
                <a:solidFill>
                  <a:srgbClr val="7F7F7F"/>
                </a:solidFill>
                <a:latin typeface="Century Gothic" pitchFamily="34" charset="0"/>
              </a:defRPr>
            </a:lvl1pPr>
            <a:lvl2pPr marL="742950" indent="-285750" eaLnBrk="0" hangingPunct="0">
              <a:spcBef>
                <a:spcPct val="20000"/>
              </a:spcBef>
              <a:buFont typeface="Courier New" pitchFamily="49" charset="0"/>
              <a:buChar char="o"/>
              <a:defRPr sz="1600">
                <a:solidFill>
                  <a:srgbClr val="7F7F7F"/>
                </a:solidFill>
                <a:latin typeface="Century Gothic" pitchFamily="34" charset="0"/>
              </a:defRPr>
            </a:lvl2pPr>
            <a:lvl3pPr marL="1143000" indent="-228600" eaLnBrk="0" hangingPunct="0">
              <a:spcBef>
                <a:spcPct val="20000"/>
              </a:spcBef>
              <a:buFont typeface="Arial" charset="0"/>
              <a:buChar char="•"/>
              <a:defRPr sz="1600">
                <a:solidFill>
                  <a:srgbClr val="7F7F7F"/>
                </a:solidFill>
                <a:latin typeface="Century Gothic" pitchFamily="34" charset="0"/>
              </a:defRPr>
            </a:lvl3pPr>
            <a:lvl4pPr marL="1600200" indent="-228600" eaLnBrk="0" hangingPunct="0">
              <a:spcBef>
                <a:spcPct val="20000"/>
              </a:spcBef>
              <a:buFont typeface="Courier New" pitchFamily="49" charset="0"/>
              <a:buChar char="o"/>
              <a:defRPr sz="1600">
                <a:solidFill>
                  <a:srgbClr val="7F7F7F"/>
                </a:solidFill>
                <a:latin typeface="Century Gothic" pitchFamily="34" charset="0"/>
              </a:defRPr>
            </a:lvl4pPr>
            <a:lvl5pPr marL="2057400" indent="-228600" eaLnBrk="0" hangingPunct="0">
              <a:spcBef>
                <a:spcPct val="20000"/>
              </a:spcBef>
              <a:buFont typeface="Arial" charset="0"/>
              <a:buChar char="•"/>
              <a:defRPr sz="1600">
                <a:solidFill>
                  <a:srgbClr val="7F7F7F"/>
                </a:solidFill>
                <a:latin typeface="Century Gothic" pitchFamily="34" charset="0"/>
              </a:defRPr>
            </a:lvl5pPr>
            <a:lvl6pPr marL="2514600" indent="-228600" eaLnBrk="0" fontAlgn="base" hangingPunct="0">
              <a:spcBef>
                <a:spcPct val="20000"/>
              </a:spcBef>
              <a:spcAft>
                <a:spcPct val="0"/>
              </a:spcAft>
              <a:buFont typeface="Arial" charset="0"/>
              <a:buChar char="•"/>
              <a:defRPr sz="1600">
                <a:solidFill>
                  <a:srgbClr val="7F7F7F"/>
                </a:solidFill>
                <a:latin typeface="Century Gothic" pitchFamily="34" charset="0"/>
              </a:defRPr>
            </a:lvl6pPr>
            <a:lvl7pPr marL="2971800" indent="-228600" eaLnBrk="0" fontAlgn="base" hangingPunct="0">
              <a:spcBef>
                <a:spcPct val="20000"/>
              </a:spcBef>
              <a:spcAft>
                <a:spcPct val="0"/>
              </a:spcAft>
              <a:buFont typeface="Arial" charset="0"/>
              <a:buChar char="•"/>
              <a:defRPr sz="1600">
                <a:solidFill>
                  <a:srgbClr val="7F7F7F"/>
                </a:solidFill>
                <a:latin typeface="Century Gothic" pitchFamily="34" charset="0"/>
              </a:defRPr>
            </a:lvl7pPr>
            <a:lvl8pPr marL="3429000" indent="-228600" eaLnBrk="0" fontAlgn="base" hangingPunct="0">
              <a:spcBef>
                <a:spcPct val="20000"/>
              </a:spcBef>
              <a:spcAft>
                <a:spcPct val="0"/>
              </a:spcAft>
              <a:buFont typeface="Arial" charset="0"/>
              <a:buChar char="•"/>
              <a:defRPr sz="1600">
                <a:solidFill>
                  <a:srgbClr val="7F7F7F"/>
                </a:solidFill>
                <a:latin typeface="Century Gothic" pitchFamily="34" charset="0"/>
              </a:defRPr>
            </a:lvl8pPr>
            <a:lvl9pPr marL="3886200" indent="-228600" eaLnBrk="0" fontAlgn="base" hangingPunct="0">
              <a:spcBef>
                <a:spcPct val="20000"/>
              </a:spcBef>
              <a:spcAft>
                <a:spcPct val="0"/>
              </a:spcAft>
              <a:buFont typeface="Arial" charset="0"/>
              <a:buChar char="•"/>
              <a:defRPr sz="1600">
                <a:solidFill>
                  <a:srgbClr val="7F7F7F"/>
                </a:solidFill>
                <a:latin typeface="Century Gothic" pitchFamily="34" charset="0"/>
              </a:defRPr>
            </a:lvl9pPr>
          </a:lstStyle>
          <a:p>
            <a:pPr eaLnBrk="1" hangingPunct="1">
              <a:spcBef>
                <a:spcPct val="0"/>
              </a:spcBef>
              <a:buNone/>
              <a:defRPr/>
            </a:pPr>
            <a:r>
              <a:rPr lang="en-US" altLang="en-US" sz="1200" b="1" dirty="0">
                <a:solidFill>
                  <a:prstClr val="white"/>
                </a:solidFill>
                <a:latin typeface="Calibri" pitchFamily="34" charset="0"/>
              </a:rPr>
              <a:t>RCT using eCRF </a:t>
            </a:r>
          </a:p>
          <a:p>
            <a:pPr eaLnBrk="1" hangingPunct="1">
              <a:spcBef>
                <a:spcPct val="0"/>
              </a:spcBef>
              <a:buNone/>
              <a:defRPr/>
            </a:pPr>
            <a:r>
              <a:rPr lang="en-US" altLang="en-US" sz="1200" b="1" dirty="0">
                <a:solidFill>
                  <a:prstClr val="white"/>
                </a:solidFill>
                <a:latin typeface="Calibri" pitchFamily="34" charset="0"/>
              </a:rPr>
              <a:t>(+/- EHR data)</a:t>
            </a:r>
          </a:p>
        </p:txBody>
      </p:sp>
      <p:sp>
        <p:nvSpPr>
          <p:cNvPr id="23" name="TextBox 19">
            <a:extLst>
              <a:ext uri="{FF2B5EF4-FFF2-40B4-BE49-F238E27FC236}">
                <a16:creationId xmlns:a16="http://schemas.microsoft.com/office/drawing/2014/main" id="{4BC93278-F470-4B61-B5F7-4B5D0814E16E}"/>
              </a:ext>
            </a:extLst>
          </p:cNvPr>
          <p:cNvSpPr txBox="1">
            <a:spLocks noChangeArrowheads="1"/>
          </p:cNvSpPr>
          <p:nvPr/>
        </p:nvSpPr>
        <p:spPr bwMode="auto">
          <a:xfrm>
            <a:off x="4724680" y="2343016"/>
            <a:ext cx="119737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400">
                <a:solidFill>
                  <a:srgbClr val="7F7F7F"/>
                </a:solidFill>
                <a:latin typeface="Century Gothic" pitchFamily="34" charset="0"/>
              </a:defRPr>
            </a:lvl1pPr>
            <a:lvl2pPr marL="742950" indent="-285750" eaLnBrk="0" hangingPunct="0">
              <a:spcBef>
                <a:spcPct val="20000"/>
              </a:spcBef>
              <a:buFont typeface="Courier New" pitchFamily="49" charset="0"/>
              <a:buChar char="o"/>
              <a:defRPr sz="1600">
                <a:solidFill>
                  <a:srgbClr val="7F7F7F"/>
                </a:solidFill>
                <a:latin typeface="Century Gothic" pitchFamily="34" charset="0"/>
              </a:defRPr>
            </a:lvl2pPr>
            <a:lvl3pPr marL="1143000" indent="-228600" eaLnBrk="0" hangingPunct="0">
              <a:spcBef>
                <a:spcPct val="20000"/>
              </a:spcBef>
              <a:buFont typeface="Arial" charset="0"/>
              <a:buChar char="•"/>
              <a:defRPr sz="1600">
                <a:solidFill>
                  <a:srgbClr val="7F7F7F"/>
                </a:solidFill>
                <a:latin typeface="Century Gothic" pitchFamily="34" charset="0"/>
              </a:defRPr>
            </a:lvl3pPr>
            <a:lvl4pPr marL="1600200" indent="-228600" eaLnBrk="0" hangingPunct="0">
              <a:spcBef>
                <a:spcPct val="20000"/>
              </a:spcBef>
              <a:buFont typeface="Courier New" pitchFamily="49" charset="0"/>
              <a:buChar char="o"/>
              <a:defRPr sz="1600">
                <a:solidFill>
                  <a:srgbClr val="7F7F7F"/>
                </a:solidFill>
                <a:latin typeface="Century Gothic" pitchFamily="34" charset="0"/>
              </a:defRPr>
            </a:lvl4pPr>
            <a:lvl5pPr marL="2057400" indent="-228600" eaLnBrk="0" hangingPunct="0">
              <a:spcBef>
                <a:spcPct val="20000"/>
              </a:spcBef>
              <a:buFont typeface="Arial" charset="0"/>
              <a:buChar char="•"/>
              <a:defRPr sz="1600">
                <a:solidFill>
                  <a:srgbClr val="7F7F7F"/>
                </a:solidFill>
                <a:latin typeface="Century Gothic" pitchFamily="34" charset="0"/>
              </a:defRPr>
            </a:lvl5pPr>
            <a:lvl6pPr marL="2514600" indent="-228600" eaLnBrk="0" fontAlgn="base" hangingPunct="0">
              <a:spcBef>
                <a:spcPct val="20000"/>
              </a:spcBef>
              <a:spcAft>
                <a:spcPct val="0"/>
              </a:spcAft>
              <a:buFont typeface="Arial" charset="0"/>
              <a:buChar char="•"/>
              <a:defRPr sz="1600">
                <a:solidFill>
                  <a:srgbClr val="7F7F7F"/>
                </a:solidFill>
                <a:latin typeface="Century Gothic" pitchFamily="34" charset="0"/>
              </a:defRPr>
            </a:lvl6pPr>
            <a:lvl7pPr marL="2971800" indent="-228600" eaLnBrk="0" fontAlgn="base" hangingPunct="0">
              <a:spcBef>
                <a:spcPct val="20000"/>
              </a:spcBef>
              <a:spcAft>
                <a:spcPct val="0"/>
              </a:spcAft>
              <a:buFont typeface="Arial" charset="0"/>
              <a:buChar char="•"/>
              <a:defRPr sz="1600">
                <a:solidFill>
                  <a:srgbClr val="7F7F7F"/>
                </a:solidFill>
                <a:latin typeface="Century Gothic" pitchFamily="34" charset="0"/>
              </a:defRPr>
            </a:lvl7pPr>
            <a:lvl8pPr marL="3429000" indent="-228600" eaLnBrk="0" fontAlgn="base" hangingPunct="0">
              <a:spcBef>
                <a:spcPct val="20000"/>
              </a:spcBef>
              <a:spcAft>
                <a:spcPct val="0"/>
              </a:spcAft>
              <a:buFont typeface="Arial" charset="0"/>
              <a:buChar char="•"/>
              <a:defRPr sz="1600">
                <a:solidFill>
                  <a:srgbClr val="7F7F7F"/>
                </a:solidFill>
                <a:latin typeface="Century Gothic" pitchFamily="34" charset="0"/>
              </a:defRPr>
            </a:lvl8pPr>
            <a:lvl9pPr marL="3886200" indent="-228600" eaLnBrk="0" fontAlgn="base" hangingPunct="0">
              <a:spcBef>
                <a:spcPct val="20000"/>
              </a:spcBef>
              <a:spcAft>
                <a:spcPct val="0"/>
              </a:spcAft>
              <a:buFont typeface="Arial" charset="0"/>
              <a:buChar char="•"/>
              <a:defRPr sz="1600">
                <a:solidFill>
                  <a:srgbClr val="7F7F7F"/>
                </a:solidFill>
                <a:latin typeface="Century Gothic" pitchFamily="34" charset="0"/>
              </a:defRPr>
            </a:lvl9pPr>
          </a:lstStyle>
          <a:p>
            <a:pPr eaLnBrk="1" hangingPunct="1">
              <a:spcBef>
                <a:spcPct val="0"/>
              </a:spcBef>
              <a:buNone/>
              <a:defRPr/>
            </a:pPr>
            <a:r>
              <a:rPr lang="en-US" altLang="en-US" sz="1200" b="1" dirty="0">
                <a:solidFill>
                  <a:prstClr val="white"/>
                </a:solidFill>
                <a:latin typeface="Calibri" pitchFamily="34" charset="0"/>
              </a:rPr>
              <a:t>RCT using claims and </a:t>
            </a:r>
            <a:r>
              <a:rPr lang="en-US" altLang="en-US" sz="1100" b="1" dirty="0">
                <a:solidFill>
                  <a:prstClr val="white"/>
                </a:solidFill>
                <a:latin typeface="Calibri" pitchFamily="34" charset="0"/>
              </a:rPr>
              <a:t>EHR</a:t>
            </a:r>
          </a:p>
          <a:p>
            <a:pPr eaLnBrk="1" hangingPunct="1">
              <a:spcBef>
                <a:spcPct val="0"/>
              </a:spcBef>
              <a:buNone/>
              <a:defRPr/>
            </a:pPr>
            <a:r>
              <a:rPr lang="en-US" altLang="en-US" sz="1200" b="1" dirty="0">
                <a:solidFill>
                  <a:prstClr val="white"/>
                </a:solidFill>
                <a:latin typeface="Calibri" pitchFamily="34" charset="0"/>
              </a:rPr>
              <a:t> – pragmatic design</a:t>
            </a:r>
          </a:p>
        </p:txBody>
      </p:sp>
      <p:sp>
        <p:nvSpPr>
          <p:cNvPr id="24" name="TextBox 21">
            <a:extLst>
              <a:ext uri="{FF2B5EF4-FFF2-40B4-BE49-F238E27FC236}">
                <a16:creationId xmlns:a16="http://schemas.microsoft.com/office/drawing/2014/main" id="{9E828D35-7FE6-49AA-B509-C4F626B32947}"/>
              </a:ext>
            </a:extLst>
          </p:cNvPr>
          <p:cNvSpPr txBox="1">
            <a:spLocks noChangeArrowheads="1"/>
          </p:cNvSpPr>
          <p:nvPr/>
        </p:nvSpPr>
        <p:spPr bwMode="auto">
          <a:xfrm>
            <a:off x="5888508" y="2331253"/>
            <a:ext cx="117305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400">
                <a:solidFill>
                  <a:srgbClr val="7F7F7F"/>
                </a:solidFill>
                <a:latin typeface="Century Gothic" pitchFamily="34" charset="0"/>
              </a:defRPr>
            </a:lvl1pPr>
            <a:lvl2pPr marL="742950" indent="-285750" eaLnBrk="0" hangingPunct="0">
              <a:spcBef>
                <a:spcPct val="20000"/>
              </a:spcBef>
              <a:buFont typeface="Courier New" pitchFamily="49" charset="0"/>
              <a:buChar char="o"/>
              <a:defRPr sz="1600">
                <a:solidFill>
                  <a:srgbClr val="7F7F7F"/>
                </a:solidFill>
                <a:latin typeface="Century Gothic" pitchFamily="34" charset="0"/>
              </a:defRPr>
            </a:lvl2pPr>
            <a:lvl3pPr marL="1143000" indent="-228600" eaLnBrk="0" hangingPunct="0">
              <a:spcBef>
                <a:spcPct val="20000"/>
              </a:spcBef>
              <a:buFont typeface="Arial" charset="0"/>
              <a:buChar char="•"/>
              <a:defRPr sz="1600">
                <a:solidFill>
                  <a:srgbClr val="7F7F7F"/>
                </a:solidFill>
                <a:latin typeface="Century Gothic" pitchFamily="34" charset="0"/>
              </a:defRPr>
            </a:lvl3pPr>
            <a:lvl4pPr marL="1600200" indent="-228600" eaLnBrk="0" hangingPunct="0">
              <a:spcBef>
                <a:spcPct val="20000"/>
              </a:spcBef>
              <a:buFont typeface="Courier New" pitchFamily="49" charset="0"/>
              <a:buChar char="o"/>
              <a:defRPr sz="1600">
                <a:solidFill>
                  <a:srgbClr val="7F7F7F"/>
                </a:solidFill>
                <a:latin typeface="Century Gothic" pitchFamily="34" charset="0"/>
              </a:defRPr>
            </a:lvl4pPr>
            <a:lvl5pPr marL="2057400" indent="-228600" eaLnBrk="0" hangingPunct="0">
              <a:spcBef>
                <a:spcPct val="20000"/>
              </a:spcBef>
              <a:buFont typeface="Arial" charset="0"/>
              <a:buChar char="•"/>
              <a:defRPr sz="1600">
                <a:solidFill>
                  <a:srgbClr val="7F7F7F"/>
                </a:solidFill>
                <a:latin typeface="Century Gothic" pitchFamily="34" charset="0"/>
              </a:defRPr>
            </a:lvl5pPr>
            <a:lvl6pPr marL="2514600" indent="-228600" eaLnBrk="0" fontAlgn="base" hangingPunct="0">
              <a:spcBef>
                <a:spcPct val="20000"/>
              </a:spcBef>
              <a:spcAft>
                <a:spcPct val="0"/>
              </a:spcAft>
              <a:buFont typeface="Arial" charset="0"/>
              <a:buChar char="•"/>
              <a:defRPr sz="1600">
                <a:solidFill>
                  <a:srgbClr val="7F7F7F"/>
                </a:solidFill>
                <a:latin typeface="Century Gothic" pitchFamily="34" charset="0"/>
              </a:defRPr>
            </a:lvl6pPr>
            <a:lvl7pPr marL="2971800" indent="-228600" eaLnBrk="0" fontAlgn="base" hangingPunct="0">
              <a:spcBef>
                <a:spcPct val="20000"/>
              </a:spcBef>
              <a:spcAft>
                <a:spcPct val="0"/>
              </a:spcAft>
              <a:buFont typeface="Arial" charset="0"/>
              <a:buChar char="•"/>
              <a:defRPr sz="1600">
                <a:solidFill>
                  <a:srgbClr val="7F7F7F"/>
                </a:solidFill>
                <a:latin typeface="Century Gothic" pitchFamily="34" charset="0"/>
              </a:defRPr>
            </a:lvl7pPr>
            <a:lvl8pPr marL="3429000" indent="-228600" eaLnBrk="0" fontAlgn="base" hangingPunct="0">
              <a:spcBef>
                <a:spcPct val="20000"/>
              </a:spcBef>
              <a:spcAft>
                <a:spcPct val="0"/>
              </a:spcAft>
              <a:buFont typeface="Arial" charset="0"/>
              <a:buChar char="•"/>
              <a:defRPr sz="1600">
                <a:solidFill>
                  <a:srgbClr val="7F7F7F"/>
                </a:solidFill>
                <a:latin typeface="Century Gothic" pitchFamily="34" charset="0"/>
              </a:defRPr>
            </a:lvl8pPr>
            <a:lvl9pPr marL="3886200" indent="-228600" eaLnBrk="0" fontAlgn="base" hangingPunct="0">
              <a:spcBef>
                <a:spcPct val="20000"/>
              </a:spcBef>
              <a:spcAft>
                <a:spcPct val="0"/>
              </a:spcAft>
              <a:buFont typeface="Arial" charset="0"/>
              <a:buChar char="•"/>
              <a:defRPr sz="1600">
                <a:solidFill>
                  <a:srgbClr val="7F7F7F"/>
                </a:solidFill>
                <a:latin typeface="Century Gothic" pitchFamily="34" charset="0"/>
              </a:defRPr>
            </a:lvl9pPr>
          </a:lstStyle>
          <a:p>
            <a:pPr eaLnBrk="1" hangingPunct="1">
              <a:spcBef>
                <a:spcPct val="0"/>
              </a:spcBef>
              <a:buNone/>
              <a:defRPr/>
            </a:pPr>
            <a:r>
              <a:rPr lang="en-US" altLang="en-US" sz="1200" b="1" dirty="0">
                <a:solidFill>
                  <a:prstClr val="white"/>
                </a:solidFill>
                <a:latin typeface="Calibri" pitchFamily="34" charset="0"/>
              </a:rPr>
              <a:t>Single arm study using external control</a:t>
            </a:r>
          </a:p>
        </p:txBody>
      </p:sp>
      <p:cxnSp>
        <p:nvCxnSpPr>
          <p:cNvPr id="25" name="Straight Connector 24">
            <a:extLst>
              <a:ext uri="{FF2B5EF4-FFF2-40B4-BE49-F238E27FC236}">
                <a16:creationId xmlns:a16="http://schemas.microsoft.com/office/drawing/2014/main" id="{0A2FB2A8-5092-4F14-8242-A6B6B782616E}"/>
              </a:ext>
            </a:extLst>
          </p:cNvPr>
          <p:cNvCxnSpPr>
            <a:cxnSpLocks/>
          </p:cNvCxnSpPr>
          <p:nvPr/>
        </p:nvCxnSpPr>
        <p:spPr>
          <a:xfrm>
            <a:off x="538480" y="2033333"/>
            <a:ext cx="2907218" cy="11142"/>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3DF82D0-63A5-46A9-AE8D-837EF9F5EC2C}"/>
              </a:ext>
            </a:extLst>
          </p:cNvPr>
          <p:cNvCxnSpPr>
            <a:cxnSpLocks/>
          </p:cNvCxnSpPr>
          <p:nvPr/>
        </p:nvCxnSpPr>
        <p:spPr>
          <a:xfrm>
            <a:off x="3509516" y="2033330"/>
            <a:ext cx="3488484" cy="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82E7E3EE-A990-4FC9-A005-5E99330F97B2}"/>
              </a:ext>
            </a:extLst>
          </p:cNvPr>
          <p:cNvCxnSpPr>
            <a:cxnSpLocks/>
          </p:cNvCxnSpPr>
          <p:nvPr/>
        </p:nvCxnSpPr>
        <p:spPr>
          <a:xfrm>
            <a:off x="7073158" y="2033330"/>
            <a:ext cx="1694923" cy="0"/>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28" name="TextBox 22">
            <a:extLst>
              <a:ext uri="{FF2B5EF4-FFF2-40B4-BE49-F238E27FC236}">
                <a16:creationId xmlns:a16="http://schemas.microsoft.com/office/drawing/2014/main" id="{3FC4ECE6-B57C-479B-B554-C09D20C1138A}"/>
              </a:ext>
            </a:extLst>
          </p:cNvPr>
          <p:cNvSpPr txBox="1">
            <a:spLocks noChangeArrowheads="1"/>
          </p:cNvSpPr>
          <p:nvPr/>
        </p:nvSpPr>
        <p:spPr bwMode="auto">
          <a:xfrm>
            <a:off x="7068745" y="3476752"/>
            <a:ext cx="171718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400">
                <a:solidFill>
                  <a:srgbClr val="7F7F7F"/>
                </a:solidFill>
                <a:latin typeface="Century Gothic" pitchFamily="34" charset="0"/>
              </a:defRPr>
            </a:lvl1pPr>
            <a:lvl2pPr marL="742950" indent="-285750" eaLnBrk="0" hangingPunct="0">
              <a:spcBef>
                <a:spcPct val="20000"/>
              </a:spcBef>
              <a:buFont typeface="Courier New" pitchFamily="49" charset="0"/>
              <a:buChar char="o"/>
              <a:defRPr sz="1600">
                <a:solidFill>
                  <a:srgbClr val="7F7F7F"/>
                </a:solidFill>
                <a:latin typeface="Century Gothic" pitchFamily="34" charset="0"/>
              </a:defRPr>
            </a:lvl2pPr>
            <a:lvl3pPr marL="1143000" indent="-228600" eaLnBrk="0" hangingPunct="0">
              <a:spcBef>
                <a:spcPct val="20000"/>
              </a:spcBef>
              <a:buFont typeface="Arial" charset="0"/>
              <a:buChar char="•"/>
              <a:defRPr sz="1600">
                <a:solidFill>
                  <a:srgbClr val="7F7F7F"/>
                </a:solidFill>
                <a:latin typeface="Century Gothic" pitchFamily="34" charset="0"/>
              </a:defRPr>
            </a:lvl3pPr>
            <a:lvl4pPr marL="1600200" indent="-228600" eaLnBrk="0" hangingPunct="0">
              <a:spcBef>
                <a:spcPct val="20000"/>
              </a:spcBef>
              <a:buFont typeface="Courier New" pitchFamily="49" charset="0"/>
              <a:buChar char="o"/>
              <a:defRPr sz="1600">
                <a:solidFill>
                  <a:srgbClr val="7F7F7F"/>
                </a:solidFill>
                <a:latin typeface="Century Gothic" pitchFamily="34" charset="0"/>
              </a:defRPr>
            </a:lvl4pPr>
            <a:lvl5pPr marL="2057400" indent="-228600" eaLnBrk="0" hangingPunct="0">
              <a:spcBef>
                <a:spcPct val="20000"/>
              </a:spcBef>
              <a:buFont typeface="Arial" charset="0"/>
              <a:buChar char="•"/>
              <a:defRPr sz="1600">
                <a:solidFill>
                  <a:srgbClr val="7F7F7F"/>
                </a:solidFill>
                <a:latin typeface="Century Gothic" pitchFamily="34" charset="0"/>
              </a:defRPr>
            </a:lvl5pPr>
            <a:lvl6pPr marL="2514600" indent="-228600" eaLnBrk="0" fontAlgn="base" hangingPunct="0">
              <a:spcBef>
                <a:spcPct val="20000"/>
              </a:spcBef>
              <a:spcAft>
                <a:spcPct val="0"/>
              </a:spcAft>
              <a:buFont typeface="Arial" charset="0"/>
              <a:buChar char="•"/>
              <a:defRPr sz="1600">
                <a:solidFill>
                  <a:srgbClr val="7F7F7F"/>
                </a:solidFill>
                <a:latin typeface="Century Gothic" pitchFamily="34" charset="0"/>
              </a:defRPr>
            </a:lvl6pPr>
            <a:lvl7pPr marL="2971800" indent="-228600" eaLnBrk="0" fontAlgn="base" hangingPunct="0">
              <a:spcBef>
                <a:spcPct val="20000"/>
              </a:spcBef>
              <a:spcAft>
                <a:spcPct val="0"/>
              </a:spcAft>
              <a:buFont typeface="Arial" charset="0"/>
              <a:buChar char="•"/>
              <a:defRPr sz="1600">
                <a:solidFill>
                  <a:srgbClr val="7F7F7F"/>
                </a:solidFill>
                <a:latin typeface="Century Gothic" pitchFamily="34" charset="0"/>
              </a:defRPr>
            </a:lvl7pPr>
            <a:lvl8pPr marL="3429000" indent="-228600" eaLnBrk="0" fontAlgn="base" hangingPunct="0">
              <a:spcBef>
                <a:spcPct val="20000"/>
              </a:spcBef>
              <a:spcAft>
                <a:spcPct val="0"/>
              </a:spcAft>
              <a:buFont typeface="Arial" charset="0"/>
              <a:buChar char="•"/>
              <a:defRPr sz="1600">
                <a:solidFill>
                  <a:srgbClr val="7F7F7F"/>
                </a:solidFill>
                <a:latin typeface="Century Gothic" pitchFamily="34" charset="0"/>
              </a:defRPr>
            </a:lvl8pPr>
            <a:lvl9pPr marL="3886200" indent="-228600" eaLnBrk="0" fontAlgn="base" hangingPunct="0">
              <a:spcBef>
                <a:spcPct val="20000"/>
              </a:spcBef>
              <a:spcAft>
                <a:spcPct val="0"/>
              </a:spcAft>
              <a:buFont typeface="Arial" charset="0"/>
              <a:buChar char="•"/>
              <a:defRPr sz="1600">
                <a:solidFill>
                  <a:srgbClr val="7F7F7F"/>
                </a:solidFill>
                <a:latin typeface="Century Gothic" pitchFamily="34" charset="0"/>
              </a:defRPr>
            </a:lvl9pPr>
          </a:lstStyle>
          <a:p>
            <a:pPr eaLnBrk="1" hangingPunct="1">
              <a:spcBef>
                <a:spcPct val="0"/>
              </a:spcBef>
              <a:buNone/>
              <a:defRPr/>
            </a:pPr>
            <a:r>
              <a:rPr lang="en-US" altLang="en-US" sz="1100" b="1" dirty="0">
                <a:solidFill>
                  <a:prstClr val="white"/>
                </a:solidFill>
                <a:latin typeface="Calibri" pitchFamily="34" charset="0"/>
              </a:rPr>
              <a:t>Retrospective Cohort Study  </a:t>
            </a:r>
          </a:p>
        </p:txBody>
      </p:sp>
      <p:sp>
        <p:nvSpPr>
          <p:cNvPr id="29" name="TextBox 28">
            <a:extLst>
              <a:ext uri="{FF2B5EF4-FFF2-40B4-BE49-F238E27FC236}">
                <a16:creationId xmlns:a16="http://schemas.microsoft.com/office/drawing/2014/main" id="{DF890149-62A3-47A6-881B-778C7BCDAACC}"/>
              </a:ext>
            </a:extLst>
          </p:cNvPr>
          <p:cNvSpPr txBox="1"/>
          <p:nvPr/>
        </p:nvSpPr>
        <p:spPr>
          <a:xfrm>
            <a:off x="6988626" y="2071539"/>
            <a:ext cx="1904176" cy="276999"/>
          </a:xfrm>
          <a:prstGeom prst="rect">
            <a:avLst/>
          </a:prstGeom>
          <a:noFill/>
        </p:spPr>
        <p:txBody>
          <a:bodyPr wrap="none" rtlCol="0">
            <a:spAutoFit/>
          </a:bodyPr>
          <a:lstStyle/>
          <a:p>
            <a:pPr>
              <a:defRPr/>
            </a:pPr>
            <a:r>
              <a:rPr lang="en-US" sz="1200" b="1" dirty="0">
                <a:solidFill>
                  <a:srgbClr val="FFFF00"/>
                </a:solidFill>
                <a:effectLst>
                  <a:outerShdw blurRad="38100" dist="38100" dir="2700000" algn="tl">
                    <a:srgbClr val="000000">
                      <a:alpha val="43137"/>
                    </a:srgbClr>
                  </a:outerShdw>
                </a:effectLst>
                <a:latin typeface="Calibri"/>
              </a:rPr>
              <a:t>Prospective data collection</a:t>
            </a:r>
          </a:p>
        </p:txBody>
      </p:sp>
      <p:sp>
        <p:nvSpPr>
          <p:cNvPr id="30" name="TextBox 29">
            <a:extLst>
              <a:ext uri="{FF2B5EF4-FFF2-40B4-BE49-F238E27FC236}">
                <a16:creationId xmlns:a16="http://schemas.microsoft.com/office/drawing/2014/main" id="{631550E3-CFEF-4C2C-8031-D67E9AAFD577}"/>
              </a:ext>
            </a:extLst>
          </p:cNvPr>
          <p:cNvSpPr txBox="1"/>
          <p:nvPr/>
        </p:nvSpPr>
        <p:spPr>
          <a:xfrm>
            <a:off x="7011933" y="2988412"/>
            <a:ext cx="1780616" cy="276999"/>
          </a:xfrm>
          <a:prstGeom prst="rect">
            <a:avLst/>
          </a:prstGeom>
          <a:noFill/>
        </p:spPr>
        <p:txBody>
          <a:bodyPr wrap="none" rtlCol="0">
            <a:spAutoFit/>
          </a:bodyPr>
          <a:lstStyle/>
          <a:p>
            <a:pPr>
              <a:defRPr/>
            </a:pPr>
            <a:r>
              <a:rPr lang="en-US" sz="1200" b="1" dirty="0">
                <a:solidFill>
                  <a:srgbClr val="FFFF00"/>
                </a:solidFill>
                <a:effectLst>
                  <a:outerShdw blurRad="38100" dist="38100" dir="2700000" algn="tl">
                    <a:srgbClr val="000000">
                      <a:alpha val="43137"/>
                    </a:srgbClr>
                  </a:outerShdw>
                </a:effectLst>
                <a:latin typeface="Calibri"/>
              </a:rPr>
              <a:t>Using existing databases </a:t>
            </a:r>
          </a:p>
        </p:txBody>
      </p:sp>
      <p:sp>
        <p:nvSpPr>
          <p:cNvPr id="31" name="Rectangle 30">
            <a:extLst>
              <a:ext uri="{FF2B5EF4-FFF2-40B4-BE49-F238E27FC236}">
                <a16:creationId xmlns:a16="http://schemas.microsoft.com/office/drawing/2014/main" id="{DB6E4FC0-8007-4162-8186-2937E1AAB253}"/>
              </a:ext>
            </a:extLst>
          </p:cNvPr>
          <p:cNvSpPr/>
          <p:nvPr/>
        </p:nvSpPr>
        <p:spPr>
          <a:xfrm>
            <a:off x="7078236" y="2289469"/>
            <a:ext cx="1725532" cy="67844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solidFill>
                <a:prstClr val="white"/>
              </a:solidFill>
              <a:latin typeface="Calibri"/>
            </a:endParaRPr>
          </a:p>
        </p:txBody>
      </p:sp>
      <p:sp>
        <p:nvSpPr>
          <p:cNvPr id="32" name="Rectangle 31">
            <a:extLst>
              <a:ext uri="{FF2B5EF4-FFF2-40B4-BE49-F238E27FC236}">
                <a16:creationId xmlns:a16="http://schemas.microsoft.com/office/drawing/2014/main" id="{EAE2BC97-51B2-4652-B9FF-6735D11CC462}"/>
              </a:ext>
            </a:extLst>
          </p:cNvPr>
          <p:cNvSpPr/>
          <p:nvPr/>
        </p:nvSpPr>
        <p:spPr>
          <a:xfrm>
            <a:off x="7068744" y="3232842"/>
            <a:ext cx="1717188" cy="67635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solidFill>
                <a:prstClr val="white"/>
              </a:solidFill>
              <a:latin typeface="Calibri"/>
            </a:endParaRPr>
          </a:p>
        </p:txBody>
      </p:sp>
      <p:sp>
        <p:nvSpPr>
          <p:cNvPr id="33" name="Rectangle 32">
            <a:extLst>
              <a:ext uri="{FF2B5EF4-FFF2-40B4-BE49-F238E27FC236}">
                <a16:creationId xmlns:a16="http://schemas.microsoft.com/office/drawing/2014/main" id="{D5EBCE34-56FD-44C7-9689-B0E7FAD6CFCD}"/>
              </a:ext>
            </a:extLst>
          </p:cNvPr>
          <p:cNvSpPr/>
          <p:nvPr/>
        </p:nvSpPr>
        <p:spPr>
          <a:xfrm>
            <a:off x="3525675" y="2331254"/>
            <a:ext cx="2306764" cy="107869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solidFill>
                <a:prstClr val="white"/>
              </a:solidFill>
              <a:latin typeface="Calibri"/>
            </a:endParaRPr>
          </a:p>
        </p:txBody>
      </p:sp>
      <p:sp>
        <p:nvSpPr>
          <p:cNvPr id="34" name="TextBox 33">
            <a:extLst>
              <a:ext uri="{FF2B5EF4-FFF2-40B4-BE49-F238E27FC236}">
                <a16:creationId xmlns:a16="http://schemas.microsoft.com/office/drawing/2014/main" id="{79431563-D6A1-4A24-9029-62C005EF9126}"/>
              </a:ext>
            </a:extLst>
          </p:cNvPr>
          <p:cNvSpPr txBox="1"/>
          <p:nvPr/>
        </p:nvSpPr>
        <p:spPr>
          <a:xfrm>
            <a:off x="3445698" y="2071538"/>
            <a:ext cx="2556341" cy="276999"/>
          </a:xfrm>
          <a:prstGeom prst="rect">
            <a:avLst/>
          </a:prstGeom>
          <a:noFill/>
        </p:spPr>
        <p:txBody>
          <a:bodyPr wrap="none" rtlCol="0">
            <a:spAutoFit/>
          </a:bodyPr>
          <a:lstStyle/>
          <a:p>
            <a:pPr>
              <a:defRPr/>
            </a:pPr>
            <a:r>
              <a:rPr lang="en-US" sz="1200" b="1" dirty="0">
                <a:solidFill>
                  <a:srgbClr val="FFFF00"/>
                </a:solidFill>
                <a:effectLst>
                  <a:outerShdw blurRad="38100" dist="38100" dir="2700000" algn="tl">
                    <a:srgbClr val="000000">
                      <a:alpha val="43137"/>
                    </a:srgbClr>
                  </a:outerShdw>
                </a:effectLst>
                <a:latin typeface="Calibri"/>
              </a:rPr>
              <a:t>RCTs with pragmatic design elements</a:t>
            </a:r>
          </a:p>
        </p:txBody>
      </p:sp>
      <p:sp>
        <p:nvSpPr>
          <p:cNvPr id="38" name="TextBox 37">
            <a:extLst>
              <a:ext uri="{FF2B5EF4-FFF2-40B4-BE49-F238E27FC236}">
                <a16:creationId xmlns:a16="http://schemas.microsoft.com/office/drawing/2014/main" id="{EBD03A57-B694-4E9B-A53C-289EDE294DA1}"/>
              </a:ext>
            </a:extLst>
          </p:cNvPr>
          <p:cNvSpPr txBox="1"/>
          <p:nvPr/>
        </p:nvSpPr>
        <p:spPr>
          <a:xfrm>
            <a:off x="1229836" y="4757505"/>
            <a:ext cx="1500188" cy="253916"/>
          </a:xfrm>
          <a:prstGeom prst="rect">
            <a:avLst/>
          </a:prstGeom>
          <a:noFill/>
        </p:spPr>
        <p:txBody>
          <a:bodyPr wrap="square" rtlCol="0">
            <a:spAutoFit/>
          </a:bodyPr>
          <a:lstStyle/>
          <a:p>
            <a:pPr>
              <a:defRPr/>
            </a:pPr>
            <a:r>
              <a:rPr lang="en-US" sz="1050" b="1" dirty="0">
                <a:solidFill>
                  <a:prstClr val="black"/>
                </a:solidFill>
                <a:latin typeface="Calibri"/>
              </a:rPr>
              <a:t>RCT  </a:t>
            </a:r>
          </a:p>
        </p:txBody>
      </p:sp>
      <p:sp>
        <p:nvSpPr>
          <p:cNvPr id="39" name="TextBox 38">
            <a:extLst>
              <a:ext uri="{FF2B5EF4-FFF2-40B4-BE49-F238E27FC236}">
                <a16:creationId xmlns:a16="http://schemas.microsoft.com/office/drawing/2014/main" id="{56F7DA6C-B1EB-45FB-BA94-99311B8A490D}"/>
              </a:ext>
            </a:extLst>
          </p:cNvPr>
          <p:cNvSpPr txBox="1"/>
          <p:nvPr/>
        </p:nvSpPr>
        <p:spPr>
          <a:xfrm>
            <a:off x="4073763" y="4756886"/>
            <a:ext cx="1874886" cy="253916"/>
          </a:xfrm>
          <a:prstGeom prst="rect">
            <a:avLst/>
          </a:prstGeom>
          <a:noFill/>
        </p:spPr>
        <p:txBody>
          <a:bodyPr wrap="square" rtlCol="0">
            <a:spAutoFit/>
          </a:bodyPr>
          <a:lstStyle/>
          <a:p>
            <a:pPr>
              <a:defRPr/>
            </a:pPr>
            <a:r>
              <a:rPr lang="en-US" sz="1050" b="1" dirty="0">
                <a:solidFill>
                  <a:prstClr val="black"/>
                </a:solidFill>
                <a:latin typeface="Calibri"/>
              </a:rPr>
              <a:t>Pragmatic RCTs/RWE</a:t>
            </a:r>
          </a:p>
        </p:txBody>
      </p:sp>
      <p:sp>
        <p:nvSpPr>
          <p:cNvPr id="40" name="TextBox 39">
            <a:extLst>
              <a:ext uri="{FF2B5EF4-FFF2-40B4-BE49-F238E27FC236}">
                <a16:creationId xmlns:a16="http://schemas.microsoft.com/office/drawing/2014/main" id="{D470EE24-26B2-4371-B8C6-6802AF86AC89}"/>
              </a:ext>
            </a:extLst>
          </p:cNvPr>
          <p:cNvSpPr txBox="1"/>
          <p:nvPr/>
        </p:nvSpPr>
        <p:spPr>
          <a:xfrm>
            <a:off x="6590945" y="4756394"/>
            <a:ext cx="1946297" cy="253916"/>
          </a:xfrm>
          <a:prstGeom prst="rect">
            <a:avLst/>
          </a:prstGeom>
          <a:noFill/>
        </p:spPr>
        <p:txBody>
          <a:bodyPr wrap="square" rtlCol="0">
            <a:spAutoFit/>
          </a:bodyPr>
          <a:lstStyle/>
          <a:p>
            <a:pPr>
              <a:defRPr/>
            </a:pPr>
            <a:r>
              <a:rPr lang="en-US" sz="1050" b="1" dirty="0">
                <a:solidFill>
                  <a:prstClr val="black"/>
                </a:solidFill>
                <a:latin typeface="Calibri"/>
              </a:rPr>
              <a:t>Observational studies</a:t>
            </a:r>
          </a:p>
        </p:txBody>
      </p:sp>
      <p:sp>
        <p:nvSpPr>
          <p:cNvPr id="41" name="Down Arrow 59">
            <a:extLst>
              <a:ext uri="{FF2B5EF4-FFF2-40B4-BE49-F238E27FC236}">
                <a16:creationId xmlns:a16="http://schemas.microsoft.com/office/drawing/2014/main" id="{7D303AC8-C527-4299-BDA5-69664B835EDF}"/>
              </a:ext>
            </a:extLst>
          </p:cNvPr>
          <p:cNvSpPr/>
          <p:nvPr/>
        </p:nvSpPr>
        <p:spPr>
          <a:xfrm flipV="1">
            <a:off x="1277620" y="4527793"/>
            <a:ext cx="342900" cy="228600"/>
          </a:xfrm>
          <a:prstGeom prst="downArrow">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solidFill>
                <a:prstClr val="white"/>
              </a:solidFill>
              <a:latin typeface="Calibri"/>
            </a:endParaRPr>
          </a:p>
        </p:txBody>
      </p:sp>
      <p:sp>
        <p:nvSpPr>
          <p:cNvPr id="42" name="Down Arrow 60">
            <a:extLst>
              <a:ext uri="{FF2B5EF4-FFF2-40B4-BE49-F238E27FC236}">
                <a16:creationId xmlns:a16="http://schemas.microsoft.com/office/drawing/2014/main" id="{042F9C3D-A543-43E5-8773-50278A5B1968}"/>
              </a:ext>
            </a:extLst>
          </p:cNvPr>
          <p:cNvSpPr/>
          <p:nvPr/>
        </p:nvSpPr>
        <p:spPr>
          <a:xfrm flipV="1">
            <a:off x="4649470" y="4520158"/>
            <a:ext cx="342900" cy="228600"/>
          </a:xfrm>
          <a:prstGeom prst="downArrow">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solidFill>
                <a:prstClr val="white"/>
              </a:solidFill>
              <a:latin typeface="Calibri"/>
            </a:endParaRPr>
          </a:p>
        </p:txBody>
      </p:sp>
      <p:sp>
        <p:nvSpPr>
          <p:cNvPr id="43" name="Down Arrow 61">
            <a:extLst>
              <a:ext uri="{FF2B5EF4-FFF2-40B4-BE49-F238E27FC236}">
                <a16:creationId xmlns:a16="http://schemas.microsoft.com/office/drawing/2014/main" id="{B23568EF-7EEB-4931-A111-F181593DBDAD}"/>
              </a:ext>
            </a:extLst>
          </p:cNvPr>
          <p:cNvSpPr/>
          <p:nvPr/>
        </p:nvSpPr>
        <p:spPr>
          <a:xfrm flipV="1">
            <a:off x="7278370" y="4512523"/>
            <a:ext cx="342900" cy="228600"/>
          </a:xfrm>
          <a:prstGeom prst="downArrow">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solidFill>
                <a:prstClr val="white"/>
              </a:solidFill>
              <a:latin typeface="Calibri"/>
            </a:endParaRPr>
          </a:p>
        </p:txBody>
      </p:sp>
      <p:sp>
        <p:nvSpPr>
          <p:cNvPr id="44" name="Rectangle 43">
            <a:extLst>
              <a:ext uri="{FF2B5EF4-FFF2-40B4-BE49-F238E27FC236}">
                <a16:creationId xmlns:a16="http://schemas.microsoft.com/office/drawing/2014/main" id="{D4D83612-2883-4B28-9938-9DEBE1587B29}"/>
              </a:ext>
            </a:extLst>
          </p:cNvPr>
          <p:cNvSpPr/>
          <p:nvPr/>
        </p:nvSpPr>
        <p:spPr>
          <a:xfrm>
            <a:off x="457201" y="1123951"/>
            <a:ext cx="5205731" cy="372758"/>
          </a:xfrm>
          <a:prstGeom prst="rect">
            <a:avLst/>
          </a:prstGeom>
          <a:noFill/>
          <a:ln>
            <a:solidFill>
              <a:schemeClr val="bg1">
                <a:lumMod val="75000"/>
              </a:schemeClr>
            </a:solidFill>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solidFill>
                <a:srgbClr val="1F497D"/>
              </a:solidFill>
              <a:latin typeface="Calibri"/>
            </a:endParaRPr>
          </a:p>
        </p:txBody>
      </p:sp>
      <p:sp>
        <p:nvSpPr>
          <p:cNvPr id="2" name="Rectangle 1"/>
          <p:cNvSpPr/>
          <p:nvPr/>
        </p:nvSpPr>
        <p:spPr>
          <a:xfrm>
            <a:off x="3537552" y="1123952"/>
            <a:ext cx="2294888" cy="2891178"/>
          </a:xfrm>
          <a:prstGeom prst="rect">
            <a:avLst/>
          </a:prstGeom>
          <a:noFill/>
          <a:ln w="508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5826162" y="1123950"/>
            <a:ext cx="1072854" cy="2891178"/>
          </a:xfrm>
          <a:prstGeom prst="rect">
            <a:avLst/>
          </a:prstGeom>
          <a:noFill/>
          <a:ln w="508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6928240" y="1123950"/>
            <a:ext cx="1892201" cy="2891178"/>
          </a:xfrm>
          <a:prstGeom prst="rect">
            <a:avLst/>
          </a:prstGeom>
          <a:noFill/>
          <a:ln w="508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5D6C22E7-FCE7-4A26-B2E7-F44C8AFA2738}"/>
              </a:ext>
            </a:extLst>
          </p:cNvPr>
          <p:cNvSpPr txBox="1"/>
          <p:nvPr/>
        </p:nvSpPr>
        <p:spPr>
          <a:xfrm>
            <a:off x="440743" y="4932514"/>
            <a:ext cx="1577676" cy="253916"/>
          </a:xfrm>
          <a:prstGeom prst="rect">
            <a:avLst/>
          </a:prstGeom>
          <a:noFill/>
        </p:spPr>
        <p:txBody>
          <a:bodyPr wrap="none" rtlCol="0">
            <a:spAutoFit/>
          </a:bodyPr>
          <a:lstStyle/>
          <a:p>
            <a:r>
              <a:rPr lang="en-US" sz="1050" dirty="0" err="1">
                <a:solidFill>
                  <a:srgbClr val="007CBA"/>
                </a:solidFill>
              </a:rPr>
              <a:t>Courtsey</a:t>
            </a:r>
            <a:r>
              <a:rPr lang="en-US" sz="1050" dirty="0">
                <a:solidFill>
                  <a:srgbClr val="007CBA"/>
                </a:solidFill>
              </a:rPr>
              <a:t> of Peter Stein</a:t>
            </a:r>
          </a:p>
        </p:txBody>
      </p:sp>
      <p:sp>
        <p:nvSpPr>
          <p:cNvPr id="48" name="Flowchart: Merge 47"/>
          <p:cNvSpPr/>
          <p:nvPr/>
        </p:nvSpPr>
        <p:spPr>
          <a:xfrm rot="5400000">
            <a:off x="4402268" y="74483"/>
            <a:ext cx="491862" cy="8382000"/>
          </a:xfrm>
          <a:prstGeom prst="flowChartMerge">
            <a:avLst/>
          </a:prstGeom>
          <a:gradFill flip="none" rotWithShape="1">
            <a:gsLst>
              <a:gs pos="25000">
                <a:schemeClr val="tx2"/>
              </a:gs>
              <a:gs pos="55000">
                <a:schemeClr val="bg2">
                  <a:lumMod val="75000"/>
                </a:schemeClr>
              </a:gs>
            </a:gsLst>
            <a:lin ang="54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defTabSz="514350">
              <a:defRPr/>
            </a:pPr>
            <a:endParaRPr lang="en-US" sz="1013">
              <a:solidFill>
                <a:prstClr val="white"/>
              </a:solidFill>
              <a:latin typeface="Calibri"/>
            </a:endParaRPr>
          </a:p>
        </p:txBody>
      </p:sp>
      <p:sp>
        <p:nvSpPr>
          <p:cNvPr id="49" name="TextBox 10">
            <a:extLst>
              <a:ext uri="{FF2B5EF4-FFF2-40B4-BE49-F238E27FC236}">
                <a16:creationId xmlns:a16="http://schemas.microsoft.com/office/drawing/2014/main" id="{EE17389C-9A21-4F76-8D61-F7C43E8758AC}"/>
              </a:ext>
            </a:extLst>
          </p:cNvPr>
          <p:cNvSpPr txBox="1">
            <a:spLocks noChangeArrowheads="1"/>
          </p:cNvSpPr>
          <p:nvPr/>
        </p:nvSpPr>
        <p:spPr bwMode="auto">
          <a:xfrm>
            <a:off x="4823680" y="4107418"/>
            <a:ext cx="3405920" cy="369332"/>
          </a:xfrm>
          <a:prstGeom prst="rect">
            <a:avLst/>
          </a:prstGeom>
          <a:noFill/>
          <a:ln>
            <a:noFill/>
          </a:ln>
        </p:spPr>
        <p:txBody>
          <a:bodyPr wrap="square">
            <a:spAutoFit/>
          </a:bodyPr>
          <a:lstStyle>
            <a:lvl1pPr eaLnBrk="0" hangingPunct="0">
              <a:spcBef>
                <a:spcPct val="20000"/>
              </a:spcBef>
              <a:buFont typeface="Arial" charset="0"/>
              <a:buChar char="•"/>
              <a:defRPr sz="2400">
                <a:solidFill>
                  <a:srgbClr val="7F7F7F"/>
                </a:solidFill>
                <a:latin typeface="Century Gothic" pitchFamily="34" charset="0"/>
              </a:defRPr>
            </a:lvl1pPr>
            <a:lvl2pPr marL="742950" indent="-285750" eaLnBrk="0" hangingPunct="0">
              <a:spcBef>
                <a:spcPct val="20000"/>
              </a:spcBef>
              <a:buFont typeface="Courier New" pitchFamily="49" charset="0"/>
              <a:buChar char="o"/>
              <a:defRPr sz="1600">
                <a:solidFill>
                  <a:srgbClr val="7F7F7F"/>
                </a:solidFill>
                <a:latin typeface="Century Gothic" pitchFamily="34" charset="0"/>
              </a:defRPr>
            </a:lvl2pPr>
            <a:lvl3pPr marL="1143000" indent="-228600" eaLnBrk="0" hangingPunct="0">
              <a:spcBef>
                <a:spcPct val="20000"/>
              </a:spcBef>
              <a:buFont typeface="Arial" charset="0"/>
              <a:buChar char="•"/>
              <a:defRPr sz="1600">
                <a:solidFill>
                  <a:srgbClr val="7F7F7F"/>
                </a:solidFill>
                <a:latin typeface="Century Gothic" pitchFamily="34" charset="0"/>
              </a:defRPr>
            </a:lvl3pPr>
            <a:lvl4pPr marL="1600200" indent="-228600" eaLnBrk="0" hangingPunct="0">
              <a:spcBef>
                <a:spcPct val="20000"/>
              </a:spcBef>
              <a:buFont typeface="Courier New" pitchFamily="49" charset="0"/>
              <a:buChar char="o"/>
              <a:defRPr sz="1600">
                <a:solidFill>
                  <a:srgbClr val="7F7F7F"/>
                </a:solidFill>
                <a:latin typeface="Century Gothic" pitchFamily="34" charset="0"/>
              </a:defRPr>
            </a:lvl4pPr>
            <a:lvl5pPr marL="2057400" indent="-228600" eaLnBrk="0" hangingPunct="0">
              <a:spcBef>
                <a:spcPct val="20000"/>
              </a:spcBef>
              <a:buFont typeface="Arial" charset="0"/>
              <a:buChar char="•"/>
              <a:defRPr sz="1600">
                <a:solidFill>
                  <a:srgbClr val="7F7F7F"/>
                </a:solidFill>
                <a:latin typeface="Century Gothic" pitchFamily="34" charset="0"/>
              </a:defRPr>
            </a:lvl5pPr>
            <a:lvl6pPr marL="2514600" indent="-228600" eaLnBrk="0" fontAlgn="base" hangingPunct="0">
              <a:spcBef>
                <a:spcPct val="20000"/>
              </a:spcBef>
              <a:spcAft>
                <a:spcPct val="0"/>
              </a:spcAft>
              <a:buFont typeface="Arial" charset="0"/>
              <a:buChar char="•"/>
              <a:defRPr sz="1600">
                <a:solidFill>
                  <a:srgbClr val="7F7F7F"/>
                </a:solidFill>
                <a:latin typeface="Century Gothic" pitchFamily="34" charset="0"/>
              </a:defRPr>
            </a:lvl6pPr>
            <a:lvl7pPr marL="2971800" indent="-228600" eaLnBrk="0" fontAlgn="base" hangingPunct="0">
              <a:spcBef>
                <a:spcPct val="20000"/>
              </a:spcBef>
              <a:spcAft>
                <a:spcPct val="0"/>
              </a:spcAft>
              <a:buFont typeface="Arial" charset="0"/>
              <a:buChar char="•"/>
              <a:defRPr sz="1600">
                <a:solidFill>
                  <a:srgbClr val="7F7F7F"/>
                </a:solidFill>
                <a:latin typeface="Century Gothic" pitchFamily="34" charset="0"/>
              </a:defRPr>
            </a:lvl7pPr>
            <a:lvl8pPr marL="3429000" indent="-228600" eaLnBrk="0" fontAlgn="base" hangingPunct="0">
              <a:spcBef>
                <a:spcPct val="20000"/>
              </a:spcBef>
              <a:spcAft>
                <a:spcPct val="0"/>
              </a:spcAft>
              <a:buFont typeface="Arial" charset="0"/>
              <a:buChar char="•"/>
              <a:defRPr sz="1600">
                <a:solidFill>
                  <a:srgbClr val="7F7F7F"/>
                </a:solidFill>
                <a:latin typeface="Century Gothic" pitchFamily="34" charset="0"/>
              </a:defRPr>
            </a:lvl8pPr>
            <a:lvl9pPr marL="3886200" indent="-228600" eaLnBrk="0" fontAlgn="base" hangingPunct="0">
              <a:spcBef>
                <a:spcPct val="20000"/>
              </a:spcBef>
              <a:spcAft>
                <a:spcPct val="0"/>
              </a:spcAft>
              <a:buFont typeface="Arial" charset="0"/>
              <a:buChar char="•"/>
              <a:defRPr sz="1600">
                <a:solidFill>
                  <a:srgbClr val="7F7F7F"/>
                </a:solidFill>
                <a:latin typeface="Century Gothic" pitchFamily="34" charset="0"/>
              </a:defRPr>
            </a:lvl9pPr>
          </a:lstStyle>
          <a:p>
            <a:pPr eaLnBrk="1" hangingPunct="1">
              <a:spcBef>
                <a:spcPct val="0"/>
              </a:spcBef>
              <a:buNone/>
              <a:defRPr/>
            </a:pPr>
            <a:r>
              <a:rPr lang="en-US" altLang="en-US" sz="1800" b="1" dirty="0">
                <a:solidFill>
                  <a:srgbClr val="FFFF00"/>
                </a:solidFill>
                <a:latin typeface="Calibri" pitchFamily="34" charset="0"/>
              </a:rPr>
              <a:t>Increasing reliance</a:t>
            </a:r>
            <a:r>
              <a:rPr lang="en-US" altLang="en-US" sz="1500" dirty="0">
                <a:solidFill>
                  <a:srgbClr val="FFFF00"/>
                </a:solidFill>
                <a:latin typeface="Calibri" pitchFamily="34" charset="0"/>
              </a:rPr>
              <a:t> </a:t>
            </a:r>
            <a:r>
              <a:rPr lang="en-US" altLang="en-US" sz="1800" b="1" dirty="0">
                <a:solidFill>
                  <a:srgbClr val="FFFF00"/>
                </a:solidFill>
                <a:latin typeface="Calibri" pitchFamily="34" charset="0"/>
              </a:rPr>
              <a:t>on RWD</a:t>
            </a:r>
          </a:p>
        </p:txBody>
      </p:sp>
    </p:spTree>
    <p:extLst>
      <p:ext uri="{BB962C8B-B14F-4D97-AF65-F5344CB8AC3E}">
        <p14:creationId xmlns:p14="http://schemas.microsoft.com/office/powerpoint/2010/main" val="2221203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45" grpId="0" animBg="1"/>
      <p:bldP spid="45" grpId="1" animBg="1"/>
      <p:bldP spid="4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25AB3-E6E6-49DC-9049-DEBAD765C7A0}"/>
              </a:ext>
            </a:extLst>
          </p:cNvPr>
          <p:cNvSpPr>
            <a:spLocks noGrp="1"/>
          </p:cNvSpPr>
          <p:nvPr>
            <p:ph type="title"/>
          </p:nvPr>
        </p:nvSpPr>
        <p:spPr/>
        <p:txBody>
          <a:bodyPr>
            <a:noAutofit/>
          </a:bodyPr>
          <a:lstStyle/>
          <a:p>
            <a:r>
              <a:rPr lang="en-US" sz="4000" b="1" dirty="0">
                <a:solidFill>
                  <a:schemeClr val="accent1">
                    <a:lumMod val="75000"/>
                  </a:schemeClr>
                </a:solidFill>
              </a:rPr>
              <a:t>Examples: Pragmatic Trials</a:t>
            </a:r>
          </a:p>
        </p:txBody>
      </p:sp>
      <p:sp>
        <p:nvSpPr>
          <p:cNvPr id="3" name="Content Placeholder 2">
            <a:extLst>
              <a:ext uri="{FF2B5EF4-FFF2-40B4-BE49-F238E27FC236}">
                <a16:creationId xmlns:a16="http://schemas.microsoft.com/office/drawing/2014/main" id="{E62D3FDB-4567-464D-8F4D-067F7AADA90E}"/>
              </a:ext>
            </a:extLst>
          </p:cNvPr>
          <p:cNvSpPr>
            <a:spLocks noGrp="1"/>
          </p:cNvSpPr>
          <p:nvPr>
            <p:ph idx="1"/>
          </p:nvPr>
        </p:nvSpPr>
        <p:spPr>
          <a:xfrm>
            <a:off x="323851" y="1047750"/>
            <a:ext cx="8509103" cy="3674115"/>
          </a:xfrm>
        </p:spPr>
        <p:txBody>
          <a:bodyPr>
            <a:normAutofit fontScale="92500" lnSpcReduction="20000"/>
          </a:bodyPr>
          <a:lstStyle/>
          <a:p>
            <a:pPr marL="0" indent="0">
              <a:buNone/>
            </a:pPr>
            <a:r>
              <a:rPr lang="en-US" b="1" dirty="0"/>
              <a:t>DAPA-MI</a:t>
            </a:r>
          </a:p>
          <a:p>
            <a:r>
              <a:rPr lang="en-US" sz="2600" dirty="0"/>
              <a:t>Does the use of </a:t>
            </a:r>
            <a:r>
              <a:rPr lang="en-US" sz="2600" dirty="0" err="1"/>
              <a:t>Dapagliflozin</a:t>
            </a:r>
            <a:r>
              <a:rPr lang="en-US" sz="2600" dirty="0"/>
              <a:t> reduce the risk for cardiovascular death and heart failure related hospitalization among non-diabetic patients with acute heart attack?</a:t>
            </a:r>
          </a:p>
          <a:p>
            <a:r>
              <a:rPr lang="en-US" sz="2600" dirty="0"/>
              <a:t>Multicenter, registry-based, placebo-controlled RCT</a:t>
            </a:r>
          </a:p>
          <a:p>
            <a:r>
              <a:rPr lang="en-US" sz="2600" dirty="0"/>
              <a:t>Pragmatic</a:t>
            </a:r>
          </a:p>
          <a:p>
            <a:pPr lvl="1"/>
            <a:r>
              <a:rPr lang="en-US" sz="2600" dirty="0"/>
              <a:t>Registry-based (in Sweden and UK)</a:t>
            </a:r>
          </a:p>
          <a:p>
            <a:pPr lvl="1"/>
            <a:r>
              <a:rPr lang="en-US" sz="2600" dirty="0"/>
              <a:t>Prospective data collected from routine care</a:t>
            </a:r>
          </a:p>
          <a:p>
            <a:pPr lvl="1"/>
            <a:r>
              <a:rPr lang="en-US" sz="2600" dirty="0"/>
              <a:t>Mobile App to monitor patients</a:t>
            </a:r>
          </a:p>
          <a:p>
            <a:pPr lvl="1"/>
            <a:r>
              <a:rPr lang="en-US" sz="2600" dirty="0"/>
              <a:t>“Clever Cap” technology to allow monitoring drug adherence</a:t>
            </a:r>
          </a:p>
        </p:txBody>
      </p:sp>
    </p:spTree>
    <p:extLst>
      <p:ext uri="{BB962C8B-B14F-4D97-AF65-F5344CB8AC3E}">
        <p14:creationId xmlns:p14="http://schemas.microsoft.com/office/powerpoint/2010/main" val="3248545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D074-73D3-4701-A2F6-0D9A56DDE78F}"/>
              </a:ext>
            </a:extLst>
          </p:cNvPr>
          <p:cNvSpPr>
            <a:spLocks noGrp="1"/>
          </p:cNvSpPr>
          <p:nvPr>
            <p:ph type="title"/>
          </p:nvPr>
        </p:nvSpPr>
        <p:spPr/>
        <p:txBody>
          <a:bodyPr>
            <a:noAutofit/>
          </a:bodyPr>
          <a:lstStyle/>
          <a:p>
            <a:r>
              <a:rPr lang="en-US" sz="4000" b="1" dirty="0">
                <a:solidFill>
                  <a:schemeClr val="accent1">
                    <a:lumMod val="75000"/>
                  </a:schemeClr>
                </a:solidFill>
              </a:rPr>
              <a:t>Examples: Trial + External Controls</a:t>
            </a:r>
          </a:p>
        </p:txBody>
      </p:sp>
      <p:sp>
        <p:nvSpPr>
          <p:cNvPr id="3" name="Content Placeholder 2">
            <a:extLst>
              <a:ext uri="{FF2B5EF4-FFF2-40B4-BE49-F238E27FC236}">
                <a16:creationId xmlns:a16="http://schemas.microsoft.com/office/drawing/2014/main" id="{5E5AE0D4-B2F7-4AE9-B0D7-8F25EA2B93E2}"/>
              </a:ext>
            </a:extLst>
          </p:cNvPr>
          <p:cNvSpPr>
            <a:spLocks noGrp="1"/>
          </p:cNvSpPr>
          <p:nvPr>
            <p:ph idx="1"/>
          </p:nvPr>
        </p:nvSpPr>
        <p:spPr/>
        <p:txBody>
          <a:bodyPr/>
          <a:lstStyle/>
          <a:p>
            <a:r>
              <a:rPr lang="en-US" dirty="0"/>
              <a:t>There have been many examples in</a:t>
            </a:r>
          </a:p>
          <a:p>
            <a:pPr lvl="1"/>
            <a:r>
              <a:rPr lang="en-US" dirty="0"/>
              <a:t>Oncology/Hematology</a:t>
            </a:r>
          </a:p>
          <a:p>
            <a:pPr lvl="1"/>
            <a:r>
              <a:rPr lang="en-US" dirty="0"/>
              <a:t>Rare Diseases</a:t>
            </a:r>
          </a:p>
        </p:txBody>
      </p:sp>
    </p:spTree>
    <p:extLst>
      <p:ext uri="{BB962C8B-B14F-4D97-AF65-F5344CB8AC3E}">
        <p14:creationId xmlns:p14="http://schemas.microsoft.com/office/powerpoint/2010/main" val="3856740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1585A-8BB7-4311-A78D-1A6D5EF0DC00}"/>
              </a:ext>
            </a:extLst>
          </p:cNvPr>
          <p:cNvSpPr>
            <a:spLocks noGrp="1"/>
          </p:cNvSpPr>
          <p:nvPr>
            <p:ph type="title"/>
          </p:nvPr>
        </p:nvSpPr>
        <p:spPr/>
        <p:txBody>
          <a:bodyPr>
            <a:noAutofit/>
          </a:bodyPr>
          <a:lstStyle/>
          <a:p>
            <a:r>
              <a:rPr lang="en-US" sz="4000" b="1" dirty="0">
                <a:solidFill>
                  <a:schemeClr val="accent1">
                    <a:lumMod val="75000"/>
                  </a:schemeClr>
                </a:solidFill>
              </a:rPr>
              <a:t>Examples: Observational Studies</a:t>
            </a:r>
          </a:p>
        </p:txBody>
      </p:sp>
      <p:sp>
        <p:nvSpPr>
          <p:cNvPr id="3" name="Content Placeholder 2">
            <a:extLst>
              <a:ext uri="{FF2B5EF4-FFF2-40B4-BE49-F238E27FC236}">
                <a16:creationId xmlns:a16="http://schemas.microsoft.com/office/drawing/2014/main" id="{4689B7F6-2D97-428C-9332-FC84AB58610A}"/>
              </a:ext>
            </a:extLst>
          </p:cNvPr>
          <p:cNvSpPr>
            <a:spLocks noGrp="1"/>
          </p:cNvSpPr>
          <p:nvPr>
            <p:ph idx="1"/>
          </p:nvPr>
        </p:nvSpPr>
        <p:spPr>
          <a:xfrm>
            <a:off x="323851" y="1123950"/>
            <a:ext cx="8509103" cy="3597915"/>
          </a:xfrm>
        </p:spPr>
        <p:txBody>
          <a:bodyPr>
            <a:normAutofit/>
          </a:bodyPr>
          <a:lstStyle/>
          <a:p>
            <a:pPr marL="0" indent="0">
              <a:buNone/>
            </a:pPr>
            <a:r>
              <a:rPr lang="en-US" b="1" dirty="0" err="1"/>
              <a:t>Prograf</a:t>
            </a:r>
            <a:r>
              <a:rPr lang="en-US" b="1" dirty="0"/>
              <a:t>: </a:t>
            </a:r>
            <a:r>
              <a:rPr lang="en-US" dirty="0"/>
              <a:t>organ injection in lung transplantation</a:t>
            </a:r>
          </a:p>
          <a:p>
            <a:r>
              <a:rPr lang="en-US" sz="2400" dirty="0"/>
              <a:t>Retrospective non-interventional study</a:t>
            </a:r>
          </a:p>
          <a:p>
            <a:r>
              <a:rPr lang="en-US" sz="2400" dirty="0"/>
              <a:t>Data Source: nationwide Scientific Registry of Transplant Recipients (SRTR), compared to historical control</a:t>
            </a:r>
          </a:p>
          <a:p>
            <a:r>
              <a:rPr lang="en-US" sz="2400" dirty="0"/>
              <a:t>Primary endpoint: graft failure or death within 1 year after transplantation</a:t>
            </a:r>
          </a:p>
          <a:p>
            <a:r>
              <a:rPr lang="en-US" sz="2400" dirty="0"/>
              <a:t>The drug was approved to prevent organ injection among those receiving lung transplantation</a:t>
            </a:r>
          </a:p>
          <a:p>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1630382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hlinkClick r:id="rId3"/>
            <a:extLst>
              <a:ext uri="{FF2B5EF4-FFF2-40B4-BE49-F238E27FC236}">
                <a16:creationId xmlns:a16="http://schemas.microsoft.com/office/drawing/2014/main" id="{58BD3B03-CFC0-4BB6-8F7A-06B0482B6FF3}"/>
              </a:ext>
            </a:extLst>
          </p:cNvPr>
          <p:cNvPicPr>
            <a:picLocks noChangeAspect="1"/>
          </p:cNvPicPr>
          <p:nvPr/>
        </p:nvPicPr>
        <p:blipFill>
          <a:blip r:embed="rId4"/>
          <a:stretch>
            <a:fillRect/>
          </a:stretch>
        </p:blipFill>
        <p:spPr>
          <a:xfrm>
            <a:off x="685800" y="150204"/>
            <a:ext cx="3285529" cy="4790090"/>
          </a:xfrm>
          <a:prstGeom prst="rect">
            <a:avLst/>
          </a:prstGeom>
        </p:spPr>
      </p:pic>
      <p:sp>
        <p:nvSpPr>
          <p:cNvPr id="2" name="TextBox 1">
            <a:extLst>
              <a:ext uri="{FF2B5EF4-FFF2-40B4-BE49-F238E27FC236}">
                <a16:creationId xmlns:a16="http://schemas.microsoft.com/office/drawing/2014/main" id="{5D6C22E7-FCE7-4A26-B2E7-F44C8AFA2738}"/>
              </a:ext>
            </a:extLst>
          </p:cNvPr>
          <p:cNvSpPr txBox="1"/>
          <p:nvPr/>
        </p:nvSpPr>
        <p:spPr>
          <a:xfrm>
            <a:off x="1241914" y="4932514"/>
            <a:ext cx="6264857" cy="253916"/>
          </a:xfrm>
          <a:prstGeom prst="rect">
            <a:avLst/>
          </a:prstGeom>
          <a:noFill/>
        </p:spPr>
        <p:txBody>
          <a:bodyPr wrap="none" rtlCol="0">
            <a:spAutoFit/>
          </a:bodyPr>
          <a:lstStyle/>
          <a:p>
            <a:r>
              <a:rPr lang="en-US" sz="1050" dirty="0">
                <a:solidFill>
                  <a:srgbClr val="007CBA"/>
                </a:solidFill>
              </a:rPr>
              <a:t>https://www.fda.gov/downloads/ScienceResearch/SpecialTopics/RealWorldEvidence/UCM627769.pdf</a:t>
            </a:r>
          </a:p>
        </p:txBody>
      </p:sp>
      <p:pic>
        <p:nvPicPr>
          <p:cNvPr id="7" name="Content Placeholder 6">
            <a:extLst>
              <a:ext uri="{FF2B5EF4-FFF2-40B4-BE49-F238E27FC236}">
                <a16:creationId xmlns:a16="http://schemas.microsoft.com/office/drawing/2014/main" id="{F6F2434A-7A22-494E-AA63-0AD4336F0DD0}"/>
              </a:ext>
            </a:extLst>
          </p:cNvPr>
          <p:cNvPicPr>
            <a:picLocks noGrp="1" noChangeAspect="1"/>
          </p:cNvPicPr>
          <p:nvPr>
            <p:ph sz="half" idx="2"/>
          </p:nvPr>
        </p:nvPicPr>
        <p:blipFill>
          <a:blip r:embed="rId5"/>
          <a:stretch>
            <a:fillRect/>
          </a:stretch>
        </p:blipFill>
        <p:spPr>
          <a:xfrm>
            <a:off x="4955619" y="1200150"/>
            <a:ext cx="3423761" cy="3394075"/>
          </a:xfrm>
          <a:prstGeom prst="rect">
            <a:avLst/>
          </a:prstGeom>
        </p:spPr>
      </p:pic>
    </p:spTree>
    <p:extLst>
      <p:ext uri="{BB962C8B-B14F-4D97-AF65-F5344CB8AC3E}">
        <p14:creationId xmlns:p14="http://schemas.microsoft.com/office/powerpoint/2010/main" val="3599344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C42A6-86C4-4F2F-998F-089AB61BEF2F}"/>
              </a:ext>
            </a:extLst>
          </p:cNvPr>
          <p:cNvSpPr>
            <a:spLocks noGrp="1"/>
          </p:cNvSpPr>
          <p:nvPr>
            <p:ph type="title"/>
          </p:nvPr>
        </p:nvSpPr>
        <p:spPr/>
        <p:txBody>
          <a:bodyPr>
            <a:normAutofit fontScale="90000"/>
          </a:bodyPr>
          <a:lstStyle/>
          <a:p>
            <a:r>
              <a:rPr lang="en-US" sz="4000" b="1" dirty="0">
                <a:solidFill>
                  <a:schemeClr val="accent1">
                    <a:lumMod val="75000"/>
                  </a:schemeClr>
                </a:solidFill>
              </a:rPr>
              <a:t>Statistical Considerations</a:t>
            </a:r>
          </a:p>
        </p:txBody>
      </p:sp>
      <p:sp>
        <p:nvSpPr>
          <p:cNvPr id="3" name="Content Placeholder 2">
            <a:extLst>
              <a:ext uri="{FF2B5EF4-FFF2-40B4-BE49-F238E27FC236}">
                <a16:creationId xmlns:a16="http://schemas.microsoft.com/office/drawing/2014/main" id="{8B79F366-2085-4696-AB1D-1552E8CD82D8}"/>
              </a:ext>
            </a:extLst>
          </p:cNvPr>
          <p:cNvSpPr>
            <a:spLocks noGrp="1"/>
          </p:cNvSpPr>
          <p:nvPr>
            <p:ph idx="1"/>
          </p:nvPr>
        </p:nvSpPr>
        <p:spPr/>
        <p:txBody>
          <a:bodyPr>
            <a:normAutofit fontScale="85000" lnSpcReduction="20000"/>
          </a:bodyPr>
          <a:lstStyle/>
          <a:p>
            <a:pPr marL="342900" lvl="1" indent="-342900">
              <a:buFont typeface="Arial" panose="020B0604020202020204" pitchFamily="34" charset="0"/>
              <a:buChar char="•"/>
            </a:pPr>
            <a:r>
              <a:rPr lang="en-US" sz="3200" dirty="0"/>
              <a:t>Fitness for Use</a:t>
            </a:r>
          </a:p>
          <a:p>
            <a:pPr marL="742950" lvl="2" indent="-342900">
              <a:buFont typeface="Arial" panose="020B0604020202020204" pitchFamily="34" charset="0"/>
              <a:buChar char="•"/>
            </a:pPr>
            <a:r>
              <a:rPr lang="en-US" sz="2800" dirty="0"/>
              <a:t>Study Design</a:t>
            </a:r>
          </a:p>
          <a:p>
            <a:pPr marL="742950" lvl="2" indent="-342900">
              <a:buFont typeface="Arial" panose="020B0604020202020204" pitchFamily="34" charset="0"/>
              <a:buChar char="•"/>
            </a:pPr>
            <a:r>
              <a:rPr lang="en-US" sz="2800" dirty="0"/>
              <a:t>Data Source</a:t>
            </a:r>
          </a:p>
          <a:p>
            <a:pPr marL="342900" lvl="1" indent="-342900">
              <a:buFont typeface="Arial" panose="020B0604020202020204" pitchFamily="34" charset="0"/>
              <a:buChar char="•"/>
            </a:pPr>
            <a:r>
              <a:rPr lang="en-US" sz="3200" dirty="0"/>
              <a:t>Bias Controls </a:t>
            </a:r>
          </a:p>
          <a:p>
            <a:pPr marL="742950" lvl="2" indent="-342900">
              <a:buFont typeface="Arial" panose="020B0604020202020204" pitchFamily="34" charset="0"/>
              <a:buChar char="•"/>
            </a:pPr>
            <a:r>
              <a:rPr lang="en-US" sz="2800" dirty="0"/>
              <a:t>Investigator Bias: Pre-specify and Blinding!!</a:t>
            </a:r>
          </a:p>
          <a:p>
            <a:pPr marL="742950" lvl="2" indent="-342900">
              <a:buFont typeface="Arial" panose="020B0604020202020204" pitchFamily="34" charset="0"/>
              <a:buChar char="•"/>
            </a:pPr>
            <a:r>
              <a:rPr lang="en-US" sz="2800" dirty="0"/>
              <a:t>Selection Bias</a:t>
            </a:r>
          </a:p>
          <a:p>
            <a:pPr marL="742950" lvl="2" indent="-342900">
              <a:buFont typeface="Arial" panose="020B0604020202020204" pitchFamily="34" charset="0"/>
              <a:buChar char="•"/>
            </a:pPr>
            <a:r>
              <a:rPr lang="en-US" sz="2800" dirty="0"/>
              <a:t>Information Bias</a:t>
            </a:r>
          </a:p>
          <a:p>
            <a:pPr marL="742950" lvl="2" indent="-342900">
              <a:buFont typeface="Arial" panose="020B0604020202020204" pitchFamily="34" charset="0"/>
              <a:buChar char="•"/>
            </a:pPr>
            <a:r>
              <a:rPr lang="en-US" sz="2800" dirty="0"/>
              <a:t>Confounding Bias</a:t>
            </a:r>
          </a:p>
          <a:p>
            <a:pPr marL="342900" lvl="1" indent="-342900">
              <a:buFont typeface="Arial" panose="020B0604020202020204" pitchFamily="34" charset="0"/>
              <a:buChar char="•"/>
            </a:pPr>
            <a:r>
              <a:rPr lang="en-US" sz="3200" dirty="0"/>
              <a:t>Data Format and Submission</a:t>
            </a:r>
          </a:p>
          <a:p>
            <a:pPr marL="0" indent="0">
              <a:buNone/>
            </a:pPr>
            <a:endParaRPr lang="en-US" dirty="0"/>
          </a:p>
        </p:txBody>
      </p:sp>
      <p:sp>
        <p:nvSpPr>
          <p:cNvPr id="4" name="TextBox 3">
            <a:extLst>
              <a:ext uri="{FF2B5EF4-FFF2-40B4-BE49-F238E27FC236}">
                <a16:creationId xmlns:a16="http://schemas.microsoft.com/office/drawing/2014/main" id="{50DFED0E-216C-4C35-B612-B834E1AE6328}"/>
              </a:ext>
            </a:extLst>
          </p:cNvPr>
          <p:cNvSpPr txBox="1"/>
          <p:nvPr/>
        </p:nvSpPr>
        <p:spPr>
          <a:xfrm>
            <a:off x="685800" y="4594386"/>
            <a:ext cx="8322989" cy="461665"/>
          </a:xfrm>
          <a:prstGeom prst="rect">
            <a:avLst/>
          </a:prstGeom>
          <a:noFill/>
        </p:spPr>
        <p:txBody>
          <a:bodyPr wrap="square" rtlCol="0">
            <a:spAutoFit/>
          </a:bodyPr>
          <a:lstStyle/>
          <a:p>
            <a:pPr marL="0" indent="0" fontAlgn="base">
              <a:spcBef>
                <a:spcPct val="0"/>
              </a:spcBef>
              <a:spcAft>
                <a:spcPct val="0"/>
              </a:spcAft>
              <a:buNone/>
            </a:pPr>
            <a:r>
              <a:rPr lang="en-US" sz="1200" dirty="0">
                <a:solidFill>
                  <a:schemeClr val="accent1"/>
                </a:solidFill>
                <a:latin typeface="Arial" charset="0"/>
                <a:ea typeface="ＭＳ Ｐゴシック" charset="-128"/>
              </a:rPr>
              <a:t>Levenson et al.(2021) Biostatistical Considerations When Using RWD and RWE in Clinical Studies for Regulatory Purposes: A Landscape Assessment. Statistics in Biopharmaceutical Research</a:t>
            </a:r>
          </a:p>
        </p:txBody>
      </p:sp>
    </p:spTree>
    <p:extLst>
      <p:ext uri="{BB962C8B-B14F-4D97-AF65-F5344CB8AC3E}">
        <p14:creationId xmlns:p14="http://schemas.microsoft.com/office/powerpoint/2010/main" val="1215509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25AB3-E6E6-49DC-9049-DEBAD765C7A0}"/>
              </a:ext>
            </a:extLst>
          </p:cNvPr>
          <p:cNvSpPr>
            <a:spLocks noGrp="1"/>
          </p:cNvSpPr>
          <p:nvPr>
            <p:ph type="title"/>
          </p:nvPr>
        </p:nvSpPr>
        <p:spPr>
          <a:xfrm>
            <a:off x="323850" y="277035"/>
            <a:ext cx="7888561" cy="694515"/>
          </a:xfrm>
        </p:spPr>
        <p:txBody>
          <a:bodyPr>
            <a:noAutofit/>
          </a:bodyPr>
          <a:lstStyle/>
          <a:p>
            <a:r>
              <a:rPr lang="en-US" sz="4000" b="1" dirty="0">
                <a:solidFill>
                  <a:schemeClr val="accent1">
                    <a:lumMod val="75000"/>
                  </a:schemeClr>
                </a:solidFill>
              </a:rPr>
              <a:t>Statistical Considerations in </a:t>
            </a:r>
            <a:r>
              <a:rPr lang="en-US" sz="4000" b="1" u="sng" dirty="0">
                <a:solidFill>
                  <a:schemeClr val="accent1">
                    <a:lumMod val="75000"/>
                  </a:schemeClr>
                </a:solidFill>
              </a:rPr>
              <a:t>Pragmatic Trials</a:t>
            </a:r>
          </a:p>
        </p:txBody>
      </p:sp>
      <p:sp>
        <p:nvSpPr>
          <p:cNvPr id="3" name="Content Placeholder 2">
            <a:extLst>
              <a:ext uri="{FF2B5EF4-FFF2-40B4-BE49-F238E27FC236}">
                <a16:creationId xmlns:a16="http://schemas.microsoft.com/office/drawing/2014/main" id="{E62D3FDB-4567-464D-8F4D-067F7AADA90E}"/>
              </a:ext>
            </a:extLst>
          </p:cNvPr>
          <p:cNvSpPr>
            <a:spLocks noGrp="1"/>
          </p:cNvSpPr>
          <p:nvPr>
            <p:ph idx="1"/>
          </p:nvPr>
        </p:nvSpPr>
        <p:spPr>
          <a:xfrm>
            <a:off x="323851" y="1336035"/>
            <a:ext cx="8509103" cy="3674115"/>
          </a:xfrm>
        </p:spPr>
        <p:txBody>
          <a:bodyPr>
            <a:normAutofit/>
          </a:bodyPr>
          <a:lstStyle/>
          <a:p>
            <a:pPr marL="342900" lvl="1" indent="-342900">
              <a:buFont typeface="Arial" panose="020B0604020202020204" pitchFamily="34" charset="0"/>
              <a:buChar char="•"/>
            </a:pPr>
            <a:r>
              <a:rPr lang="en-US" sz="3200" dirty="0"/>
              <a:t>Fitness for Use</a:t>
            </a:r>
          </a:p>
          <a:p>
            <a:pPr marL="742950" lvl="2" indent="-342900">
              <a:buFont typeface="Arial" panose="020B0604020202020204" pitchFamily="34" charset="0"/>
              <a:buChar char="•"/>
            </a:pPr>
            <a:r>
              <a:rPr lang="en-US" sz="2800" dirty="0"/>
              <a:t>Patient </a:t>
            </a:r>
            <a:r>
              <a:rPr lang="en-US" sz="2800" dirty="0" err="1"/>
              <a:t>Followup</a:t>
            </a:r>
            <a:endParaRPr lang="en-US" sz="2800" dirty="0"/>
          </a:p>
          <a:p>
            <a:pPr marL="342900" lvl="1" indent="-342900">
              <a:buFont typeface="Arial" panose="020B0604020202020204" pitchFamily="34" charset="0"/>
              <a:buChar char="•"/>
            </a:pPr>
            <a:r>
              <a:rPr lang="en-US" sz="3200" dirty="0"/>
              <a:t>Bias Controls</a:t>
            </a:r>
          </a:p>
          <a:p>
            <a:pPr marL="742950" lvl="2" indent="-342900">
              <a:buFont typeface="Arial" panose="020B0604020202020204" pitchFamily="34" charset="0"/>
              <a:buChar char="•"/>
            </a:pPr>
            <a:r>
              <a:rPr lang="en-US" sz="2800" dirty="0"/>
              <a:t>Randomization/Blinding</a:t>
            </a:r>
          </a:p>
          <a:p>
            <a:pPr marL="742950" lvl="2" indent="-342900">
              <a:buFont typeface="Arial" panose="020B0604020202020204" pitchFamily="34" charset="0"/>
              <a:buChar char="•"/>
            </a:pPr>
            <a:r>
              <a:rPr lang="en-US" sz="2800" dirty="0"/>
              <a:t>Outcome Validity</a:t>
            </a:r>
          </a:p>
        </p:txBody>
      </p:sp>
    </p:spTree>
    <p:extLst>
      <p:ext uri="{BB962C8B-B14F-4D97-AF65-F5344CB8AC3E}">
        <p14:creationId xmlns:p14="http://schemas.microsoft.com/office/powerpoint/2010/main" val="2341850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D074-73D3-4701-A2F6-0D9A56DDE78F}"/>
              </a:ext>
            </a:extLst>
          </p:cNvPr>
          <p:cNvSpPr>
            <a:spLocks noGrp="1"/>
          </p:cNvSpPr>
          <p:nvPr>
            <p:ph type="title"/>
          </p:nvPr>
        </p:nvSpPr>
        <p:spPr>
          <a:xfrm>
            <a:off x="323850" y="353235"/>
            <a:ext cx="7888561" cy="694515"/>
          </a:xfrm>
        </p:spPr>
        <p:txBody>
          <a:bodyPr>
            <a:noAutofit/>
          </a:bodyPr>
          <a:lstStyle/>
          <a:p>
            <a:r>
              <a:rPr lang="en-US" sz="4000" b="1" dirty="0">
                <a:solidFill>
                  <a:schemeClr val="accent1">
                    <a:lumMod val="75000"/>
                  </a:schemeClr>
                </a:solidFill>
              </a:rPr>
              <a:t>Statistical Considerations in </a:t>
            </a:r>
            <a:br>
              <a:rPr lang="en-US" sz="4000" b="1" dirty="0">
                <a:solidFill>
                  <a:schemeClr val="accent1">
                    <a:lumMod val="75000"/>
                  </a:schemeClr>
                </a:solidFill>
              </a:rPr>
            </a:br>
            <a:r>
              <a:rPr lang="en-US" sz="4000" b="1" u="sng" dirty="0">
                <a:solidFill>
                  <a:schemeClr val="accent1">
                    <a:lumMod val="75000"/>
                  </a:schemeClr>
                </a:solidFill>
              </a:rPr>
              <a:t>Trial + External Controls</a:t>
            </a:r>
          </a:p>
        </p:txBody>
      </p:sp>
      <p:sp>
        <p:nvSpPr>
          <p:cNvPr id="3" name="Content Placeholder 2">
            <a:extLst>
              <a:ext uri="{FF2B5EF4-FFF2-40B4-BE49-F238E27FC236}">
                <a16:creationId xmlns:a16="http://schemas.microsoft.com/office/drawing/2014/main" id="{5E5AE0D4-B2F7-4AE9-B0D7-8F25EA2B93E2}"/>
              </a:ext>
            </a:extLst>
          </p:cNvPr>
          <p:cNvSpPr>
            <a:spLocks noGrp="1"/>
          </p:cNvSpPr>
          <p:nvPr>
            <p:ph idx="1"/>
          </p:nvPr>
        </p:nvSpPr>
        <p:spPr>
          <a:xfrm>
            <a:off x="323851" y="1336036"/>
            <a:ext cx="8509103" cy="3521714"/>
          </a:xfrm>
        </p:spPr>
        <p:txBody>
          <a:bodyPr>
            <a:normAutofit/>
          </a:bodyPr>
          <a:lstStyle/>
          <a:p>
            <a:r>
              <a:rPr lang="en-US" dirty="0"/>
              <a:t>Fitness for Use</a:t>
            </a:r>
          </a:p>
          <a:p>
            <a:r>
              <a:rPr lang="en-US" dirty="0"/>
              <a:t>Comparability of Treated and External controls</a:t>
            </a:r>
          </a:p>
          <a:p>
            <a:pPr lvl="1"/>
            <a:r>
              <a:rPr lang="en-US" dirty="0"/>
              <a:t>Concurrent control vs historical control?</a:t>
            </a:r>
          </a:p>
          <a:p>
            <a:pPr lvl="1"/>
            <a:r>
              <a:rPr lang="en-US" dirty="0"/>
              <a:t>Active control vs placebo?</a:t>
            </a:r>
          </a:p>
          <a:p>
            <a:pPr lvl="1"/>
            <a:r>
              <a:rPr lang="en-US" dirty="0"/>
              <a:t>Time zero?</a:t>
            </a:r>
          </a:p>
        </p:txBody>
      </p:sp>
    </p:spTree>
    <p:extLst>
      <p:ext uri="{BB962C8B-B14F-4D97-AF65-F5344CB8AC3E}">
        <p14:creationId xmlns:p14="http://schemas.microsoft.com/office/powerpoint/2010/main" val="2349654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D074-73D3-4701-A2F6-0D9A56DDE78F}"/>
              </a:ext>
            </a:extLst>
          </p:cNvPr>
          <p:cNvSpPr>
            <a:spLocks noGrp="1"/>
          </p:cNvSpPr>
          <p:nvPr>
            <p:ph type="title"/>
          </p:nvPr>
        </p:nvSpPr>
        <p:spPr>
          <a:xfrm>
            <a:off x="323850" y="353235"/>
            <a:ext cx="7888561" cy="694515"/>
          </a:xfrm>
        </p:spPr>
        <p:txBody>
          <a:bodyPr>
            <a:noAutofit/>
          </a:bodyPr>
          <a:lstStyle/>
          <a:p>
            <a:r>
              <a:rPr lang="en-US" sz="4000" b="1" dirty="0">
                <a:solidFill>
                  <a:schemeClr val="accent1">
                    <a:lumMod val="75000"/>
                  </a:schemeClr>
                </a:solidFill>
              </a:rPr>
              <a:t>Statistical Considerations in </a:t>
            </a:r>
            <a:br>
              <a:rPr lang="en-US" sz="4000" b="1" dirty="0">
                <a:solidFill>
                  <a:schemeClr val="accent1">
                    <a:lumMod val="75000"/>
                  </a:schemeClr>
                </a:solidFill>
              </a:rPr>
            </a:br>
            <a:r>
              <a:rPr lang="en-US" sz="4000" b="1" u="sng" dirty="0">
                <a:solidFill>
                  <a:schemeClr val="accent1">
                    <a:lumMod val="75000"/>
                  </a:schemeClr>
                </a:solidFill>
              </a:rPr>
              <a:t>Trial + External Controls</a:t>
            </a:r>
          </a:p>
        </p:txBody>
      </p:sp>
      <p:sp>
        <p:nvSpPr>
          <p:cNvPr id="3" name="Content Placeholder 2">
            <a:extLst>
              <a:ext uri="{FF2B5EF4-FFF2-40B4-BE49-F238E27FC236}">
                <a16:creationId xmlns:a16="http://schemas.microsoft.com/office/drawing/2014/main" id="{5E5AE0D4-B2F7-4AE9-B0D7-8F25EA2B93E2}"/>
              </a:ext>
            </a:extLst>
          </p:cNvPr>
          <p:cNvSpPr>
            <a:spLocks noGrp="1"/>
          </p:cNvSpPr>
          <p:nvPr>
            <p:ph idx="1"/>
          </p:nvPr>
        </p:nvSpPr>
        <p:spPr>
          <a:xfrm>
            <a:off x="323851" y="1336036"/>
            <a:ext cx="8509103" cy="3521714"/>
          </a:xfrm>
        </p:spPr>
        <p:txBody>
          <a:bodyPr>
            <a:normAutofit/>
          </a:bodyPr>
          <a:lstStyle/>
          <a:p>
            <a:r>
              <a:rPr lang="en-US" dirty="0"/>
              <a:t>Bias Control</a:t>
            </a:r>
          </a:p>
          <a:p>
            <a:pPr lvl="1"/>
            <a:r>
              <a:rPr lang="en-US" dirty="0"/>
              <a:t>Design</a:t>
            </a:r>
          </a:p>
          <a:p>
            <a:pPr lvl="2"/>
            <a:r>
              <a:rPr lang="en-US" dirty="0"/>
              <a:t>Matching, restriction</a:t>
            </a:r>
          </a:p>
          <a:p>
            <a:pPr lvl="2"/>
            <a:r>
              <a:rPr lang="en-US" dirty="0"/>
              <a:t>Blinding</a:t>
            </a:r>
          </a:p>
          <a:p>
            <a:pPr lvl="1"/>
            <a:r>
              <a:rPr lang="en-US" dirty="0"/>
              <a:t>Analysis</a:t>
            </a:r>
          </a:p>
          <a:p>
            <a:pPr lvl="2"/>
            <a:r>
              <a:rPr lang="en-US" dirty="0"/>
              <a:t>Restriction, matching, weighting, stratification, regression</a:t>
            </a:r>
          </a:p>
          <a:p>
            <a:pPr lvl="2"/>
            <a:r>
              <a:rPr lang="en-US" dirty="0"/>
              <a:t>Blinding</a:t>
            </a:r>
          </a:p>
        </p:txBody>
      </p:sp>
    </p:spTree>
    <p:extLst>
      <p:ext uri="{BB962C8B-B14F-4D97-AF65-F5344CB8AC3E}">
        <p14:creationId xmlns:p14="http://schemas.microsoft.com/office/powerpoint/2010/main" val="1967858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D074-73D3-4701-A2F6-0D9A56DDE78F}"/>
              </a:ext>
            </a:extLst>
          </p:cNvPr>
          <p:cNvSpPr>
            <a:spLocks noGrp="1"/>
          </p:cNvSpPr>
          <p:nvPr>
            <p:ph type="title"/>
          </p:nvPr>
        </p:nvSpPr>
        <p:spPr>
          <a:xfrm>
            <a:off x="323850" y="353235"/>
            <a:ext cx="7888561" cy="694515"/>
          </a:xfrm>
        </p:spPr>
        <p:txBody>
          <a:bodyPr>
            <a:noAutofit/>
          </a:bodyPr>
          <a:lstStyle/>
          <a:p>
            <a:r>
              <a:rPr lang="en-US" sz="4000" b="1" dirty="0">
                <a:solidFill>
                  <a:schemeClr val="accent1">
                    <a:lumMod val="75000"/>
                  </a:schemeClr>
                </a:solidFill>
              </a:rPr>
              <a:t>Statistical Considerations in </a:t>
            </a:r>
            <a:br>
              <a:rPr lang="en-US" sz="4000" b="1" dirty="0">
                <a:solidFill>
                  <a:schemeClr val="accent1">
                    <a:lumMod val="75000"/>
                  </a:schemeClr>
                </a:solidFill>
              </a:rPr>
            </a:br>
            <a:r>
              <a:rPr lang="en-US" sz="4000" b="1" u="sng" dirty="0">
                <a:solidFill>
                  <a:schemeClr val="accent1">
                    <a:lumMod val="75000"/>
                  </a:schemeClr>
                </a:solidFill>
              </a:rPr>
              <a:t>Observational Studies</a:t>
            </a:r>
          </a:p>
        </p:txBody>
      </p:sp>
      <p:sp>
        <p:nvSpPr>
          <p:cNvPr id="3" name="Content Placeholder 2">
            <a:extLst>
              <a:ext uri="{FF2B5EF4-FFF2-40B4-BE49-F238E27FC236}">
                <a16:creationId xmlns:a16="http://schemas.microsoft.com/office/drawing/2014/main" id="{5E5AE0D4-B2F7-4AE9-B0D7-8F25EA2B93E2}"/>
              </a:ext>
            </a:extLst>
          </p:cNvPr>
          <p:cNvSpPr>
            <a:spLocks noGrp="1"/>
          </p:cNvSpPr>
          <p:nvPr>
            <p:ph idx="1"/>
          </p:nvPr>
        </p:nvSpPr>
        <p:spPr>
          <a:xfrm>
            <a:off x="323851" y="1336036"/>
            <a:ext cx="8509103" cy="3521714"/>
          </a:xfrm>
        </p:spPr>
        <p:txBody>
          <a:bodyPr>
            <a:normAutofit lnSpcReduction="10000"/>
          </a:bodyPr>
          <a:lstStyle/>
          <a:p>
            <a:r>
              <a:rPr lang="en-US" dirty="0"/>
              <a:t>Fitness for Use</a:t>
            </a:r>
          </a:p>
          <a:p>
            <a:pPr lvl="1"/>
            <a:r>
              <a:rPr lang="en-US" dirty="0"/>
              <a:t>A placebo-controlled trial?</a:t>
            </a:r>
          </a:p>
          <a:p>
            <a:pPr lvl="1"/>
            <a:r>
              <a:rPr lang="en-US" dirty="0"/>
              <a:t>Blinding is crucial?</a:t>
            </a:r>
          </a:p>
          <a:p>
            <a:pPr lvl="1"/>
            <a:r>
              <a:rPr lang="en-US" dirty="0"/>
              <a:t>Treatment strategies does not exist in real world setting?</a:t>
            </a:r>
          </a:p>
          <a:p>
            <a:pPr lvl="1"/>
            <a:r>
              <a:rPr lang="en-US" dirty="0"/>
              <a:t>Treatment adherence is required?</a:t>
            </a:r>
          </a:p>
          <a:p>
            <a:pPr lvl="1"/>
            <a:r>
              <a:rPr lang="en-US" dirty="0"/>
              <a:t>Tight monitoring is needed?</a:t>
            </a:r>
          </a:p>
        </p:txBody>
      </p:sp>
      <p:sp>
        <p:nvSpPr>
          <p:cNvPr id="7" name="TextBox 6"/>
          <p:cNvSpPr txBox="1"/>
          <p:nvPr/>
        </p:nvSpPr>
        <p:spPr>
          <a:xfrm>
            <a:off x="1683267" y="2719685"/>
            <a:ext cx="5790270" cy="461665"/>
          </a:xfrm>
          <a:prstGeom prst="rect">
            <a:avLst/>
          </a:prstGeom>
          <a:solidFill>
            <a:schemeClr val="bg1"/>
          </a:solidFill>
          <a:ln w="12700">
            <a:solidFill>
              <a:schemeClr val="tx1"/>
            </a:solidFill>
          </a:ln>
        </p:spPr>
        <p:txBody>
          <a:bodyPr wrap="square" rtlCol="0">
            <a:spAutoFit/>
          </a:bodyPr>
          <a:lstStyle/>
          <a:p>
            <a:r>
              <a:rPr lang="en-US" sz="2400" dirty="0">
                <a:solidFill>
                  <a:schemeClr val="accent2"/>
                </a:solidFill>
              </a:rPr>
              <a:t>Observational studies won’t be suitable!</a:t>
            </a:r>
          </a:p>
        </p:txBody>
      </p:sp>
    </p:spTree>
    <p:extLst>
      <p:ext uri="{BB962C8B-B14F-4D97-AF65-F5344CB8AC3E}">
        <p14:creationId xmlns:p14="http://schemas.microsoft.com/office/powerpoint/2010/main" val="231004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BE799-3A41-468F-B215-EF394B89AB6E}"/>
              </a:ext>
            </a:extLst>
          </p:cNvPr>
          <p:cNvSpPr>
            <a:spLocks noGrp="1"/>
          </p:cNvSpPr>
          <p:nvPr>
            <p:ph type="title"/>
          </p:nvPr>
        </p:nvSpPr>
        <p:spPr/>
        <p:txBody>
          <a:bodyPr>
            <a:normAutofit/>
          </a:bodyPr>
          <a:lstStyle/>
          <a:p>
            <a:r>
              <a:rPr lang="en-US" sz="3600" b="1" dirty="0">
                <a:solidFill>
                  <a:schemeClr val="accent1">
                    <a:lumMod val="75000"/>
                  </a:schemeClr>
                </a:solidFill>
              </a:rPr>
              <a:t>Disclaimer</a:t>
            </a:r>
          </a:p>
        </p:txBody>
      </p:sp>
      <p:sp>
        <p:nvSpPr>
          <p:cNvPr id="3" name="Content Placeholder 2">
            <a:extLst>
              <a:ext uri="{FF2B5EF4-FFF2-40B4-BE49-F238E27FC236}">
                <a16:creationId xmlns:a16="http://schemas.microsoft.com/office/drawing/2014/main" id="{0B8275BB-B4E3-47C2-9353-A3AC0F64B759}"/>
              </a:ext>
            </a:extLst>
          </p:cNvPr>
          <p:cNvSpPr>
            <a:spLocks noGrp="1"/>
          </p:cNvSpPr>
          <p:nvPr>
            <p:ph idx="1"/>
          </p:nvPr>
        </p:nvSpPr>
        <p:spPr>
          <a:xfrm>
            <a:off x="323851" y="1657349"/>
            <a:ext cx="8509103" cy="3064515"/>
          </a:xfrm>
        </p:spPr>
        <p:txBody>
          <a:bodyPr/>
          <a:lstStyle/>
          <a:p>
            <a:pPr marL="0" indent="0">
              <a:buNone/>
            </a:pPr>
            <a:r>
              <a:rPr lang="en-US" sz="2800" dirty="0"/>
              <a:t>This presentation reflects the views of the author and should not be construed to represent FDA’s views or policies.</a:t>
            </a:r>
          </a:p>
          <a:p>
            <a:pPr marL="0" indent="0">
              <a:buNone/>
            </a:pPr>
            <a:endParaRPr lang="en-US" dirty="0"/>
          </a:p>
        </p:txBody>
      </p:sp>
    </p:spTree>
    <p:extLst>
      <p:ext uri="{BB962C8B-B14F-4D97-AF65-F5344CB8AC3E}">
        <p14:creationId xmlns:p14="http://schemas.microsoft.com/office/powerpoint/2010/main" val="1597665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D074-73D3-4701-A2F6-0D9A56DDE78F}"/>
              </a:ext>
            </a:extLst>
          </p:cNvPr>
          <p:cNvSpPr>
            <a:spLocks noGrp="1"/>
          </p:cNvSpPr>
          <p:nvPr>
            <p:ph type="title"/>
          </p:nvPr>
        </p:nvSpPr>
        <p:spPr>
          <a:xfrm>
            <a:off x="323850" y="353235"/>
            <a:ext cx="7888561" cy="694515"/>
          </a:xfrm>
        </p:spPr>
        <p:txBody>
          <a:bodyPr>
            <a:noAutofit/>
          </a:bodyPr>
          <a:lstStyle/>
          <a:p>
            <a:r>
              <a:rPr lang="en-US" sz="4000" b="1" dirty="0">
                <a:solidFill>
                  <a:schemeClr val="accent1">
                    <a:lumMod val="75000"/>
                  </a:schemeClr>
                </a:solidFill>
              </a:rPr>
              <a:t>Statistical Considerations in </a:t>
            </a:r>
            <a:br>
              <a:rPr lang="en-US" sz="4000" b="1" dirty="0">
                <a:solidFill>
                  <a:schemeClr val="accent1">
                    <a:lumMod val="75000"/>
                  </a:schemeClr>
                </a:solidFill>
              </a:rPr>
            </a:br>
            <a:r>
              <a:rPr lang="en-US" sz="4000" b="1" u="sng" dirty="0">
                <a:solidFill>
                  <a:schemeClr val="accent1">
                    <a:lumMod val="75000"/>
                  </a:schemeClr>
                </a:solidFill>
              </a:rPr>
              <a:t>Observational Studies</a:t>
            </a:r>
          </a:p>
        </p:txBody>
      </p:sp>
      <p:sp>
        <p:nvSpPr>
          <p:cNvPr id="3" name="Content Placeholder 2">
            <a:extLst>
              <a:ext uri="{FF2B5EF4-FFF2-40B4-BE49-F238E27FC236}">
                <a16:creationId xmlns:a16="http://schemas.microsoft.com/office/drawing/2014/main" id="{5E5AE0D4-B2F7-4AE9-B0D7-8F25EA2B93E2}"/>
              </a:ext>
            </a:extLst>
          </p:cNvPr>
          <p:cNvSpPr>
            <a:spLocks noGrp="1"/>
          </p:cNvSpPr>
          <p:nvPr>
            <p:ph idx="1"/>
          </p:nvPr>
        </p:nvSpPr>
        <p:spPr>
          <a:xfrm>
            <a:off x="323851" y="1336036"/>
            <a:ext cx="8509103" cy="3521714"/>
          </a:xfrm>
        </p:spPr>
        <p:txBody>
          <a:bodyPr>
            <a:normAutofit/>
          </a:bodyPr>
          <a:lstStyle/>
          <a:p>
            <a:r>
              <a:rPr lang="en-US" dirty="0"/>
              <a:t>Bias Control</a:t>
            </a:r>
          </a:p>
          <a:p>
            <a:pPr lvl="1"/>
            <a:r>
              <a:rPr lang="en-US" dirty="0"/>
              <a:t>Design</a:t>
            </a:r>
          </a:p>
          <a:p>
            <a:pPr lvl="1"/>
            <a:r>
              <a:rPr lang="en-US" dirty="0"/>
              <a:t>Analysis</a:t>
            </a:r>
          </a:p>
          <a:p>
            <a:pPr lvl="2"/>
            <a:r>
              <a:rPr lang="en-US" dirty="0"/>
              <a:t>Quantitative Bias Analysis -- Unmeasured confounding</a:t>
            </a:r>
          </a:p>
          <a:p>
            <a:pPr lvl="3"/>
            <a:r>
              <a:rPr lang="en-US" dirty="0"/>
              <a:t>Instrumental Variables</a:t>
            </a:r>
          </a:p>
          <a:p>
            <a:pPr lvl="3"/>
            <a:r>
              <a:rPr lang="en-US" dirty="0"/>
              <a:t>Differences-in-differences</a:t>
            </a:r>
          </a:p>
          <a:p>
            <a:pPr lvl="3"/>
            <a:r>
              <a:rPr lang="en-US" dirty="0"/>
              <a:t>Bayesian Twin Regression</a:t>
            </a:r>
          </a:p>
          <a:p>
            <a:pPr lvl="3"/>
            <a:r>
              <a:rPr lang="en-US" dirty="0"/>
              <a:t>PS-calibration</a:t>
            </a:r>
          </a:p>
        </p:txBody>
      </p:sp>
    </p:spTree>
    <p:extLst>
      <p:ext uri="{BB962C8B-B14F-4D97-AF65-F5344CB8AC3E}">
        <p14:creationId xmlns:p14="http://schemas.microsoft.com/office/powerpoint/2010/main" val="3114200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solidFill>
                  <a:schemeClr val="accent1">
                    <a:lumMod val="75000"/>
                  </a:schemeClr>
                </a:solidFill>
              </a:rPr>
              <a:t>Statistical Considerations in </a:t>
            </a:r>
            <a:br>
              <a:rPr lang="en-US" sz="3600" b="1" dirty="0">
                <a:solidFill>
                  <a:schemeClr val="accent1">
                    <a:lumMod val="75000"/>
                  </a:schemeClr>
                </a:solidFill>
              </a:rPr>
            </a:br>
            <a:r>
              <a:rPr lang="en-US" sz="3600" b="1" u="sng" dirty="0">
                <a:solidFill>
                  <a:schemeClr val="accent1">
                    <a:lumMod val="75000"/>
                  </a:schemeClr>
                </a:solidFill>
              </a:rPr>
              <a:t>Observational Studies</a:t>
            </a:r>
          </a:p>
        </p:txBody>
      </p:sp>
      <p:sp>
        <p:nvSpPr>
          <p:cNvPr id="3" name="Content Placeholder 2"/>
          <p:cNvSpPr>
            <a:spLocks noGrp="1"/>
          </p:cNvSpPr>
          <p:nvPr>
            <p:ph idx="1"/>
          </p:nvPr>
        </p:nvSpPr>
        <p:spPr/>
        <p:txBody>
          <a:bodyPr>
            <a:normAutofit/>
          </a:bodyPr>
          <a:lstStyle/>
          <a:p>
            <a:r>
              <a:rPr lang="en-US" dirty="0"/>
              <a:t>Data Format and Submission</a:t>
            </a:r>
          </a:p>
          <a:p>
            <a:pPr lvl="1"/>
            <a:r>
              <a:rPr lang="en-US" dirty="0"/>
              <a:t>What to submit?</a:t>
            </a:r>
          </a:p>
          <a:p>
            <a:pPr lvl="2"/>
            <a:r>
              <a:rPr lang="en-US" dirty="0"/>
              <a:t>RCT </a:t>
            </a:r>
            <a:r>
              <a:rPr lang="en-US" dirty="0">
                <a:sym typeface="Wingdings" panose="05000000000000000000" pitchFamily="2" charset="2"/>
              </a:rPr>
              <a:t> CRF, STDM, Adam, CDISC</a:t>
            </a:r>
          </a:p>
          <a:p>
            <a:pPr lvl="2"/>
            <a:r>
              <a:rPr lang="en-US" dirty="0">
                <a:sym typeface="Wingdings" panose="05000000000000000000" pitchFamily="2" charset="2"/>
              </a:rPr>
              <a:t>RWE  ?</a:t>
            </a:r>
            <a:endParaRPr lang="en-US" dirty="0"/>
          </a:p>
          <a:p>
            <a:pPr lvl="1"/>
            <a:r>
              <a:rPr lang="en-US" dirty="0"/>
              <a:t>How to submit?</a:t>
            </a:r>
          </a:p>
          <a:p>
            <a:pPr lvl="2"/>
            <a:r>
              <a:rPr lang="en-US" dirty="0"/>
              <a:t>RCT </a:t>
            </a:r>
            <a:r>
              <a:rPr lang="en-US" dirty="0">
                <a:sym typeface="Wingdings" panose="05000000000000000000" pitchFamily="2" charset="2"/>
              </a:rPr>
              <a:t> </a:t>
            </a:r>
            <a:r>
              <a:rPr lang="en-US" dirty="0"/>
              <a:t>Gateway</a:t>
            </a:r>
          </a:p>
          <a:p>
            <a:pPr lvl="2"/>
            <a:r>
              <a:rPr lang="en-US" dirty="0"/>
              <a:t>RWE </a:t>
            </a:r>
            <a:r>
              <a:rPr lang="en-US" dirty="0">
                <a:sym typeface="Wingdings" panose="05000000000000000000" pitchFamily="2" charset="2"/>
              </a:rPr>
              <a:t>Cloud-based?</a:t>
            </a:r>
            <a:endParaRPr lang="en-US" dirty="0"/>
          </a:p>
        </p:txBody>
      </p:sp>
      <p:sp>
        <p:nvSpPr>
          <p:cNvPr id="4" name="TextBox 3"/>
          <p:cNvSpPr txBox="1"/>
          <p:nvPr/>
        </p:nvSpPr>
        <p:spPr>
          <a:xfrm>
            <a:off x="2063802" y="2753259"/>
            <a:ext cx="5029200" cy="461665"/>
          </a:xfrm>
          <a:prstGeom prst="rect">
            <a:avLst/>
          </a:prstGeom>
          <a:solidFill>
            <a:schemeClr val="bg1"/>
          </a:solidFill>
          <a:ln w="12700">
            <a:solidFill>
              <a:schemeClr val="tx1"/>
            </a:solidFill>
          </a:ln>
        </p:spPr>
        <p:txBody>
          <a:bodyPr wrap="square" rtlCol="0">
            <a:spAutoFit/>
          </a:bodyPr>
          <a:lstStyle/>
          <a:p>
            <a:r>
              <a:rPr lang="en-US" sz="2400" dirty="0">
                <a:solidFill>
                  <a:schemeClr val="accent2"/>
                </a:solidFill>
              </a:rPr>
              <a:t>Transparency and Reproducibility</a:t>
            </a:r>
          </a:p>
        </p:txBody>
      </p:sp>
    </p:spTree>
    <p:extLst>
      <p:ext uri="{BB962C8B-B14F-4D97-AF65-F5344CB8AC3E}">
        <p14:creationId xmlns:p14="http://schemas.microsoft.com/office/powerpoint/2010/main" val="163904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57150"/>
            <a:ext cx="7888561" cy="694515"/>
          </a:xfrm>
        </p:spPr>
        <p:txBody>
          <a:bodyPr>
            <a:normAutofit fontScale="90000"/>
          </a:bodyPr>
          <a:lstStyle/>
          <a:p>
            <a:r>
              <a:rPr lang="en-US" sz="4000" b="1" dirty="0">
                <a:solidFill>
                  <a:schemeClr val="accent1">
                    <a:lumMod val="75000"/>
                  </a:schemeClr>
                </a:solidFill>
              </a:rPr>
              <a:t>Summary</a:t>
            </a:r>
          </a:p>
        </p:txBody>
      </p:sp>
      <p:sp>
        <p:nvSpPr>
          <p:cNvPr id="3" name="Content Placeholder 2"/>
          <p:cNvSpPr>
            <a:spLocks noGrp="1"/>
          </p:cNvSpPr>
          <p:nvPr>
            <p:ph idx="1"/>
          </p:nvPr>
        </p:nvSpPr>
        <p:spPr>
          <a:xfrm>
            <a:off x="457200" y="666750"/>
            <a:ext cx="8153400" cy="2819400"/>
          </a:xfrm>
        </p:spPr>
        <p:txBody>
          <a:bodyPr>
            <a:noAutofit/>
          </a:bodyPr>
          <a:lstStyle/>
          <a:p>
            <a:r>
              <a:rPr kumimoji="1" lang="en-US" altLang="ja-JP" sz="2300" dirty="0"/>
              <a:t>RWD/RWE bring growing opportunities for medical products research and evaluation while maintaining current evidentiary standards.</a:t>
            </a:r>
          </a:p>
          <a:p>
            <a:r>
              <a:rPr kumimoji="1" lang="en-US" altLang="ja-JP" sz="2300" dirty="0"/>
              <a:t>Popular RWE designs include pragmatic trials, Trial + external controls, and observational studies.</a:t>
            </a:r>
          </a:p>
          <a:p>
            <a:r>
              <a:rPr lang="en-US" sz="2300" dirty="0"/>
              <a:t>The design/implementation of RWE faces many new challenges, including fitness for use, data availability and quality, and bias control.</a:t>
            </a:r>
          </a:p>
          <a:p>
            <a:r>
              <a:rPr lang="en-US" sz="2300" dirty="0"/>
              <a:t>Quantitative approaches (e.g., causal methods) play a critical role in the conduct of RWE study from conceptualization, design, analyses, interpretation to communication.  </a:t>
            </a:r>
          </a:p>
        </p:txBody>
      </p:sp>
      <p:sp>
        <p:nvSpPr>
          <p:cNvPr id="4" name="Footer Placeholder 1">
            <a:extLst>
              <a:ext uri="{FF2B5EF4-FFF2-40B4-BE49-F238E27FC236}">
                <a16:creationId xmlns:a16="http://schemas.microsoft.com/office/drawing/2014/main" id="{EC35D2F9-F482-4424-9306-4A7F27A6FF7F}"/>
              </a:ext>
            </a:extLst>
          </p:cNvPr>
          <p:cNvSpPr>
            <a:spLocks noGrp="1"/>
          </p:cNvSpPr>
          <p:nvPr>
            <p:ph type="ftr" sz="quarter" idx="11"/>
          </p:nvPr>
        </p:nvSpPr>
        <p:spPr>
          <a:xfrm>
            <a:off x="304800" y="4788694"/>
            <a:ext cx="2895600" cy="273844"/>
          </a:xfrm>
        </p:spPr>
        <p:txBody>
          <a:bodyPr/>
          <a:lstStyle/>
          <a:p>
            <a:pPr algn="l"/>
            <a:r>
              <a:rPr lang="en-US" sz="1100" b="1">
                <a:solidFill>
                  <a:schemeClr val="tx2">
                    <a:lumMod val="60000"/>
                    <a:lumOff val="40000"/>
                  </a:schemeClr>
                </a:solidFill>
                <a:latin typeface="Helvetica"/>
                <a:cs typeface="Helvetica"/>
              </a:rPr>
              <a:t>www.fda.gov</a:t>
            </a:r>
            <a:endParaRPr lang="en-US" sz="1100" b="1"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2791523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1447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chemeClr val="accent1">
                    <a:lumMod val="75000"/>
                  </a:schemeClr>
                </a:solidFill>
              </a:rPr>
              <a:t>Take-home Messages</a:t>
            </a:r>
          </a:p>
        </p:txBody>
      </p:sp>
      <p:sp>
        <p:nvSpPr>
          <p:cNvPr id="3" name="Content Placeholder 2"/>
          <p:cNvSpPr>
            <a:spLocks noGrp="1"/>
          </p:cNvSpPr>
          <p:nvPr>
            <p:ph idx="1"/>
          </p:nvPr>
        </p:nvSpPr>
        <p:spPr>
          <a:xfrm>
            <a:off x="327725" y="819150"/>
            <a:ext cx="8663875" cy="3521715"/>
          </a:xfrm>
        </p:spPr>
        <p:txBody>
          <a:bodyPr>
            <a:noAutofit/>
          </a:bodyPr>
          <a:lstStyle/>
          <a:p>
            <a:r>
              <a:rPr kumimoji="1" lang="en-US" altLang="ja-JP" sz="2300" dirty="0"/>
              <a:t>RWD/RWE bring growing opportunities for medical products research and evaluation while maintaining current evidentiary standards.</a:t>
            </a:r>
          </a:p>
          <a:p>
            <a:r>
              <a:rPr kumimoji="1" lang="en-US" altLang="ja-JP" sz="2300" dirty="0"/>
              <a:t>Popular RWE designs include pragmatic trials, trial + external controls, and observational studies.</a:t>
            </a:r>
          </a:p>
          <a:p>
            <a:r>
              <a:rPr lang="en-US" sz="2300" dirty="0"/>
              <a:t>The design/implementation of RWE faces many new challenges, including fitness for use, data availability and quality, and bias control.</a:t>
            </a:r>
          </a:p>
          <a:p>
            <a:r>
              <a:rPr lang="en-US" sz="2300" dirty="0"/>
              <a:t>Quantitative approaches (e.g., causal methods) play a critical role in the conduct of RWE study from conceptualization, design, analyses, interpretation to communication.  </a:t>
            </a:r>
          </a:p>
        </p:txBody>
      </p:sp>
      <p:sp>
        <p:nvSpPr>
          <p:cNvPr id="4" name="Footer Placeholder 1">
            <a:extLst>
              <a:ext uri="{FF2B5EF4-FFF2-40B4-BE49-F238E27FC236}">
                <a16:creationId xmlns:a16="http://schemas.microsoft.com/office/drawing/2014/main" id="{EC35D2F9-F482-4424-9306-4A7F27A6FF7F}"/>
              </a:ext>
            </a:extLst>
          </p:cNvPr>
          <p:cNvSpPr>
            <a:spLocks noGrp="1"/>
          </p:cNvSpPr>
          <p:nvPr>
            <p:ph type="ftr" sz="quarter" idx="11"/>
          </p:nvPr>
        </p:nvSpPr>
        <p:spPr>
          <a:xfrm>
            <a:off x="304800" y="4788694"/>
            <a:ext cx="2895600" cy="273844"/>
          </a:xfrm>
        </p:spPr>
        <p:txBody>
          <a:bodyPr/>
          <a:lstStyle/>
          <a:p>
            <a:pPr algn="l"/>
            <a:r>
              <a:rPr lang="en-US" sz="1100" b="1">
                <a:solidFill>
                  <a:schemeClr val="tx2">
                    <a:lumMod val="60000"/>
                    <a:lumOff val="40000"/>
                  </a:schemeClr>
                </a:solidFill>
                <a:latin typeface="Helvetica"/>
                <a:cs typeface="Helvetica"/>
              </a:rPr>
              <a:t>www.fda.gov</a:t>
            </a:r>
            <a:endParaRPr lang="en-US" sz="1100" b="1"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35858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7038-8B1E-491C-ABD0-9BF48A02C740}"/>
              </a:ext>
            </a:extLst>
          </p:cNvPr>
          <p:cNvSpPr>
            <a:spLocks noGrp="1"/>
          </p:cNvSpPr>
          <p:nvPr>
            <p:ph type="title"/>
          </p:nvPr>
        </p:nvSpPr>
        <p:spPr/>
        <p:txBody>
          <a:bodyPr>
            <a:noAutofit/>
          </a:bodyPr>
          <a:lstStyle/>
          <a:p>
            <a:r>
              <a:rPr lang="en-US" sz="4000" b="1" dirty="0">
                <a:solidFill>
                  <a:schemeClr val="accent1">
                    <a:lumMod val="75000"/>
                  </a:schemeClr>
                </a:solidFill>
              </a:rPr>
              <a:t>Outline</a:t>
            </a:r>
          </a:p>
        </p:txBody>
      </p:sp>
      <p:sp>
        <p:nvSpPr>
          <p:cNvPr id="3" name="Content Placeholder 2">
            <a:extLst>
              <a:ext uri="{FF2B5EF4-FFF2-40B4-BE49-F238E27FC236}">
                <a16:creationId xmlns:a16="http://schemas.microsoft.com/office/drawing/2014/main" id="{0EEACB49-520D-490B-AE9D-4AC895A34EDC}"/>
              </a:ext>
            </a:extLst>
          </p:cNvPr>
          <p:cNvSpPr>
            <a:spLocks noGrp="1"/>
          </p:cNvSpPr>
          <p:nvPr>
            <p:ph idx="1"/>
          </p:nvPr>
        </p:nvSpPr>
        <p:spPr>
          <a:xfrm>
            <a:off x="634897" y="1200151"/>
            <a:ext cx="8509103" cy="3521714"/>
          </a:xfrm>
        </p:spPr>
        <p:txBody>
          <a:bodyPr>
            <a:normAutofit fontScale="70000" lnSpcReduction="20000"/>
          </a:bodyPr>
          <a:lstStyle/>
          <a:p>
            <a:r>
              <a:rPr lang="en-US" dirty="0"/>
              <a:t>Introduction</a:t>
            </a:r>
          </a:p>
          <a:p>
            <a:r>
              <a:rPr lang="en-US" dirty="0"/>
              <a:t>Examples of RWD/RWE Designs</a:t>
            </a:r>
          </a:p>
          <a:p>
            <a:pPr lvl="1"/>
            <a:r>
              <a:rPr lang="en-US" dirty="0"/>
              <a:t>Pragmatic trials</a:t>
            </a:r>
          </a:p>
          <a:p>
            <a:pPr lvl="1"/>
            <a:r>
              <a:rPr lang="en-US" dirty="0"/>
              <a:t>Trial+ external controls</a:t>
            </a:r>
          </a:p>
          <a:p>
            <a:pPr lvl="1"/>
            <a:r>
              <a:rPr lang="en-US" dirty="0"/>
              <a:t>Observational studies</a:t>
            </a:r>
          </a:p>
          <a:p>
            <a:r>
              <a:rPr lang="en-US" dirty="0"/>
              <a:t>Statistical Considerations</a:t>
            </a:r>
          </a:p>
          <a:p>
            <a:pPr lvl="1"/>
            <a:r>
              <a:rPr lang="en-US" dirty="0"/>
              <a:t>Fitness for use</a:t>
            </a:r>
          </a:p>
          <a:p>
            <a:pPr lvl="1"/>
            <a:r>
              <a:rPr lang="en-US" dirty="0"/>
              <a:t>Bias Controls</a:t>
            </a:r>
          </a:p>
          <a:p>
            <a:pPr lvl="1"/>
            <a:r>
              <a:rPr lang="en-US" dirty="0"/>
              <a:t>Data Format and Submission</a:t>
            </a:r>
          </a:p>
          <a:p>
            <a:r>
              <a:rPr lang="en-US" dirty="0"/>
              <a:t>Summary</a:t>
            </a:r>
          </a:p>
        </p:txBody>
      </p:sp>
    </p:spTree>
    <p:extLst>
      <p:ext uri="{BB962C8B-B14F-4D97-AF65-F5344CB8AC3E}">
        <p14:creationId xmlns:p14="http://schemas.microsoft.com/office/powerpoint/2010/main" val="1545014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38954-4DA7-42F8-A290-64BB615946E1}"/>
              </a:ext>
            </a:extLst>
          </p:cNvPr>
          <p:cNvSpPr>
            <a:spLocks noGrp="1"/>
          </p:cNvSpPr>
          <p:nvPr>
            <p:ph type="title"/>
          </p:nvPr>
        </p:nvSpPr>
        <p:spPr/>
        <p:txBody>
          <a:bodyPr>
            <a:normAutofit fontScale="90000"/>
          </a:bodyPr>
          <a:lstStyle/>
          <a:p>
            <a:r>
              <a:rPr lang="en-US" b="1" dirty="0">
                <a:solidFill>
                  <a:schemeClr val="accent1">
                    <a:lumMod val="75000"/>
                  </a:schemeClr>
                </a:solidFill>
              </a:rPr>
              <a:t>What is RWD and RWE?</a:t>
            </a:r>
          </a:p>
        </p:txBody>
      </p:sp>
      <p:sp>
        <p:nvSpPr>
          <p:cNvPr id="3" name="Content Placeholder 2">
            <a:extLst>
              <a:ext uri="{FF2B5EF4-FFF2-40B4-BE49-F238E27FC236}">
                <a16:creationId xmlns:a16="http://schemas.microsoft.com/office/drawing/2014/main" id="{D52CE59A-7CDD-415B-92FD-E3F56D3C2B7E}"/>
              </a:ext>
            </a:extLst>
          </p:cNvPr>
          <p:cNvSpPr>
            <a:spLocks noGrp="1"/>
          </p:cNvSpPr>
          <p:nvPr>
            <p:ph idx="1"/>
          </p:nvPr>
        </p:nvSpPr>
        <p:spPr/>
        <p:txBody>
          <a:bodyPr>
            <a:normAutofit fontScale="92500" lnSpcReduction="20000"/>
          </a:bodyPr>
          <a:lstStyle/>
          <a:p>
            <a:r>
              <a:rPr kumimoji="1" lang="en-US" b="1" dirty="0"/>
              <a:t>Real World Data (RWD)</a:t>
            </a:r>
            <a:r>
              <a:rPr kumimoji="1" lang="en-US" dirty="0"/>
              <a:t> are </a:t>
            </a:r>
            <a:r>
              <a:rPr kumimoji="1" lang="en-US" sz="4050" dirty="0"/>
              <a:t>data</a:t>
            </a:r>
            <a:r>
              <a:rPr kumimoji="1" lang="en-US" dirty="0"/>
              <a:t> relating to patient health status and/or the delivery of health care routinely collected from a variety of sources. </a:t>
            </a:r>
          </a:p>
          <a:p>
            <a:endParaRPr kumimoji="1" lang="en-US" dirty="0"/>
          </a:p>
          <a:p>
            <a:r>
              <a:rPr kumimoji="1" lang="en-US" b="1" dirty="0"/>
              <a:t>Real World Evidence</a:t>
            </a:r>
            <a:r>
              <a:rPr kumimoji="1" lang="en-US" dirty="0"/>
              <a:t> </a:t>
            </a:r>
            <a:r>
              <a:rPr kumimoji="1" lang="en-US" b="1" dirty="0"/>
              <a:t>(RWE) </a:t>
            </a:r>
            <a:r>
              <a:rPr kumimoji="1" lang="en-US" dirty="0"/>
              <a:t>is the clinical </a:t>
            </a:r>
            <a:r>
              <a:rPr kumimoji="1" lang="en-US" sz="4050" dirty="0"/>
              <a:t>evidence</a:t>
            </a:r>
            <a:r>
              <a:rPr kumimoji="1" lang="en-US" dirty="0"/>
              <a:t> regarding the usage and potential benefits or risks of a medical product derived from analysis of RWD</a:t>
            </a:r>
            <a:endParaRPr lang="en-US" dirty="0"/>
          </a:p>
          <a:p>
            <a:endParaRPr lang="en-US" dirty="0"/>
          </a:p>
          <a:p>
            <a:endParaRPr lang="en-US" dirty="0"/>
          </a:p>
        </p:txBody>
      </p:sp>
    </p:spTree>
    <p:extLst>
      <p:ext uri="{BB962C8B-B14F-4D97-AF65-F5344CB8AC3E}">
        <p14:creationId xmlns:p14="http://schemas.microsoft.com/office/powerpoint/2010/main" val="368453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00201" y="228601"/>
            <a:ext cx="5605895" cy="652030"/>
          </a:xfrm>
        </p:spPr>
        <p:txBody>
          <a:bodyPr>
            <a:normAutofit/>
          </a:bodyPr>
          <a:lstStyle/>
          <a:p>
            <a:pPr>
              <a:defRPr/>
            </a:pPr>
            <a:r>
              <a:rPr kumimoji="1" lang="en-US" altLang="ja-JP" sz="2700" b="1" dirty="0">
                <a:solidFill>
                  <a:schemeClr val="accent1">
                    <a:lumMod val="75000"/>
                  </a:schemeClr>
                </a:solidFill>
              </a:rPr>
              <a:t>RWD/RWE:  What Are the Goals?</a:t>
            </a:r>
            <a:endParaRPr lang="en-US" altLang="en-US" sz="2700" b="1" dirty="0">
              <a:solidFill>
                <a:schemeClr val="accent1">
                  <a:lumMod val="75000"/>
                </a:schemeClr>
              </a:solidFill>
              <a:latin typeface="+mn-lt"/>
            </a:endParaRPr>
          </a:p>
        </p:txBody>
      </p:sp>
      <p:sp>
        <p:nvSpPr>
          <p:cNvPr id="40963" name="Rectangle 3"/>
          <p:cNvSpPr>
            <a:spLocks noGrp="1" noChangeArrowheads="1"/>
          </p:cNvSpPr>
          <p:nvPr>
            <p:ph type="body" idx="1"/>
          </p:nvPr>
        </p:nvSpPr>
        <p:spPr>
          <a:xfrm>
            <a:off x="1600200" y="1217646"/>
            <a:ext cx="5925416" cy="3475303"/>
          </a:xfrm>
        </p:spPr>
        <p:txBody>
          <a:bodyPr>
            <a:normAutofit fontScale="62500" lnSpcReduction="20000"/>
          </a:bodyPr>
          <a:lstStyle/>
          <a:p>
            <a:pPr marL="0" indent="0">
              <a:buNone/>
            </a:pPr>
            <a:r>
              <a:rPr kumimoji="1" lang="en-US" altLang="ja-JP" dirty="0"/>
              <a:t>Traditional RCTs typically </a:t>
            </a:r>
          </a:p>
          <a:p>
            <a:r>
              <a:rPr kumimoji="1" lang="en-US" altLang="ja-JP" dirty="0"/>
              <a:t>Use select groups of patients</a:t>
            </a:r>
          </a:p>
          <a:p>
            <a:r>
              <a:rPr kumimoji="1" lang="en-US" altLang="ja-JP" dirty="0"/>
              <a:t>Involve special infrastructure and data collection</a:t>
            </a:r>
          </a:p>
          <a:p>
            <a:r>
              <a:rPr kumimoji="1" lang="en-US" altLang="ja-JP" dirty="0"/>
              <a:t>Maximized sensitivity</a:t>
            </a:r>
          </a:p>
          <a:p>
            <a:endParaRPr kumimoji="1" lang="en-US" altLang="ja-JP" dirty="0"/>
          </a:p>
          <a:p>
            <a:pPr marL="0" indent="0">
              <a:buNone/>
            </a:pPr>
            <a:r>
              <a:rPr kumimoji="1" lang="en-US" altLang="ja-JP" dirty="0"/>
              <a:t>RWD/RWE</a:t>
            </a:r>
          </a:p>
          <a:p>
            <a:r>
              <a:rPr kumimoji="1" lang="en-US" altLang="ja-JP" dirty="0"/>
              <a:t>Reflect the diversity of patients and actual health-care practices</a:t>
            </a:r>
          </a:p>
          <a:p>
            <a:r>
              <a:rPr kumimoji="1" lang="en-US" altLang="ja-JP" dirty="0"/>
              <a:t>Improve efficiency by making use of existing data and infrastructure</a:t>
            </a:r>
          </a:p>
        </p:txBody>
      </p:sp>
    </p:spTree>
    <p:extLst>
      <p:ext uri="{BB962C8B-B14F-4D97-AF65-F5344CB8AC3E}">
        <p14:creationId xmlns:p14="http://schemas.microsoft.com/office/powerpoint/2010/main" val="1956010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1" y="171450"/>
            <a:ext cx="6057900" cy="694515"/>
          </a:xfrm>
        </p:spPr>
        <p:txBody>
          <a:bodyPr>
            <a:normAutofit/>
          </a:bodyPr>
          <a:lstStyle/>
          <a:p>
            <a:r>
              <a:rPr lang="en-US" sz="3200" b="1" dirty="0"/>
              <a:t> </a:t>
            </a:r>
            <a:r>
              <a:rPr lang="en-US" sz="3200" b="1" dirty="0">
                <a:solidFill>
                  <a:schemeClr val="accent1">
                    <a:lumMod val="75000"/>
                  </a:schemeClr>
                </a:solidFill>
              </a:rPr>
              <a:t>21st Century Cures Act (2016)</a:t>
            </a:r>
          </a:p>
        </p:txBody>
      </p:sp>
      <p:sp>
        <p:nvSpPr>
          <p:cNvPr id="3" name="Content Placeholder 2"/>
          <p:cNvSpPr>
            <a:spLocks noGrp="1"/>
          </p:cNvSpPr>
          <p:nvPr>
            <p:ph idx="1"/>
          </p:nvPr>
        </p:nvSpPr>
        <p:spPr>
          <a:xfrm>
            <a:off x="1381087" y="1027025"/>
            <a:ext cx="6381827" cy="3521714"/>
          </a:xfrm>
        </p:spPr>
        <p:txBody>
          <a:bodyPr>
            <a:normAutofit lnSpcReduction="10000"/>
          </a:bodyPr>
          <a:lstStyle/>
          <a:p>
            <a:r>
              <a:rPr lang="en-US" dirty="0"/>
              <a:t>establish a program to evaluate the potential use of real world evidence-</a:t>
            </a:r>
          </a:p>
          <a:p>
            <a:pPr lvl="1"/>
            <a:r>
              <a:rPr lang="en-US" dirty="0"/>
              <a:t>to help to support the approval of a </a:t>
            </a:r>
            <a:r>
              <a:rPr lang="en-US" b="1" dirty="0"/>
              <a:t>new indication </a:t>
            </a:r>
            <a:r>
              <a:rPr lang="en-US" dirty="0"/>
              <a:t>for a drug approved under section 355(c) of this title; and</a:t>
            </a:r>
          </a:p>
          <a:p>
            <a:pPr lvl="1"/>
            <a:r>
              <a:rPr lang="en-US" dirty="0"/>
              <a:t>to help to support or satisfy </a:t>
            </a:r>
            <a:r>
              <a:rPr lang="en-US" b="1" dirty="0"/>
              <a:t>post-approval study requirements</a:t>
            </a:r>
            <a:r>
              <a:rPr lang="en-US" dirty="0"/>
              <a:t>.</a:t>
            </a:r>
          </a:p>
        </p:txBody>
      </p:sp>
      <p:sp>
        <p:nvSpPr>
          <p:cNvPr id="4" name="TextBox 3"/>
          <p:cNvSpPr txBox="1"/>
          <p:nvPr/>
        </p:nvSpPr>
        <p:spPr>
          <a:xfrm>
            <a:off x="1657350" y="4743450"/>
            <a:ext cx="5372100" cy="415498"/>
          </a:xfrm>
          <a:prstGeom prst="rect">
            <a:avLst/>
          </a:prstGeom>
          <a:noFill/>
        </p:spPr>
        <p:txBody>
          <a:bodyPr wrap="square" rtlCol="0">
            <a:spAutoFit/>
          </a:bodyPr>
          <a:lstStyle/>
          <a:p>
            <a:pPr algn="l"/>
            <a:r>
              <a:rPr lang="en-US" sz="1050" i="1" dirty="0"/>
              <a:t>SEC. 505F. UTILIZING REAL WORLD EVIDENCE. Amended by Food and Drug Administration Reauthorization Act 2017</a:t>
            </a:r>
          </a:p>
        </p:txBody>
      </p:sp>
      <p:sp>
        <p:nvSpPr>
          <p:cNvPr id="9" name="TextBox 8"/>
          <p:cNvSpPr txBox="1"/>
          <p:nvPr/>
        </p:nvSpPr>
        <p:spPr>
          <a:xfrm>
            <a:off x="2057400" y="3333750"/>
            <a:ext cx="5029200" cy="461665"/>
          </a:xfrm>
          <a:prstGeom prst="rect">
            <a:avLst/>
          </a:prstGeom>
          <a:solidFill>
            <a:schemeClr val="bg1"/>
          </a:solidFill>
          <a:ln w="12700">
            <a:solidFill>
              <a:schemeClr val="tx1"/>
            </a:solidFill>
          </a:ln>
        </p:spPr>
        <p:txBody>
          <a:bodyPr wrap="square" rtlCol="0">
            <a:spAutoFit/>
          </a:bodyPr>
          <a:lstStyle/>
          <a:p>
            <a:r>
              <a:rPr lang="en-US" sz="2400" dirty="0">
                <a:solidFill>
                  <a:schemeClr val="accent2"/>
                </a:solidFill>
              </a:rPr>
              <a:t>No change in evidentiary standard</a:t>
            </a:r>
          </a:p>
        </p:txBody>
      </p:sp>
    </p:spTree>
    <p:extLst>
      <p:ext uri="{BB962C8B-B14F-4D97-AF65-F5344CB8AC3E}">
        <p14:creationId xmlns:p14="http://schemas.microsoft.com/office/powerpoint/2010/main" val="173009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7353" y="228601"/>
            <a:ext cx="5495885" cy="520886"/>
          </a:xfrm>
        </p:spPr>
        <p:txBody>
          <a:bodyPr>
            <a:noAutofit/>
          </a:bodyPr>
          <a:lstStyle/>
          <a:p>
            <a:r>
              <a:rPr lang="en-US" sz="3200" b="1" dirty="0">
                <a:solidFill>
                  <a:schemeClr val="accent1">
                    <a:lumMod val="75000"/>
                  </a:schemeClr>
                </a:solidFill>
              </a:rPr>
              <a:t>Substantial Evidence</a:t>
            </a:r>
          </a:p>
        </p:txBody>
      </p:sp>
      <p:sp>
        <p:nvSpPr>
          <p:cNvPr id="3" name="Content Placeholder 2"/>
          <p:cNvSpPr>
            <a:spLocks noGrp="1"/>
          </p:cNvSpPr>
          <p:nvPr>
            <p:ph idx="1"/>
          </p:nvPr>
        </p:nvSpPr>
        <p:spPr>
          <a:xfrm>
            <a:off x="685800" y="1941152"/>
            <a:ext cx="7772400" cy="2628900"/>
          </a:xfrm>
        </p:spPr>
        <p:txBody>
          <a:bodyPr>
            <a:noAutofit/>
          </a:bodyPr>
          <a:lstStyle/>
          <a:p>
            <a:pPr marL="0" indent="0">
              <a:buNone/>
            </a:pPr>
            <a:r>
              <a:rPr lang="en-US" sz="1875" dirty="0"/>
              <a:t>“</a:t>
            </a:r>
            <a:r>
              <a:rPr lang="en-US" sz="1875" b="1" dirty="0"/>
              <a:t>evidence consisting of </a:t>
            </a:r>
            <a:r>
              <a:rPr lang="en-US" sz="1875" b="1" u="sng" dirty="0">
                <a:solidFill>
                  <a:srgbClr val="002060"/>
                </a:solidFill>
              </a:rPr>
              <a:t>adequate and well-controlled investigations</a:t>
            </a:r>
            <a:r>
              <a:rPr lang="en-US" sz="1875" dirty="0"/>
              <a:t>, including clinical investigations, by experts qualified by scientific training and experience to evaluate the effectiveness of the drug involve on the basis of which it could fairly and responsibly be concluded by such experts that the drug will have the effect it purports or is represented to have under the conditions of use prescribed, recommended, or suggested in the labeling or proposed labeling thereof.” </a:t>
            </a:r>
            <a:br>
              <a:rPr lang="en-US" sz="1875" dirty="0"/>
            </a:br>
            <a:r>
              <a:rPr lang="en-US" sz="1875" dirty="0"/>
              <a:t>		</a:t>
            </a:r>
            <a:r>
              <a:rPr lang="en-US" sz="1875" i="1" dirty="0"/>
              <a:t>Federal Food, Drug, and Cosmetic Act 1962</a:t>
            </a:r>
          </a:p>
          <a:p>
            <a:endParaRPr lang="en-US" sz="1875" i="1" dirty="0"/>
          </a:p>
        </p:txBody>
      </p:sp>
      <p:sp>
        <p:nvSpPr>
          <p:cNvPr id="4" name="TextBox 3">
            <a:extLst>
              <a:ext uri="{FF2B5EF4-FFF2-40B4-BE49-F238E27FC236}">
                <a16:creationId xmlns:a16="http://schemas.microsoft.com/office/drawing/2014/main" id="{A8F73209-E1D5-47C0-8A41-D0D3BCC279A0}"/>
              </a:ext>
            </a:extLst>
          </p:cNvPr>
          <p:cNvSpPr txBox="1"/>
          <p:nvPr/>
        </p:nvSpPr>
        <p:spPr>
          <a:xfrm>
            <a:off x="609600" y="4548462"/>
            <a:ext cx="7696200" cy="253916"/>
          </a:xfrm>
          <a:prstGeom prst="rect">
            <a:avLst/>
          </a:prstGeom>
          <a:noFill/>
        </p:spPr>
        <p:txBody>
          <a:bodyPr wrap="square" rtlCol="0">
            <a:spAutoFit/>
          </a:bodyPr>
          <a:lstStyle/>
          <a:p>
            <a:r>
              <a:rPr lang="en-US" sz="1050" i="1" dirty="0"/>
              <a:t>Drug Regulation History: https://www.fda.gov/about-fda/histories-product-regulation/historical-case-studies-drug-regulation</a:t>
            </a:r>
          </a:p>
        </p:txBody>
      </p:sp>
      <p:sp>
        <p:nvSpPr>
          <p:cNvPr id="5" name="Rectangle 4">
            <a:extLst>
              <a:ext uri="{FF2B5EF4-FFF2-40B4-BE49-F238E27FC236}">
                <a16:creationId xmlns:a16="http://schemas.microsoft.com/office/drawing/2014/main" id="{E1556F0C-92B2-48C5-B02E-920C8AF60168}"/>
              </a:ext>
            </a:extLst>
          </p:cNvPr>
          <p:cNvSpPr/>
          <p:nvPr/>
        </p:nvSpPr>
        <p:spPr>
          <a:xfrm>
            <a:off x="685801" y="1545147"/>
            <a:ext cx="4903766" cy="415498"/>
          </a:xfrm>
          <a:prstGeom prst="rect">
            <a:avLst/>
          </a:prstGeom>
        </p:spPr>
        <p:txBody>
          <a:bodyPr wrap="square">
            <a:spAutoFit/>
          </a:bodyPr>
          <a:lstStyle/>
          <a:p>
            <a:pPr algn="l"/>
            <a:r>
              <a:rPr lang="en-US" sz="2100" b="1" dirty="0">
                <a:solidFill>
                  <a:schemeClr val="accent1"/>
                </a:solidFill>
                <a:latin typeface="+mj-lt"/>
              </a:rPr>
              <a:t>Substantial Evidence</a:t>
            </a:r>
            <a:endParaRPr lang="en-US" sz="2100" dirty="0">
              <a:latin typeface="+mj-lt"/>
            </a:endParaRPr>
          </a:p>
        </p:txBody>
      </p:sp>
    </p:spTree>
    <p:extLst>
      <p:ext uri="{BB962C8B-B14F-4D97-AF65-F5344CB8AC3E}">
        <p14:creationId xmlns:p14="http://schemas.microsoft.com/office/powerpoint/2010/main" val="2191103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52874"/>
            <a:ext cx="7772400" cy="550688"/>
          </a:xfrm>
        </p:spPr>
        <p:txBody>
          <a:bodyPr>
            <a:noAutofit/>
          </a:bodyPr>
          <a:lstStyle/>
          <a:p>
            <a:r>
              <a:rPr lang="en-US" sz="3200" b="1" dirty="0">
                <a:solidFill>
                  <a:schemeClr val="accent1">
                    <a:lumMod val="75000"/>
                  </a:schemeClr>
                </a:solidFill>
              </a:rPr>
              <a:t>Adequate &amp; Well-Controlled Study</a:t>
            </a:r>
          </a:p>
        </p:txBody>
      </p:sp>
      <p:sp>
        <p:nvSpPr>
          <p:cNvPr id="3" name="Content Placeholder 2"/>
          <p:cNvSpPr>
            <a:spLocks noGrp="1"/>
          </p:cNvSpPr>
          <p:nvPr>
            <p:ph idx="1"/>
          </p:nvPr>
        </p:nvSpPr>
        <p:spPr>
          <a:xfrm>
            <a:off x="2590801" y="1123951"/>
            <a:ext cx="6095999" cy="3386963"/>
          </a:xfrm>
        </p:spPr>
        <p:txBody>
          <a:bodyPr>
            <a:noAutofit/>
          </a:bodyPr>
          <a:lstStyle/>
          <a:p>
            <a:pPr marL="514337" indent="-514337">
              <a:buFont typeface="+mj-lt"/>
              <a:buAutoNum type="arabicPeriod"/>
            </a:pPr>
            <a:r>
              <a:rPr lang="en-US" sz="1800" dirty="0"/>
              <a:t>Clear objectives, summary of methods &amp; results</a:t>
            </a:r>
          </a:p>
          <a:p>
            <a:pPr marL="514337" indent="-514337">
              <a:buFont typeface="+mj-lt"/>
              <a:buAutoNum type="arabicPeriod"/>
            </a:pPr>
            <a:r>
              <a:rPr lang="en-US" sz="1800" dirty="0"/>
              <a:t>Design permits a </a:t>
            </a:r>
            <a:r>
              <a:rPr lang="en-US" sz="1800" dirty="0">
                <a:highlight>
                  <a:srgbClr val="CCFFFF"/>
                </a:highlight>
              </a:rPr>
              <a:t>valid comparison </a:t>
            </a:r>
            <a:r>
              <a:rPr lang="en-US" sz="1800" dirty="0"/>
              <a:t>with a control (concurrent and historical controls)</a:t>
            </a:r>
          </a:p>
          <a:p>
            <a:pPr marL="514337" indent="-514337">
              <a:buFont typeface="+mj-lt"/>
              <a:buAutoNum type="arabicPeriod"/>
            </a:pPr>
            <a:r>
              <a:rPr lang="en-US" sz="1800" dirty="0"/>
              <a:t>Adequate selection of patients</a:t>
            </a:r>
          </a:p>
          <a:p>
            <a:pPr marL="514337" indent="-514337">
              <a:buFont typeface="+mj-lt"/>
              <a:buAutoNum type="arabicPeriod"/>
            </a:pPr>
            <a:r>
              <a:rPr lang="en-US" sz="1800" dirty="0">
                <a:highlight>
                  <a:srgbClr val="CCFFFF"/>
                </a:highlight>
              </a:rPr>
              <a:t>Assigning patients </a:t>
            </a:r>
            <a:r>
              <a:rPr lang="en-US" sz="1800" dirty="0"/>
              <a:t>to treatment and control groups minimizes bias </a:t>
            </a:r>
          </a:p>
          <a:p>
            <a:pPr marL="514337" indent="-514337">
              <a:buFont typeface="+mj-lt"/>
              <a:buAutoNum type="arabicPeriod"/>
            </a:pPr>
            <a:r>
              <a:rPr lang="en-US" sz="1800" dirty="0">
                <a:highlight>
                  <a:srgbClr val="CCFFFF"/>
                </a:highlight>
              </a:rPr>
              <a:t>Adequate measures </a:t>
            </a:r>
            <a:r>
              <a:rPr lang="en-US" sz="1800" dirty="0"/>
              <a:t>to minimize biases on subjects, observers, and analysts </a:t>
            </a:r>
          </a:p>
          <a:p>
            <a:pPr marL="514337" indent="-514337">
              <a:buFont typeface="+mj-lt"/>
              <a:buAutoNum type="arabicPeriod"/>
            </a:pPr>
            <a:r>
              <a:rPr lang="en-US" sz="1800" dirty="0"/>
              <a:t>Well-defined and reliable assessment of subjects’ responses</a:t>
            </a:r>
          </a:p>
          <a:p>
            <a:pPr marL="514337" indent="-514337">
              <a:buFont typeface="+mj-lt"/>
              <a:buAutoNum type="arabicPeriod"/>
            </a:pPr>
            <a:r>
              <a:rPr lang="en-US" sz="1800" dirty="0"/>
              <a:t>Adequate analysis to assess drug results</a:t>
            </a:r>
          </a:p>
        </p:txBody>
      </p:sp>
      <p:sp>
        <p:nvSpPr>
          <p:cNvPr id="4" name="Rectangle 3"/>
          <p:cNvSpPr/>
          <p:nvPr/>
        </p:nvSpPr>
        <p:spPr>
          <a:xfrm>
            <a:off x="6061242" y="4677413"/>
            <a:ext cx="2396958" cy="307777"/>
          </a:xfrm>
          <a:prstGeom prst="rect">
            <a:avLst/>
          </a:prstGeom>
        </p:spPr>
        <p:txBody>
          <a:bodyPr wrap="square">
            <a:spAutoFit/>
          </a:bodyPr>
          <a:lstStyle/>
          <a:p>
            <a:r>
              <a:rPr lang="en-US" sz="1400" dirty="0">
                <a:solidFill>
                  <a:schemeClr val="bg1">
                    <a:lumMod val="75000"/>
                  </a:schemeClr>
                </a:solidFill>
              </a:rPr>
              <a:t>Regulations 21CFR314.126 </a:t>
            </a:r>
          </a:p>
        </p:txBody>
      </p:sp>
      <p:grpSp>
        <p:nvGrpSpPr>
          <p:cNvPr id="10" name="Group 9">
            <a:extLst>
              <a:ext uri="{FF2B5EF4-FFF2-40B4-BE49-F238E27FC236}">
                <a16:creationId xmlns:a16="http://schemas.microsoft.com/office/drawing/2014/main" id="{08AD747F-34BD-4823-B926-ED94B07E29E3}"/>
              </a:ext>
            </a:extLst>
          </p:cNvPr>
          <p:cNvGrpSpPr/>
          <p:nvPr/>
        </p:nvGrpSpPr>
        <p:grpSpPr>
          <a:xfrm>
            <a:off x="480062" y="2248586"/>
            <a:ext cx="2008793" cy="646331"/>
            <a:chOff x="493300" y="2220390"/>
            <a:chExt cx="2008793" cy="646331"/>
          </a:xfrm>
        </p:grpSpPr>
        <p:sp>
          <p:nvSpPr>
            <p:cNvPr id="6" name="TextBox 5">
              <a:extLst>
                <a:ext uri="{FF2B5EF4-FFF2-40B4-BE49-F238E27FC236}">
                  <a16:creationId xmlns:a16="http://schemas.microsoft.com/office/drawing/2014/main" id="{E8307DB3-48D8-4F92-9278-48C5FAB6759B}"/>
                </a:ext>
              </a:extLst>
            </p:cNvPr>
            <p:cNvSpPr txBox="1"/>
            <p:nvPr/>
          </p:nvSpPr>
          <p:spPr>
            <a:xfrm>
              <a:off x="493300" y="2220390"/>
              <a:ext cx="1653753" cy="646331"/>
            </a:xfrm>
            <a:prstGeom prst="rect">
              <a:avLst/>
            </a:prstGeom>
            <a:noFill/>
            <a:ln>
              <a:noFill/>
            </a:ln>
          </p:spPr>
          <p:txBody>
            <a:bodyPr wrap="square" rtlCol="0">
              <a:spAutoFit/>
            </a:bodyPr>
            <a:lstStyle/>
            <a:p>
              <a:r>
                <a:rPr lang="en-US" dirty="0">
                  <a:solidFill>
                    <a:srgbClr val="007CBA"/>
                  </a:solidFill>
                </a:rPr>
                <a:t>Ordinarily randomization</a:t>
              </a:r>
            </a:p>
          </p:txBody>
        </p:sp>
        <p:cxnSp>
          <p:nvCxnSpPr>
            <p:cNvPr id="20" name="Straight Arrow Connector 19">
              <a:extLst>
                <a:ext uri="{FF2B5EF4-FFF2-40B4-BE49-F238E27FC236}">
                  <a16:creationId xmlns:a16="http://schemas.microsoft.com/office/drawing/2014/main" id="{B64E5A3B-FC52-42F2-9651-6ADC633D8CFA}"/>
                </a:ext>
              </a:extLst>
            </p:cNvPr>
            <p:cNvCxnSpPr>
              <a:cxnSpLocks/>
            </p:cNvCxnSpPr>
            <p:nvPr/>
          </p:nvCxnSpPr>
          <p:spPr>
            <a:xfrm rot="10800000" flipH="1">
              <a:off x="2044894" y="2543556"/>
              <a:ext cx="457199" cy="0"/>
            </a:xfrm>
            <a:prstGeom prst="straightConnector1">
              <a:avLst/>
            </a:prstGeom>
            <a:ln w="38100">
              <a:solidFill>
                <a:srgbClr val="007CBA"/>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14" name="Group 13">
            <a:extLst>
              <a:ext uri="{FF2B5EF4-FFF2-40B4-BE49-F238E27FC236}">
                <a16:creationId xmlns:a16="http://schemas.microsoft.com/office/drawing/2014/main" id="{C844DDB2-7D52-4A6F-99BA-AC1836EB073D}"/>
              </a:ext>
            </a:extLst>
          </p:cNvPr>
          <p:cNvGrpSpPr/>
          <p:nvPr/>
        </p:nvGrpSpPr>
        <p:grpSpPr>
          <a:xfrm>
            <a:off x="475175" y="2992541"/>
            <a:ext cx="2008793" cy="369332"/>
            <a:chOff x="493300" y="2980526"/>
            <a:chExt cx="2008793" cy="369332"/>
          </a:xfrm>
        </p:grpSpPr>
        <p:sp>
          <p:nvSpPr>
            <p:cNvPr id="7" name="TextBox 6">
              <a:extLst>
                <a:ext uri="{FF2B5EF4-FFF2-40B4-BE49-F238E27FC236}">
                  <a16:creationId xmlns:a16="http://schemas.microsoft.com/office/drawing/2014/main" id="{F1ABBB35-73B7-4DCD-9F8B-35E03A5E178E}"/>
                </a:ext>
              </a:extLst>
            </p:cNvPr>
            <p:cNvSpPr txBox="1"/>
            <p:nvPr/>
          </p:nvSpPr>
          <p:spPr>
            <a:xfrm>
              <a:off x="493300" y="2980526"/>
              <a:ext cx="1559175" cy="369332"/>
            </a:xfrm>
            <a:prstGeom prst="rect">
              <a:avLst/>
            </a:prstGeom>
            <a:solidFill>
              <a:schemeClr val="bg1"/>
            </a:solidFill>
            <a:ln>
              <a:noFill/>
            </a:ln>
          </p:spPr>
          <p:txBody>
            <a:bodyPr wrap="square" rtlCol="0">
              <a:spAutoFit/>
            </a:bodyPr>
            <a:lstStyle/>
            <a:p>
              <a:r>
                <a:rPr lang="en-US" dirty="0">
                  <a:solidFill>
                    <a:srgbClr val="007CBA"/>
                  </a:solidFill>
                </a:rPr>
                <a:t>Blinding</a:t>
              </a:r>
            </a:p>
          </p:txBody>
        </p:sp>
        <p:cxnSp>
          <p:nvCxnSpPr>
            <p:cNvPr id="21" name="Straight Arrow Connector 20">
              <a:extLst>
                <a:ext uri="{FF2B5EF4-FFF2-40B4-BE49-F238E27FC236}">
                  <a16:creationId xmlns:a16="http://schemas.microsoft.com/office/drawing/2014/main" id="{4F3E304B-5B3C-4888-8BC7-A1508B7A1D44}"/>
                </a:ext>
              </a:extLst>
            </p:cNvPr>
            <p:cNvCxnSpPr>
              <a:cxnSpLocks/>
            </p:cNvCxnSpPr>
            <p:nvPr/>
          </p:nvCxnSpPr>
          <p:spPr>
            <a:xfrm>
              <a:off x="1524000" y="3165192"/>
              <a:ext cx="978093" cy="0"/>
            </a:xfrm>
            <a:prstGeom prst="straightConnector1">
              <a:avLst/>
            </a:prstGeom>
            <a:ln w="38100">
              <a:solidFill>
                <a:srgbClr val="007CBA"/>
              </a:solidFill>
              <a:tailEnd type="triangl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139683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11.0&quot;&gt;&lt;object type=&quot;1&quot; unique_id=&quot;10001&quot;&gt;&lt;object type=&quot;2&quot; unique_id=&quot;10109&quot;&gt;&lt;object type=&quot;3&quot; unique_id=&quot;10110&quot;&gt;&lt;property id=&quot;20148&quot; value=&quot;5&quot;/&gt;&lt;property id=&quot;20300&quot; value=&quot;Slide 1 - &amp;quot;# 1&amp;quot;&quot;/&gt;&lt;property id=&quot;20307&quot; value=&quot;441&quot;/&gt;&lt;/object&gt;&lt;object type=&quot;3&quot; unique_id=&quot;10111&quot;&gt;&lt;property id=&quot;20148&quot; value=&quot;5&quot;/&gt;&lt;property id=&quot;20300&quot; value=&quot;Slide 2 - &amp;quot;Take-home Messages&amp;quot;&quot;/&gt;&lt;property id=&quot;20307&quot; value=&quot;1828&quot;/&gt;&lt;/object&gt;&lt;object type=&quot;3&quot; unique_id=&quot;10112&quot;&gt;&lt;property id=&quot;20148&quot; value=&quot;5&quot;/&gt;&lt;property id=&quot;20300&quot; value=&quot;Slide 3 - &amp;quot;Outline&amp;quot;&quot;/&gt;&lt;property id=&quot;20307&quot; value=&quot;257&quot;/&gt;&lt;/object&gt;&lt;object type=&quot;3&quot; unique_id=&quot;10113&quot;&gt;&lt;property id=&quot;20148&quot; value=&quot;5&quot;/&gt;&lt;property id=&quot;20300&quot; value=&quot;Slide 4 - &amp;quot;What is RWD and RWE?&amp;quot;&quot;/&gt;&lt;property id=&quot;20307&quot; value=&quot;1784&quot;/&gt;&lt;/object&gt;&lt;object type=&quot;3&quot; unique_id=&quot;10114&quot;&gt;&lt;property id=&quot;20148&quot; value=&quot;5&quot;/&gt;&lt;property id=&quot;20300&quot; value=&quot;Slide 5 - &amp;quot;RWD/RWE:  What Are the Goals?&amp;quot;&quot;/&gt;&lt;property id=&quot;20307&quot; value=&quot;1809&quot;/&gt;&lt;/object&gt;&lt;object type=&quot;3&quot; unique_id=&quot;10115&quot;&gt;&lt;property id=&quot;20148&quot; value=&quot;5&quot;/&gt;&lt;property id=&quot;20300&quot; value=&quot;Slide 6 - &amp;quot; 21st Century Cures Act (2016)&amp;quot;&quot;/&gt;&lt;property id=&quot;20307&quot; value=&quot;607&quot;/&gt;&lt;/object&gt;&lt;object type=&quot;3&quot; unique_id=&quot;10118&quot;&gt;&lt;property id=&quot;20148&quot; value=&quot;5&quot;/&gt;&lt;property id=&quot;20300&quot; value=&quot;Slide 7 - &amp;quot;Substantial Evidence&amp;quot;&quot;/&gt;&lt;property id=&quot;20307&quot; value=&quot;1811&quot;/&gt;&lt;/object&gt;&lt;object type=&quot;3&quot; unique_id=&quot;10119&quot;&gt;&lt;property id=&quot;20148&quot; value=&quot;5&quot;/&gt;&lt;property id=&quot;20300&quot; value=&quot;Slide 8 - &amp;quot;Adequate &amp;amp; Well-Controlled Study&amp;quot;&quot;/&gt;&lt;property id=&quot;20307&quot; value=&quot;1812&quot;/&gt;&lt;/object&gt;&lt;object type=&quot;3&quot; unique_id=&quot;10120&quot;&gt;&lt;property id=&quot;20148&quot; value=&quot;5&quot;/&gt;&lt;property id=&quot;20300&quot; value=&quot;Slide 9 - &amp;quot;Wide Spectrum of Potential Uses of RWD/RWE in Clinical Studies&amp;quot;&quot;/&gt;&lt;property id=&quot;20307&quot; value=&quot;1813&quot;/&gt;&lt;/object&gt;&lt;object type=&quot;3&quot; unique_id=&quot;10121&quot;&gt;&lt;property id=&quot;20148&quot; value=&quot;5&quot;/&gt;&lt;property id=&quot;20300&quot; value=&quot;Slide 10 - &amp;quot;Examples: Pragmatic Trials&amp;quot;&quot;/&gt;&lt;property id=&quot;20307&quot; value=&quot;260&quot;/&gt;&lt;/object&gt;&lt;object type=&quot;3&quot; unique_id=&quot;10122&quot;&gt;&lt;property id=&quot;20148&quot; value=&quot;5&quot;/&gt;&lt;property id=&quot;20300&quot; value=&quot;Slide 11 - &amp;quot;Examples: Trial + External Controls&amp;quot;&quot;/&gt;&lt;property id=&quot;20307&quot; value=&quot;261&quot;/&gt;&lt;/object&gt;&lt;object type=&quot;3&quot; unique_id=&quot;10123&quot;&gt;&lt;property id=&quot;20148&quot; value=&quot;5&quot;/&gt;&lt;property id=&quot;20300&quot; value=&quot;Slide 12 - &amp;quot;Examples: Observational Studies&amp;quot;&quot;/&gt;&lt;property id=&quot;20307&quot; value=&quot;263&quot;/&gt;&lt;/object&gt;&lt;object type=&quot;3&quot; unique_id=&quot;10124&quot;&gt;&lt;property id=&quot;20148&quot; value=&quot;5&quot;/&gt;&lt;property id=&quot;20300&quot; value=&quot;Slide 14 - &amp;quot;Statistical Considerations&amp;quot;&quot;/&gt;&lt;property id=&quot;20307&quot; value=&quot;264&quot;/&gt;&lt;/object&gt;&lt;object type=&quot;3&quot; unique_id=&quot;10576&quot;&gt;&lt;property id=&quot;20148&quot; value=&quot;5&quot;/&gt;&lt;property id=&quot;20300&quot; value=&quot;Slide 21 - &amp;quot;Statistical Considerations in  Observational Studies&amp;quot;&quot;/&gt;&lt;property id=&quot;20307&quot; value=&quot;1836&quot;/&gt;&lt;/object&gt;&lt;object type=&quot;3&quot; unique_id=&quot;10577&quot;&gt;&lt;property id=&quot;20148&quot; value=&quot;5&quot;/&gt;&lt;property id=&quot;20300&quot; value=&quot;Slide 24&quot;/&gt;&lt;property id=&quot;20307&quot; value=&quot;1832&quot;/&gt;&lt;/object&gt;&lt;object type=&quot;3&quot; unique_id=&quot;10954&quot;&gt;&lt;property id=&quot;20148&quot; value=&quot;5&quot;/&gt;&lt;property id=&quot;20300&quot; value=&quot;Slide 22 - &amp;quot;PDUFA VII&amp;quot;&quot;/&gt;&lt;property id=&quot;20307&quot; value=&quot;1839&quot;/&gt;&lt;/object&gt;&lt;object type=&quot;3&quot; unique_id=&quot;11512&quot;&gt;&lt;property id=&quot;20148&quot; value=&quot;5&quot;/&gt;&lt;property id=&quot;20300&quot; value=&quot;Slide 20&quot;/&gt;&lt;property id=&quot;20307&quot; value=&quot;1846&quot;/&gt;&lt;/object&gt;&lt;object type=&quot;3&quot; unique_id=&quot;11514&quot;&gt;&lt;property id=&quot;20148&quot; value=&quot;5&quot;/&gt;&lt;property id=&quot;20300&quot; value=&quot;Slide 23 - &amp;quot;Summary&amp;quot;&quot;/&gt;&lt;property id=&quot;20307&quot; value=&quot;1844&quot;/&gt;&lt;/object&gt;&lt;object type=&quot;3&quot; unique_id=&quot;11917&quot;&gt;&lt;property id=&quot;20148&quot; value=&quot;5&quot;/&gt;&lt;property id=&quot;20300&quot; value=&quot;Slide 15 - &amp;quot;Statistical Considerations in Pragmatic Trials&amp;quot;&quot;/&gt;&lt;property id=&quot;20307&quot; value=&quot;1848&quot;/&gt;&lt;/object&gt;&lt;object type=&quot;3&quot; unique_id=&quot;11918&quot;&gt;&lt;property id=&quot;20148&quot; value=&quot;5&quot;/&gt;&lt;property id=&quot;20300&quot; value=&quot;Slide 16 - &amp;quot;Statistical Considerations in  Trial + External Controls&amp;quot;&quot;/&gt;&lt;property id=&quot;20307&quot; value=&quot;1849&quot;/&gt;&lt;/object&gt;&lt;object type=&quot;3&quot; unique_id=&quot;11919&quot;&gt;&lt;property id=&quot;20148&quot; value=&quot;5&quot;/&gt;&lt;property id=&quot;20300&quot; value=&quot;Slide 17 - &amp;quot;Statistical Considerations in  Trial + External Controls&amp;quot;&quot;/&gt;&lt;property id=&quot;20307&quot; value=&quot;1852&quot;/&gt;&lt;/object&gt;&lt;object type=&quot;3&quot; unique_id=&quot;11920&quot;&gt;&lt;property id=&quot;20148&quot; value=&quot;5&quot;/&gt;&lt;property id=&quot;20300&quot; value=&quot;Slide 18 - &amp;quot;Statistical Considerations in  Observational Studies&amp;quot;&quot;/&gt;&lt;property id=&quot;20307&quot; value=&quot;1853&quot;/&gt;&lt;/object&gt;&lt;object type=&quot;3&quot; unique_id=&quot;11921&quot;&gt;&lt;property id=&quot;20148&quot; value=&quot;5&quot;/&gt;&lt;property id=&quot;20300&quot; value=&quot;Slide 19 - &amp;quot;Statistical Considerations in  Observational Studies&amp;quot;&quot;/&gt;&lt;property id=&quot;20307&quot; value=&quot;1851&quot;/&gt;&lt;/object&gt;&lt;object type=&quot;3&quot; unique_id=&quot;12138&quot;&gt;&lt;property id=&quot;20148&quot; value=&quot;5&quot;/&gt;&lt;property id=&quot;20300&quot; value=&quot;Slide 13&quot;/&gt;&lt;property id=&quot;20307&quot; value=&quot;1854&quot;/&gt;&lt;/object&gt;&lt;/object&gt;&lt;object type=&quot;8&quot; unique_id=&quot;10165&quot;&gt;&lt;/object&gt;&lt;/object&gt;&lt;/database&gt;"/>
  <p:tag name="SECTOMILLISECCONVERTED" val="1"/>
</p:tagLst>
</file>

<file path=ppt/theme/theme1.xml><?xml version="1.0" encoding="utf-8"?>
<a:theme xmlns:a="http://schemas.openxmlformats.org/drawingml/2006/main" name="ppt1DB1.t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FDB19BD4-69AF-4C79-8DFB-483985872212}" vid="{F64744FE-9599-4B92-8270-F204B594DA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35810</TotalTime>
  <Words>1178</Words>
  <Application>Microsoft Office PowerPoint</Application>
  <PresentationFormat>On-screen Show (16:9)</PresentationFormat>
  <Paragraphs>194</Paragraphs>
  <Slides>23</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Helvetica</vt:lpstr>
      <vt:lpstr>ppt1DB1.tmp</vt:lpstr>
      <vt:lpstr># 1</vt:lpstr>
      <vt:lpstr>Disclaimer</vt:lpstr>
      <vt:lpstr>Take-home Messages</vt:lpstr>
      <vt:lpstr>Outline</vt:lpstr>
      <vt:lpstr>What is RWD and RWE?</vt:lpstr>
      <vt:lpstr>RWD/RWE:  What Are the Goals?</vt:lpstr>
      <vt:lpstr> 21st Century Cures Act (2016)</vt:lpstr>
      <vt:lpstr>Substantial Evidence</vt:lpstr>
      <vt:lpstr>Adequate &amp; Well-Controlled Study</vt:lpstr>
      <vt:lpstr>Wide Spectrum of Potential Uses of RWD/RWE in Clinical Studies</vt:lpstr>
      <vt:lpstr>Examples: Pragmatic Trials</vt:lpstr>
      <vt:lpstr>Examples: Trial + External Controls</vt:lpstr>
      <vt:lpstr>Examples: Observational Studies</vt:lpstr>
      <vt:lpstr>PowerPoint Presentation</vt:lpstr>
      <vt:lpstr>Statistical Considerations</vt:lpstr>
      <vt:lpstr>Statistical Considerations in Pragmatic Trials</vt:lpstr>
      <vt:lpstr>Statistical Considerations in  Trial + External Controls</vt:lpstr>
      <vt:lpstr>Statistical Considerations in  Trial + External Controls</vt:lpstr>
      <vt:lpstr>Statistical Considerations in  Observational Studies</vt:lpstr>
      <vt:lpstr>Statistical Considerations in  Observational Studies</vt:lpstr>
      <vt:lpstr>Statistical Considerations in  Observational Studies</vt:lpstr>
      <vt:lpstr>Summary</vt:lpstr>
      <vt:lpstr>PowerPoint Presentation</vt:lpstr>
    </vt:vector>
  </TitlesOfParts>
  <Company>US FDA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1</dc:title>
  <dc:creator>Malsch, Joanna</dc:creator>
  <cp:lastModifiedBy>Zhao, Yueqin</cp:lastModifiedBy>
  <cp:revision>1208</cp:revision>
  <cp:lastPrinted>2013-06-18T15:33:48Z</cp:lastPrinted>
  <dcterms:created xsi:type="dcterms:W3CDTF">2020-07-20T14:45:00Z</dcterms:created>
  <dcterms:modified xsi:type="dcterms:W3CDTF">2021-10-31T02:49:49Z</dcterms:modified>
</cp:coreProperties>
</file>