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072DB-185A-DF4E-A0EB-4F6F135DBE6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0856CC6-049A-C343-8DC8-77842F060826}">
      <dgm:prSet phldrT="[Text]"/>
      <dgm:spPr/>
      <dgm:t>
        <a:bodyPr/>
        <a:lstStyle/>
        <a:p>
          <a:r>
            <a:rPr lang="en-US" dirty="0"/>
            <a:t>Academic Statistician</a:t>
          </a:r>
        </a:p>
      </dgm:t>
    </dgm:pt>
    <dgm:pt modelId="{E9122900-3706-FD49-A168-C302551659BA}" type="parTrans" cxnId="{74BE281A-DB8A-C542-AD1C-42B8A99D5734}">
      <dgm:prSet/>
      <dgm:spPr/>
      <dgm:t>
        <a:bodyPr/>
        <a:lstStyle/>
        <a:p>
          <a:endParaRPr lang="en-US"/>
        </a:p>
      </dgm:t>
    </dgm:pt>
    <dgm:pt modelId="{4FAF4C56-EE32-0C4F-85A2-5FB1E7AF3801}" type="sibTrans" cxnId="{74BE281A-DB8A-C542-AD1C-42B8A99D5734}">
      <dgm:prSet/>
      <dgm:spPr/>
      <dgm:t>
        <a:bodyPr/>
        <a:lstStyle/>
        <a:p>
          <a:endParaRPr lang="en-US"/>
        </a:p>
      </dgm:t>
    </dgm:pt>
    <dgm:pt modelId="{1D628515-D22E-584A-BF77-6CBE8952B58E}">
      <dgm:prSet phldrT="[Text]"/>
      <dgm:spPr/>
      <dgm:t>
        <a:bodyPr/>
        <a:lstStyle/>
        <a:p>
          <a:r>
            <a:rPr lang="en-US" dirty="0"/>
            <a:t>Industry Biostatistician (late-stage development and post-marketing)</a:t>
          </a:r>
        </a:p>
      </dgm:t>
    </dgm:pt>
    <dgm:pt modelId="{C32E5729-2568-A846-A285-2D5CC239B696}" type="parTrans" cxnId="{6BBDF895-0675-8146-BEDD-F01ED7335418}">
      <dgm:prSet/>
      <dgm:spPr/>
      <dgm:t>
        <a:bodyPr/>
        <a:lstStyle/>
        <a:p>
          <a:endParaRPr lang="en-US"/>
        </a:p>
      </dgm:t>
    </dgm:pt>
    <dgm:pt modelId="{F528B354-A76A-3D42-8BA4-EED4E632554C}" type="sibTrans" cxnId="{6BBDF895-0675-8146-BEDD-F01ED7335418}">
      <dgm:prSet/>
      <dgm:spPr/>
      <dgm:t>
        <a:bodyPr/>
        <a:lstStyle/>
        <a:p>
          <a:endParaRPr lang="en-US"/>
        </a:p>
      </dgm:t>
    </dgm:pt>
    <dgm:pt modelId="{4D9D866B-C2DE-8D4D-BC47-C052120E54DB}">
      <dgm:prSet phldrT="[Text]"/>
      <dgm:spPr/>
      <dgm:t>
        <a:bodyPr/>
        <a:lstStyle/>
        <a:p>
          <a:r>
            <a:rPr lang="en-US" dirty="0"/>
            <a:t>Commercial Strategy</a:t>
          </a:r>
        </a:p>
      </dgm:t>
    </dgm:pt>
    <dgm:pt modelId="{7CF81354-2BF4-9B46-9702-31ACDA50B542}" type="parTrans" cxnId="{A9DB4660-ACC3-2C44-9357-0B4025CE178B}">
      <dgm:prSet/>
      <dgm:spPr/>
      <dgm:t>
        <a:bodyPr/>
        <a:lstStyle/>
        <a:p>
          <a:endParaRPr lang="en-US"/>
        </a:p>
      </dgm:t>
    </dgm:pt>
    <dgm:pt modelId="{B18DFED9-2F0F-FF45-9D85-8C4094472F24}" type="sibTrans" cxnId="{A9DB4660-ACC3-2C44-9357-0B4025CE178B}">
      <dgm:prSet/>
      <dgm:spPr/>
      <dgm:t>
        <a:bodyPr/>
        <a:lstStyle/>
        <a:p>
          <a:endParaRPr lang="en-US"/>
        </a:p>
      </dgm:t>
    </dgm:pt>
    <dgm:pt modelId="{44557070-3FB3-F144-B9D0-98E4A9CCFEC9}">
      <dgm:prSet/>
      <dgm:spPr/>
      <dgm:t>
        <a:bodyPr/>
        <a:lstStyle/>
        <a:p>
          <a:r>
            <a:rPr lang="en-US" dirty="0"/>
            <a:t>Sales Training</a:t>
          </a:r>
        </a:p>
      </dgm:t>
    </dgm:pt>
    <dgm:pt modelId="{50498D17-C2B0-9048-B43B-7B70C66D571C}" type="parTrans" cxnId="{724A2AF9-8A51-4B4C-87C5-49D5B9B2D4BD}">
      <dgm:prSet/>
      <dgm:spPr/>
      <dgm:t>
        <a:bodyPr/>
        <a:lstStyle/>
        <a:p>
          <a:endParaRPr lang="en-US"/>
        </a:p>
      </dgm:t>
    </dgm:pt>
    <dgm:pt modelId="{C1DFCF10-E3F1-EE40-8D57-800DC1D89412}" type="sibTrans" cxnId="{724A2AF9-8A51-4B4C-87C5-49D5B9B2D4BD}">
      <dgm:prSet/>
      <dgm:spPr/>
      <dgm:t>
        <a:bodyPr/>
        <a:lstStyle/>
        <a:p>
          <a:endParaRPr lang="en-US"/>
        </a:p>
      </dgm:t>
    </dgm:pt>
    <dgm:pt modelId="{240FC7CE-833B-764B-BECA-B3F35C1ADE47}">
      <dgm:prSet/>
      <dgm:spPr/>
      <dgm:t>
        <a:bodyPr/>
        <a:lstStyle/>
        <a:p>
          <a:r>
            <a:rPr lang="en-US" dirty="0"/>
            <a:t>Market Access</a:t>
          </a:r>
        </a:p>
      </dgm:t>
    </dgm:pt>
    <dgm:pt modelId="{DB887D34-26FE-4643-B76C-88B4EF15CDB6}" type="parTrans" cxnId="{7233C2E7-1A8B-DB47-9E63-07DE925627A3}">
      <dgm:prSet/>
      <dgm:spPr/>
      <dgm:t>
        <a:bodyPr/>
        <a:lstStyle/>
        <a:p>
          <a:endParaRPr lang="en-US"/>
        </a:p>
      </dgm:t>
    </dgm:pt>
    <dgm:pt modelId="{06061F43-98BF-D34C-B10A-2C1FE48F2842}" type="sibTrans" cxnId="{7233C2E7-1A8B-DB47-9E63-07DE925627A3}">
      <dgm:prSet/>
      <dgm:spPr/>
      <dgm:t>
        <a:bodyPr/>
        <a:lstStyle/>
        <a:p>
          <a:endParaRPr lang="en-US"/>
        </a:p>
      </dgm:t>
    </dgm:pt>
    <dgm:pt modelId="{A9D18125-CDD9-C048-8468-BC908049BABC}">
      <dgm:prSet/>
      <dgm:spPr/>
      <dgm:t>
        <a:bodyPr/>
        <a:lstStyle/>
        <a:p>
          <a:r>
            <a:rPr lang="en-US" dirty="0"/>
            <a:t>Digital Health Development and Medical Affairs</a:t>
          </a:r>
        </a:p>
      </dgm:t>
    </dgm:pt>
    <dgm:pt modelId="{778F34F5-25E0-3349-B563-F8F00D04B169}" type="parTrans" cxnId="{B12BB1C4-8A07-704E-9171-A92F3ECA4A2B}">
      <dgm:prSet/>
      <dgm:spPr/>
      <dgm:t>
        <a:bodyPr/>
        <a:lstStyle/>
        <a:p>
          <a:endParaRPr lang="en-US"/>
        </a:p>
      </dgm:t>
    </dgm:pt>
    <dgm:pt modelId="{7FE1CC72-B4E1-444C-BCBD-E8BC31432057}" type="sibTrans" cxnId="{B12BB1C4-8A07-704E-9171-A92F3ECA4A2B}">
      <dgm:prSet/>
      <dgm:spPr/>
      <dgm:t>
        <a:bodyPr/>
        <a:lstStyle/>
        <a:p>
          <a:endParaRPr lang="en-US"/>
        </a:p>
      </dgm:t>
    </dgm:pt>
    <dgm:pt modelId="{E58827F2-8100-5B4A-B763-ED4839FA1BBF}">
      <dgm:prSet/>
      <dgm:spPr/>
      <dgm:t>
        <a:bodyPr/>
        <a:lstStyle/>
        <a:p>
          <a:r>
            <a:rPr lang="en-US" dirty="0"/>
            <a:t>Post-marketing  Evidence Generation</a:t>
          </a:r>
        </a:p>
      </dgm:t>
    </dgm:pt>
    <dgm:pt modelId="{A5AA6858-7D33-1741-8E29-57BE6C1CB674}" type="parTrans" cxnId="{7AB5BE87-EDF0-5B47-BF63-507857499BB0}">
      <dgm:prSet/>
      <dgm:spPr/>
      <dgm:t>
        <a:bodyPr/>
        <a:lstStyle/>
        <a:p>
          <a:endParaRPr lang="en-US"/>
        </a:p>
      </dgm:t>
    </dgm:pt>
    <dgm:pt modelId="{2D49BE7E-B8E7-2840-B2B6-7C79FEE7996F}" type="sibTrans" cxnId="{7AB5BE87-EDF0-5B47-BF63-507857499BB0}">
      <dgm:prSet/>
      <dgm:spPr/>
      <dgm:t>
        <a:bodyPr/>
        <a:lstStyle/>
        <a:p>
          <a:endParaRPr lang="en-US"/>
        </a:p>
      </dgm:t>
    </dgm:pt>
    <dgm:pt modelId="{65A33D2C-AE4C-5141-9BB6-968D024D7528}" type="pres">
      <dgm:prSet presAssocID="{D2B072DB-185A-DF4E-A0EB-4F6F135DBE6D}" presName="Name0" presStyleCnt="0">
        <dgm:presLayoutVars>
          <dgm:dir/>
          <dgm:resizeHandles val="exact"/>
        </dgm:presLayoutVars>
      </dgm:prSet>
      <dgm:spPr/>
    </dgm:pt>
    <dgm:pt modelId="{B7F30363-B018-8C49-AB90-9D3A9EE9FE8D}" type="pres">
      <dgm:prSet presAssocID="{40856CC6-049A-C343-8DC8-77842F060826}" presName="node" presStyleLbl="node1" presStyleIdx="0" presStyleCnt="7">
        <dgm:presLayoutVars>
          <dgm:bulletEnabled val="1"/>
        </dgm:presLayoutVars>
      </dgm:prSet>
      <dgm:spPr/>
    </dgm:pt>
    <dgm:pt modelId="{FE2121FD-4743-2F4E-AEE4-DBA06A8C2ACD}" type="pres">
      <dgm:prSet presAssocID="{4FAF4C56-EE32-0C4F-85A2-5FB1E7AF3801}" presName="sibTrans" presStyleLbl="sibTrans2D1" presStyleIdx="0" presStyleCnt="6"/>
      <dgm:spPr/>
    </dgm:pt>
    <dgm:pt modelId="{7A196401-70CB-0A40-A728-4DAFE0119934}" type="pres">
      <dgm:prSet presAssocID="{4FAF4C56-EE32-0C4F-85A2-5FB1E7AF3801}" presName="connectorText" presStyleLbl="sibTrans2D1" presStyleIdx="0" presStyleCnt="6"/>
      <dgm:spPr/>
    </dgm:pt>
    <dgm:pt modelId="{D0C6A6FE-7130-BE43-928B-C7024479DE1E}" type="pres">
      <dgm:prSet presAssocID="{1D628515-D22E-584A-BF77-6CBE8952B58E}" presName="node" presStyleLbl="node1" presStyleIdx="1" presStyleCnt="7">
        <dgm:presLayoutVars>
          <dgm:bulletEnabled val="1"/>
        </dgm:presLayoutVars>
      </dgm:prSet>
      <dgm:spPr/>
    </dgm:pt>
    <dgm:pt modelId="{7B281B94-1D15-2441-B902-145F30DF5798}" type="pres">
      <dgm:prSet presAssocID="{F528B354-A76A-3D42-8BA4-EED4E632554C}" presName="sibTrans" presStyleLbl="sibTrans2D1" presStyleIdx="1" presStyleCnt="6"/>
      <dgm:spPr/>
    </dgm:pt>
    <dgm:pt modelId="{33BD380B-EE16-7E41-B05C-A35E7B7A9578}" type="pres">
      <dgm:prSet presAssocID="{F528B354-A76A-3D42-8BA4-EED4E632554C}" presName="connectorText" presStyleLbl="sibTrans2D1" presStyleIdx="1" presStyleCnt="6"/>
      <dgm:spPr/>
    </dgm:pt>
    <dgm:pt modelId="{65E1AEE2-FDBC-CC40-AE59-89EF54EAB638}" type="pres">
      <dgm:prSet presAssocID="{4D9D866B-C2DE-8D4D-BC47-C052120E54DB}" presName="node" presStyleLbl="node1" presStyleIdx="2" presStyleCnt="7">
        <dgm:presLayoutVars>
          <dgm:bulletEnabled val="1"/>
        </dgm:presLayoutVars>
      </dgm:prSet>
      <dgm:spPr/>
    </dgm:pt>
    <dgm:pt modelId="{A20D02DD-1E43-EF4F-8FEA-CFFA125FBF3A}" type="pres">
      <dgm:prSet presAssocID="{B18DFED9-2F0F-FF45-9D85-8C4094472F24}" presName="sibTrans" presStyleLbl="sibTrans2D1" presStyleIdx="2" presStyleCnt="6"/>
      <dgm:spPr/>
    </dgm:pt>
    <dgm:pt modelId="{36DF0C37-B761-4246-8619-E58658FA7652}" type="pres">
      <dgm:prSet presAssocID="{B18DFED9-2F0F-FF45-9D85-8C4094472F24}" presName="connectorText" presStyleLbl="sibTrans2D1" presStyleIdx="2" presStyleCnt="6"/>
      <dgm:spPr/>
    </dgm:pt>
    <dgm:pt modelId="{00954B9A-8FB8-B84C-9D9B-E4852647FD61}" type="pres">
      <dgm:prSet presAssocID="{44557070-3FB3-F144-B9D0-98E4A9CCFEC9}" presName="node" presStyleLbl="node1" presStyleIdx="3" presStyleCnt="7">
        <dgm:presLayoutVars>
          <dgm:bulletEnabled val="1"/>
        </dgm:presLayoutVars>
      </dgm:prSet>
      <dgm:spPr/>
    </dgm:pt>
    <dgm:pt modelId="{5CDD73FD-10BA-8748-AA78-584056D84727}" type="pres">
      <dgm:prSet presAssocID="{C1DFCF10-E3F1-EE40-8D57-800DC1D89412}" presName="sibTrans" presStyleLbl="sibTrans2D1" presStyleIdx="3" presStyleCnt="6"/>
      <dgm:spPr/>
    </dgm:pt>
    <dgm:pt modelId="{1E264092-402B-6C40-B7BC-FEBEF8AAE541}" type="pres">
      <dgm:prSet presAssocID="{C1DFCF10-E3F1-EE40-8D57-800DC1D89412}" presName="connectorText" presStyleLbl="sibTrans2D1" presStyleIdx="3" presStyleCnt="6"/>
      <dgm:spPr/>
    </dgm:pt>
    <dgm:pt modelId="{C8CD38B2-EBE5-3943-8692-F80192C2270F}" type="pres">
      <dgm:prSet presAssocID="{240FC7CE-833B-764B-BECA-B3F35C1ADE47}" presName="node" presStyleLbl="node1" presStyleIdx="4" presStyleCnt="7">
        <dgm:presLayoutVars>
          <dgm:bulletEnabled val="1"/>
        </dgm:presLayoutVars>
      </dgm:prSet>
      <dgm:spPr/>
    </dgm:pt>
    <dgm:pt modelId="{E88C87F8-4C34-F940-B22E-38E5E0BA59D8}" type="pres">
      <dgm:prSet presAssocID="{06061F43-98BF-D34C-B10A-2C1FE48F2842}" presName="sibTrans" presStyleLbl="sibTrans2D1" presStyleIdx="4" presStyleCnt="6"/>
      <dgm:spPr/>
    </dgm:pt>
    <dgm:pt modelId="{963719FA-FC2D-A647-995D-890455E36ED5}" type="pres">
      <dgm:prSet presAssocID="{06061F43-98BF-D34C-B10A-2C1FE48F2842}" presName="connectorText" presStyleLbl="sibTrans2D1" presStyleIdx="4" presStyleCnt="6"/>
      <dgm:spPr/>
    </dgm:pt>
    <dgm:pt modelId="{D2C560A2-DD1C-5544-A277-9FBF1D2345A2}" type="pres">
      <dgm:prSet presAssocID="{A9D18125-CDD9-C048-8468-BC908049BABC}" presName="node" presStyleLbl="node1" presStyleIdx="5" presStyleCnt="7">
        <dgm:presLayoutVars>
          <dgm:bulletEnabled val="1"/>
        </dgm:presLayoutVars>
      </dgm:prSet>
      <dgm:spPr/>
    </dgm:pt>
    <dgm:pt modelId="{FE461B32-133B-6549-8FC6-10FAE4D57062}" type="pres">
      <dgm:prSet presAssocID="{7FE1CC72-B4E1-444C-BCBD-E8BC31432057}" presName="sibTrans" presStyleLbl="sibTrans2D1" presStyleIdx="5" presStyleCnt="6"/>
      <dgm:spPr/>
    </dgm:pt>
    <dgm:pt modelId="{2D1E3B2F-5230-9F4E-A40F-ADADB2D1B8B5}" type="pres">
      <dgm:prSet presAssocID="{7FE1CC72-B4E1-444C-BCBD-E8BC31432057}" presName="connectorText" presStyleLbl="sibTrans2D1" presStyleIdx="5" presStyleCnt="6"/>
      <dgm:spPr/>
    </dgm:pt>
    <dgm:pt modelId="{D9EE62A5-1B55-4A4C-9189-1DBA8B045498}" type="pres">
      <dgm:prSet presAssocID="{E58827F2-8100-5B4A-B763-ED4839FA1BBF}" presName="node" presStyleLbl="node1" presStyleIdx="6" presStyleCnt="7">
        <dgm:presLayoutVars>
          <dgm:bulletEnabled val="1"/>
        </dgm:presLayoutVars>
      </dgm:prSet>
      <dgm:spPr/>
    </dgm:pt>
  </dgm:ptLst>
  <dgm:cxnLst>
    <dgm:cxn modelId="{851A1C08-F39F-1247-AB0B-2ECA563BA6E4}" type="presOf" srcId="{B18DFED9-2F0F-FF45-9D85-8C4094472F24}" destId="{36DF0C37-B761-4246-8619-E58658FA7652}" srcOrd="1" destOrd="0" presId="urn:microsoft.com/office/officeart/2005/8/layout/process1"/>
    <dgm:cxn modelId="{21060014-B671-3143-8770-B1E04E69D10C}" type="presOf" srcId="{F528B354-A76A-3D42-8BA4-EED4E632554C}" destId="{7B281B94-1D15-2441-B902-145F30DF5798}" srcOrd="0" destOrd="0" presId="urn:microsoft.com/office/officeart/2005/8/layout/process1"/>
    <dgm:cxn modelId="{74BE281A-DB8A-C542-AD1C-42B8A99D5734}" srcId="{D2B072DB-185A-DF4E-A0EB-4F6F135DBE6D}" destId="{40856CC6-049A-C343-8DC8-77842F060826}" srcOrd="0" destOrd="0" parTransId="{E9122900-3706-FD49-A168-C302551659BA}" sibTransId="{4FAF4C56-EE32-0C4F-85A2-5FB1E7AF3801}"/>
    <dgm:cxn modelId="{9C721B30-632D-B942-A787-5C40512412F5}" type="presOf" srcId="{06061F43-98BF-D34C-B10A-2C1FE48F2842}" destId="{963719FA-FC2D-A647-995D-890455E36ED5}" srcOrd="1" destOrd="0" presId="urn:microsoft.com/office/officeart/2005/8/layout/process1"/>
    <dgm:cxn modelId="{51D88B3F-3471-EC4A-A4F0-ADFA987ABABF}" type="presOf" srcId="{4FAF4C56-EE32-0C4F-85A2-5FB1E7AF3801}" destId="{FE2121FD-4743-2F4E-AEE4-DBA06A8C2ACD}" srcOrd="0" destOrd="0" presId="urn:microsoft.com/office/officeart/2005/8/layout/process1"/>
    <dgm:cxn modelId="{A9DB4660-ACC3-2C44-9357-0B4025CE178B}" srcId="{D2B072DB-185A-DF4E-A0EB-4F6F135DBE6D}" destId="{4D9D866B-C2DE-8D4D-BC47-C052120E54DB}" srcOrd="2" destOrd="0" parTransId="{7CF81354-2BF4-9B46-9702-31ACDA50B542}" sibTransId="{B18DFED9-2F0F-FF45-9D85-8C4094472F24}"/>
    <dgm:cxn modelId="{94F6DD60-A448-3E4A-8DC2-65B0696FAC01}" type="presOf" srcId="{D2B072DB-185A-DF4E-A0EB-4F6F135DBE6D}" destId="{65A33D2C-AE4C-5141-9BB6-968D024D7528}" srcOrd="0" destOrd="0" presId="urn:microsoft.com/office/officeart/2005/8/layout/process1"/>
    <dgm:cxn modelId="{22F33C41-D17F-2148-8C6D-0D866E2A1F49}" type="presOf" srcId="{1D628515-D22E-584A-BF77-6CBE8952B58E}" destId="{D0C6A6FE-7130-BE43-928B-C7024479DE1E}" srcOrd="0" destOrd="0" presId="urn:microsoft.com/office/officeart/2005/8/layout/process1"/>
    <dgm:cxn modelId="{98A69470-C06D-C94F-AA87-D69D1CEFDB07}" type="presOf" srcId="{7FE1CC72-B4E1-444C-BCBD-E8BC31432057}" destId="{2D1E3B2F-5230-9F4E-A40F-ADADB2D1B8B5}" srcOrd="1" destOrd="0" presId="urn:microsoft.com/office/officeart/2005/8/layout/process1"/>
    <dgm:cxn modelId="{8A66D57D-DC06-A94B-8DAC-E3787B8B2E96}" type="presOf" srcId="{C1DFCF10-E3F1-EE40-8D57-800DC1D89412}" destId="{5CDD73FD-10BA-8748-AA78-584056D84727}" srcOrd="0" destOrd="0" presId="urn:microsoft.com/office/officeart/2005/8/layout/process1"/>
    <dgm:cxn modelId="{22E9AF86-0A3C-B94F-9075-0C391E201CD9}" type="presOf" srcId="{4FAF4C56-EE32-0C4F-85A2-5FB1E7AF3801}" destId="{7A196401-70CB-0A40-A728-4DAFE0119934}" srcOrd="1" destOrd="0" presId="urn:microsoft.com/office/officeart/2005/8/layout/process1"/>
    <dgm:cxn modelId="{7AB5BE87-EDF0-5B47-BF63-507857499BB0}" srcId="{D2B072DB-185A-DF4E-A0EB-4F6F135DBE6D}" destId="{E58827F2-8100-5B4A-B763-ED4839FA1BBF}" srcOrd="6" destOrd="0" parTransId="{A5AA6858-7D33-1741-8E29-57BE6C1CB674}" sibTransId="{2D49BE7E-B8E7-2840-B2B6-7C79FEE7996F}"/>
    <dgm:cxn modelId="{A3639690-16BF-7443-8F31-D4BE987D73C3}" type="presOf" srcId="{C1DFCF10-E3F1-EE40-8D57-800DC1D89412}" destId="{1E264092-402B-6C40-B7BC-FEBEF8AAE541}" srcOrd="1" destOrd="0" presId="urn:microsoft.com/office/officeart/2005/8/layout/process1"/>
    <dgm:cxn modelId="{6BBDF895-0675-8146-BEDD-F01ED7335418}" srcId="{D2B072DB-185A-DF4E-A0EB-4F6F135DBE6D}" destId="{1D628515-D22E-584A-BF77-6CBE8952B58E}" srcOrd="1" destOrd="0" parTransId="{C32E5729-2568-A846-A285-2D5CC239B696}" sibTransId="{F528B354-A76A-3D42-8BA4-EED4E632554C}"/>
    <dgm:cxn modelId="{E664F2B3-3B96-9348-A908-9FEA2530EBC9}" type="presOf" srcId="{240FC7CE-833B-764B-BECA-B3F35C1ADE47}" destId="{C8CD38B2-EBE5-3943-8692-F80192C2270F}" srcOrd="0" destOrd="0" presId="urn:microsoft.com/office/officeart/2005/8/layout/process1"/>
    <dgm:cxn modelId="{113E8BB8-FB83-DE4F-8CA5-F93D0F1B19E9}" type="presOf" srcId="{06061F43-98BF-D34C-B10A-2C1FE48F2842}" destId="{E88C87F8-4C34-F940-B22E-38E5E0BA59D8}" srcOrd="0" destOrd="0" presId="urn:microsoft.com/office/officeart/2005/8/layout/process1"/>
    <dgm:cxn modelId="{B12BB1C4-8A07-704E-9171-A92F3ECA4A2B}" srcId="{D2B072DB-185A-DF4E-A0EB-4F6F135DBE6D}" destId="{A9D18125-CDD9-C048-8468-BC908049BABC}" srcOrd="5" destOrd="0" parTransId="{778F34F5-25E0-3349-B563-F8F00D04B169}" sibTransId="{7FE1CC72-B4E1-444C-BCBD-E8BC31432057}"/>
    <dgm:cxn modelId="{16509DCA-8D30-B94B-8918-F5100FF36366}" type="presOf" srcId="{40856CC6-049A-C343-8DC8-77842F060826}" destId="{B7F30363-B018-8C49-AB90-9D3A9EE9FE8D}" srcOrd="0" destOrd="0" presId="urn:microsoft.com/office/officeart/2005/8/layout/process1"/>
    <dgm:cxn modelId="{694B5ADA-D197-B543-9B66-8303ADC16F54}" type="presOf" srcId="{7FE1CC72-B4E1-444C-BCBD-E8BC31432057}" destId="{FE461B32-133B-6549-8FC6-10FAE4D57062}" srcOrd="0" destOrd="0" presId="urn:microsoft.com/office/officeart/2005/8/layout/process1"/>
    <dgm:cxn modelId="{A3E80ADB-C3E0-9B49-BB8D-E832927BC5A8}" type="presOf" srcId="{F528B354-A76A-3D42-8BA4-EED4E632554C}" destId="{33BD380B-EE16-7E41-B05C-A35E7B7A9578}" srcOrd="1" destOrd="0" presId="urn:microsoft.com/office/officeart/2005/8/layout/process1"/>
    <dgm:cxn modelId="{7233C2E7-1A8B-DB47-9E63-07DE925627A3}" srcId="{D2B072DB-185A-DF4E-A0EB-4F6F135DBE6D}" destId="{240FC7CE-833B-764B-BECA-B3F35C1ADE47}" srcOrd="4" destOrd="0" parTransId="{DB887D34-26FE-4643-B76C-88B4EF15CDB6}" sibTransId="{06061F43-98BF-D34C-B10A-2C1FE48F2842}"/>
    <dgm:cxn modelId="{74634CEC-2592-6B41-A5CF-2A0A21A509D4}" type="presOf" srcId="{44557070-3FB3-F144-B9D0-98E4A9CCFEC9}" destId="{00954B9A-8FB8-B84C-9D9B-E4852647FD61}" srcOrd="0" destOrd="0" presId="urn:microsoft.com/office/officeart/2005/8/layout/process1"/>
    <dgm:cxn modelId="{A459B0EF-2798-1946-B060-0967BA7C9EAA}" type="presOf" srcId="{A9D18125-CDD9-C048-8468-BC908049BABC}" destId="{D2C560A2-DD1C-5544-A277-9FBF1D2345A2}" srcOrd="0" destOrd="0" presId="urn:microsoft.com/office/officeart/2005/8/layout/process1"/>
    <dgm:cxn modelId="{80E29BF2-A697-534A-8978-A894FBFA0DBC}" type="presOf" srcId="{B18DFED9-2F0F-FF45-9D85-8C4094472F24}" destId="{A20D02DD-1E43-EF4F-8FEA-CFFA125FBF3A}" srcOrd="0" destOrd="0" presId="urn:microsoft.com/office/officeart/2005/8/layout/process1"/>
    <dgm:cxn modelId="{133C1EF3-4877-DB40-B6DC-67000CDE1D63}" type="presOf" srcId="{E58827F2-8100-5B4A-B763-ED4839FA1BBF}" destId="{D9EE62A5-1B55-4A4C-9189-1DBA8B045498}" srcOrd="0" destOrd="0" presId="urn:microsoft.com/office/officeart/2005/8/layout/process1"/>
    <dgm:cxn modelId="{BBF945F8-0D3E-2746-85AA-A80CF7D8828F}" type="presOf" srcId="{4D9D866B-C2DE-8D4D-BC47-C052120E54DB}" destId="{65E1AEE2-FDBC-CC40-AE59-89EF54EAB638}" srcOrd="0" destOrd="0" presId="urn:microsoft.com/office/officeart/2005/8/layout/process1"/>
    <dgm:cxn modelId="{724A2AF9-8A51-4B4C-87C5-49D5B9B2D4BD}" srcId="{D2B072DB-185A-DF4E-A0EB-4F6F135DBE6D}" destId="{44557070-3FB3-F144-B9D0-98E4A9CCFEC9}" srcOrd="3" destOrd="0" parTransId="{50498D17-C2B0-9048-B43B-7B70C66D571C}" sibTransId="{C1DFCF10-E3F1-EE40-8D57-800DC1D89412}"/>
    <dgm:cxn modelId="{FE5AFD6D-5A34-9244-9D94-C9BC5F90BF58}" type="presParOf" srcId="{65A33D2C-AE4C-5141-9BB6-968D024D7528}" destId="{B7F30363-B018-8C49-AB90-9D3A9EE9FE8D}" srcOrd="0" destOrd="0" presId="urn:microsoft.com/office/officeart/2005/8/layout/process1"/>
    <dgm:cxn modelId="{F5FB50DB-0954-8A4F-B08C-5DB809F9BD8A}" type="presParOf" srcId="{65A33D2C-AE4C-5141-9BB6-968D024D7528}" destId="{FE2121FD-4743-2F4E-AEE4-DBA06A8C2ACD}" srcOrd="1" destOrd="0" presId="urn:microsoft.com/office/officeart/2005/8/layout/process1"/>
    <dgm:cxn modelId="{41C2D46A-3220-0F42-B86C-3784DB455B0F}" type="presParOf" srcId="{FE2121FD-4743-2F4E-AEE4-DBA06A8C2ACD}" destId="{7A196401-70CB-0A40-A728-4DAFE0119934}" srcOrd="0" destOrd="0" presId="urn:microsoft.com/office/officeart/2005/8/layout/process1"/>
    <dgm:cxn modelId="{8734D480-1A4D-1D46-97B0-A0F6AE6224C6}" type="presParOf" srcId="{65A33D2C-AE4C-5141-9BB6-968D024D7528}" destId="{D0C6A6FE-7130-BE43-928B-C7024479DE1E}" srcOrd="2" destOrd="0" presId="urn:microsoft.com/office/officeart/2005/8/layout/process1"/>
    <dgm:cxn modelId="{2A15F5CA-4085-C241-90CC-EBBC17B793C7}" type="presParOf" srcId="{65A33D2C-AE4C-5141-9BB6-968D024D7528}" destId="{7B281B94-1D15-2441-B902-145F30DF5798}" srcOrd="3" destOrd="0" presId="urn:microsoft.com/office/officeart/2005/8/layout/process1"/>
    <dgm:cxn modelId="{657964F8-75FB-B944-90BF-C5AAC4847FAD}" type="presParOf" srcId="{7B281B94-1D15-2441-B902-145F30DF5798}" destId="{33BD380B-EE16-7E41-B05C-A35E7B7A9578}" srcOrd="0" destOrd="0" presId="urn:microsoft.com/office/officeart/2005/8/layout/process1"/>
    <dgm:cxn modelId="{BF577F80-E7E5-B54A-B405-04D09D3ADBCF}" type="presParOf" srcId="{65A33D2C-AE4C-5141-9BB6-968D024D7528}" destId="{65E1AEE2-FDBC-CC40-AE59-89EF54EAB638}" srcOrd="4" destOrd="0" presId="urn:microsoft.com/office/officeart/2005/8/layout/process1"/>
    <dgm:cxn modelId="{8B2A902D-F82B-2948-A78C-30696011589F}" type="presParOf" srcId="{65A33D2C-AE4C-5141-9BB6-968D024D7528}" destId="{A20D02DD-1E43-EF4F-8FEA-CFFA125FBF3A}" srcOrd="5" destOrd="0" presId="urn:microsoft.com/office/officeart/2005/8/layout/process1"/>
    <dgm:cxn modelId="{A6071649-E067-B649-9070-1C31AD6FC8CE}" type="presParOf" srcId="{A20D02DD-1E43-EF4F-8FEA-CFFA125FBF3A}" destId="{36DF0C37-B761-4246-8619-E58658FA7652}" srcOrd="0" destOrd="0" presId="urn:microsoft.com/office/officeart/2005/8/layout/process1"/>
    <dgm:cxn modelId="{51C74CA6-8D2D-2F42-BC78-9E017D1CD369}" type="presParOf" srcId="{65A33D2C-AE4C-5141-9BB6-968D024D7528}" destId="{00954B9A-8FB8-B84C-9D9B-E4852647FD61}" srcOrd="6" destOrd="0" presId="urn:microsoft.com/office/officeart/2005/8/layout/process1"/>
    <dgm:cxn modelId="{9802BD6A-75F9-CB45-978D-968FC06BF3B9}" type="presParOf" srcId="{65A33D2C-AE4C-5141-9BB6-968D024D7528}" destId="{5CDD73FD-10BA-8748-AA78-584056D84727}" srcOrd="7" destOrd="0" presId="urn:microsoft.com/office/officeart/2005/8/layout/process1"/>
    <dgm:cxn modelId="{064E518F-28E6-9C46-975C-3862C4F8BBD8}" type="presParOf" srcId="{5CDD73FD-10BA-8748-AA78-584056D84727}" destId="{1E264092-402B-6C40-B7BC-FEBEF8AAE541}" srcOrd="0" destOrd="0" presId="urn:microsoft.com/office/officeart/2005/8/layout/process1"/>
    <dgm:cxn modelId="{2BF374A3-6F63-D445-91F1-C88FE660A0F3}" type="presParOf" srcId="{65A33D2C-AE4C-5141-9BB6-968D024D7528}" destId="{C8CD38B2-EBE5-3943-8692-F80192C2270F}" srcOrd="8" destOrd="0" presId="urn:microsoft.com/office/officeart/2005/8/layout/process1"/>
    <dgm:cxn modelId="{B782BB71-1943-B943-9DFE-B9685B1B8458}" type="presParOf" srcId="{65A33D2C-AE4C-5141-9BB6-968D024D7528}" destId="{E88C87F8-4C34-F940-B22E-38E5E0BA59D8}" srcOrd="9" destOrd="0" presId="urn:microsoft.com/office/officeart/2005/8/layout/process1"/>
    <dgm:cxn modelId="{4AE42423-BE7B-E44B-8A6B-6EFEDAF4D489}" type="presParOf" srcId="{E88C87F8-4C34-F940-B22E-38E5E0BA59D8}" destId="{963719FA-FC2D-A647-995D-890455E36ED5}" srcOrd="0" destOrd="0" presId="urn:microsoft.com/office/officeart/2005/8/layout/process1"/>
    <dgm:cxn modelId="{FA7A1F92-77A9-AA4E-A7F8-D05D26C695F9}" type="presParOf" srcId="{65A33D2C-AE4C-5141-9BB6-968D024D7528}" destId="{D2C560A2-DD1C-5544-A277-9FBF1D2345A2}" srcOrd="10" destOrd="0" presId="urn:microsoft.com/office/officeart/2005/8/layout/process1"/>
    <dgm:cxn modelId="{9A8FF9D4-BAAA-DB46-98C5-8AA54B146056}" type="presParOf" srcId="{65A33D2C-AE4C-5141-9BB6-968D024D7528}" destId="{FE461B32-133B-6549-8FC6-10FAE4D57062}" srcOrd="11" destOrd="0" presId="urn:microsoft.com/office/officeart/2005/8/layout/process1"/>
    <dgm:cxn modelId="{8D51AF6C-DA56-1141-96E0-DE72E10079E9}" type="presParOf" srcId="{FE461B32-133B-6549-8FC6-10FAE4D57062}" destId="{2D1E3B2F-5230-9F4E-A40F-ADADB2D1B8B5}" srcOrd="0" destOrd="0" presId="urn:microsoft.com/office/officeart/2005/8/layout/process1"/>
    <dgm:cxn modelId="{3A71F219-7FC0-AA48-9B58-9E331460C88A}" type="presParOf" srcId="{65A33D2C-AE4C-5141-9BB6-968D024D7528}" destId="{D9EE62A5-1B55-4A4C-9189-1DBA8B04549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30363-B018-8C49-AB90-9D3A9EE9FE8D}">
      <dsp:nvSpPr>
        <dsp:cNvPr id="0" name=""/>
        <dsp:cNvSpPr/>
      </dsp:nvSpPr>
      <dsp:spPr>
        <a:xfrm>
          <a:off x="2656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Academic Statistician</a:t>
          </a:r>
        </a:p>
      </dsp:txBody>
      <dsp:txXfrm>
        <a:off x="32123" y="1138470"/>
        <a:ext cx="947149" cy="1054045"/>
      </dsp:txXfrm>
    </dsp:sp>
    <dsp:sp modelId="{FE2121FD-4743-2F4E-AEE4-DBA06A8C2ACD}">
      <dsp:nvSpPr>
        <dsp:cNvPr id="0" name=""/>
        <dsp:cNvSpPr/>
      </dsp:nvSpPr>
      <dsp:spPr>
        <a:xfrm>
          <a:off x="1109348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09348" y="1590640"/>
        <a:ext cx="149302" cy="149704"/>
      </dsp:txXfrm>
    </dsp:sp>
    <dsp:sp modelId="{D0C6A6FE-7130-BE43-928B-C7024479DE1E}">
      <dsp:nvSpPr>
        <dsp:cNvPr id="0" name=""/>
        <dsp:cNvSpPr/>
      </dsp:nvSpPr>
      <dsp:spPr>
        <a:xfrm>
          <a:off x="1411173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Industry Biostatistician (late-stage development and post-marketing)</a:t>
          </a:r>
        </a:p>
      </dsp:txBody>
      <dsp:txXfrm>
        <a:off x="1440640" y="1138470"/>
        <a:ext cx="947149" cy="1054045"/>
      </dsp:txXfrm>
    </dsp:sp>
    <dsp:sp modelId="{7B281B94-1D15-2441-B902-145F30DF5798}">
      <dsp:nvSpPr>
        <dsp:cNvPr id="0" name=""/>
        <dsp:cNvSpPr/>
      </dsp:nvSpPr>
      <dsp:spPr>
        <a:xfrm>
          <a:off x="2517865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17865" y="1590640"/>
        <a:ext cx="149302" cy="149704"/>
      </dsp:txXfrm>
    </dsp:sp>
    <dsp:sp modelId="{65E1AEE2-FDBC-CC40-AE59-89EF54EAB638}">
      <dsp:nvSpPr>
        <dsp:cNvPr id="0" name=""/>
        <dsp:cNvSpPr/>
      </dsp:nvSpPr>
      <dsp:spPr>
        <a:xfrm>
          <a:off x="2819690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Commercial Strategy</a:t>
          </a:r>
        </a:p>
      </dsp:txBody>
      <dsp:txXfrm>
        <a:off x="2849157" y="1138470"/>
        <a:ext cx="947149" cy="1054045"/>
      </dsp:txXfrm>
    </dsp:sp>
    <dsp:sp modelId="{A20D02DD-1E43-EF4F-8FEA-CFFA125FBF3A}">
      <dsp:nvSpPr>
        <dsp:cNvPr id="0" name=""/>
        <dsp:cNvSpPr/>
      </dsp:nvSpPr>
      <dsp:spPr>
        <a:xfrm>
          <a:off x="3926382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26382" y="1590640"/>
        <a:ext cx="149302" cy="149704"/>
      </dsp:txXfrm>
    </dsp:sp>
    <dsp:sp modelId="{00954B9A-8FB8-B84C-9D9B-E4852647FD61}">
      <dsp:nvSpPr>
        <dsp:cNvPr id="0" name=""/>
        <dsp:cNvSpPr/>
      </dsp:nvSpPr>
      <dsp:spPr>
        <a:xfrm>
          <a:off x="4228207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Sales Training</a:t>
          </a:r>
        </a:p>
      </dsp:txBody>
      <dsp:txXfrm>
        <a:off x="4257674" y="1138470"/>
        <a:ext cx="947149" cy="1054045"/>
      </dsp:txXfrm>
    </dsp:sp>
    <dsp:sp modelId="{5CDD73FD-10BA-8748-AA78-584056D84727}">
      <dsp:nvSpPr>
        <dsp:cNvPr id="0" name=""/>
        <dsp:cNvSpPr/>
      </dsp:nvSpPr>
      <dsp:spPr>
        <a:xfrm>
          <a:off x="5334899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34899" y="1590640"/>
        <a:ext cx="149302" cy="149704"/>
      </dsp:txXfrm>
    </dsp:sp>
    <dsp:sp modelId="{C8CD38B2-EBE5-3943-8692-F80192C2270F}">
      <dsp:nvSpPr>
        <dsp:cNvPr id="0" name=""/>
        <dsp:cNvSpPr/>
      </dsp:nvSpPr>
      <dsp:spPr>
        <a:xfrm>
          <a:off x="5636724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 Access</a:t>
          </a:r>
        </a:p>
      </dsp:txBody>
      <dsp:txXfrm>
        <a:off x="5666191" y="1138470"/>
        <a:ext cx="947149" cy="1054045"/>
      </dsp:txXfrm>
    </dsp:sp>
    <dsp:sp modelId="{E88C87F8-4C34-F940-B22E-38E5E0BA59D8}">
      <dsp:nvSpPr>
        <dsp:cNvPr id="0" name=""/>
        <dsp:cNvSpPr/>
      </dsp:nvSpPr>
      <dsp:spPr>
        <a:xfrm>
          <a:off x="6743416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43416" y="1590640"/>
        <a:ext cx="149302" cy="149704"/>
      </dsp:txXfrm>
    </dsp:sp>
    <dsp:sp modelId="{D2C560A2-DD1C-5544-A277-9FBF1D2345A2}">
      <dsp:nvSpPr>
        <dsp:cNvPr id="0" name=""/>
        <dsp:cNvSpPr/>
      </dsp:nvSpPr>
      <dsp:spPr>
        <a:xfrm>
          <a:off x="7045241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Digital Health Development and Medical Affairs</a:t>
          </a:r>
        </a:p>
      </dsp:txBody>
      <dsp:txXfrm>
        <a:off x="7074708" y="1138470"/>
        <a:ext cx="947149" cy="1054045"/>
      </dsp:txXfrm>
    </dsp:sp>
    <dsp:sp modelId="{FE461B32-133B-6549-8FC6-10FAE4D57062}">
      <dsp:nvSpPr>
        <dsp:cNvPr id="0" name=""/>
        <dsp:cNvSpPr/>
      </dsp:nvSpPr>
      <dsp:spPr>
        <a:xfrm>
          <a:off x="8151933" y="1540738"/>
          <a:ext cx="213289" cy="249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51933" y="1590640"/>
        <a:ext cx="149302" cy="149704"/>
      </dsp:txXfrm>
    </dsp:sp>
    <dsp:sp modelId="{D9EE62A5-1B55-4A4C-9189-1DBA8B045498}">
      <dsp:nvSpPr>
        <dsp:cNvPr id="0" name=""/>
        <dsp:cNvSpPr/>
      </dsp:nvSpPr>
      <dsp:spPr>
        <a:xfrm>
          <a:off x="8453758" y="1109003"/>
          <a:ext cx="1006083" cy="111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Post-marketing  Evidence Generation</a:t>
          </a:r>
        </a:p>
      </dsp:txBody>
      <dsp:txXfrm>
        <a:off x="8483225" y="1138470"/>
        <a:ext cx="947149" cy="105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0D76480-4974-A641-BE55-E803701BC4B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1BADCD0-5154-2645-B120-B34EDD23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6B06-39D9-484C-98A6-B130EF188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value of statistical training beyond the role of biostatistician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9BFF-D3B0-FB46-8AE9-732153762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David Purdie</a:t>
            </a:r>
          </a:p>
          <a:p>
            <a:r>
              <a:rPr lang="en-US" dirty="0"/>
              <a:t>Executive Director, Medical Evidence</a:t>
            </a:r>
          </a:p>
          <a:p>
            <a:r>
              <a:rPr lang="en-US" dirty="0"/>
              <a:t>Global Blood Therapeutics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F76B8-458E-6240-81F2-95527E1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My Professional journey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08D2B-F8B8-B647-B503-203DBFEB2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5190"/>
              </p:ext>
            </p:extLst>
          </p:nvPr>
        </p:nvGraphicFramePr>
        <p:xfrm>
          <a:off x="1376737" y="1878012"/>
          <a:ext cx="9462499" cy="333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7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C86E0-8B97-AF44-8E1A-C795F27F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Leverage Statistical skills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E5EFC-370A-C04E-83FB-CF547E47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Question data sources, validity and analysis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Utilize data (and not opinion) to make decisions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Highlight sources of bias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Identify mis-interpretations of data analyses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Trust your statistical intuition (if something seems wrong it probably is)</a:t>
            </a:r>
          </a:p>
          <a:p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9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A2914-90F4-8946-B3A0-69221FCF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Examples: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3175-D3A3-6946-ACFC-222B7536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08682"/>
            <a:ext cx="8779512" cy="31618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Avastin beyond progression</a:t>
            </a:r>
          </a:p>
        </p:txBody>
      </p:sp>
    </p:spTree>
    <p:extLst>
      <p:ext uri="{BB962C8B-B14F-4D97-AF65-F5344CB8AC3E}">
        <p14:creationId xmlns:p14="http://schemas.microsoft.com/office/powerpoint/2010/main" val="82255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A0331-4364-3248-B185-104A7550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Examples: Commercial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1E4D-6A4A-5047-90E1-67B3B673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Rituxan Sales Split</a:t>
            </a:r>
          </a:p>
          <a:p>
            <a:r>
              <a:rPr lang="en-US" sz="2800" dirty="0">
                <a:solidFill>
                  <a:srgbClr val="404040"/>
                </a:solidFill>
              </a:rPr>
              <a:t>Tamiflu Forecasting</a:t>
            </a:r>
          </a:p>
        </p:txBody>
      </p:sp>
    </p:spTree>
    <p:extLst>
      <p:ext uri="{BB962C8B-B14F-4D97-AF65-F5344CB8AC3E}">
        <p14:creationId xmlns:p14="http://schemas.microsoft.com/office/powerpoint/2010/main" val="55212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A1F8E-E835-1E49-B85E-BAC77D5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Example: Sales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AB6F-5AAA-5340-ACE7-A8381E6B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Explaining rate ratio and risk ratio</a:t>
            </a:r>
          </a:p>
        </p:txBody>
      </p:sp>
    </p:spTree>
    <p:extLst>
      <p:ext uri="{BB962C8B-B14F-4D97-AF65-F5344CB8AC3E}">
        <p14:creationId xmlns:p14="http://schemas.microsoft.com/office/powerpoint/2010/main" val="17151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BF89-EAA9-5443-832A-783C9484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Examples: market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4122-D9A3-E24C-BC48-7C02E3ED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49116"/>
            <a:ext cx="8779512" cy="32214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Quantifying and communicating “value”</a:t>
            </a:r>
          </a:p>
          <a:p>
            <a:r>
              <a:rPr lang="en-US" sz="3200" dirty="0">
                <a:solidFill>
                  <a:srgbClr val="404040"/>
                </a:solidFill>
              </a:rPr>
              <a:t>Value Frameworks and Evidence Blocks</a:t>
            </a:r>
          </a:p>
        </p:txBody>
      </p:sp>
    </p:spTree>
    <p:extLst>
      <p:ext uri="{BB962C8B-B14F-4D97-AF65-F5344CB8AC3E}">
        <p14:creationId xmlns:p14="http://schemas.microsoft.com/office/powerpoint/2010/main" val="213171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C1510-979F-5C45-AC6A-A6FEBFFE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Examples: Digital Health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D3B78-6708-D941-B8FA-03BC61FF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6037" y="1843590"/>
            <a:ext cx="6819926" cy="2572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CE9D1-6A31-FE48-A332-F821A7B68C1C}"/>
              </a:ext>
            </a:extLst>
          </p:cNvPr>
          <p:cNvSpPr txBox="1"/>
          <p:nvPr/>
        </p:nvSpPr>
        <p:spPr>
          <a:xfrm>
            <a:off x="2231137" y="4881043"/>
            <a:ext cx="772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better drug compliance mean better health outcomes? </a:t>
            </a:r>
          </a:p>
        </p:txBody>
      </p:sp>
    </p:spTree>
    <p:extLst>
      <p:ext uri="{BB962C8B-B14F-4D97-AF65-F5344CB8AC3E}">
        <p14:creationId xmlns:p14="http://schemas.microsoft.com/office/powerpoint/2010/main" val="11600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1F1D-D982-BE44-8672-7E9F22AB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Examples: Sickle Cell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C806-65B1-0E4D-B7FA-B5515E69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1" y="2291262"/>
            <a:ext cx="9014075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Does oxygen/ hemoglobin binding prevent oxygen delivery to tissue?</a:t>
            </a:r>
          </a:p>
        </p:txBody>
      </p:sp>
    </p:spTree>
    <p:extLst>
      <p:ext uri="{BB962C8B-B14F-4D97-AF65-F5344CB8AC3E}">
        <p14:creationId xmlns:p14="http://schemas.microsoft.com/office/powerpoint/2010/main" val="9500635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{EEFDAAD8-EE72-FC48-8DAD-666E5531CECC}tf10001120</Template>
  <TotalTime>392</TotalTime>
  <Words>159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The value of statistical training beyond the role of biostatistician</vt:lpstr>
      <vt:lpstr>My Professional journey</vt:lpstr>
      <vt:lpstr>Leverage Statistical skills</vt:lpstr>
      <vt:lpstr>Examples: Registries</vt:lpstr>
      <vt:lpstr>Examples: Commercial Strategy</vt:lpstr>
      <vt:lpstr>Example: Sales training</vt:lpstr>
      <vt:lpstr>Examples: market access</vt:lpstr>
      <vt:lpstr>Examples: Digital Health</vt:lpstr>
      <vt:lpstr>Examples: Sickle Cell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statistical training beyond the role of biostatistician</dc:title>
  <dc:creator>David Purdie</dc:creator>
  <cp:lastModifiedBy>Maja Miloslavsky</cp:lastModifiedBy>
  <cp:revision>4</cp:revision>
  <dcterms:created xsi:type="dcterms:W3CDTF">2021-10-27T21:30:26Z</dcterms:created>
  <dcterms:modified xsi:type="dcterms:W3CDTF">2021-10-29T15:14:00Z</dcterms:modified>
</cp:coreProperties>
</file>