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342" r:id="rId5"/>
    <p:sldId id="3264" r:id="rId6"/>
    <p:sldId id="3267" r:id="rId7"/>
    <p:sldId id="3268" r:id="rId8"/>
    <p:sldId id="1082" r:id="rId9"/>
    <p:sldId id="360" r:id="rId10"/>
    <p:sldId id="3269" r:id="rId11"/>
    <p:sldId id="1094" r:id="rId12"/>
    <p:sldId id="357" r:id="rId13"/>
    <p:sldId id="361" r:id="rId14"/>
    <p:sldId id="358" r:id="rId15"/>
    <p:sldId id="1084" r:id="rId16"/>
    <p:sldId id="566" r:id="rId17"/>
    <p:sldId id="568" r:id="rId18"/>
    <p:sldId id="569" r:id="rId19"/>
    <p:sldId id="3262" r:id="rId20"/>
    <p:sldId id="3270" r:id="rId21"/>
    <p:sldId id="1091" r:id="rId22"/>
    <p:sldId id="571" r:id="rId23"/>
    <p:sldId id="3266" r:id="rId24"/>
    <p:sldId id="573" r:id="rId25"/>
    <p:sldId id="3258" r:id="rId26"/>
    <p:sldId id="564" r:id="rId27"/>
    <p:sldId id="3239"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da Shurzinske" initials="LS" lastIdx="10" clrIdx="0">
    <p:extLst>
      <p:ext uri="{19B8F6BF-5375-455C-9EA6-DF929625EA0E}">
        <p15:presenceInfo xmlns:p15="http://schemas.microsoft.com/office/powerpoint/2012/main" userId="S-1-5-21-2077763542-2135228977-565468543-366880" providerId="AD"/>
      </p:ext>
    </p:extLst>
  </p:cmAuthor>
  <p:cmAuthor id="2" name="Yongming Qu" initials="YQ" lastIdx="2" clrIdx="1">
    <p:extLst>
      <p:ext uri="{19B8F6BF-5375-455C-9EA6-DF929625EA0E}">
        <p15:presenceInfo xmlns:p15="http://schemas.microsoft.com/office/powerpoint/2012/main" userId="S-1-5-21-2077763542-2135228977-565468543-101960" providerId="AD"/>
      </p:ext>
    </p:extLst>
  </p:cmAuthor>
  <p:cmAuthor id="3" name="Yongming Qu" initials="YQ [2]" lastIdx="1" clrIdx="2">
    <p:extLst>
      <p:ext uri="{19B8F6BF-5375-455C-9EA6-DF929625EA0E}">
        <p15:presenceInfo xmlns:p15="http://schemas.microsoft.com/office/powerpoint/2012/main" userId="S::qu_yongming@lilly.com::cb74c8d7-e8c3-4503-a30f-ed6e7ade7c6d" providerId="AD"/>
      </p:ext>
    </p:extLst>
  </p:cmAuthor>
  <p:cmAuthor id="4" name="Ilya Lipkovich" initials="IL" lastIdx="26" clrIdx="3">
    <p:extLst>
      <p:ext uri="{19B8F6BF-5375-455C-9EA6-DF929625EA0E}">
        <p15:presenceInfo xmlns:p15="http://schemas.microsoft.com/office/powerpoint/2012/main" userId="S::ilya.lipkovich@lilly.com::b456c905-334e-4dd5-a5fc-c99e79974cd7" providerId="AD"/>
      </p:ext>
    </p:extLst>
  </p:cmAuthor>
  <p:cmAuthor id="5" name="Yu Du" initials="YD" lastIdx="10" clrIdx="4">
    <p:extLst>
      <p:ext uri="{19B8F6BF-5375-455C-9EA6-DF929625EA0E}">
        <p15:presenceInfo xmlns:p15="http://schemas.microsoft.com/office/powerpoint/2012/main" userId="S::du_yu@lilly.com::7851a795-6d0a-4461-9d40-b71ca2df3d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0000"/>
    <a:srgbClr val="5428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CED967-0234-4C4A-8A8C-71C03EB36070}" v="212" dt="2021-10-09T22:45:33.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882"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B8134-C3D2-4EFD-B4FC-863A62735E11}" type="datetimeFigureOut">
              <a:rPr lang="en-US" smtClean="0"/>
              <a:t>10/12/2021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667FD-C271-4545-A4FD-C5932808BD9B}" type="slidenum">
              <a:rPr lang="en-US" smtClean="0"/>
              <a:t>‹#›</a:t>
            </a:fld>
            <a:endParaRPr lang="en-US"/>
          </a:p>
        </p:txBody>
      </p:sp>
    </p:spTree>
    <p:extLst>
      <p:ext uri="{BB962C8B-B14F-4D97-AF65-F5344CB8AC3E}">
        <p14:creationId xmlns:p14="http://schemas.microsoft.com/office/powerpoint/2010/main" val="3259650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urved1.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Picture 7"/>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824911" y="4607440"/>
            <a:ext cx="1067253" cy="436145"/>
          </a:xfrm>
          <a:prstGeom prst="rect">
            <a:avLst/>
          </a:prstGeom>
        </p:spPr>
      </p:pic>
      <p:sp>
        <p:nvSpPr>
          <p:cNvPr id="2" name="Title 1"/>
          <p:cNvSpPr>
            <a:spLocks noGrp="1"/>
          </p:cNvSpPr>
          <p:nvPr>
            <p:ph type="ctrTitle"/>
          </p:nvPr>
        </p:nvSpPr>
        <p:spPr>
          <a:xfrm>
            <a:off x="457200" y="1597821"/>
            <a:ext cx="7772400" cy="1102519"/>
          </a:xfrm>
        </p:spPr>
        <p:txBody>
          <a:bodyPr/>
          <a:lstStyle>
            <a:lvl1pPr algn="l">
              <a:defRPr b="0" i="0">
                <a:solidFill>
                  <a:srgbClr val="FFFFFF"/>
                </a:solidFill>
                <a:latin typeface="Calibri" panose="020F0502020204030204" pitchFamily="34" charset="0"/>
                <a:cs typeface="Calibri" panose="020F0502020204030204" pitchFamily="34" charset="0"/>
              </a:defRPr>
            </a:lvl1pPr>
          </a:lstStyle>
          <a:p>
            <a:r>
              <a:rPr lang="en-US"/>
              <a:t>Click to edit Master title style</a:t>
            </a:r>
          </a:p>
        </p:txBody>
      </p:sp>
      <p:sp>
        <p:nvSpPr>
          <p:cNvPr id="3" name="Subtitle 2"/>
          <p:cNvSpPr>
            <a:spLocks noGrp="1"/>
          </p:cNvSpPr>
          <p:nvPr>
            <p:ph type="subTitle" idx="1"/>
          </p:nvPr>
        </p:nvSpPr>
        <p:spPr>
          <a:xfrm>
            <a:off x="457200" y="2700338"/>
            <a:ext cx="6400800" cy="1314450"/>
          </a:xfrm>
        </p:spPr>
        <p:txBody>
          <a:bodyPr/>
          <a:lstStyle>
            <a:lvl1pPr marL="0" indent="0" algn="l">
              <a:buNone/>
              <a:defRPr>
                <a:solidFill>
                  <a:srgbClr val="FFFFFF"/>
                </a:solidFill>
                <a:latin typeface="Calibri" panose="020F0502020204030204" pitchFamily="34" charset="0"/>
                <a:cs typeface="Calibri" panose="020F050202020403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5"/>
            <a:ext cx="635232" cy="273844"/>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a:xfrm>
            <a:off x="1171481" y="4767265"/>
            <a:ext cx="2645207" cy="273844"/>
          </a:xfrm>
        </p:spPr>
        <p:txBody>
          <a:bodyPr/>
          <a:lstStyle>
            <a:lvl1pPr>
              <a:defRPr sz="600">
                <a:solidFill>
                  <a:srgbClr val="FFFFFF"/>
                </a:solidFill>
              </a:defRPr>
            </a:lvl1pPr>
          </a:lstStyle>
          <a:p>
            <a:r>
              <a:rPr lang="en-US"/>
              <a:t>Company Confidential  ©2021 Eli Lilly and Company </a:t>
            </a:r>
          </a:p>
        </p:txBody>
      </p:sp>
      <p:sp>
        <p:nvSpPr>
          <p:cNvPr id="6" name="Slide Number Placeholder 5"/>
          <p:cNvSpPr>
            <a:spLocks noGrp="1"/>
          </p:cNvSpPr>
          <p:nvPr>
            <p:ph type="sldNum" sz="quarter" idx="12"/>
          </p:nvPr>
        </p:nvSpPr>
        <p:spPr>
          <a:xfrm>
            <a:off x="3890399" y="4767265"/>
            <a:ext cx="670509" cy="273844"/>
          </a:xfrm>
        </p:spPr>
        <p:txBody>
          <a:bodyPr/>
          <a:lstStyle>
            <a:lvl1pPr>
              <a:defRPr>
                <a:solidFill>
                  <a:srgbClr val="FFFFFF"/>
                </a:solidFill>
              </a:defRPr>
            </a:lvl1pPr>
          </a:lstStyle>
          <a:p>
            <a:fld id="{1DA079B0-34FF-9449-83ED-AEDF3F6C1CC6}" type="slidenum">
              <a:rPr lang="en-US" smtClean="0"/>
              <a:pPr/>
              <a:t>‹#›</a:t>
            </a:fld>
            <a:endParaRPr lang="en-US"/>
          </a:p>
        </p:txBody>
      </p:sp>
    </p:spTree>
    <p:extLst>
      <p:ext uri="{BB962C8B-B14F-4D97-AF65-F5344CB8AC3E}">
        <p14:creationId xmlns:p14="http://schemas.microsoft.com/office/powerpoint/2010/main" val="3565330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Autofit/>
          </a:bodyPr>
          <a:lstStyle>
            <a:lvl1pPr>
              <a:lnSpc>
                <a:spcPct val="100000"/>
              </a:lnSpc>
              <a:defRPr sz="2100" b="1"/>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Company Confidential  ©2021 Eli Lilly and Company </a:t>
            </a:r>
          </a:p>
        </p:txBody>
      </p:sp>
      <p:sp>
        <p:nvSpPr>
          <p:cNvPr id="6" name="Slide Number Placeholder 5"/>
          <p:cNvSpPr>
            <a:spLocks noGrp="1"/>
          </p:cNvSpPr>
          <p:nvPr>
            <p:ph type="sldNum" sz="quarter" idx="12"/>
          </p:nvPr>
        </p:nvSpPr>
        <p:spPr/>
        <p:txBody>
          <a:bodyPr/>
          <a:lstStyle/>
          <a:p>
            <a:fld id="{1DA079B0-34FF-9449-83ED-AEDF3F6C1CC6}" type="slidenum">
              <a:rPr lang="en-US" smtClean="0"/>
              <a:pPr/>
              <a:t>‹#›</a:t>
            </a:fld>
            <a:endParaRPr lang="en-US"/>
          </a:p>
        </p:txBody>
      </p:sp>
    </p:spTree>
    <p:extLst>
      <p:ext uri="{BB962C8B-B14F-4D97-AF65-F5344CB8AC3E}">
        <p14:creationId xmlns:p14="http://schemas.microsoft.com/office/powerpoint/2010/main" val="3408505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Autofit/>
          </a:bodyPr>
          <a:lstStyle>
            <a:lvl1pPr>
              <a:defRPr sz="2100" b="1" baseline="0"/>
            </a:lvl1pPr>
          </a:lstStyle>
          <a:p>
            <a:r>
              <a:rPr lang="en-US"/>
              <a:t>Click to edit Master title style</a:t>
            </a:r>
          </a:p>
        </p:txBody>
      </p:sp>
      <p:sp>
        <p:nvSpPr>
          <p:cNvPr id="5" name="Footer Placeholder 4"/>
          <p:cNvSpPr>
            <a:spLocks noGrp="1"/>
          </p:cNvSpPr>
          <p:nvPr>
            <p:ph type="ftr" sz="quarter" idx="11"/>
          </p:nvPr>
        </p:nvSpPr>
        <p:spPr/>
        <p:txBody>
          <a:bodyPr/>
          <a:lstStyle/>
          <a:p>
            <a:r>
              <a:rPr lang="en-US"/>
              <a:t>Company Confidential  ©2021 Eli Lilly and Company </a:t>
            </a:r>
          </a:p>
        </p:txBody>
      </p:sp>
      <p:sp>
        <p:nvSpPr>
          <p:cNvPr id="6" name="Slide Number Placeholder 5"/>
          <p:cNvSpPr>
            <a:spLocks noGrp="1"/>
          </p:cNvSpPr>
          <p:nvPr>
            <p:ph type="sldNum" sz="quarter" idx="12"/>
          </p:nvPr>
        </p:nvSpPr>
        <p:spPr/>
        <p:txBody>
          <a:bodyPr/>
          <a:lstStyle/>
          <a:p>
            <a:fld id="{1DA079B0-34FF-9449-83ED-AEDF3F6C1CC6}" type="slidenum">
              <a:rPr lang="en-US" smtClean="0"/>
              <a:pPr/>
              <a:t>‹#›</a:t>
            </a:fld>
            <a:endParaRPr lang="en-US"/>
          </a:p>
        </p:txBody>
      </p:sp>
    </p:spTree>
    <p:extLst>
      <p:ext uri="{BB962C8B-B14F-4D97-AF65-F5344CB8AC3E}">
        <p14:creationId xmlns:p14="http://schemas.microsoft.com/office/powerpoint/2010/main" val="2437440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Company Confidential  ©2021 Eli Lilly and Company </a:t>
            </a:r>
          </a:p>
        </p:txBody>
      </p:sp>
      <p:sp>
        <p:nvSpPr>
          <p:cNvPr id="4" name="Slide Number Placeholder 3"/>
          <p:cNvSpPr>
            <a:spLocks noGrp="1"/>
          </p:cNvSpPr>
          <p:nvPr>
            <p:ph type="sldNum" sz="quarter" idx="12"/>
          </p:nvPr>
        </p:nvSpPr>
        <p:spPr/>
        <p:txBody>
          <a:bodyPr/>
          <a:lstStyle/>
          <a:p>
            <a:fld id="{1DA079B0-34FF-9449-83ED-AEDF3F6C1CC6}" type="slidenum">
              <a:rPr lang="en-US" smtClean="0"/>
              <a:pPr/>
              <a:t>‹#›</a:t>
            </a:fld>
            <a:endParaRPr lang="en-US"/>
          </a:p>
        </p:txBody>
      </p:sp>
    </p:spTree>
    <p:extLst>
      <p:ext uri="{BB962C8B-B14F-4D97-AF65-F5344CB8AC3E}">
        <p14:creationId xmlns:p14="http://schemas.microsoft.com/office/powerpoint/2010/main" val="6920647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
          </a:xfrm>
          <a:prstGeom prst="rect">
            <a:avLst/>
          </a:prstGeom>
          <a:solidFill>
            <a:srgbClr val="E127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 name="Title Placeholder 1"/>
          <p:cNvSpPr>
            <a:spLocks noGrp="1"/>
          </p:cNvSpPr>
          <p:nvPr>
            <p:ph type="title"/>
          </p:nvPr>
        </p:nvSpPr>
        <p:spPr>
          <a:xfrm>
            <a:off x="457200" y="34290"/>
            <a:ext cx="8322906" cy="61722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457200" y="1028670"/>
            <a:ext cx="8229600" cy="36459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124200" y="4940562"/>
            <a:ext cx="2895600" cy="137160"/>
          </a:xfrm>
          <a:prstGeom prst="rect">
            <a:avLst/>
          </a:prstGeom>
        </p:spPr>
        <p:txBody>
          <a:bodyPr vert="horz" lIns="91440" tIns="45720" rIns="91440" bIns="45720" rtlCol="0" anchor="ctr"/>
          <a:lstStyle>
            <a:lvl1pPr algn="ctr">
              <a:defRPr sz="600">
                <a:solidFill>
                  <a:srgbClr val="86786F"/>
                </a:solidFill>
                <a:latin typeface="Calibri" panose="020F0502020204030204" pitchFamily="34" charset="0"/>
                <a:cs typeface="Calibri" panose="020F0502020204030204" pitchFamily="34" charset="0"/>
              </a:defRPr>
            </a:lvl1pPr>
          </a:lstStyle>
          <a:p>
            <a:r>
              <a:rPr lang="en-US"/>
              <a:t>Company Confidential  ©2021 Eli Lilly and Company </a:t>
            </a:r>
          </a:p>
        </p:txBody>
      </p:sp>
      <p:sp>
        <p:nvSpPr>
          <p:cNvPr id="6" name="Slide Number Placeholder 5"/>
          <p:cNvSpPr>
            <a:spLocks noGrp="1"/>
          </p:cNvSpPr>
          <p:nvPr>
            <p:ph type="sldNum" sz="quarter" idx="4"/>
          </p:nvPr>
        </p:nvSpPr>
        <p:spPr>
          <a:xfrm>
            <a:off x="6553200" y="4940562"/>
            <a:ext cx="2133600" cy="137160"/>
          </a:xfrm>
          <a:prstGeom prst="rect">
            <a:avLst/>
          </a:prstGeom>
        </p:spPr>
        <p:txBody>
          <a:bodyPr vert="horz" lIns="91440" tIns="45720" rIns="91440" bIns="45720" rtlCol="0" anchor="ctr"/>
          <a:lstStyle>
            <a:lvl1pPr algn="r">
              <a:defRPr sz="600">
                <a:solidFill>
                  <a:srgbClr val="86786F"/>
                </a:solidFill>
                <a:latin typeface="Calibri" panose="020F0502020204030204" pitchFamily="34" charset="0"/>
                <a:cs typeface="Calibri" panose="020F0502020204030204" pitchFamily="34" charset="0"/>
              </a:defRPr>
            </a:lvl1pPr>
          </a:lstStyle>
          <a:p>
            <a:fld id="{1DA079B0-34FF-9449-83ED-AEDF3F6C1CC6}" type="slidenum">
              <a:rPr lang="en-US" smtClean="0"/>
              <a:pPr/>
              <a:t>‹#›</a:t>
            </a:fld>
            <a:endParaRPr lang="en-US"/>
          </a:p>
        </p:txBody>
      </p:sp>
    </p:spTree>
    <p:extLst>
      <p:ext uri="{BB962C8B-B14F-4D97-AF65-F5344CB8AC3E}">
        <p14:creationId xmlns:p14="http://schemas.microsoft.com/office/powerpoint/2010/main" val="2907757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defTabSz="342900" rtl="0" eaLnBrk="1" latinLnBrk="0" hangingPunct="1">
        <a:spcBef>
          <a:spcPct val="0"/>
        </a:spcBef>
        <a:buNone/>
        <a:defRPr sz="2700" b="0" i="0" kern="1200">
          <a:solidFill>
            <a:schemeClr val="bg1"/>
          </a:solidFill>
          <a:latin typeface="Calibri" panose="020F0502020204030204" pitchFamily="34" charset="0"/>
          <a:ea typeface="+mj-ea"/>
          <a:cs typeface="Calibri" panose="020F0502020204030204" pitchFamily="34" charset="0"/>
        </a:defRPr>
      </a:lvl1pPr>
    </p:titleStyle>
    <p:bodyStyle>
      <a:lvl1pPr marL="257175" indent="-257175" algn="l" defTabSz="342900" rtl="0" eaLnBrk="1" latinLnBrk="0" hangingPunct="1">
        <a:spcBef>
          <a:spcPct val="20000"/>
        </a:spcBef>
        <a:buFont typeface="Arial"/>
        <a:buChar char="•"/>
        <a:defRPr sz="2400" kern="1200">
          <a:solidFill>
            <a:srgbClr val="86786F"/>
          </a:solidFill>
          <a:latin typeface="Calibri" panose="020F0502020204030204" pitchFamily="34" charset="0"/>
          <a:ea typeface="+mn-ea"/>
          <a:cs typeface="Calibri" panose="020F0502020204030204" pitchFamily="34" charset="0"/>
        </a:defRPr>
      </a:lvl1pPr>
      <a:lvl2pPr marL="557213" indent="-214313" algn="l" defTabSz="342900" rtl="0" eaLnBrk="1" latinLnBrk="0" hangingPunct="1">
        <a:spcBef>
          <a:spcPct val="20000"/>
        </a:spcBef>
        <a:buFont typeface="Arial"/>
        <a:buChar char="–"/>
        <a:defRPr sz="2100" kern="1200">
          <a:solidFill>
            <a:srgbClr val="86786F"/>
          </a:solidFill>
          <a:latin typeface="Calibri" panose="020F0502020204030204" pitchFamily="34" charset="0"/>
          <a:ea typeface="+mn-ea"/>
          <a:cs typeface="Calibri" panose="020F0502020204030204" pitchFamily="34" charset="0"/>
        </a:defRPr>
      </a:lvl2pPr>
      <a:lvl3pPr marL="857250" indent="-171450" algn="l" defTabSz="342900" rtl="0" eaLnBrk="1" latinLnBrk="0" hangingPunct="1">
        <a:spcBef>
          <a:spcPct val="20000"/>
        </a:spcBef>
        <a:buFont typeface="Arial"/>
        <a:buChar char="•"/>
        <a:defRPr sz="1800" kern="1200">
          <a:solidFill>
            <a:srgbClr val="86786F"/>
          </a:solidFill>
          <a:latin typeface="Calibri" panose="020F0502020204030204" pitchFamily="34" charset="0"/>
          <a:ea typeface="+mn-ea"/>
          <a:cs typeface="Calibri" panose="020F0502020204030204" pitchFamily="34" charset="0"/>
        </a:defRPr>
      </a:lvl3pPr>
      <a:lvl4pPr marL="1200150" indent="-171450" algn="l" defTabSz="342900" rtl="0" eaLnBrk="1" latinLnBrk="0" hangingPunct="1">
        <a:spcBef>
          <a:spcPct val="20000"/>
        </a:spcBef>
        <a:buFont typeface="Arial"/>
        <a:buChar char="–"/>
        <a:defRPr sz="1500" kern="1200">
          <a:solidFill>
            <a:srgbClr val="86786F"/>
          </a:solidFill>
          <a:latin typeface="Calibri" panose="020F0502020204030204" pitchFamily="34" charset="0"/>
          <a:ea typeface="+mn-ea"/>
          <a:cs typeface="Calibri" panose="020F0502020204030204" pitchFamily="34" charset="0"/>
        </a:defRPr>
      </a:lvl4pPr>
      <a:lvl5pPr marL="1543050" indent="-171450" algn="l" defTabSz="342900" rtl="0" eaLnBrk="1" latinLnBrk="0" hangingPunct="1">
        <a:spcBef>
          <a:spcPct val="20000"/>
        </a:spcBef>
        <a:buFont typeface="Arial"/>
        <a:buChar char="»"/>
        <a:defRPr sz="1500" kern="1200">
          <a:solidFill>
            <a:srgbClr val="86786F"/>
          </a:solidFill>
          <a:latin typeface="Calibri" panose="020F0502020204030204" pitchFamily="34" charset="0"/>
          <a:ea typeface="+mn-ea"/>
          <a:cs typeface="Calibri" panose="020F0502020204030204" pitchFamily="34"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i.org/10.1002/PST.2078"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fda.gov/regulatory-information/search-fda-guidance-documents/e9r1-statistical-principles-clinical-trials-addendum-estimands-and-sensitivity-analysis-clinical?utm_medium=email&amp;utm_source=govdelivery" TargetMode="External"/><Relationship Id="rId2" Type="http://schemas.openxmlformats.org/officeDocument/2006/relationships/hyperlink" Target="https://www.ema.europa.eu/en/documents/scientific-guideline/ich-e9-r1-addendum-estimands-sensitivity-analysis-clinical-trials-guideline-statistical-principles_en.pdf"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A6677-6180-4F3C-831B-92E864C89D91}"/>
              </a:ext>
            </a:extLst>
          </p:cNvPr>
          <p:cNvSpPr>
            <a:spLocks noGrp="1"/>
          </p:cNvSpPr>
          <p:nvPr>
            <p:ph type="ctrTitle"/>
          </p:nvPr>
        </p:nvSpPr>
        <p:spPr>
          <a:xfrm>
            <a:off x="457200" y="1140621"/>
            <a:ext cx="7772400" cy="745329"/>
          </a:xfrm>
        </p:spPr>
        <p:txBody>
          <a:bodyPr>
            <a:normAutofit fontScale="90000"/>
          </a:bodyPr>
          <a:lstStyle/>
          <a:p>
            <a:r>
              <a:rPr lang="en-US" dirty="0"/>
              <a:t>Implementation of ICH E9 (R1): </a:t>
            </a:r>
            <a:r>
              <a:rPr lang="en-US" dirty="0" err="1"/>
              <a:t>Estimands</a:t>
            </a:r>
            <a:r>
              <a:rPr lang="en-US" dirty="0"/>
              <a:t>, intercurrent events and missing data </a:t>
            </a:r>
          </a:p>
        </p:txBody>
      </p:sp>
      <p:sp>
        <p:nvSpPr>
          <p:cNvPr id="3" name="Subtitle 2">
            <a:extLst>
              <a:ext uri="{FF2B5EF4-FFF2-40B4-BE49-F238E27FC236}">
                <a16:creationId xmlns:a16="http://schemas.microsoft.com/office/drawing/2014/main" id="{E4543BFF-9028-45F4-A6D6-4F4838B5F25B}"/>
              </a:ext>
            </a:extLst>
          </p:cNvPr>
          <p:cNvSpPr>
            <a:spLocks noGrp="1"/>
          </p:cNvSpPr>
          <p:nvPr>
            <p:ph type="subTitle" idx="1"/>
          </p:nvPr>
        </p:nvSpPr>
        <p:spPr>
          <a:xfrm>
            <a:off x="550069" y="2343150"/>
            <a:ext cx="6400800" cy="1464469"/>
          </a:xfrm>
        </p:spPr>
        <p:txBody>
          <a:bodyPr>
            <a:normAutofit fontScale="55000" lnSpcReduction="20000"/>
          </a:bodyPr>
          <a:lstStyle/>
          <a:p>
            <a:pPr>
              <a:lnSpc>
                <a:spcPct val="120000"/>
              </a:lnSpc>
              <a:spcBef>
                <a:spcPts val="600"/>
              </a:spcBef>
            </a:pPr>
            <a:r>
              <a:rPr lang="en-US" dirty="0"/>
              <a:t>Ilya Lipkovich and Yongming Qu</a:t>
            </a:r>
          </a:p>
          <a:p>
            <a:pPr>
              <a:lnSpc>
                <a:spcPct val="120000"/>
              </a:lnSpc>
              <a:spcBef>
                <a:spcPts val="600"/>
              </a:spcBef>
            </a:pPr>
            <a:r>
              <a:rPr lang="en-US" dirty="0"/>
              <a:t>Eli Lilly and Company</a:t>
            </a:r>
          </a:p>
          <a:p>
            <a:pPr>
              <a:lnSpc>
                <a:spcPct val="120000"/>
              </a:lnSpc>
              <a:spcBef>
                <a:spcPts val="600"/>
              </a:spcBef>
            </a:pPr>
            <a:endParaRPr lang="en-US" dirty="0"/>
          </a:p>
          <a:p>
            <a:pPr>
              <a:lnSpc>
                <a:spcPct val="120000"/>
              </a:lnSpc>
              <a:spcBef>
                <a:spcPts val="600"/>
              </a:spcBef>
            </a:pPr>
            <a:r>
              <a:rPr lang="en-US" dirty="0"/>
              <a:t>BBSW, Foster City</a:t>
            </a:r>
          </a:p>
          <a:p>
            <a:pPr>
              <a:lnSpc>
                <a:spcPct val="120000"/>
              </a:lnSpc>
              <a:spcBef>
                <a:spcPts val="600"/>
              </a:spcBef>
            </a:pPr>
            <a:r>
              <a:rPr lang="en-US" dirty="0"/>
              <a:t>Nov 4, 2021</a:t>
            </a:r>
          </a:p>
        </p:txBody>
      </p:sp>
      <p:sp>
        <p:nvSpPr>
          <p:cNvPr id="5" name="TextBox 4">
            <a:extLst>
              <a:ext uri="{FF2B5EF4-FFF2-40B4-BE49-F238E27FC236}">
                <a16:creationId xmlns:a16="http://schemas.microsoft.com/office/drawing/2014/main" id="{E19DF537-9C55-4236-A684-CADF92AE3680}"/>
              </a:ext>
            </a:extLst>
          </p:cNvPr>
          <p:cNvSpPr txBox="1"/>
          <p:nvPr/>
        </p:nvSpPr>
        <p:spPr>
          <a:xfrm>
            <a:off x="550069" y="4264819"/>
            <a:ext cx="5793581" cy="276999"/>
          </a:xfrm>
          <a:prstGeom prst="rect">
            <a:avLst/>
          </a:prstGeom>
          <a:noFill/>
        </p:spPr>
        <p:txBody>
          <a:bodyPr wrap="square">
            <a:spAutoFit/>
          </a:bodyPr>
          <a:lstStyle/>
          <a:p>
            <a:r>
              <a:rPr lang="en-US" sz="1200" b="1" dirty="0">
                <a:solidFill>
                  <a:schemeClr val="bg1"/>
                </a:solidFill>
              </a:rPr>
              <a:t>Acknowledgements</a:t>
            </a:r>
            <a:r>
              <a:rPr lang="en-US" sz="1200" dirty="0">
                <a:solidFill>
                  <a:schemeClr val="bg1"/>
                </a:solidFill>
              </a:rPr>
              <a:t>: Craig Mallinckrodt, Bohdana Ratitch, Stephen Ruberg, Yu Du</a:t>
            </a:r>
          </a:p>
        </p:txBody>
      </p:sp>
      <p:sp>
        <p:nvSpPr>
          <p:cNvPr id="7" name="Slide Number Placeholder 6">
            <a:extLst>
              <a:ext uri="{FF2B5EF4-FFF2-40B4-BE49-F238E27FC236}">
                <a16:creationId xmlns:a16="http://schemas.microsoft.com/office/drawing/2014/main" id="{330E7ADD-4B3C-4F03-BFF3-40F7BEB6382B}"/>
              </a:ext>
            </a:extLst>
          </p:cNvPr>
          <p:cNvSpPr>
            <a:spLocks noGrp="1"/>
          </p:cNvSpPr>
          <p:nvPr>
            <p:ph type="sldNum" sz="quarter" idx="12"/>
          </p:nvPr>
        </p:nvSpPr>
        <p:spPr/>
        <p:txBody>
          <a:bodyPr/>
          <a:lstStyle/>
          <a:p>
            <a:fld id="{1DA079B0-34FF-9449-83ED-AEDF3F6C1CC6}" type="slidenum">
              <a:rPr lang="en-US" smtClean="0"/>
              <a:pPr/>
              <a:t>1</a:t>
            </a:fld>
            <a:endParaRPr lang="en-US"/>
          </a:p>
        </p:txBody>
      </p:sp>
    </p:spTree>
    <p:extLst>
      <p:ext uri="{BB962C8B-B14F-4D97-AF65-F5344CB8AC3E}">
        <p14:creationId xmlns:p14="http://schemas.microsoft.com/office/powerpoint/2010/main" val="3157325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11D2-0260-4CE8-B3E8-734293950D1E}"/>
              </a:ext>
            </a:extLst>
          </p:cNvPr>
          <p:cNvSpPr>
            <a:spLocks noGrp="1"/>
          </p:cNvSpPr>
          <p:nvPr>
            <p:ph type="title"/>
          </p:nvPr>
        </p:nvSpPr>
        <p:spPr/>
        <p:txBody>
          <a:bodyPr/>
          <a:lstStyle/>
          <a:p>
            <a:r>
              <a:rPr lang="en-US" dirty="0"/>
              <a:t>Treatment policy (TP) strategy</a:t>
            </a:r>
          </a:p>
        </p:txBody>
      </p:sp>
      <p:sp>
        <p:nvSpPr>
          <p:cNvPr id="3" name="Content Placeholder 2">
            <a:extLst>
              <a:ext uri="{FF2B5EF4-FFF2-40B4-BE49-F238E27FC236}">
                <a16:creationId xmlns:a16="http://schemas.microsoft.com/office/drawing/2014/main" id="{62A6D169-7764-4F17-A97C-C96666F367E8}"/>
              </a:ext>
            </a:extLst>
          </p:cNvPr>
          <p:cNvSpPr>
            <a:spLocks noGrp="1"/>
          </p:cNvSpPr>
          <p:nvPr>
            <p:ph idx="1"/>
          </p:nvPr>
        </p:nvSpPr>
        <p:spPr>
          <a:xfrm>
            <a:off x="457200" y="1028670"/>
            <a:ext cx="8229600" cy="3524280"/>
          </a:xfrm>
          <a:ln>
            <a:noFill/>
          </a:ln>
        </p:spPr>
        <p:txBody>
          <a:bodyPr>
            <a:normAutofit fontScale="55000" lnSpcReduction="20000"/>
          </a:bodyPr>
          <a:lstStyle/>
          <a:p>
            <a:pPr>
              <a:lnSpc>
                <a:spcPct val="110000"/>
              </a:lnSpc>
              <a:spcBef>
                <a:spcPts val="600"/>
              </a:spcBef>
            </a:pPr>
            <a:r>
              <a:rPr lang="en-US" dirty="0">
                <a:solidFill>
                  <a:schemeClr val="tx1"/>
                </a:solidFill>
              </a:rPr>
              <a:t>ICH E9 (R1) describes the TP strategy: “</a:t>
            </a:r>
            <a:r>
              <a:rPr lang="en-US" i="1" dirty="0">
                <a:solidFill>
                  <a:schemeClr val="tx1"/>
                </a:solidFill>
              </a:rPr>
              <a:t>the occurrence of the intercurrent event is considered irrelevant in defining the treatment effect of interest: the value for the variable of interest is used regardless of whether or not the intercurrent event occurs</a:t>
            </a:r>
            <a:r>
              <a:rPr lang="en-US" dirty="0">
                <a:solidFill>
                  <a:schemeClr val="tx1"/>
                </a:solidFill>
              </a:rPr>
              <a:t>.” </a:t>
            </a:r>
          </a:p>
          <a:p>
            <a:pPr>
              <a:lnSpc>
                <a:spcPct val="110000"/>
              </a:lnSpc>
              <a:spcBef>
                <a:spcPts val="600"/>
              </a:spcBef>
            </a:pPr>
            <a:r>
              <a:rPr lang="en-US" dirty="0">
                <a:solidFill>
                  <a:schemeClr val="tx1"/>
                </a:solidFill>
              </a:rPr>
              <a:t>TP comes under different names and motivations</a:t>
            </a:r>
          </a:p>
          <a:p>
            <a:pPr lvl="1">
              <a:lnSpc>
                <a:spcPct val="110000"/>
              </a:lnSpc>
              <a:spcBef>
                <a:spcPts val="600"/>
              </a:spcBef>
            </a:pPr>
            <a:r>
              <a:rPr lang="en-US" dirty="0">
                <a:solidFill>
                  <a:schemeClr val="tx1"/>
                </a:solidFill>
              </a:rPr>
              <a:t>Intent to treat (ITT) – emphasizing that tested is the very fact of initial treatment assignment and ITT population</a:t>
            </a:r>
          </a:p>
          <a:p>
            <a:pPr lvl="1">
              <a:lnSpc>
                <a:spcPct val="110000"/>
              </a:lnSpc>
              <a:spcBef>
                <a:spcPts val="600"/>
              </a:spcBef>
            </a:pPr>
            <a:r>
              <a:rPr lang="en-US" dirty="0">
                <a:solidFill>
                  <a:schemeClr val="tx1"/>
                </a:solidFill>
              </a:rPr>
              <a:t>Treatment regimen  – emphasizing that tested is entire treatment strategy that includes initial treatment and certain rules of treatment modification (e.g rescue)</a:t>
            </a:r>
          </a:p>
          <a:p>
            <a:pPr>
              <a:lnSpc>
                <a:spcPct val="110000"/>
              </a:lnSpc>
              <a:spcBef>
                <a:spcPts val="600"/>
              </a:spcBef>
            </a:pPr>
            <a:r>
              <a:rPr lang="en-US" dirty="0">
                <a:solidFill>
                  <a:schemeClr val="tx1"/>
                </a:solidFill>
              </a:rPr>
              <a:t>It is often argued that TP combines the best of two worlds: RCT (randomization) and Real world (reflecting existing clinical practices, e.g. alternative/rescue medications)</a:t>
            </a:r>
          </a:p>
          <a:p>
            <a:pPr>
              <a:lnSpc>
                <a:spcPct val="110000"/>
              </a:lnSpc>
              <a:spcBef>
                <a:spcPts val="600"/>
              </a:spcBef>
            </a:pPr>
            <a:r>
              <a:rPr lang="en-US" dirty="0">
                <a:solidFill>
                  <a:schemeClr val="tx1"/>
                </a:solidFill>
              </a:rPr>
              <a:t>In fact, it may combine the worst of the two</a:t>
            </a:r>
          </a:p>
          <a:p>
            <a:pPr lvl="1">
              <a:lnSpc>
                <a:spcPct val="110000"/>
              </a:lnSpc>
              <a:spcBef>
                <a:spcPts val="600"/>
              </a:spcBef>
            </a:pPr>
            <a:r>
              <a:rPr lang="en-US" dirty="0">
                <a:solidFill>
                  <a:schemeClr val="tx1"/>
                </a:solidFill>
              </a:rPr>
              <a:t>The visit schedules, inclusion criteria, allowed rescue medication use, etc. make a clinical trial setting drastically different from those in real clinical practice making it hard to generalize</a:t>
            </a:r>
          </a:p>
          <a:p>
            <a:pPr lvl="1">
              <a:lnSpc>
                <a:spcPct val="110000"/>
              </a:lnSpc>
              <a:spcBef>
                <a:spcPts val="600"/>
              </a:spcBef>
            </a:pPr>
            <a:r>
              <a:rPr lang="en-US" dirty="0">
                <a:solidFill>
                  <a:schemeClr val="tx1"/>
                </a:solidFill>
              </a:rPr>
              <a:t>Ignoring changes of treatments makes it hard to attribute TP effect to any particular treatment </a:t>
            </a:r>
          </a:p>
          <a:p>
            <a:pPr>
              <a:lnSpc>
                <a:spcPct val="110000"/>
              </a:lnSpc>
              <a:spcBef>
                <a:spcPts val="600"/>
              </a:spcBef>
            </a:pPr>
            <a:r>
              <a:rPr lang="en-US" dirty="0">
                <a:solidFill>
                  <a:schemeClr val="tx1"/>
                </a:solidFill>
              </a:rPr>
              <a:t>To use TP strategy, it is recommended to clearly define the treatment regimen. For example,</a:t>
            </a:r>
          </a:p>
          <a:p>
            <a:pPr lvl="1">
              <a:lnSpc>
                <a:spcPct val="110000"/>
              </a:lnSpc>
              <a:spcBef>
                <a:spcPts val="600"/>
              </a:spcBef>
            </a:pPr>
            <a:r>
              <a:rPr lang="en-US" i="1" dirty="0">
                <a:solidFill>
                  <a:schemeClr val="tx1"/>
                </a:solidFill>
              </a:rPr>
              <a:t>The treatment of interest is the randomized study medication with any additional rescue concomitant medications based on protocol-defined rescue criteria</a:t>
            </a:r>
          </a:p>
        </p:txBody>
      </p:sp>
      <p:sp>
        <p:nvSpPr>
          <p:cNvPr id="6" name="Slide Number Placeholder 5">
            <a:extLst>
              <a:ext uri="{FF2B5EF4-FFF2-40B4-BE49-F238E27FC236}">
                <a16:creationId xmlns:a16="http://schemas.microsoft.com/office/drawing/2014/main" id="{68949CF3-B5DF-4627-92DB-F7D6FD46322F}"/>
              </a:ext>
            </a:extLst>
          </p:cNvPr>
          <p:cNvSpPr>
            <a:spLocks noGrp="1"/>
          </p:cNvSpPr>
          <p:nvPr>
            <p:ph type="sldNum" sz="quarter" idx="12"/>
          </p:nvPr>
        </p:nvSpPr>
        <p:spPr/>
        <p:txBody>
          <a:bodyPr/>
          <a:lstStyle/>
          <a:p>
            <a:fld id="{1DA079B0-34FF-9449-83ED-AEDF3F6C1CC6}" type="slidenum">
              <a:rPr lang="en-US" smtClean="0"/>
              <a:pPr/>
              <a:t>10</a:t>
            </a:fld>
            <a:endParaRPr lang="en-US"/>
          </a:p>
        </p:txBody>
      </p:sp>
    </p:spTree>
    <p:extLst>
      <p:ext uri="{BB962C8B-B14F-4D97-AF65-F5344CB8AC3E}">
        <p14:creationId xmlns:p14="http://schemas.microsoft.com/office/powerpoint/2010/main" val="2154400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9D2C-87DD-46D7-AB0E-ED45A781D0BC}"/>
              </a:ext>
            </a:extLst>
          </p:cNvPr>
          <p:cNvSpPr>
            <a:spLocks noGrp="1"/>
          </p:cNvSpPr>
          <p:nvPr>
            <p:ph type="title"/>
          </p:nvPr>
        </p:nvSpPr>
        <p:spPr/>
        <p:txBody>
          <a:bodyPr/>
          <a:lstStyle/>
          <a:p>
            <a:r>
              <a:rPr lang="en-US" dirty="0"/>
              <a:t>Treatment policy strategy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C2214D-FD7C-4DA1-A5B4-A1430C3ABE9F}"/>
                  </a:ext>
                </a:extLst>
              </p:cNvPr>
              <p:cNvSpPr>
                <a:spLocks noGrp="1"/>
              </p:cNvSpPr>
              <p:nvPr>
                <p:ph idx="1"/>
              </p:nvPr>
            </p:nvSpPr>
            <p:spPr>
              <a:xfrm>
                <a:off x="457200" y="1028670"/>
                <a:ext cx="8229600" cy="3448080"/>
              </a:xfrm>
              <a:ln>
                <a:noFill/>
              </a:ln>
            </p:spPr>
            <p:txBody>
              <a:bodyPr>
                <a:normAutofit fontScale="62500" lnSpcReduction="20000"/>
              </a:bodyPr>
              <a:lstStyle/>
              <a:p>
                <a:pPr>
                  <a:lnSpc>
                    <a:spcPct val="110000"/>
                  </a:lnSpc>
                  <a:spcBef>
                    <a:spcPts val="600"/>
                  </a:spcBef>
                  <a:spcAft>
                    <a:spcPts val="600"/>
                  </a:spcAft>
                </a:pPr>
                <a:r>
                  <a:rPr lang="en-US" dirty="0">
                    <a:solidFill>
                      <a:schemeClr val="tx1"/>
                    </a:solidFill>
                  </a:rPr>
                  <a:t>Let </a:t>
                </a:r>
                <a14:m>
                  <m:oMath xmlns:m="http://schemas.openxmlformats.org/officeDocument/2006/math">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𝑖</m:t>
                        </m:r>
                      </m:sub>
                      <m:sup>
                        <m:r>
                          <a:rPr lang="en-US" i="1">
                            <a:solidFill>
                              <a:schemeClr val="tx1"/>
                            </a:solidFill>
                            <a:latin typeface="Cambria Math" panose="02040503050406030204" pitchFamily="18" charset="0"/>
                          </a:rPr>
                          <m:t>∗</m:t>
                        </m:r>
                      </m:sup>
                    </m:sSubSup>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𝑖</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𝑍</m:t>
                                </m:r>
                              </m:e>
                              <m:sub>
                                <m:r>
                                  <a:rPr lang="en-US" b="0" i="1" smtClean="0">
                                    <a:solidFill>
                                      <a:schemeClr val="tx1"/>
                                    </a:solidFill>
                                    <a:latin typeface="Cambria Math" panose="02040503050406030204" pitchFamily="18" charset="0"/>
                                  </a:rPr>
                                  <m:t>𝑖</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𝑖</m:t>
                                    </m:r>
                                  </m:sub>
                                </m:sSub>
                              </m:e>
                            </m:d>
                          </m:e>
                        </m:d>
                      </m:e>
                    </m:d>
                  </m:oMath>
                </a14:m>
                <a:r>
                  <a:rPr lang="en-US" dirty="0">
                    <a:solidFill>
                      <a:schemeClr val="tx1"/>
                    </a:solidFill>
                  </a:rPr>
                  <a:t> be the treatment regimen (policy) patient </a:t>
                </a:r>
                <a14:m>
                  <m:oMath xmlns:m="http://schemas.openxmlformats.org/officeDocument/2006/math">
                    <m:r>
                      <a:rPr lang="en-US" i="1">
                        <a:solidFill>
                          <a:schemeClr val="tx1"/>
                        </a:solidFill>
                        <a:latin typeface="Cambria Math" panose="02040503050406030204" pitchFamily="18" charset="0"/>
                      </a:rPr>
                      <m:t>𝑖</m:t>
                    </m:r>
                  </m:oMath>
                </a14:m>
                <a:r>
                  <a:rPr lang="en-US" dirty="0">
                    <a:solidFill>
                      <a:schemeClr val="tx1"/>
                    </a:solidFill>
                  </a:rPr>
                  <a:t> takes</a:t>
                </a:r>
                <a:endParaRPr lang="en-US" i="1" dirty="0">
                  <a:solidFill>
                    <a:schemeClr val="tx1"/>
                  </a:solidFill>
                </a:endParaRPr>
              </a:p>
              <a:p>
                <a:pPr lvl="1">
                  <a:lnSpc>
                    <a:spcPct val="110000"/>
                  </a:lnSpc>
                  <a:spcBef>
                    <a:spcPts val="600"/>
                  </a:spcBef>
                  <a:spcAft>
                    <a:spcPts val="600"/>
                  </a:spcAft>
                </a:pP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𝑔</m:t>
                        </m:r>
                      </m:e>
                      <m:sub>
                        <m:r>
                          <a:rPr lang="en-US" i="1">
                            <a:solidFill>
                              <a:schemeClr val="tx1"/>
                            </a:solidFill>
                            <a:latin typeface="Cambria Math" panose="02040503050406030204" pitchFamily="18" charset="0"/>
                          </a:rPr>
                          <m:t>𝑖</m:t>
                        </m:r>
                      </m:sub>
                    </m:sSub>
                  </m:oMath>
                </a14:m>
                <a:r>
                  <a:rPr lang="en-US" i="1" dirty="0">
                    <a:solidFill>
                      <a:schemeClr val="tx1"/>
                    </a:solidFill>
                  </a:rPr>
                  <a:t> </a:t>
                </a:r>
                <a:r>
                  <a:rPr lang="en-US" dirty="0">
                    <a:solidFill>
                      <a:schemeClr val="tx1"/>
                    </a:solidFill>
                  </a:rPr>
                  <a:t>maps intermediate outcomes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𝑍</m:t>
                        </m:r>
                      </m:e>
                      <m:sub>
                        <m:r>
                          <a:rPr lang="en-US" i="1">
                            <a:solidFill>
                              <a:schemeClr val="tx1"/>
                            </a:solidFill>
                            <a:latin typeface="Cambria Math" panose="02040503050406030204" pitchFamily="18" charset="0"/>
                          </a:rPr>
                          <m:t>𝑖</m:t>
                        </m:r>
                      </m:sub>
                    </m:sSub>
                  </m:oMath>
                </a14:m>
                <a:r>
                  <a:rPr lang="en-US" dirty="0">
                    <a:solidFill>
                      <a:schemeClr val="tx1"/>
                    </a:solidFill>
                  </a:rPr>
                  <a:t> to a treatment regimen (i.e., stopping study meds when having AE)</a:t>
                </a:r>
              </a:p>
              <a:p>
                <a:pPr lvl="1">
                  <a:lnSpc>
                    <a:spcPct val="110000"/>
                  </a:lnSpc>
                  <a:spcBef>
                    <a:spcPts val="600"/>
                  </a:spcBef>
                  <a:spcAft>
                    <a:spcPts val="600"/>
                  </a:spcAft>
                </a:pP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𝑔</m:t>
                        </m:r>
                      </m:e>
                      <m:sub>
                        <m:r>
                          <a:rPr lang="en-US" i="1">
                            <a:solidFill>
                              <a:schemeClr val="tx1"/>
                            </a:solidFill>
                            <a:latin typeface="Cambria Math" panose="02040503050406030204" pitchFamily="18" charset="0"/>
                          </a:rPr>
                          <m:t>𝑖</m:t>
                        </m:r>
                      </m:sub>
                    </m:sSub>
                  </m:oMath>
                </a14:m>
                <a:r>
                  <a:rPr lang="en-US" dirty="0">
                    <a:solidFill>
                      <a:schemeClr val="tx1"/>
                    </a:solidFill>
                  </a:rPr>
                  <a:t> generally is not precisely defined in the protocol (certain things may be left to physician’s discretion)</a:t>
                </a:r>
              </a:p>
              <a:p>
                <a:pPr>
                  <a:lnSpc>
                    <a:spcPct val="110000"/>
                  </a:lnSpc>
                  <a:spcBef>
                    <a:spcPts val="600"/>
                  </a:spcBef>
                  <a:spcAft>
                    <a:spcPts val="600"/>
                  </a:spcAft>
                </a:pPr>
                <a:r>
                  <a:rPr lang="en-US" dirty="0">
                    <a:solidFill>
                      <a:schemeClr val="tx1"/>
                    </a:solidFill>
                  </a:rPr>
                  <a:t>The </a:t>
                </a:r>
                <a:r>
                  <a:rPr lang="en-US" dirty="0" err="1">
                    <a:solidFill>
                      <a:schemeClr val="tx1"/>
                    </a:solidFill>
                  </a:rPr>
                  <a:t>estimand</a:t>
                </a:r>
                <a:r>
                  <a:rPr lang="en-US" dirty="0">
                    <a:solidFill>
                      <a:schemeClr val="tx1"/>
                    </a:solidFill>
                  </a:rPr>
                  <a:t> using this </a:t>
                </a:r>
                <a:r>
                  <a:rPr lang="en-US" dirty="0">
                    <a:solidFill>
                      <a:srgbClr val="FF0000"/>
                    </a:solidFill>
                  </a:rPr>
                  <a:t>treatment policy </a:t>
                </a:r>
                <a:r>
                  <a:rPr lang="en-US" dirty="0">
                    <a:solidFill>
                      <a:schemeClr val="tx1"/>
                    </a:solidFill>
                  </a:rPr>
                  <a:t>strategy is defined by </a:t>
                </a:r>
              </a:p>
              <a:p>
                <a:pPr marL="0" indent="0">
                  <a:lnSpc>
                    <a:spcPct val="11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𝐸</m:t>
                      </m:r>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1, </m:t>
                                  </m:r>
                                  <m:r>
                                    <a:rPr lang="en-US" i="1">
                                      <a:solidFill>
                                        <a:schemeClr val="tx1"/>
                                      </a:solidFill>
                                      <a:latin typeface="Cambria Math" panose="02040503050406030204" pitchFamily="18" charset="0"/>
                                    </a:rPr>
                                    <m:t>𝑔</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𝑍</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e>
                                  </m:d>
                                </m:e>
                              </m:d>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0, </m:t>
                                  </m:r>
                                  <m:r>
                                    <a:rPr lang="en-US" i="1">
                                      <a:solidFill>
                                        <a:schemeClr val="tx1"/>
                                      </a:solidFill>
                                      <a:latin typeface="Cambria Math" panose="02040503050406030204" pitchFamily="18" charset="0"/>
                                    </a:rPr>
                                    <m:t>𝑔</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𝑍</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0</m:t>
                                      </m:r>
                                    </m:e>
                                  </m:d>
                                </m:e>
                              </m:d>
                            </m:e>
                          </m:d>
                        </m:e>
                      </m:d>
                    </m:oMath>
                  </m:oMathPara>
                </a14:m>
                <a:endParaRPr lang="en-US" dirty="0">
                  <a:solidFill>
                    <a:schemeClr val="tx1"/>
                  </a:solidFill>
                </a:endParaRPr>
              </a:p>
              <a:p>
                <a:pPr>
                  <a:lnSpc>
                    <a:spcPct val="110000"/>
                  </a:lnSpc>
                  <a:spcBef>
                    <a:spcPts val="600"/>
                  </a:spcBef>
                  <a:spcAft>
                    <a:spcPts val="600"/>
                  </a:spcAft>
                </a:pPr>
                <a:r>
                  <a:rPr lang="en-US" dirty="0" err="1">
                    <a:solidFill>
                      <a:schemeClr val="tx1"/>
                    </a:solidFill>
                  </a:rPr>
                  <a:t>Estimand</a:t>
                </a:r>
                <a:r>
                  <a:rPr lang="en-US" dirty="0">
                    <a:solidFill>
                      <a:schemeClr val="tx1"/>
                    </a:solidFill>
                  </a:rPr>
                  <a:t> for the </a:t>
                </a:r>
                <a:r>
                  <a:rPr lang="en-US" dirty="0">
                    <a:solidFill>
                      <a:srgbClr val="FF0000"/>
                    </a:solidFill>
                  </a:rPr>
                  <a:t>dynamic treatment regimen </a:t>
                </a:r>
                <a:r>
                  <a:rPr lang="en-US" dirty="0">
                    <a:solidFill>
                      <a:schemeClr val="tx1"/>
                    </a:solidFill>
                  </a:rPr>
                  <a:t>(DTR) (Murphy et al., 2001; Moodie et al., 2007) </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𝐸</m:t>
                      </m:r>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𝑔</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𝑍</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e>
                                  </m:d>
                                </m:e>
                              </m:d>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0,</m:t>
                              </m:r>
                              <m:r>
                                <a:rPr lang="en-US" i="1">
                                  <a:solidFill>
                                    <a:schemeClr val="tx1"/>
                                  </a:solidFill>
                                  <a:latin typeface="Cambria Math" panose="02040503050406030204" pitchFamily="18" charset="0"/>
                                </a:rPr>
                                <m:t>𝑔</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𝑍</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0</m:t>
                                      </m:r>
                                    </m:e>
                                  </m:d>
                                </m:e>
                              </m:d>
                            </m:e>
                          </m:d>
                        </m:e>
                      </m:d>
                    </m:oMath>
                  </m:oMathPara>
                </a14:m>
                <a:endParaRPr lang="en-US" dirty="0">
                  <a:solidFill>
                    <a:schemeClr val="tx1"/>
                  </a:solidFill>
                </a:endParaRPr>
              </a:p>
              <a:p>
                <a:pPr marL="0" indent="0">
                  <a:spcBef>
                    <a:spcPts val="600"/>
                  </a:spcBef>
                  <a:spcAft>
                    <a:spcPts val="600"/>
                  </a:spcAft>
                  <a:buNone/>
                </a:pPr>
                <a:r>
                  <a:rPr lang="en-US" dirty="0">
                    <a:solidFill>
                      <a:schemeClr val="tx1"/>
                    </a:solidFill>
                  </a:rPr>
                  <a:t>       The time-varying treatment regimen function </a:t>
                </a:r>
                <a14:m>
                  <m:oMath xmlns:m="http://schemas.openxmlformats.org/officeDocument/2006/math">
                    <m:r>
                      <a:rPr lang="en-US" i="1">
                        <a:solidFill>
                          <a:schemeClr val="tx1"/>
                        </a:solidFill>
                        <a:latin typeface="Cambria Math" panose="02040503050406030204" pitchFamily="18" charset="0"/>
                      </a:rPr>
                      <m:t>𝑔</m:t>
                    </m:r>
                    <m:r>
                      <a:rPr lang="en-US" i="1">
                        <a:solidFill>
                          <a:schemeClr val="tx1"/>
                        </a:solidFill>
                        <a:latin typeface="Cambria Math" panose="02040503050406030204" pitchFamily="18" charset="0"/>
                      </a:rPr>
                      <m:t> </m:t>
                    </m:r>
                  </m:oMath>
                </a14:m>
                <a:r>
                  <a:rPr lang="en-US" dirty="0">
                    <a:solidFill>
                      <a:schemeClr val="tx1"/>
                    </a:solidFill>
                  </a:rPr>
                  <a:t>is defined clearly and in a same way for all patients  </a:t>
                </a:r>
              </a:p>
            </p:txBody>
          </p:sp>
        </mc:Choice>
        <mc:Fallback xmlns="">
          <p:sp>
            <p:nvSpPr>
              <p:cNvPr id="3" name="Content Placeholder 2">
                <a:extLst>
                  <a:ext uri="{FF2B5EF4-FFF2-40B4-BE49-F238E27FC236}">
                    <a16:creationId xmlns:a16="http://schemas.microsoft.com/office/drawing/2014/main" id="{F8C2214D-FD7C-4DA1-A5B4-A1430C3ABE9F}"/>
                  </a:ext>
                </a:extLst>
              </p:cNvPr>
              <p:cNvSpPr>
                <a:spLocks noGrp="1" noRot="1" noChangeAspect="1" noMove="1" noResize="1" noEditPoints="1" noAdjustHandles="1" noChangeArrowheads="1" noChangeShapeType="1" noTextEdit="1"/>
              </p:cNvSpPr>
              <p:nvPr>
                <p:ph idx="1"/>
              </p:nvPr>
            </p:nvSpPr>
            <p:spPr>
              <a:xfrm>
                <a:off x="457200" y="1028670"/>
                <a:ext cx="8229600" cy="3448080"/>
              </a:xfrm>
              <a:blipFill>
                <a:blip r:embed="rId2"/>
                <a:stretch>
                  <a:fillRect l="-222" t="-53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BE7D13-A441-4A7F-B9CB-1E7B147DB0D3}"/>
                  </a:ext>
                </a:extLst>
              </p:cNvPr>
              <p:cNvSpPr txBox="1"/>
              <p:nvPr/>
            </p:nvSpPr>
            <p:spPr>
              <a:xfrm>
                <a:off x="6966301" y="2440131"/>
                <a:ext cx="2177699" cy="307777"/>
              </a:xfrm>
              <a:prstGeom prst="rect">
                <a:avLst/>
              </a:prstGeom>
              <a:noFill/>
            </p:spPr>
            <p:txBody>
              <a:bodyPr wrap="square" rtlCol="0">
                <a:spAutoFit/>
              </a:bodyPr>
              <a:lstStyle/>
              <a:p>
                <a14:m>
                  <m:oMath xmlns:m="http://schemas.openxmlformats.org/officeDocument/2006/math">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𝑔</m:t>
                        </m:r>
                      </m:e>
                      <m:sub>
                        <m:r>
                          <a:rPr lang="en-US" sz="1400" b="0" i="1" smtClean="0">
                            <a:solidFill>
                              <a:srgbClr val="FF0000"/>
                            </a:solidFill>
                            <a:latin typeface="Cambria Math" panose="02040503050406030204" pitchFamily="18" charset="0"/>
                          </a:rPr>
                          <m:t>𝑖</m:t>
                        </m:r>
                      </m:sub>
                    </m:sSub>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ea typeface="Cambria Math" panose="02040503050406030204" pitchFamily="18" charset="0"/>
                      </a:rPr>
                      <m:t>∙</m:t>
                    </m:r>
                    <m:r>
                      <a:rPr lang="en-US" sz="1400" b="0" i="1" smtClean="0">
                        <a:solidFill>
                          <a:srgbClr val="FF0000"/>
                        </a:solidFill>
                        <a:latin typeface="Cambria Math" panose="02040503050406030204" pitchFamily="18" charset="0"/>
                      </a:rPr>
                      <m:t>)</m:t>
                    </m:r>
                    <m:r>
                      <a:rPr lang="en-US" sz="1400" i="1" smtClean="0">
                        <a:solidFill>
                          <a:srgbClr val="FF0000"/>
                        </a:solidFill>
                        <a:latin typeface="Cambria Math" panose="02040503050406030204" pitchFamily="18" charset="0"/>
                      </a:rPr>
                      <m:t> </m:t>
                    </m:r>
                  </m:oMath>
                </a14:m>
                <a:r>
                  <a:rPr lang="en-US" sz="1400" dirty="0">
                    <a:solidFill>
                      <a:srgbClr val="FF0000"/>
                    </a:solidFill>
                  </a:rPr>
                  <a:t>with subject subscript</a:t>
                </a:r>
              </a:p>
            </p:txBody>
          </p:sp>
        </mc:Choice>
        <mc:Fallback xmlns="">
          <p:sp>
            <p:nvSpPr>
              <p:cNvPr id="6" name="TextBox 5">
                <a:extLst>
                  <a:ext uri="{FF2B5EF4-FFF2-40B4-BE49-F238E27FC236}">
                    <a16:creationId xmlns:a16="http://schemas.microsoft.com/office/drawing/2014/main" id="{EEBE7D13-A441-4A7F-B9CB-1E7B147DB0D3}"/>
                  </a:ext>
                </a:extLst>
              </p:cNvPr>
              <p:cNvSpPr txBox="1">
                <a:spLocks noRot="1" noChangeAspect="1" noMove="1" noResize="1" noEditPoints="1" noAdjustHandles="1" noChangeArrowheads="1" noChangeShapeType="1" noTextEdit="1"/>
              </p:cNvSpPr>
              <p:nvPr/>
            </p:nvSpPr>
            <p:spPr>
              <a:xfrm>
                <a:off x="6966301" y="2440131"/>
                <a:ext cx="2177699" cy="307777"/>
              </a:xfrm>
              <a:prstGeom prst="rect">
                <a:avLst/>
              </a:prstGeom>
              <a:blipFill>
                <a:blip r:embed="rId3"/>
                <a:stretch>
                  <a:fillRect t="-1961" b="-19608"/>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C4129984-B342-4C7C-BCAC-B53D14847844}"/>
              </a:ext>
            </a:extLst>
          </p:cNvPr>
          <p:cNvCxnSpPr>
            <a:cxnSpLocks/>
            <a:endCxn id="6" idx="1"/>
          </p:cNvCxnSpPr>
          <p:nvPr/>
        </p:nvCxnSpPr>
        <p:spPr>
          <a:xfrm>
            <a:off x="6241473" y="2594020"/>
            <a:ext cx="72482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B0E2F2F-6CF9-408C-8AD4-0AF4F04E2DD8}"/>
                  </a:ext>
                </a:extLst>
              </p:cNvPr>
              <p:cNvSpPr txBox="1"/>
              <p:nvPr/>
            </p:nvSpPr>
            <p:spPr>
              <a:xfrm>
                <a:off x="6973228" y="3252598"/>
                <a:ext cx="1956027" cy="307777"/>
              </a:xfrm>
              <a:prstGeom prst="rect">
                <a:avLst/>
              </a:prstGeom>
              <a:noFill/>
            </p:spPr>
            <p:txBody>
              <a:bodyPr wrap="square" rtlCol="0">
                <a:spAutoFit/>
              </a:bodyPr>
              <a:lstStyle/>
              <a:p>
                <a14:m>
                  <m:oMath xmlns:m="http://schemas.openxmlformats.org/officeDocument/2006/math">
                    <m:r>
                      <a:rPr lang="en-US" sz="1400" i="1">
                        <a:solidFill>
                          <a:srgbClr val="FF0000"/>
                        </a:solidFill>
                        <a:latin typeface="Cambria Math" panose="02040503050406030204" pitchFamily="18" charset="0"/>
                      </a:rPr>
                      <m:t>𝑔</m:t>
                    </m:r>
                    <m:r>
                      <a:rPr lang="en-US" sz="1400" i="1">
                        <a:solidFill>
                          <a:srgbClr val="FF0000"/>
                        </a:solidFill>
                        <a:latin typeface="Cambria Math" panose="02040503050406030204" pitchFamily="18" charset="0"/>
                      </a:rPr>
                      <m:t>(∙) </m:t>
                    </m:r>
                  </m:oMath>
                </a14:m>
                <a:r>
                  <a:rPr lang="en-US" sz="1400" dirty="0">
                    <a:solidFill>
                      <a:srgbClr val="FF0000"/>
                    </a:solidFill>
                  </a:rPr>
                  <a:t>without subscript </a:t>
                </a:r>
                <a14:m>
                  <m:oMath xmlns:m="http://schemas.openxmlformats.org/officeDocument/2006/math">
                    <m:r>
                      <a:rPr lang="en-US" sz="1400" b="0" i="1" smtClean="0">
                        <a:solidFill>
                          <a:srgbClr val="FF0000"/>
                        </a:solidFill>
                        <a:latin typeface="Cambria Math" panose="02040503050406030204" pitchFamily="18" charset="0"/>
                      </a:rPr>
                      <m:t>𝑖</m:t>
                    </m:r>
                  </m:oMath>
                </a14:m>
                <a:endParaRPr lang="en-US" sz="1400" dirty="0">
                  <a:solidFill>
                    <a:srgbClr val="FF0000"/>
                  </a:solidFill>
                </a:endParaRPr>
              </a:p>
            </p:txBody>
          </p:sp>
        </mc:Choice>
        <mc:Fallback xmlns="">
          <p:sp>
            <p:nvSpPr>
              <p:cNvPr id="12" name="TextBox 11">
                <a:extLst>
                  <a:ext uri="{FF2B5EF4-FFF2-40B4-BE49-F238E27FC236}">
                    <a16:creationId xmlns:a16="http://schemas.microsoft.com/office/drawing/2014/main" id="{9B0E2F2F-6CF9-408C-8AD4-0AF4F04E2DD8}"/>
                  </a:ext>
                </a:extLst>
              </p:cNvPr>
              <p:cNvSpPr txBox="1">
                <a:spLocks noRot="1" noChangeAspect="1" noMove="1" noResize="1" noEditPoints="1" noAdjustHandles="1" noChangeArrowheads="1" noChangeShapeType="1" noTextEdit="1"/>
              </p:cNvSpPr>
              <p:nvPr/>
            </p:nvSpPr>
            <p:spPr>
              <a:xfrm>
                <a:off x="6973228" y="3252598"/>
                <a:ext cx="1956027" cy="307777"/>
              </a:xfrm>
              <a:prstGeom prst="rect">
                <a:avLst/>
              </a:prstGeom>
              <a:blipFill>
                <a:blip r:embed="rId4"/>
                <a:stretch>
                  <a:fillRect t="-4000" b="-20000"/>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43828E7F-D988-4BC1-B11C-2F8EBD9165DE}"/>
              </a:ext>
            </a:extLst>
          </p:cNvPr>
          <p:cNvCxnSpPr>
            <a:cxnSpLocks/>
          </p:cNvCxnSpPr>
          <p:nvPr/>
        </p:nvCxnSpPr>
        <p:spPr>
          <a:xfrm>
            <a:off x="6248400" y="3413413"/>
            <a:ext cx="72482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Slide Number Placeholder 6">
            <a:extLst>
              <a:ext uri="{FF2B5EF4-FFF2-40B4-BE49-F238E27FC236}">
                <a16:creationId xmlns:a16="http://schemas.microsoft.com/office/drawing/2014/main" id="{A2FBED39-4878-4318-AC7F-C2A40162CFCA}"/>
              </a:ext>
            </a:extLst>
          </p:cNvPr>
          <p:cNvSpPr>
            <a:spLocks noGrp="1"/>
          </p:cNvSpPr>
          <p:nvPr>
            <p:ph type="sldNum" sz="quarter" idx="12"/>
          </p:nvPr>
        </p:nvSpPr>
        <p:spPr/>
        <p:txBody>
          <a:bodyPr/>
          <a:lstStyle/>
          <a:p>
            <a:fld id="{1DA079B0-34FF-9449-83ED-AEDF3F6C1CC6}" type="slidenum">
              <a:rPr lang="en-US" smtClean="0"/>
              <a:pPr/>
              <a:t>11</a:t>
            </a:fld>
            <a:endParaRPr lang="en-US"/>
          </a:p>
        </p:txBody>
      </p:sp>
    </p:spTree>
    <p:extLst>
      <p:ext uri="{BB962C8B-B14F-4D97-AF65-F5344CB8AC3E}">
        <p14:creationId xmlns:p14="http://schemas.microsoft.com/office/powerpoint/2010/main" val="1744619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C80A0-044F-4120-8A1D-34F7565FC21A}"/>
              </a:ext>
            </a:extLst>
          </p:cNvPr>
          <p:cNvSpPr>
            <a:spLocks noGrp="1"/>
          </p:cNvSpPr>
          <p:nvPr>
            <p:ph type="title"/>
          </p:nvPr>
        </p:nvSpPr>
        <p:spPr/>
        <p:txBody>
          <a:bodyPr/>
          <a:lstStyle/>
          <a:p>
            <a:r>
              <a:rPr lang="en-US"/>
              <a:t>Hypothetical strategies</a:t>
            </a:r>
          </a:p>
        </p:txBody>
      </p:sp>
      <p:sp>
        <p:nvSpPr>
          <p:cNvPr id="3" name="Content Placeholder 2">
            <a:extLst>
              <a:ext uri="{FF2B5EF4-FFF2-40B4-BE49-F238E27FC236}">
                <a16:creationId xmlns:a16="http://schemas.microsoft.com/office/drawing/2014/main" id="{F6D2E27A-91E5-4089-B71E-0D60413816B7}"/>
              </a:ext>
            </a:extLst>
          </p:cNvPr>
          <p:cNvSpPr>
            <a:spLocks noGrp="1"/>
          </p:cNvSpPr>
          <p:nvPr>
            <p:ph idx="1"/>
          </p:nvPr>
        </p:nvSpPr>
        <p:spPr>
          <a:ln>
            <a:noFill/>
          </a:ln>
        </p:spPr>
        <p:txBody>
          <a:bodyPr/>
          <a:lstStyle/>
          <a:p>
            <a:r>
              <a:rPr lang="en-US" dirty="0">
                <a:solidFill>
                  <a:schemeClr val="tx1"/>
                </a:solidFill>
              </a:rPr>
              <a:t>Because</a:t>
            </a:r>
            <a:r>
              <a:rPr lang="en-US" dirty="0">
                <a:solidFill>
                  <a:srgbClr val="FF0000"/>
                </a:solidFill>
              </a:rPr>
              <a:t> causal </a:t>
            </a:r>
            <a:r>
              <a:rPr lang="en-US" dirty="0" err="1">
                <a:solidFill>
                  <a:schemeClr val="tx1"/>
                </a:solidFill>
              </a:rPr>
              <a:t>estimands</a:t>
            </a:r>
            <a:r>
              <a:rPr lang="en-US" dirty="0">
                <a:solidFill>
                  <a:schemeClr val="tx1"/>
                </a:solidFill>
              </a:rPr>
              <a:t> should be defined in terms of potential outcomes, most strategies for</a:t>
            </a:r>
            <a:r>
              <a:rPr lang="en-US" dirty="0">
                <a:solidFill>
                  <a:srgbClr val="FF0000"/>
                </a:solidFill>
              </a:rPr>
              <a:t> </a:t>
            </a:r>
            <a:r>
              <a:rPr lang="en-US" dirty="0">
                <a:solidFill>
                  <a:schemeClr val="tx1"/>
                </a:solidFill>
              </a:rPr>
              <a:t>handling ICEs should be “hypothetical”)</a:t>
            </a:r>
          </a:p>
          <a:p>
            <a:r>
              <a:rPr lang="en-US" dirty="0">
                <a:solidFill>
                  <a:schemeClr val="tx1"/>
                </a:solidFill>
              </a:rPr>
              <a:t>We introduce 3 different hypothetical strategies</a:t>
            </a:r>
          </a:p>
          <a:p>
            <a:pPr lvl="1"/>
            <a:r>
              <a:rPr lang="en-US" i="1" dirty="0">
                <a:solidFill>
                  <a:schemeClr val="tx1"/>
                </a:solidFill>
              </a:rPr>
              <a:t>Controlled direct hypothetical </a:t>
            </a:r>
            <a:r>
              <a:rPr lang="en-US" dirty="0">
                <a:solidFill>
                  <a:schemeClr val="tx1"/>
                </a:solidFill>
              </a:rPr>
              <a:t>(CDH) strategy</a:t>
            </a:r>
          </a:p>
          <a:p>
            <a:pPr lvl="1"/>
            <a:r>
              <a:rPr lang="en-US" i="1" dirty="0">
                <a:solidFill>
                  <a:schemeClr val="tx1"/>
                </a:solidFill>
              </a:rPr>
              <a:t>No treatment hypothetical</a:t>
            </a:r>
            <a:r>
              <a:rPr lang="en-US" dirty="0">
                <a:solidFill>
                  <a:schemeClr val="tx1"/>
                </a:solidFill>
              </a:rPr>
              <a:t> (NTH) strategy</a:t>
            </a:r>
          </a:p>
          <a:p>
            <a:pPr lvl="1"/>
            <a:r>
              <a:rPr lang="en-US" i="1" dirty="0">
                <a:solidFill>
                  <a:schemeClr val="tx1"/>
                </a:solidFill>
              </a:rPr>
              <a:t>Partial treatment hypothetical</a:t>
            </a:r>
            <a:r>
              <a:rPr lang="en-US" dirty="0">
                <a:solidFill>
                  <a:schemeClr val="tx1"/>
                </a:solidFill>
              </a:rPr>
              <a:t> (PTH) strategy</a:t>
            </a:r>
          </a:p>
        </p:txBody>
      </p:sp>
      <p:sp>
        <p:nvSpPr>
          <p:cNvPr id="6" name="Slide Number Placeholder 5">
            <a:extLst>
              <a:ext uri="{FF2B5EF4-FFF2-40B4-BE49-F238E27FC236}">
                <a16:creationId xmlns:a16="http://schemas.microsoft.com/office/drawing/2014/main" id="{FA1887CF-16E2-4390-9EC7-B73A8731CADC}"/>
              </a:ext>
            </a:extLst>
          </p:cNvPr>
          <p:cNvSpPr>
            <a:spLocks noGrp="1"/>
          </p:cNvSpPr>
          <p:nvPr>
            <p:ph type="sldNum" sz="quarter" idx="12"/>
          </p:nvPr>
        </p:nvSpPr>
        <p:spPr/>
        <p:txBody>
          <a:bodyPr/>
          <a:lstStyle/>
          <a:p>
            <a:fld id="{1DA079B0-34FF-9449-83ED-AEDF3F6C1CC6}" type="slidenum">
              <a:rPr lang="en-US" smtClean="0"/>
              <a:pPr/>
              <a:t>12</a:t>
            </a:fld>
            <a:endParaRPr lang="en-US"/>
          </a:p>
        </p:txBody>
      </p:sp>
    </p:spTree>
    <p:extLst>
      <p:ext uri="{BB962C8B-B14F-4D97-AF65-F5344CB8AC3E}">
        <p14:creationId xmlns:p14="http://schemas.microsoft.com/office/powerpoint/2010/main" val="755891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3022-3548-4DCD-B386-5809FF823055}"/>
              </a:ext>
            </a:extLst>
          </p:cNvPr>
          <p:cNvSpPr>
            <a:spLocks noGrp="1"/>
          </p:cNvSpPr>
          <p:nvPr>
            <p:ph type="title"/>
          </p:nvPr>
        </p:nvSpPr>
        <p:spPr/>
        <p:txBody>
          <a:bodyPr/>
          <a:lstStyle/>
          <a:p>
            <a:r>
              <a:rPr lang="en-US"/>
              <a:t>Controlled direct hypothetical (CDH) strategy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0224A1-D0D1-4027-B43E-1407BE076BED}"/>
                  </a:ext>
                </a:extLst>
              </p:cNvPr>
              <p:cNvSpPr>
                <a:spLocks noGrp="1"/>
              </p:cNvSpPr>
              <p:nvPr>
                <p:ph idx="1"/>
              </p:nvPr>
            </p:nvSpPr>
            <p:spPr>
              <a:xfrm>
                <a:off x="457200" y="1028670"/>
                <a:ext cx="8229600" cy="3448080"/>
              </a:xfrm>
              <a:ln>
                <a:noFill/>
              </a:ln>
            </p:spPr>
            <p:txBody>
              <a:bodyPr>
                <a:normAutofit fontScale="85000" lnSpcReduction="20000"/>
              </a:bodyPr>
              <a:lstStyle/>
              <a:p>
                <a:pPr>
                  <a:lnSpc>
                    <a:spcPct val="110000"/>
                  </a:lnSpc>
                  <a:spcBef>
                    <a:spcPts val="600"/>
                  </a:spcBef>
                </a:pPr>
                <a:r>
                  <a:rPr lang="en-US" dirty="0">
                    <a:solidFill>
                      <a:schemeClr val="tx1"/>
                    </a:solidFill>
                  </a:rPr>
                  <a:t>The PO of interest is the outcome if patients could complete the treatment even in the presence of ICEs</a:t>
                </a:r>
              </a:p>
              <a:p>
                <a:pPr>
                  <a:lnSpc>
                    <a:spcPct val="110000"/>
                  </a:lnSpc>
                  <a:spcBef>
                    <a:spcPts val="600"/>
                  </a:spcBef>
                </a:pPr>
                <a:r>
                  <a:rPr lang="en-US" dirty="0">
                    <a:solidFill>
                      <a:schemeClr val="tx1"/>
                    </a:solidFill>
                  </a:rPr>
                  <a:t>The </a:t>
                </a:r>
                <a:r>
                  <a:rPr lang="en-US" dirty="0" err="1">
                    <a:solidFill>
                      <a:schemeClr val="tx1"/>
                    </a:solidFill>
                  </a:rPr>
                  <a:t>estimand</a:t>
                </a:r>
                <a:r>
                  <a:rPr lang="en-US" dirty="0">
                    <a:solidFill>
                      <a:schemeClr val="tx1"/>
                    </a:solidFill>
                  </a:rPr>
                  <a:t> is</a:t>
                </a:r>
              </a:p>
              <a:p>
                <a:pPr marL="0" indent="0">
                  <a:lnSpc>
                    <a:spcPct val="11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𝐸</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1,1</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0</m:t>
                          </m:r>
                          <m:r>
                            <a:rPr lang="en-US">
                              <a:solidFill>
                                <a:schemeClr val="tx1"/>
                              </a:solidFill>
                              <a:latin typeface="Cambria Math" panose="02040503050406030204" pitchFamily="18" charset="0"/>
                            </a:rPr>
                            <m:t>,0</m:t>
                          </m:r>
                        </m:e>
                      </m:d>
                      <m:r>
                        <a:rPr lang="en-US" i="1">
                          <a:solidFill>
                            <a:schemeClr val="tx1"/>
                          </a:solidFill>
                          <a:latin typeface="Cambria Math" panose="02040503050406030204" pitchFamily="18" charset="0"/>
                        </a:rPr>
                        <m:t>}</m:t>
                      </m:r>
                    </m:oMath>
                  </m:oMathPara>
                </a14:m>
                <a:endParaRPr lang="en-US" dirty="0">
                  <a:solidFill>
                    <a:schemeClr val="tx1"/>
                  </a:solidFill>
                </a:endParaRPr>
              </a:p>
              <a:p>
                <a:pPr>
                  <a:lnSpc>
                    <a:spcPct val="110000"/>
                  </a:lnSpc>
                  <a:spcBef>
                    <a:spcPts val="600"/>
                  </a:spcBef>
                </a:pPr>
                <a:r>
                  <a:rPr lang="en-US" dirty="0">
                    <a:solidFill>
                      <a:schemeClr val="tx1"/>
                    </a:solidFill>
                  </a:rPr>
                  <a:t>“Controlled direct” following </a:t>
                </a:r>
                <a:r>
                  <a:rPr lang="en-US" i="1" dirty="0">
                    <a:solidFill>
                      <a:schemeClr val="tx1"/>
                    </a:solidFill>
                  </a:rPr>
                  <a:t>controlled direct effect</a:t>
                </a:r>
                <a:r>
                  <a:rPr lang="en-US" dirty="0">
                    <a:solidFill>
                      <a:schemeClr val="tx1"/>
                    </a:solidFill>
                  </a:rPr>
                  <a:t> (Pearl, 2009) </a:t>
                </a:r>
              </a:p>
              <a:p>
                <a:pPr>
                  <a:lnSpc>
                    <a:spcPct val="110000"/>
                  </a:lnSpc>
                  <a:spcBef>
                    <a:spcPts val="600"/>
                  </a:spcBef>
                </a:pPr>
                <a:r>
                  <a:rPr lang="en-US" dirty="0">
                    <a:solidFill>
                      <a:schemeClr val="tx1"/>
                    </a:solidFill>
                  </a:rPr>
                  <a:t>This approach may be appropriate for </a:t>
                </a:r>
              </a:p>
              <a:p>
                <a:pPr lvl="1">
                  <a:lnSpc>
                    <a:spcPct val="110000"/>
                  </a:lnSpc>
                  <a:spcBef>
                    <a:spcPts val="600"/>
                  </a:spcBef>
                </a:pPr>
                <a:r>
                  <a:rPr lang="en-US" dirty="0">
                    <a:solidFill>
                      <a:schemeClr val="tx1"/>
                    </a:solidFill>
                  </a:rPr>
                  <a:t>ICEs due to administrative reasons (e.g., ICEs related to COVID-19 controlled measures)</a:t>
                </a:r>
              </a:p>
              <a:p>
                <a:pPr lvl="1">
                  <a:lnSpc>
                    <a:spcPct val="110000"/>
                  </a:lnSpc>
                  <a:spcBef>
                    <a:spcPts val="600"/>
                  </a:spcBef>
                </a:pPr>
                <a:r>
                  <a:rPr lang="en-US" dirty="0">
                    <a:solidFill>
                      <a:schemeClr val="tx1"/>
                    </a:solidFill>
                  </a:rPr>
                  <a:t>ICEs that do not represent the “normal” time (e.g., COVID-19 illness)</a:t>
                </a:r>
              </a:p>
              <a:p>
                <a:pPr lvl="1">
                  <a:lnSpc>
                    <a:spcPct val="110000"/>
                  </a:lnSpc>
                  <a:spcBef>
                    <a:spcPts val="600"/>
                  </a:spcBef>
                </a:pPr>
                <a:r>
                  <a:rPr lang="en-US" dirty="0">
                    <a:solidFill>
                      <a:schemeClr val="tx1"/>
                    </a:solidFill>
                  </a:rPr>
                  <a:t>ICEs due to </a:t>
                </a:r>
                <a:r>
                  <a:rPr lang="en-US" dirty="0" err="1">
                    <a:solidFill>
                      <a:schemeClr val="tx1"/>
                    </a:solidFill>
                  </a:rPr>
                  <a:t>LoE</a:t>
                </a: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DF0224A1-D0D1-4027-B43E-1407BE076BED}"/>
                  </a:ext>
                </a:extLst>
              </p:cNvPr>
              <p:cNvSpPr>
                <a:spLocks noGrp="1" noRot="1" noChangeAspect="1" noMove="1" noResize="1" noEditPoints="1" noAdjustHandles="1" noChangeArrowheads="1" noChangeShapeType="1" noTextEdit="1"/>
              </p:cNvSpPr>
              <p:nvPr>
                <p:ph idx="1"/>
              </p:nvPr>
            </p:nvSpPr>
            <p:spPr>
              <a:xfrm>
                <a:off x="457200" y="1028670"/>
                <a:ext cx="8229600" cy="3448080"/>
              </a:xfrm>
              <a:blipFill>
                <a:blip r:embed="rId2"/>
                <a:stretch>
                  <a:fillRect l="-667" t="-1947" r="-444"/>
                </a:stretch>
              </a:blipFill>
              <a:ln>
                <a:noFill/>
              </a:ln>
            </p:spPr>
            <p:txBody>
              <a:bodyPr/>
              <a:lstStyle/>
              <a:p>
                <a:r>
                  <a:rPr lang="en-US">
                    <a:noFill/>
                  </a:rPr>
                  <a:t> </a:t>
                </a:r>
              </a:p>
            </p:txBody>
          </p:sp>
        </mc:Fallback>
      </mc:AlternateContent>
      <p:sp>
        <p:nvSpPr>
          <p:cNvPr id="6" name="Rectangle 5">
            <a:extLst>
              <a:ext uri="{FF2B5EF4-FFF2-40B4-BE49-F238E27FC236}">
                <a16:creationId xmlns:a16="http://schemas.microsoft.com/office/drawing/2014/main" id="{9377CE41-4A96-433D-BB50-79B053A71F04}"/>
              </a:ext>
            </a:extLst>
          </p:cNvPr>
          <p:cNvSpPr/>
          <p:nvPr/>
        </p:nvSpPr>
        <p:spPr>
          <a:xfrm>
            <a:off x="358663" y="4481892"/>
            <a:ext cx="3327899" cy="307777"/>
          </a:xfrm>
          <a:prstGeom prst="rect">
            <a:avLst/>
          </a:prstGeom>
        </p:spPr>
        <p:txBody>
          <a:bodyPr wrap="none">
            <a:spAutoFit/>
          </a:bodyPr>
          <a:lstStyle/>
          <a:p>
            <a:r>
              <a:rPr lang="en-US" sz="1400">
                <a:solidFill>
                  <a:srgbClr val="600000"/>
                </a:solidFill>
              </a:rPr>
              <a:t>LoE, lack of efficacy; PO, potential outcome</a:t>
            </a:r>
          </a:p>
        </p:txBody>
      </p:sp>
      <p:sp>
        <p:nvSpPr>
          <p:cNvPr id="7" name="Slide Number Placeholder 6">
            <a:extLst>
              <a:ext uri="{FF2B5EF4-FFF2-40B4-BE49-F238E27FC236}">
                <a16:creationId xmlns:a16="http://schemas.microsoft.com/office/drawing/2014/main" id="{294F8AA6-EC8D-4B33-B8C6-1B412019B534}"/>
              </a:ext>
            </a:extLst>
          </p:cNvPr>
          <p:cNvSpPr>
            <a:spLocks noGrp="1"/>
          </p:cNvSpPr>
          <p:nvPr>
            <p:ph type="sldNum" sz="quarter" idx="12"/>
          </p:nvPr>
        </p:nvSpPr>
        <p:spPr/>
        <p:txBody>
          <a:bodyPr/>
          <a:lstStyle/>
          <a:p>
            <a:fld id="{1DA079B0-34FF-9449-83ED-AEDF3F6C1CC6}" type="slidenum">
              <a:rPr lang="en-US" smtClean="0"/>
              <a:pPr/>
              <a:t>13</a:t>
            </a:fld>
            <a:endParaRPr lang="en-US"/>
          </a:p>
        </p:txBody>
      </p:sp>
    </p:spTree>
    <p:extLst>
      <p:ext uri="{BB962C8B-B14F-4D97-AF65-F5344CB8AC3E}">
        <p14:creationId xmlns:p14="http://schemas.microsoft.com/office/powerpoint/2010/main" val="688476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3022-3548-4DCD-B386-5809FF823055}"/>
              </a:ext>
            </a:extLst>
          </p:cNvPr>
          <p:cNvSpPr>
            <a:spLocks noGrp="1"/>
          </p:cNvSpPr>
          <p:nvPr>
            <p:ph type="title"/>
          </p:nvPr>
        </p:nvSpPr>
        <p:spPr/>
        <p:txBody>
          <a:bodyPr/>
          <a:lstStyle/>
          <a:p>
            <a:r>
              <a:rPr lang="en-US"/>
              <a:t>No treatment hypothetical (NTH) strategy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0224A1-D0D1-4027-B43E-1407BE076BED}"/>
                  </a:ext>
                </a:extLst>
              </p:cNvPr>
              <p:cNvSpPr>
                <a:spLocks noGrp="1"/>
              </p:cNvSpPr>
              <p:nvPr>
                <p:ph idx="1"/>
              </p:nvPr>
            </p:nvSpPr>
            <p:spPr>
              <a:xfrm>
                <a:off x="457200" y="1028670"/>
                <a:ext cx="8229600" cy="3448080"/>
              </a:xfrm>
              <a:ln>
                <a:noFill/>
              </a:ln>
            </p:spPr>
            <p:txBody>
              <a:bodyPr>
                <a:normAutofit/>
              </a:bodyPr>
              <a:lstStyle/>
              <a:p>
                <a:pPr>
                  <a:lnSpc>
                    <a:spcPct val="110000"/>
                  </a:lnSpc>
                  <a:spcBef>
                    <a:spcPts val="600"/>
                  </a:spcBef>
                  <a:spcAft>
                    <a:spcPts val="600"/>
                  </a:spcAft>
                </a:pPr>
                <a:r>
                  <a:rPr lang="en-US" dirty="0">
                    <a:solidFill>
                      <a:schemeClr val="tx1"/>
                    </a:solidFill>
                  </a:rPr>
                  <a:t>The PO of interest is the outcome assuming patients with ICEs would have no benefit from the treatment (as if left untreated </a:t>
                </a:r>
                <a:r>
                  <a:rPr lang="en-US" dirty="0">
                    <a:solidFill>
                      <a:srgbClr val="FF0000"/>
                    </a:solidFill>
                  </a:rPr>
                  <a:t>starting from randomization</a:t>
                </a:r>
                <a:r>
                  <a:rPr lang="en-US" dirty="0">
                    <a:solidFill>
                      <a:schemeClr val="tx1"/>
                    </a:solidFill>
                  </a:rPr>
                  <a:t>):</a:t>
                </a:r>
              </a:p>
              <a:p>
                <a:pPr marL="0" indent="0">
                  <a:lnSpc>
                    <a:spcPct val="11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sz="1700" i="1">
                          <a:solidFill>
                            <a:schemeClr val="tx1"/>
                          </a:solidFill>
                          <a:latin typeface="Cambria Math" panose="02040503050406030204" pitchFamily="18" charset="0"/>
                        </a:rPr>
                        <m:t>𝐸</m:t>
                      </m:r>
                      <m:d>
                        <m:dPr>
                          <m:begChr m:val="["/>
                          <m:endChr m:val="]"/>
                          <m:ctrlPr>
                            <a:rPr lang="en-US" sz="1700" i="1">
                              <a:solidFill>
                                <a:schemeClr val="tx1"/>
                              </a:solidFill>
                              <a:latin typeface="Cambria Math" panose="02040503050406030204" pitchFamily="18" charset="0"/>
                            </a:rPr>
                          </m:ctrlPr>
                        </m:dPr>
                        <m:e>
                          <m:d>
                            <m:dPr>
                              <m:begChr m:val="{"/>
                              <m:endChr m:val="}"/>
                              <m:ctrlPr>
                                <a:rPr lang="en-US" sz="1700" i="1">
                                  <a:solidFill>
                                    <a:schemeClr val="tx1"/>
                                  </a:solidFill>
                                  <a:latin typeface="Cambria Math" panose="02040503050406030204" pitchFamily="18" charset="0"/>
                                </a:rPr>
                              </m:ctrlPr>
                            </m:dPr>
                            <m:e>
                              <m:sSub>
                                <m:sSubPr>
                                  <m:ctrlPr>
                                    <a:rPr lang="en-US" sz="1700" i="1">
                                      <a:solidFill>
                                        <a:schemeClr val="tx1"/>
                                      </a:solidFill>
                                      <a:latin typeface="Cambria Math" panose="02040503050406030204" pitchFamily="18" charset="0"/>
                                    </a:rPr>
                                  </m:ctrlPr>
                                </m:sSubPr>
                                <m:e>
                                  <m:r>
                                    <a:rPr lang="en-US" sz="1700" i="1">
                                      <a:solidFill>
                                        <a:schemeClr val="tx1"/>
                                      </a:solidFill>
                                      <a:latin typeface="Cambria Math" panose="02040503050406030204" pitchFamily="18" charset="0"/>
                                    </a:rPr>
                                    <m:t>𝑌</m:t>
                                  </m:r>
                                </m:e>
                                <m:sub>
                                  <m:r>
                                    <a:rPr lang="en-US" sz="1700" i="1">
                                      <a:solidFill>
                                        <a:schemeClr val="tx1"/>
                                      </a:solidFill>
                                      <a:latin typeface="Cambria Math" panose="02040503050406030204" pitchFamily="18" charset="0"/>
                                    </a:rPr>
                                    <m:t>𝑖</m:t>
                                  </m:r>
                                </m:sub>
                              </m:sSub>
                              <m:d>
                                <m:dPr>
                                  <m:ctrlPr>
                                    <a:rPr lang="en-US" sz="1700" i="1">
                                      <a:solidFill>
                                        <a:schemeClr val="tx1"/>
                                      </a:solidFill>
                                      <a:latin typeface="Cambria Math" panose="02040503050406030204" pitchFamily="18" charset="0"/>
                                    </a:rPr>
                                  </m:ctrlPr>
                                </m:dPr>
                                <m:e>
                                  <m:r>
                                    <a:rPr lang="en-US" sz="1700">
                                      <a:solidFill>
                                        <a:schemeClr val="tx1"/>
                                      </a:solidFill>
                                      <a:latin typeface="Cambria Math" panose="02040503050406030204" pitchFamily="18" charset="0"/>
                                    </a:rPr>
                                    <m:t>1,</m:t>
                                  </m:r>
                                  <m:r>
                                    <a:rPr lang="en-US" sz="1700" i="1">
                                      <a:solidFill>
                                        <a:schemeClr val="tx1"/>
                                      </a:solidFill>
                                      <a:latin typeface="Cambria Math" panose="02040503050406030204" pitchFamily="18" charset="0"/>
                                    </a:rPr>
                                    <m:t>−</m:t>
                                  </m:r>
                                  <m:r>
                                    <a:rPr lang="en-US" sz="1700">
                                      <a:solidFill>
                                        <a:schemeClr val="tx1"/>
                                      </a:solidFill>
                                      <a:latin typeface="Cambria Math" panose="02040503050406030204" pitchFamily="18" charset="0"/>
                                    </a:rPr>
                                    <m:t>1</m:t>
                                  </m:r>
                                </m:e>
                              </m:d>
                              <m:sSub>
                                <m:sSubPr>
                                  <m:ctrlPr>
                                    <a:rPr lang="en-US" sz="1700" i="1">
                                      <a:solidFill>
                                        <a:schemeClr val="tx1"/>
                                      </a:solidFill>
                                      <a:latin typeface="Cambria Math" panose="02040503050406030204" pitchFamily="18" charset="0"/>
                                    </a:rPr>
                                  </m:ctrlPr>
                                </m:sSubPr>
                                <m:e>
                                  <m:r>
                                    <m:rPr>
                                      <m:sty m:val="p"/>
                                    </m:rPr>
                                    <a:rPr lang="en-US" sz="1700">
                                      <a:solidFill>
                                        <a:schemeClr val="tx1"/>
                                      </a:solidFill>
                                      <a:latin typeface="Cambria Math" panose="02040503050406030204" pitchFamily="18" charset="0"/>
                                    </a:rPr>
                                    <m:t>Δ</m:t>
                                  </m:r>
                                </m:e>
                                <m:sub>
                                  <m:r>
                                    <a:rPr lang="en-US" sz="1700" i="1">
                                      <a:solidFill>
                                        <a:schemeClr val="tx1"/>
                                      </a:solidFill>
                                      <a:latin typeface="Cambria Math" panose="02040503050406030204" pitchFamily="18" charset="0"/>
                                    </a:rPr>
                                    <m:t>𝑖</m:t>
                                  </m:r>
                                </m:sub>
                              </m:sSub>
                              <m:d>
                                <m:dPr>
                                  <m:ctrlPr>
                                    <a:rPr lang="en-US" sz="1700" i="1">
                                      <a:solidFill>
                                        <a:schemeClr val="tx1"/>
                                      </a:solidFill>
                                      <a:latin typeface="Cambria Math" panose="02040503050406030204" pitchFamily="18" charset="0"/>
                                    </a:rPr>
                                  </m:ctrlPr>
                                </m:dPr>
                                <m:e>
                                  <m:r>
                                    <a:rPr lang="en-US" sz="1700" i="1">
                                      <a:solidFill>
                                        <a:schemeClr val="tx1"/>
                                      </a:solidFill>
                                      <a:latin typeface="Cambria Math" panose="02040503050406030204" pitchFamily="18" charset="0"/>
                                    </a:rPr>
                                    <m:t>1</m:t>
                                  </m:r>
                                </m:e>
                              </m:d>
                              <m:r>
                                <a:rPr lang="en-US" sz="1700" i="1">
                                  <a:solidFill>
                                    <a:schemeClr val="tx1"/>
                                  </a:solidFill>
                                  <a:latin typeface="Cambria Math" panose="02040503050406030204" pitchFamily="18" charset="0"/>
                                </a:rPr>
                                <m:t>+</m:t>
                              </m:r>
                              <m:sSub>
                                <m:sSubPr>
                                  <m:ctrlPr>
                                    <a:rPr lang="en-US" sz="1700" i="1">
                                      <a:solidFill>
                                        <a:schemeClr val="tx1"/>
                                      </a:solidFill>
                                      <a:latin typeface="Cambria Math" panose="02040503050406030204" pitchFamily="18" charset="0"/>
                                    </a:rPr>
                                  </m:ctrlPr>
                                </m:sSubPr>
                                <m:e>
                                  <m:r>
                                    <a:rPr lang="en-US" sz="1700" i="1">
                                      <a:solidFill>
                                        <a:schemeClr val="tx1"/>
                                      </a:solidFill>
                                      <a:latin typeface="Cambria Math" panose="02040503050406030204" pitchFamily="18" charset="0"/>
                                    </a:rPr>
                                    <m:t>𝑌</m:t>
                                  </m:r>
                                </m:e>
                                <m:sub>
                                  <m:r>
                                    <a:rPr lang="en-US" sz="1700" i="1">
                                      <a:solidFill>
                                        <a:schemeClr val="tx1"/>
                                      </a:solidFill>
                                      <a:latin typeface="Cambria Math" panose="02040503050406030204" pitchFamily="18" charset="0"/>
                                    </a:rPr>
                                    <m:t>𝑖</m:t>
                                  </m:r>
                                </m:sub>
                              </m:sSub>
                              <m:d>
                                <m:dPr>
                                  <m:ctrlPr>
                                    <a:rPr lang="en-US" sz="1700" i="1">
                                      <a:solidFill>
                                        <a:schemeClr val="tx1"/>
                                      </a:solidFill>
                                      <a:latin typeface="Cambria Math" panose="02040503050406030204" pitchFamily="18" charset="0"/>
                                    </a:rPr>
                                  </m:ctrlPr>
                                </m:dPr>
                                <m:e>
                                  <m:r>
                                    <a:rPr lang="en-US" sz="1700">
                                      <a:solidFill>
                                        <a:schemeClr val="tx1"/>
                                      </a:solidFill>
                                      <a:latin typeface="Cambria Math" panose="02040503050406030204" pitchFamily="18" charset="0"/>
                                    </a:rPr>
                                    <m:t>1</m:t>
                                  </m:r>
                                  <m:r>
                                    <a:rPr lang="en-US" sz="1700" b="0" i="0" smtClean="0">
                                      <a:solidFill>
                                        <a:schemeClr val="tx1"/>
                                      </a:solidFill>
                                      <a:latin typeface="Cambria Math" panose="02040503050406030204" pitchFamily="18" charset="0"/>
                                    </a:rPr>
                                    <m:t>,1</m:t>
                                  </m:r>
                                </m:e>
                              </m:d>
                              <m:d>
                                <m:dPr>
                                  <m:ctrlPr>
                                    <a:rPr lang="en-US" sz="1700" i="1">
                                      <a:solidFill>
                                        <a:schemeClr val="tx1"/>
                                      </a:solidFill>
                                      <a:latin typeface="Cambria Math" panose="02040503050406030204" pitchFamily="18" charset="0"/>
                                    </a:rPr>
                                  </m:ctrlPr>
                                </m:dPr>
                                <m:e>
                                  <m:r>
                                    <a:rPr lang="en-US" sz="1700" i="1">
                                      <a:solidFill>
                                        <a:schemeClr val="tx1"/>
                                      </a:solidFill>
                                      <a:latin typeface="Cambria Math" panose="02040503050406030204" pitchFamily="18" charset="0"/>
                                    </a:rPr>
                                    <m:t>1−</m:t>
                                  </m:r>
                                  <m:sSub>
                                    <m:sSubPr>
                                      <m:ctrlPr>
                                        <a:rPr lang="en-US" sz="1700" i="1">
                                          <a:solidFill>
                                            <a:schemeClr val="tx1"/>
                                          </a:solidFill>
                                          <a:latin typeface="Cambria Math" panose="02040503050406030204" pitchFamily="18" charset="0"/>
                                        </a:rPr>
                                      </m:ctrlPr>
                                    </m:sSubPr>
                                    <m:e>
                                      <m:r>
                                        <m:rPr>
                                          <m:sty m:val="p"/>
                                        </m:rPr>
                                        <a:rPr lang="en-US" sz="1700">
                                          <a:solidFill>
                                            <a:schemeClr val="tx1"/>
                                          </a:solidFill>
                                          <a:latin typeface="Cambria Math" panose="02040503050406030204" pitchFamily="18" charset="0"/>
                                        </a:rPr>
                                        <m:t>Δ</m:t>
                                      </m:r>
                                    </m:e>
                                    <m:sub>
                                      <m:r>
                                        <a:rPr lang="en-US" sz="1700" i="1">
                                          <a:solidFill>
                                            <a:schemeClr val="tx1"/>
                                          </a:solidFill>
                                          <a:latin typeface="Cambria Math" panose="02040503050406030204" pitchFamily="18" charset="0"/>
                                        </a:rPr>
                                        <m:t>𝑖</m:t>
                                      </m:r>
                                    </m:sub>
                                  </m:sSub>
                                  <m:d>
                                    <m:dPr>
                                      <m:ctrlPr>
                                        <a:rPr lang="en-US" sz="1700" i="1">
                                          <a:solidFill>
                                            <a:schemeClr val="tx1"/>
                                          </a:solidFill>
                                          <a:latin typeface="Cambria Math" panose="02040503050406030204" pitchFamily="18" charset="0"/>
                                        </a:rPr>
                                      </m:ctrlPr>
                                    </m:dPr>
                                    <m:e>
                                      <m:r>
                                        <a:rPr lang="en-US" sz="1700" i="1">
                                          <a:solidFill>
                                            <a:schemeClr val="tx1"/>
                                          </a:solidFill>
                                          <a:latin typeface="Cambria Math" panose="02040503050406030204" pitchFamily="18" charset="0"/>
                                        </a:rPr>
                                        <m:t>1</m:t>
                                      </m:r>
                                    </m:e>
                                  </m:d>
                                </m:e>
                              </m:d>
                            </m:e>
                          </m:d>
                          <m:r>
                            <a:rPr lang="en-US" sz="1700" i="1">
                              <a:solidFill>
                                <a:schemeClr val="tx1"/>
                              </a:solidFill>
                              <a:latin typeface="Cambria Math" panose="02040503050406030204" pitchFamily="18" charset="0"/>
                            </a:rPr>
                            <m:t>−</m:t>
                          </m:r>
                          <m:d>
                            <m:dPr>
                              <m:begChr m:val="{"/>
                              <m:endChr m:val="}"/>
                              <m:ctrlPr>
                                <a:rPr lang="en-US" sz="1700" i="1">
                                  <a:solidFill>
                                    <a:schemeClr val="tx1"/>
                                  </a:solidFill>
                                  <a:latin typeface="Cambria Math" panose="02040503050406030204" pitchFamily="18" charset="0"/>
                                </a:rPr>
                              </m:ctrlPr>
                            </m:dPr>
                            <m:e>
                              <m:sSub>
                                <m:sSubPr>
                                  <m:ctrlPr>
                                    <a:rPr lang="en-US" sz="1700" i="1">
                                      <a:solidFill>
                                        <a:schemeClr val="tx1"/>
                                      </a:solidFill>
                                      <a:latin typeface="Cambria Math" panose="02040503050406030204" pitchFamily="18" charset="0"/>
                                    </a:rPr>
                                  </m:ctrlPr>
                                </m:sSubPr>
                                <m:e>
                                  <m:r>
                                    <a:rPr lang="en-US" sz="1700" i="1">
                                      <a:solidFill>
                                        <a:schemeClr val="tx1"/>
                                      </a:solidFill>
                                      <a:latin typeface="Cambria Math" panose="02040503050406030204" pitchFamily="18" charset="0"/>
                                    </a:rPr>
                                    <m:t>𝑌</m:t>
                                  </m:r>
                                </m:e>
                                <m:sub>
                                  <m:r>
                                    <a:rPr lang="en-US" sz="1700" i="1">
                                      <a:solidFill>
                                        <a:schemeClr val="tx1"/>
                                      </a:solidFill>
                                      <a:latin typeface="Cambria Math" panose="02040503050406030204" pitchFamily="18" charset="0"/>
                                    </a:rPr>
                                    <m:t>𝑖</m:t>
                                  </m:r>
                                </m:sub>
                              </m:sSub>
                              <m:d>
                                <m:dPr>
                                  <m:ctrlPr>
                                    <a:rPr lang="en-US" sz="1700" i="1">
                                      <a:solidFill>
                                        <a:schemeClr val="tx1"/>
                                      </a:solidFill>
                                      <a:latin typeface="Cambria Math" panose="02040503050406030204" pitchFamily="18" charset="0"/>
                                    </a:rPr>
                                  </m:ctrlPr>
                                </m:dPr>
                                <m:e>
                                  <m:r>
                                    <a:rPr lang="en-US" sz="1700">
                                      <a:solidFill>
                                        <a:schemeClr val="tx1"/>
                                      </a:solidFill>
                                      <a:latin typeface="Cambria Math" panose="02040503050406030204" pitchFamily="18" charset="0"/>
                                    </a:rPr>
                                    <m:t>0,</m:t>
                                  </m:r>
                                  <m:r>
                                    <a:rPr lang="en-US" sz="1700" i="1">
                                      <a:solidFill>
                                        <a:schemeClr val="tx1"/>
                                      </a:solidFill>
                                      <a:latin typeface="Cambria Math" panose="02040503050406030204" pitchFamily="18" charset="0"/>
                                    </a:rPr>
                                    <m:t>−</m:t>
                                  </m:r>
                                  <m:r>
                                    <a:rPr lang="en-US" sz="1700">
                                      <a:solidFill>
                                        <a:schemeClr val="tx1"/>
                                      </a:solidFill>
                                      <a:latin typeface="Cambria Math" panose="02040503050406030204" pitchFamily="18" charset="0"/>
                                    </a:rPr>
                                    <m:t>1</m:t>
                                  </m:r>
                                </m:e>
                              </m:d>
                              <m:sSub>
                                <m:sSubPr>
                                  <m:ctrlPr>
                                    <a:rPr lang="en-US" sz="1700" i="1">
                                      <a:solidFill>
                                        <a:schemeClr val="tx1"/>
                                      </a:solidFill>
                                      <a:latin typeface="Cambria Math" panose="02040503050406030204" pitchFamily="18" charset="0"/>
                                    </a:rPr>
                                  </m:ctrlPr>
                                </m:sSubPr>
                                <m:e>
                                  <m:r>
                                    <m:rPr>
                                      <m:sty m:val="p"/>
                                    </m:rPr>
                                    <a:rPr lang="en-US" sz="1700">
                                      <a:solidFill>
                                        <a:schemeClr val="tx1"/>
                                      </a:solidFill>
                                      <a:latin typeface="Cambria Math" panose="02040503050406030204" pitchFamily="18" charset="0"/>
                                    </a:rPr>
                                    <m:t>Δ</m:t>
                                  </m:r>
                                </m:e>
                                <m:sub>
                                  <m:r>
                                    <a:rPr lang="en-US" sz="1700" i="1">
                                      <a:solidFill>
                                        <a:schemeClr val="tx1"/>
                                      </a:solidFill>
                                      <a:latin typeface="Cambria Math" panose="02040503050406030204" pitchFamily="18" charset="0"/>
                                    </a:rPr>
                                    <m:t>𝑖</m:t>
                                  </m:r>
                                </m:sub>
                              </m:sSub>
                              <m:d>
                                <m:dPr>
                                  <m:ctrlPr>
                                    <a:rPr lang="en-US" sz="1700" i="1">
                                      <a:solidFill>
                                        <a:schemeClr val="tx1"/>
                                      </a:solidFill>
                                      <a:latin typeface="Cambria Math" panose="02040503050406030204" pitchFamily="18" charset="0"/>
                                    </a:rPr>
                                  </m:ctrlPr>
                                </m:dPr>
                                <m:e>
                                  <m:r>
                                    <a:rPr lang="en-US" sz="1700" i="1">
                                      <a:solidFill>
                                        <a:schemeClr val="tx1"/>
                                      </a:solidFill>
                                      <a:latin typeface="Cambria Math" panose="02040503050406030204" pitchFamily="18" charset="0"/>
                                    </a:rPr>
                                    <m:t>0</m:t>
                                  </m:r>
                                </m:e>
                              </m:d>
                              <m:r>
                                <a:rPr lang="en-US" sz="1700" i="1">
                                  <a:solidFill>
                                    <a:schemeClr val="tx1"/>
                                  </a:solidFill>
                                  <a:latin typeface="Cambria Math" panose="02040503050406030204" pitchFamily="18" charset="0"/>
                                </a:rPr>
                                <m:t>+</m:t>
                              </m:r>
                              <m:sSub>
                                <m:sSubPr>
                                  <m:ctrlPr>
                                    <a:rPr lang="en-US" sz="1700" i="1">
                                      <a:solidFill>
                                        <a:schemeClr val="tx1"/>
                                      </a:solidFill>
                                      <a:latin typeface="Cambria Math" panose="02040503050406030204" pitchFamily="18" charset="0"/>
                                    </a:rPr>
                                  </m:ctrlPr>
                                </m:sSubPr>
                                <m:e>
                                  <m:r>
                                    <a:rPr lang="en-US" sz="1700" i="1">
                                      <a:solidFill>
                                        <a:schemeClr val="tx1"/>
                                      </a:solidFill>
                                      <a:latin typeface="Cambria Math" panose="02040503050406030204" pitchFamily="18" charset="0"/>
                                    </a:rPr>
                                    <m:t>𝑌</m:t>
                                  </m:r>
                                </m:e>
                                <m:sub>
                                  <m:r>
                                    <a:rPr lang="en-US" sz="1700" i="1">
                                      <a:solidFill>
                                        <a:schemeClr val="tx1"/>
                                      </a:solidFill>
                                      <a:latin typeface="Cambria Math" panose="02040503050406030204" pitchFamily="18" charset="0"/>
                                    </a:rPr>
                                    <m:t>𝑖</m:t>
                                  </m:r>
                                </m:sub>
                              </m:sSub>
                              <m:d>
                                <m:dPr>
                                  <m:ctrlPr>
                                    <a:rPr lang="en-US" sz="1700" i="1">
                                      <a:solidFill>
                                        <a:schemeClr val="tx1"/>
                                      </a:solidFill>
                                      <a:latin typeface="Cambria Math" panose="02040503050406030204" pitchFamily="18" charset="0"/>
                                    </a:rPr>
                                  </m:ctrlPr>
                                </m:dPr>
                                <m:e>
                                  <m:r>
                                    <a:rPr lang="en-US" sz="1700">
                                      <a:solidFill>
                                        <a:schemeClr val="tx1"/>
                                      </a:solidFill>
                                      <a:latin typeface="Cambria Math" panose="02040503050406030204" pitchFamily="18" charset="0"/>
                                    </a:rPr>
                                    <m:t>0</m:t>
                                  </m:r>
                                  <m:r>
                                    <a:rPr lang="en-US" sz="1700" b="0" i="0" smtClean="0">
                                      <a:solidFill>
                                        <a:schemeClr val="tx1"/>
                                      </a:solidFill>
                                      <a:latin typeface="Cambria Math" panose="02040503050406030204" pitchFamily="18" charset="0"/>
                                    </a:rPr>
                                    <m:t>,0</m:t>
                                  </m:r>
                                </m:e>
                              </m:d>
                              <m:d>
                                <m:dPr>
                                  <m:ctrlPr>
                                    <a:rPr lang="en-US" sz="1700" i="1">
                                      <a:solidFill>
                                        <a:schemeClr val="tx1"/>
                                      </a:solidFill>
                                      <a:latin typeface="Cambria Math" panose="02040503050406030204" pitchFamily="18" charset="0"/>
                                    </a:rPr>
                                  </m:ctrlPr>
                                </m:dPr>
                                <m:e>
                                  <m:r>
                                    <a:rPr lang="en-US" sz="1700" i="1">
                                      <a:solidFill>
                                        <a:schemeClr val="tx1"/>
                                      </a:solidFill>
                                      <a:latin typeface="Cambria Math" panose="02040503050406030204" pitchFamily="18" charset="0"/>
                                    </a:rPr>
                                    <m:t>1−</m:t>
                                  </m:r>
                                  <m:sSub>
                                    <m:sSubPr>
                                      <m:ctrlPr>
                                        <a:rPr lang="en-US" sz="1700" i="1">
                                          <a:solidFill>
                                            <a:schemeClr val="tx1"/>
                                          </a:solidFill>
                                          <a:latin typeface="Cambria Math" panose="02040503050406030204" pitchFamily="18" charset="0"/>
                                        </a:rPr>
                                      </m:ctrlPr>
                                    </m:sSubPr>
                                    <m:e>
                                      <m:r>
                                        <m:rPr>
                                          <m:sty m:val="p"/>
                                        </m:rPr>
                                        <a:rPr lang="en-US" sz="1700">
                                          <a:solidFill>
                                            <a:schemeClr val="tx1"/>
                                          </a:solidFill>
                                          <a:latin typeface="Cambria Math" panose="02040503050406030204" pitchFamily="18" charset="0"/>
                                        </a:rPr>
                                        <m:t>Δ</m:t>
                                      </m:r>
                                    </m:e>
                                    <m:sub>
                                      <m:r>
                                        <a:rPr lang="en-US" sz="1700" i="1">
                                          <a:solidFill>
                                            <a:schemeClr val="tx1"/>
                                          </a:solidFill>
                                          <a:latin typeface="Cambria Math" panose="02040503050406030204" pitchFamily="18" charset="0"/>
                                        </a:rPr>
                                        <m:t>𝑖</m:t>
                                      </m:r>
                                    </m:sub>
                                  </m:sSub>
                                  <m:d>
                                    <m:dPr>
                                      <m:ctrlPr>
                                        <a:rPr lang="en-US" sz="1700" i="1">
                                          <a:solidFill>
                                            <a:schemeClr val="tx1"/>
                                          </a:solidFill>
                                          <a:latin typeface="Cambria Math" panose="02040503050406030204" pitchFamily="18" charset="0"/>
                                        </a:rPr>
                                      </m:ctrlPr>
                                    </m:dPr>
                                    <m:e>
                                      <m:r>
                                        <a:rPr lang="en-US" sz="1700" i="1">
                                          <a:solidFill>
                                            <a:schemeClr val="tx1"/>
                                          </a:solidFill>
                                          <a:latin typeface="Cambria Math" panose="02040503050406030204" pitchFamily="18" charset="0"/>
                                        </a:rPr>
                                        <m:t>0</m:t>
                                      </m:r>
                                    </m:e>
                                  </m:d>
                                </m:e>
                              </m:d>
                            </m:e>
                          </m:d>
                        </m:e>
                      </m:d>
                    </m:oMath>
                  </m:oMathPara>
                </a14:m>
                <a:endParaRPr lang="en-US" sz="1700" dirty="0">
                  <a:solidFill>
                    <a:schemeClr val="tx1"/>
                  </a:solidFill>
                </a:endParaRPr>
              </a:p>
              <a:p>
                <a:pPr marL="512763" indent="0">
                  <a:lnSpc>
                    <a:spcPct val="110000"/>
                  </a:lnSpc>
                  <a:spcBef>
                    <a:spcPts val="600"/>
                  </a:spcBef>
                  <a:buNone/>
                </a:pPr>
                <a:r>
                  <a:rPr lang="en-US" sz="1900" dirty="0">
                    <a:solidFill>
                      <a:schemeClr val="tx1"/>
                    </a:solidFill>
                  </a:rPr>
                  <a:t>where “</a:t>
                </a:r>
                <a14:m>
                  <m:oMath xmlns:m="http://schemas.openxmlformats.org/officeDocument/2006/math">
                    <m:r>
                      <a:rPr lang="en-US" sz="1900" i="1">
                        <a:solidFill>
                          <a:schemeClr val="tx1"/>
                        </a:solidFill>
                        <a:latin typeface="Cambria Math" panose="02040503050406030204" pitchFamily="18" charset="0"/>
                      </a:rPr>
                      <m:t>−</m:t>
                    </m:r>
                    <m:r>
                      <a:rPr lang="en-US" sz="1900">
                        <a:solidFill>
                          <a:schemeClr val="tx1"/>
                        </a:solidFill>
                        <a:latin typeface="Cambria Math" panose="02040503050406030204" pitchFamily="18" charset="0"/>
                      </a:rPr>
                      <m:t>1</m:t>
                    </m:r>
                  </m:oMath>
                </a14:m>
                <a:r>
                  <a:rPr lang="en-US" sz="1900" dirty="0">
                    <a:solidFill>
                      <a:schemeClr val="tx1"/>
                    </a:solidFill>
                  </a:rPr>
                  <a:t>” in the second argument of </a:t>
                </a:r>
                <a14:m>
                  <m:oMath xmlns:m="http://schemas.openxmlformats.org/officeDocument/2006/math">
                    <m:sSub>
                      <m:sSubPr>
                        <m:ctrlPr>
                          <a:rPr lang="en-US" sz="1900" i="1">
                            <a:solidFill>
                              <a:schemeClr val="tx1"/>
                            </a:solidFill>
                            <a:latin typeface="Cambria Math" panose="02040503050406030204" pitchFamily="18" charset="0"/>
                          </a:rPr>
                        </m:ctrlPr>
                      </m:sSubPr>
                      <m:e>
                        <m:r>
                          <a:rPr lang="en-US" sz="1900" i="1">
                            <a:solidFill>
                              <a:schemeClr val="tx1"/>
                            </a:solidFill>
                            <a:latin typeface="Cambria Math" panose="02040503050406030204" pitchFamily="18" charset="0"/>
                          </a:rPr>
                          <m:t>𝑌</m:t>
                        </m:r>
                      </m:e>
                      <m:sub>
                        <m:r>
                          <a:rPr lang="en-US" sz="1900" i="1">
                            <a:solidFill>
                              <a:schemeClr val="tx1"/>
                            </a:solidFill>
                            <a:latin typeface="Cambria Math" panose="02040503050406030204" pitchFamily="18" charset="0"/>
                          </a:rPr>
                          <m:t>𝑖</m:t>
                        </m:r>
                      </m:sub>
                    </m:sSub>
                    <m:d>
                      <m:dPr>
                        <m:ctrlPr>
                          <a:rPr lang="en-US" sz="1900" i="1">
                            <a:solidFill>
                              <a:schemeClr val="tx1"/>
                            </a:solidFill>
                            <a:latin typeface="Cambria Math" panose="02040503050406030204" pitchFamily="18" charset="0"/>
                          </a:rPr>
                        </m:ctrlPr>
                      </m:dPr>
                      <m:e>
                        <m:r>
                          <a:rPr lang="en-US" sz="1900" i="1">
                            <a:solidFill>
                              <a:schemeClr val="tx1"/>
                            </a:solidFill>
                            <a:latin typeface="Cambria Math" panose="02040503050406030204" pitchFamily="18" charset="0"/>
                          </a:rPr>
                          <m:t>⋅</m:t>
                        </m:r>
                        <m:r>
                          <a:rPr lang="en-US" sz="1900">
                            <a:solidFill>
                              <a:schemeClr val="tx1"/>
                            </a:solidFill>
                            <a:latin typeface="Cambria Math" panose="02040503050406030204" pitchFamily="18" charset="0"/>
                          </a:rPr>
                          <m:t>,⋅</m:t>
                        </m:r>
                      </m:e>
                    </m:d>
                  </m:oMath>
                </a14:m>
                <a:r>
                  <a:rPr lang="en-US" sz="1900" dirty="0">
                    <a:solidFill>
                      <a:schemeClr val="tx1"/>
                    </a:solidFill>
                  </a:rPr>
                  <a:t> indicates no treatment received and </a:t>
                </a:r>
                <a14:m>
                  <m:oMath xmlns:m="http://schemas.openxmlformats.org/officeDocument/2006/math">
                    <m:sSub>
                      <m:sSubPr>
                        <m:ctrlPr>
                          <a:rPr lang="en-US" sz="1900" i="1">
                            <a:solidFill>
                              <a:schemeClr val="tx1"/>
                            </a:solidFill>
                            <a:latin typeface="Cambria Math" panose="02040503050406030204" pitchFamily="18" charset="0"/>
                          </a:rPr>
                        </m:ctrlPr>
                      </m:sSubPr>
                      <m:e>
                        <m:r>
                          <m:rPr>
                            <m:sty m:val="p"/>
                          </m:rPr>
                          <a:rPr lang="en-US" sz="1900">
                            <a:solidFill>
                              <a:schemeClr val="tx1"/>
                            </a:solidFill>
                            <a:latin typeface="Cambria Math" panose="02040503050406030204" pitchFamily="18" charset="0"/>
                          </a:rPr>
                          <m:t>Δ</m:t>
                        </m:r>
                      </m:e>
                      <m:sub>
                        <m:r>
                          <a:rPr lang="en-US" sz="1900" i="1">
                            <a:solidFill>
                              <a:schemeClr val="tx1"/>
                            </a:solidFill>
                            <a:latin typeface="Cambria Math" panose="02040503050406030204" pitchFamily="18" charset="0"/>
                          </a:rPr>
                          <m:t>𝑖</m:t>
                        </m:r>
                      </m:sub>
                    </m:sSub>
                    <m:r>
                      <a:rPr lang="en-US" sz="1900" i="1">
                        <a:solidFill>
                          <a:schemeClr val="tx1"/>
                        </a:solidFill>
                        <a:latin typeface="Cambria Math" panose="02040503050406030204" pitchFamily="18" charset="0"/>
                      </a:rPr>
                      <m:t>(</m:t>
                    </m:r>
                    <m:r>
                      <a:rPr lang="en-US" sz="1900" i="1">
                        <a:solidFill>
                          <a:schemeClr val="tx1"/>
                        </a:solidFill>
                        <a:latin typeface="Cambria Math" panose="02040503050406030204" pitchFamily="18" charset="0"/>
                      </a:rPr>
                      <m:t>𝑎</m:t>
                    </m:r>
                    <m:r>
                      <a:rPr lang="en-US" sz="1900" i="1">
                        <a:solidFill>
                          <a:schemeClr val="tx1"/>
                        </a:solidFill>
                        <a:latin typeface="Cambria Math" panose="02040503050406030204" pitchFamily="18" charset="0"/>
                      </a:rPr>
                      <m:t>) </m:t>
                    </m:r>
                  </m:oMath>
                </a14:m>
                <a:r>
                  <a:rPr lang="en-US" sz="1900" dirty="0">
                    <a:solidFill>
                      <a:schemeClr val="tx1"/>
                    </a:solidFill>
                  </a:rPr>
                  <a:t>is the ICE indicator (0 for no ICE and 1 for ICE occurring).</a:t>
                </a:r>
              </a:p>
              <a:p>
                <a:r>
                  <a:rPr lang="en-US" dirty="0">
                    <a:solidFill>
                      <a:schemeClr val="tx1"/>
                    </a:solidFill>
                  </a:rPr>
                  <a:t>This approach may be appropriate for ICEs due to certain AEs (during “normal” </a:t>
                </a:r>
                <a:r>
                  <a:rPr lang="en-US">
                    <a:solidFill>
                      <a:schemeClr val="tx1"/>
                    </a:solidFill>
                  </a:rPr>
                  <a:t>times)</a:t>
                </a:r>
                <a:endParaRPr lang="en-US" dirty="0">
                  <a:solidFill>
                    <a:schemeClr val="tx1"/>
                  </a:solidFill>
                </a:endParaRPr>
              </a:p>
              <a:p>
                <a:pPr>
                  <a:lnSpc>
                    <a:spcPct val="110000"/>
                  </a:lnSpc>
                  <a:spcBef>
                    <a:spcPts val="600"/>
                  </a:spcBef>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DF0224A1-D0D1-4027-B43E-1407BE076BED}"/>
                  </a:ext>
                </a:extLst>
              </p:cNvPr>
              <p:cNvSpPr>
                <a:spLocks noGrp="1" noRot="1" noChangeAspect="1" noMove="1" noResize="1" noEditPoints="1" noAdjustHandles="1" noChangeArrowheads="1" noChangeShapeType="1" noTextEdit="1"/>
              </p:cNvSpPr>
              <p:nvPr>
                <p:ph idx="1"/>
              </p:nvPr>
            </p:nvSpPr>
            <p:spPr>
              <a:xfrm>
                <a:off x="457200" y="1028670"/>
                <a:ext cx="8229600" cy="3448080"/>
              </a:xfrm>
              <a:blipFill>
                <a:blip r:embed="rId2"/>
                <a:stretch>
                  <a:fillRect l="-963" t="-885" r="-593"/>
                </a:stretch>
              </a:blipFill>
              <a:ln>
                <a:noFill/>
              </a:ln>
            </p:spPr>
            <p:txBody>
              <a:bodyPr/>
              <a:lstStyle/>
              <a:p>
                <a:r>
                  <a:rPr lang="en-US">
                    <a:noFill/>
                  </a:rPr>
                  <a:t> </a:t>
                </a:r>
              </a:p>
            </p:txBody>
          </p:sp>
        </mc:Fallback>
      </mc:AlternateContent>
      <p:sp>
        <p:nvSpPr>
          <p:cNvPr id="6" name="Rectangle 5">
            <a:extLst>
              <a:ext uri="{FF2B5EF4-FFF2-40B4-BE49-F238E27FC236}">
                <a16:creationId xmlns:a16="http://schemas.microsoft.com/office/drawing/2014/main" id="{A3B9945D-E2E6-4854-ADD6-24FAF1A368F6}"/>
              </a:ext>
            </a:extLst>
          </p:cNvPr>
          <p:cNvSpPr/>
          <p:nvPr/>
        </p:nvSpPr>
        <p:spPr>
          <a:xfrm>
            <a:off x="358663" y="4481892"/>
            <a:ext cx="5017849" cy="307777"/>
          </a:xfrm>
          <a:prstGeom prst="rect">
            <a:avLst/>
          </a:prstGeom>
        </p:spPr>
        <p:txBody>
          <a:bodyPr wrap="none">
            <a:spAutoFit/>
          </a:bodyPr>
          <a:lstStyle/>
          <a:p>
            <a:r>
              <a:rPr lang="en-US" sz="1400">
                <a:solidFill>
                  <a:srgbClr val="600000"/>
                </a:solidFill>
              </a:rPr>
              <a:t>AE, adverse event; ICE, intercurrent events; PO, potential outcome</a:t>
            </a:r>
          </a:p>
        </p:txBody>
      </p:sp>
      <p:sp>
        <p:nvSpPr>
          <p:cNvPr id="7" name="Slide Number Placeholder 6">
            <a:extLst>
              <a:ext uri="{FF2B5EF4-FFF2-40B4-BE49-F238E27FC236}">
                <a16:creationId xmlns:a16="http://schemas.microsoft.com/office/drawing/2014/main" id="{1E2D74EE-4677-4E64-BDD4-6D9B136EC64A}"/>
              </a:ext>
            </a:extLst>
          </p:cNvPr>
          <p:cNvSpPr>
            <a:spLocks noGrp="1"/>
          </p:cNvSpPr>
          <p:nvPr>
            <p:ph type="sldNum" sz="quarter" idx="12"/>
          </p:nvPr>
        </p:nvSpPr>
        <p:spPr/>
        <p:txBody>
          <a:bodyPr/>
          <a:lstStyle/>
          <a:p>
            <a:fld id="{1DA079B0-34FF-9449-83ED-AEDF3F6C1CC6}" type="slidenum">
              <a:rPr lang="en-US" smtClean="0"/>
              <a:pPr/>
              <a:t>14</a:t>
            </a:fld>
            <a:endParaRPr lang="en-US"/>
          </a:p>
        </p:txBody>
      </p:sp>
    </p:spTree>
    <p:extLst>
      <p:ext uri="{BB962C8B-B14F-4D97-AF65-F5344CB8AC3E}">
        <p14:creationId xmlns:p14="http://schemas.microsoft.com/office/powerpoint/2010/main" val="2603922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3022-3548-4DCD-B386-5809FF823055}"/>
              </a:ext>
            </a:extLst>
          </p:cNvPr>
          <p:cNvSpPr>
            <a:spLocks noGrp="1"/>
          </p:cNvSpPr>
          <p:nvPr>
            <p:ph type="title"/>
          </p:nvPr>
        </p:nvSpPr>
        <p:spPr/>
        <p:txBody>
          <a:bodyPr/>
          <a:lstStyle/>
          <a:p>
            <a:r>
              <a:rPr lang="en-US"/>
              <a:t>Partial treatment hypothetical (PTH) strategy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0224A1-D0D1-4027-B43E-1407BE076BED}"/>
                  </a:ext>
                </a:extLst>
              </p:cNvPr>
              <p:cNvSpPr>
                <a:spLocks noGrp="1"/>
              </p:cNvSpPr>
              <p:nvPr>
                <p:ph idx="1"/>
              </p:nvPr>
            </p:nvSpPr>
            <p:spPr>
              <a:xfrm>
                <a:off x="457200" y="1028670"/>
                <a:ext cx="8229600" cy="3565359"/>
              </a:xfrm>
              <a:ln>
                <a:noFill/>
              </a:ln>
            </p:spPr>
            <p:txBody>
              <a:bodyPr>
                <a:normAutofit fontScale="70000" lnSpcReduction="20000"/>
              </a:bodyPr>
              <a:lstStyle/>
              <a:p>
                <a:pPr>
                  <a:lnSpc>
                    <a:spcPct val="110000"/>
                  </a:lnSpc>
                  <a:spcBef>
                    <a:spcPts val="600"/>
                  </a:spcBef>
                  <a:spcAft>
                    <a:spcPts val="600"/>
                  </a:spcAft>
                </a:pPr>
                <a:r>
                  <a:rPr lang="en-US" dirty="0">
                    <a:solidFill>
                      <a:schemeClr val="tx1"/>
                    </a:solidFill>
                  </a:rPr>
                  <a:t>The PO of interest is the outcome if the patient may benefit from (or be harmed by) the study medication until occurrence of the ICE and then stops taking the medication </a:t>
                </a:r>
              </a:p>
              <a:p>
                <a:pPr>
                  <a:lnSpc>
                    <a:spcPct val="110000"/>
                  </a:lnSpc>
                  <a:spcBef>
                    <a:spcPts val="600"/>
                  </a:spcBef>
                  <a:spcAft>
                    <a:spcPts val="600"/>
                  </a:spcAft>
                </a:pPr>
                <a:r>
                  <a:rPr lang="en-US" dirty="0">
                    <a:solidFill>
                      <a:schemeClr val="tx1"/>
                    </a:solidFill>
                  </a:rPr>
                  <a:t>The </a:t>
                </a:r>
                <a:r>
                  <a:rPr lang="en-US" dirty="0" err="1">
                    <a:solidFill>
                      <a:schemeClr val="tx1"/>
                    </a:solidFill>
                  </a:rPr>
                  <a:t>estimand</a:t>
                </a:r>
                <a:r>
                  <a:rPr lang="en-US" dirty="0">
                    <a:solidFill>
                      <a:schemeClr val="tx1"/>
                    </a:solidFill>
                  </a:rPr>
                  <a:t> is defined as</a:t>
                </a:r>
              </a:p>
              <a:p>
                <a:pPr marL="0" indent="0">
                  <a:lnSpc>
                    <a:spcPct val="11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𝐸</m:t>
                      </m:r>
                      <m:d>
                        <m:dPr>
                          <m:begChr m:val="["/>
                          <m:endChr m:val="]"/>
                          <m:ctrlPr>
                            <a:rPr lang="en-US" i="1">
                              <a:solidFill>
                                <a:schemeClr val="tx1"/>
                              </a:solidFill>
                              <a:latin typeface="Cambria Math" panose="02040503050406030204" pitchFamily="18" charset="0"/>
                            </a:rPr>
                          </m:ctrlPr>
                        </m:dPr>
                        <m:e>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1,</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𝑔</m:t>
                                      </m:r>
                                    </m:e>
                                    <m:sub>
                                      <m:r>
                                        <a:rPr lang="en-US" i="1">
                                          <a:solidFill>
                                            <a:schemeClr val="tx1"/>
                                          </a:solidFill>
                                          <a:latin typeface="Cambria Math" panose="02040503050406030204" pitchFamily="18" charset="0"/>
                                        </a:rPr>
                                        <m:t>𝑖</m:t>
                                      </m:r>
                                    </m:sub>
                                  </m:sSub>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𝑇</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1</m:t>
                                      </m:r>
                                    </m:e>
                                  </m:d>
                                  <m:r>
                                    <a:rPr lang="en-US">
                                      <a:solidFill>
                                        <a:schemeClr val="tx1"/>
                                      </a:solidFill>
                                      <a:latin typeface="Cambria Math" panose="02040503050406030204" pitchFamily="18" charset="0"/>
                                    </a:rPr>
                                    <m:t>)</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Δ</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1</m:t>
                                  </m:r>
                                </m:e>
                              </m:d>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1</m:t>
                                  </m:r>
                                  <m:r>
                                    <a:rPr lang="en-US" b="0" i="0" smtClean="0">
                                      <a:solidFill>
                                        <a:schemeClr val="tx1"/>
                                      </a:solidFill>
                                      <a:latin typeface="Cambria Math" panose="02040503050406030204" pitchFamily="18" charset="0"/>
                                    </a:rPr>
                                    <m:t>,1</m:t>
                                  </m:r>
                                </m:e>
                              </m:d>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Δ</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1</m:t>
                                      </m:r>
                                    </m:e>
                                  </m:d>
                                </m:e>
                              </m:d>
                            </m:e>
                          </m:d>
                          <m:r>
                            <a:rPr lang="en-US" i="1">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0,</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𝑔</m:t>
                                      </m:r>
                                    </m:e>
                                    <m:sub>
                                      <m:r>
                                        <a:rPr lang="en-US" i="1">
                                          <a:solidFill>
                                            <a:schemeClr val="tx1"/>
                                          </a:solidFill>
                                          <a:latin typeface="Cambria Math" panose="02040503050406030204" pitchFamily="18" charset="0"/>
                                        </a:rPr>
                                        <m:t>𝑖</m:t>
                                      </m:r>
                                    </m:sub>
                                  </m:sSub>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𝑇</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0</m:t>
                                      </m:r>
                                    </m:e>
                                  </m:d>
                                  <m:r>
                                    <a:rPr lang="en-US">
                                      <a:solidFill>
                                        <a:schemeClr val="tx1"/>
                                      </a:solidFill>
                                      <a:latin typeface="Cambria Math" panose="02040503050406030204" pitchFamily="18" charset="0"/>
                                    </a:rPr>
                                    <m:t>)</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Δ</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0</m:t>
                                  </m:r>
                                </m:e>
                              </m:d>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0</m:t>
                                  </m:r>
                                  <m:r>
                                    <a:rPr lang="en-US" b="0" i="0" smtClean="0">
                                      <a:solidFill>
                                        <a:schemeClr val="tx1"/>
                                      </a:solidFill>
                                      <a:latin typeface="Cambria Math" panose="02040503050406030204" pitchFamily="18" charset="0"/>
                                    </a:rPr>
                                    <m:t>,0</m:t>
                                  </m:r>
                                </m:e>
                              </m:d>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Δ</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0</m:t>
                                      </m:r>
                                    </m:e>
                                  </m:d>
                                </m:e>
                              </m:d>
                            </m:e>
                          </m:d>
                        </m:e>
                      </m:d>
                    </m:oMath>
                  </m:oMathPara>
                </a14:m>
                <a:endParaRPr lang="en-US" dirty="0">
                  <a:solidFill>
                    <a:schemeClr val="tx1"/>
                  </a:solidFill>
                </a:endParaRPr>
              </a:p>
              <a:p>
                <a:pPr marL="300038" lvl="1" indent="0">
                  <a:lnSpc>
                    <a:spcPct val="110000"/>
                  </a:lnSpc>
                  <a:spcBef>
                    <a:spcPts val="600"/>
                  </a:spcBef>
                  <a:spcAft>
                    <a:spcPts val="600"/>
                  </a:spcAft>
                  <a:buNone/>
                </a:pPr>
                <a:r>
                  <a:rPr lang="en-US" dirty="0">
                    <a:solidFill>
                      <a:schemeClr val="tx1"/>
                    </a:solidFill>
                  </a:rPr>
                  <a:t>where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𝑇</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d>
                  </m:oMath>
                </a14:m>
                <a:r>
                  <a:rPr lang="en-US" dirty="0">
                    <a:solidFill>
                      <a:schemeClr val="tx1"/>
                    </a:solidFill>
                  </a:rPr>
                  <a:t> is the time to the ICE under treatment </a:t>
                </a:r>
                <a14:m>
                  <m:oMath xmlns:m="http://schemas.openxmlformats.org/officeDocument/2006/math">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∈{0,1}</m:t>
                    </m:r>
                  </m:oMath>
                </a14:m>
                <a:r>
                  <a:rPr lang="en-US" dirty="0">
                    <a:solidFill>
                      <a:schemeClr val="tx1"/>
                    </a:solidFill>
                  </a:rPr>
                  <a:t> and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𝑔</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𝑇</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r>
                              <m:rPr>
                                <m:sty m:val="p"/>
                              </m:rPr>
                              <a:rPr lang="en-US">
                                <a:solidFill>
                                  <a:schemeClr val="tx1"/>
                                </a:solidFill>
                                <a:latin typeface="Cambria Math" panose="02040503050406030204" pitchFamily="18" charset="0"/>
                              </a:rPr>
                              <m:t>a</m:t>
                            </m:r>
                          </m:e>
                        </m:d>
                      </m:e>
                    </m:d>
                  </m:oMath>
                </a14:m>
                <a:r>
                  <a:rPr lang="en-US" dirty="0">
                    <a:solidFill>
                      <a:schemeClr val="tx1"/>
                    </a:solidFill>
                  </a:rPr>
                  <a:t> is the treatment regimen: taking treatment </a:t>
                </a:r>
                <a14:m>
                  <m:oMath xmlns:m="http://schemas.openxmlformats.org/officeDocument/2006/math">
                    <m:r>
                      <a:rPr lang="en-US" i="1">
                        <a:solidFill>
                          <a:schemeClr val="tx1"/>
                        </a:solidFill>
                        <a:latin typeface="Cambria Math" panose="02040503050406030204" pitchFamily="18" charset="0"/>
                      </a:rPr>
                      <m:t>𝑎</m:t>
                    </m:r>
                  </m:oMath>
                </a14:m>
                <a:r>
                  <a:rPr lang="en-US" dirty="0">
                    <a:solidFill>
                      <a:schemeClr val="tx1"/>
                    </a:solidFill>
                  </a:rPr>
                  <a:t> until the occurrence of the ICE and then having no access to treatment until a specified assessment time</a:t>
                </a:r>
              </a:p>
              <a:p>
                <a:pPr>
                  <a:lnSpc>
                    <a:spcPct val="110000"/>
                  </a:lnSpc>
                  <a:spcBef>
                    <a:spcPts val="600"/>
                  </a:spcBef>
                  <a:spcAft>
                    <a:spcPts val="600"/>
                  </a:spcAft>
                </a:pPr>
                <a:r>
                  <a:rPr lang="en-US" dirty="0">
                    <a:solidFill>
                      <a:schemeClr val="tx1"/>
                    </a:solidFill>
                  </a:rPr>
                  <a:t>This strategy may be suitable for handling ICEs due to AE under “normal circumstances” (not for AE related to the COVID-19 pandemic), especially for treatments with potential long-term or disease-modification effects</a:t>
                </a:r>
              </a:p>
            </p:txBody>
          </p:sp>
        </mc:Choice>
        <mc:Fallback xmlns="">
          <p:sp>
            <p:nvSpPr>
              <p:cNvPr id="3" name="Content Placeholder 2">
                <a:extLst>
                  <a:ext uri="{FF2B5EF4-FFF2-40B4-BE49-F238E27FC236}">
                    <a16:creationId xmlns:a16="http://schemas.microsoft.com/office/drawing/2014/main" id="{DF0224A1-D0D1-4027-B43E-1407BE076BED}"/>
                  </a:ext>
                </a:extLst>
              </p:cNvPr>
              <p:cNvSpPr>
                <a:spLocks noGrp="1" noRot="1" noChangeAspect="1" noMove="1" noResize="1" noEditPoints="1" noAdjustHandles="1" noChangeArrowheads="1" noChangeShapeType="1" noTextEdit="1"/>
              </p:cNvSpPr>
              <p:nvPr>
                <p:ph idx="1"/>
              </p:nvPr>
            </p:nvSpPr>
            <p:spPr>
              <a:xfrm>
                <a:off x="457200" y="1028670"/>
                <a:ext cx="8229600" cy="3565359"/>
              </a:xfrm>
              <a:blipFill>
                <a:blip r:embed="rId2"/>
                <a:stretch>
                  <a:fillRect l="-370" t="-1368"/>
                </a:stretch>
              </a:blipFill>
              <a:ln>
                <a:noFill/>
              </a:ln>
            </p:spPr>
            <p:txBody>
              <a:bodyPr/>
              <a:lstStyle/>
              <a:p>
                <a:r>
                  <a:rPr lang="en-US">
                    <a:noFill/>
                  </a:rPr>
                  <a:t> </a:t>
                </a:r>
              </a:p>
            </p:txBody>
          </p:sp>
        </mc:Fallback>
      </mc:AlternateContent>
      <p:sp>
        <p:nvSpPr>
          <p:cNvPr id="6" name="Rectangle 5">
            <a:extLst>
              <a:ext uri="{FF2B5EF4-FFF2-40B4-BE49-F238E27FC236}">
                <a16:creationId xmlns:a16="http://schemas.microsoft.com/office/drawing/2014/main" id="{003F4B8C-A900-4057-B214-50BC72509EF4}"/>
              </a:ext>
            </a:extLst>
          </p:cNvPr>
          <p:cNvSpPr/>
          <p:nvPr/>
        </p:nvSpPr>
        <p:spPr>
          <a:xfrm>
            <a:off x="352098" y="4597641"/>
            <a:ext cx="3632341" cy="307777"/>
          </a:xfrm>
          <a:prstGeom prst="rect">
            <a:avLst/>
          </a:prstGeom>
        </p:spPr>
        <p:txBody>
          <a:bodyPr wrap="none">
            <a:spAutoFit/>
          </a:bodyPr>
          <a:lstStyle/>
          <a:p>
            <a:r>
              <a:rPr lang="en-US" sz="1400">
                <a:solidFill>
                  <a:srgbClr val="600000"/>
                </a:solidFill>
              </a:rPr>
              <a:t>ICE, intercurrent events; PO, potential outcome</a:t>
            </a:r>
          </a:p>
        </p:txBody>
      </p:sp>
      <p:sp>
        <p:nvSpPr>
          <p:cNvPr id="7" name="Slide Number Placeholder 6">
            <a:extLst>
              <a:ext uri="{FF2B5EF4-FFF2-40B4-BE49-F238E27FC236}">
                <a16:creationId xmlns:a16="http://schemas.microsoft.com/office/drawing/2014/main" id="{06F88F74-7AE6-41C0-9BA0-B88F0C4FA72E}"/>
              </a:ext>
            </a:extLst>
          </p:cNvPr>
          <p:cNvSpPr>
            <a:spLocks noGrp="1"/>
          </p:cNvSpPr>
          <p:nvPr>
            <p:ph type="sldNum" sz="quarter" idx="12"/>
          </p:nvPr>
        </p:nvSpPr>
        <p:spPr/>
        <p:txBody>
          <a:bodyPr/>
          <a:lstStyle/>
          <a:p>
            <a:fld id="{1DA079B0-34FF-9449-83ED-AEDF3F6C1CC6}" type="slidenum">
              <a:rPr lang="en-US" smtClean="0"/>
              <a:pPr/>
              <a:t>15</a:t>
            </a:fld>
            <a:endParaRPr lang="en-US"/>
          </a:p>
        </p:txBody>
      </p:sp>
    </p:spTree>
    <p:extLst>
      <p:ext uri="{BB962C8B-B14F-4D97-AF65-F5344CB8AC3E}">
        <p14:creationId xmlns:p14="http://schemas.microsoft.com/office/powerpoint/2010/main" val="134210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2A9A2-5FFE-444B-BA61-62D4D45497EF}"/>
              </a:ext>
            </a:extLst>
          </p:cNvPr>
          <p:cNvSpPr>
            <a:spLocks noGrp="1"/>
          </p:cNvSpPr>
          <p:nvPr>
            <p:ph type="title"/>
          </p:nvPr>
        </p:nvSpPr>
        <p:spPr/>
        <p:txBody>
          <a:bodyPr/>
          <a:lstStyle/>
          <a:p>
            <a:r>
              <a:rPr lang="en-US"/>
              <a:t>CHMP: Guideline on clinical investigation of medicinal products in the treatment or prevention of diabetes mellitus (draft)</a:t>
            </a:r>
          </a:p>
        </p:txBody>
      </p:sp>
      <p:sp>
        <p:nvSpPr>
          <p:cNvPr id="3" name="Content Placeholder 2">
            <a:extLst>
              <a:ext uri="{FF2B5EF4-FFF2-40B4-BE49-F238E27FC236}">
                <a16:creationId xmlns:a16="http://schemas.microsoft.com/office/drawing/2014/main" id="{F2F943C7-F172-46B3-BB2A-C1B0FD42CF69}"/>
              </a:ext>
            </a:extLst>
          </p:cNvPr>
          <p:cNvSpPr>
            <a:spLocks noGrp="1"/>
          </p:cNvSpPr>
          <p:nvPr>
            <p:ph idx="1"/>
          </p:nvPr>
        </p:nvSpPr>
        <p:spPr>
          <a:ln>
            <a:noFill/>
          </a:ln>
        </p:spPr>
        <p:txBody>
          <a:bodyPr>
            <a:normAutofit lnSpcReduction="10000"/>
          </a:bodyPr>
          <a:lstStyle/>
          <a:p>
            <a:r>
              <a:rPr lang="en-US" dirty="0">
                <a:solidFill>
                  <a:schemeClr val="tx1"/>
                </a:solidFill>
              </a:rPr>
              <a:t>“… Specifically, since patients are not expected to benefit once treatment is discontinued (e.g. due to adverse events) the treatment effect should be estimated based on observed or modelled data </a:t>
            </a:r>
            <a:r>
              <a:rPr lang="en-US" dirty="0">
                <a:solidFill>
                  <a:srgbClr val="FF0000"/>
                </a:solidFill>
              </a:rPr>
              <a:t>reflecting adherence to treatment </a:t>
            </a:r>
            <a:r>
              <a:rPr lang="en-US" dirty="0">
                <a:solidFill>
                  <a:schemeClr val="tx1"/>
                </a:solidFill>
              </a:rPr>
              <a:t>as observed in the clinical trial.” </a:t>
            </a:r>
            <a:r>
              <a:rPr lang="en-US" b="1" dirty="0">
                <a:solidFill>
                  <a:srgbClr val="002060"/>
                </a:solidFill>
              </a:rPr>
              <a:t>PTH or NTH strategy</a:t>
            </a:r>
          </a:p>
          <a:p>
            <a:r>
              <a:rPr lang="en-US" dirty="0">
                <a:solidFill>
                  <a:schemeClr val="tx1"/>
                </a:solidFill>
              </a:rPr>
              <a:t>“… Therefore, the treatment effect can be estimated under the assumption that rescue medication, or use of other medications that will influence HbA1c values, </a:t>
            </a:r>
            <a:r>
              <a:rPr lang="en-US" dirty="0">
                <a:solidFill>
                  <a:srgbClr val="FF0000"/>
                </a:solidFill>
              </a:rPr>
              <a:t>was not introduced </a:t>
            </a:r>
            <a:r>
              <a:rPr lang="en-US" dirty="0">
                <a:solidFill>
                  <a:schemeClr val="tx1"/>
                </a:solidFill>
              </a:rPr>
              <a:t>(hypothetical scenario), provided that a reliable estimate of that effect can be obtained.” </a:t>
            </a:r>
            <a:r>
              <a:rPr lang="en-US" b="1" dirty="0">
                <a:solidFill>
                  <a:srgbClr val="002060"/>
                </a:solidFill>
              </a:rPr>
              <a:t>CDH strategy</a:t>
            </a:r>
          </a:p>
        </p:txBody>
      </p:sp>
      <p:sp>
        <p:nvSpPr>
          <p:cNvPr id="6" name="Slide Number Placeholder 5">
            <a:extLst>
              <a:ext uri="{FF2B5EF4-FFF2-40B4-BE49-F238E27FC236}">
                <a16:creationId xmlns:a16="http://schemas.microsoft.com/office/drawing/2014/main" id="{421FA4D0-825E-4122-896D-E6335D1D6F34}"/>
              </a:ext>
            </a:extLst>
          </p:cNvPr>
          <p:cNvSpPr>
            <a:spLocks noGrp="1"/>
          </p:cNvSpPr>
          <p:nvPr>
            <p:ph type="sldNum" sz="quarter" idx="12"/>
          </p:nvPr>
        </p:nvSpPr>
        <p:spPr/>
        <p:txBody>
          <a:bodyPr/>
          <a:lstStyle/>
          <a:p>
            <a:fld id="{1DA079B0-34FF-9449-83ED-AEDF3F6C1CC6}" type="slidenum">
              <a:rPr lang="en-US" smtClean="0"/>
              <a:pPr/>
              <a:t>16</a:t>
            </a:fld>
            <a:endParaRPr lang="en-US"/>
          </a:p>
        </p:txBody>
      </p:sp>
    </p:spTree>
    <p:extLst>
      <p:ext uri="{BB962C8B-B14F-4D97-AF65-F5344CB8AC3E}">
        <p14:creationId xmlns:p14="http://schemas.microsoft.com/office/powerpoint/2010/main" val="2481487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068B0-369B-449F-A17C-A4D0212BD361}"/>
              </a:ext>
            </a:extLst>
          </p:cNvPr>
          <p:cNvSpPr>
            <a:spLocks noGrp="1"/>
          </p:cNvSpPr>
          <p:nvPr>
            <p:ph type="title"/>
          </p:nvPr>
        </p:nvSpPr>
        <p:spPr/>
        <p:txBody>
          <a:bodyPr/>
          <a:lstStyle/>
          <a:p>
            <a:r>
              <a:rPr lang="en-US" dirty="0">
                <a:sym typeface="Wingdings" panose="05000000000000000000" pitchFamily="2" charset="2"/>
              </a:rPr>
              <a:t>Principal stratification (PS) strategy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2AF5F3-5172-4527-875B-98FFF2DF2D60}"/>
                  </a:ext>
                </a:extLst>
              </p:cNvPr>
              <p:cNvSpPr>
                <a:spLocks noGrp="1"/>
              </p:cNvSpPr>
              <p:nvPr>
                <p:ph idx="1"/>
              </p:nvPr>
            </p:nvSpPr>
            <p:spPr/>
            <p:txBody>
              <a:bodyPr>
                <a:normAutofit/>
              </a:bodyPr>
              <a:lstStyle/>
              <a:p>
                <a:r>
                  <a:rPr lang="en-US" sz="2200" dirty="0">
                    <a:solidFill>
                      <a:schemeClr val="tx1"/>
                    </a:solidFill>
                  </a:rPr>
                  <a:t>PS should be considered in the context of defining population of interest rather than a strategy for dealing with ICE</a:t>
                </a:r>
              </a:p>
              <a:p>
                <a:r>
                  <a:rPr lang="en-US" sz="2200" dirty="0">
                    <a:solidFill>
                      <a:schemeClr val="tx1"/>
                    </a:solidFill>
                  </a:rPr>
                  <a:t>In fact, PS is a hypothetical population that can be defined based on any post-randomization variable</a:t>
                </a:r>
              </a:p>
              <a:p>
                <a:pPr lvl="1"/>
                <a:r>
                  <a:rPr lang="en-US" sz="1900" dirty="0">
                    <a:solidFill>
                      <a:schemeClr val="tx1"/>
                    </a:solidFill>
                  </a:rPr>
                  <a:t>e.g. a pos-baseline biomarker </a:t>
                </a:r>
                <a14:m>
                  <m:oMath xmlns:m="http://schemas.openxmlformats.org/officeDocument/2006/math">
                    <m:r>
                      <a:rPr lang="en-US" sz="1900" b="0" i="1" smtClean="0">
                        <a:solidFill>
                          <a:schemeClr val="tx1"/>
                        </a:solidFill>
                        <a:latin typeface="Cambria Math" panose="02040503050406030204" pitchFamily="18" charset="0"/>
                      </a:rPr>
                      <m:t>𝑆</m:t>
                    </m:r>
                    <m:r>
                      <a:rPr lang="en-US" sz="1900" b="0" i="0" smtClean="0">
                        <a:solidFill>
                          <a:schemeClr val="tx1"/>
                        </a:solidFill>
                        <a:latin typeface="Cambria Math" panose="02040503050406030204" pitchFamily="18" charset="0"/>
                      </a:rPr>
                      <m:t>&gt;</m:t>
                    </m:r>
                    <m:r>
                      <a:rPr lang="en-US" sz="1900" b="0" i="1" smtClean="0">
                        <a:solidFill>
                          <a:schemeClr val="tx1"/>
                        </a:solidFill>
                        <a:latin typeface="Cambria Math" panose="02040503050406030204" pitchFamily="18" charset="0"/>
                      </a:rPr>
                      <m:t>𝑐</m:t>
                    </m:r>
                  </m:oMath>
                </a14:m>
                <a:r>
                  <a:rPr lang="en-US" sz="1900" dirty="0">
                    <a:solidFill>
                      <a:schemeClr val="tx1"/>
                    </a:solidFill>
                  </a:rPr>
                  <a:t> if treated with </a:t>
                </a:r>
                <a14:m>
                  <m:oMath xmlns:m="http://schemas.openxmlformats.org/officeDocument/2006/math">
                    <m:r>
                      <a:rPr lang="en-US" sz="1900" b="0" i="1" smtClean="0">
                        <a:solidFill>
                          <a:schemeClr val="tx1"/>
                        </a:solidFill>
                        <a:latin typeface="Cambria Math" panose="02040503050406030204" pitchFamily="18" charset="0"/>
                      </a:rPr>
                      <m:t>𝐴</m:t>
                    </m:r>
                    <m:r>
                      <a:rPr lang="en-US" sz="1900" b="0" i="1" smtClean="0">
                        <a:solidFill>
                          <a:schemeClr val="tx1"/>
                        </a:solidFill>
                        <a:latin typeface="Cambria Math" panose="02040503050406030204" pitchFamily="18" charset="0"/>
                      </a:rPr>
                      <m:t>=1</m:t>
                    </m:r>
                  </m:oMath>
                </a14:m>
                <a:r>
                  <a:rPr lang="en-US" sz="1900" dirty="0">
                    <a:solidFill>
                      <a:schemeClr val="tx1"/>
                    </a:solidFill>
                  </a:rPr>
                  <a:t> (responder)</a:t>
                </a:r>
              </a:p>
              <a:p>
                <a:r>
                  <a:rPr lang="en-US" sz="2200" dirty="0">
                    <a:solidFill>
                      <a:schemeClr val="tx1"/>
                    </a:solidFill>
                  </a:rPr>
                  <a:t>Then for example if ICE is adherence and we are interested in the CDH (hypothetical) strategy, the </a:t>
                </a:r>
                <a:r>
                  <a:rPr lang="en-US" sz="2200" dirty="0" err="1">
                    <a:solidFill>
                      <a:schemeClr val="tx1"/>
                    </a:solidFill>
                  </a:rPr>
                  <a:t>estimand</a:t>
                </a:r>
                <a:r>
                  <a:rPr lang="en-US" sz="2200" dirty="0">
                    <a:solidFill>
                      <a:schemeClr val="tx1"/>
                    </a:solidFill>
                  </a:rPr>
                  <a:t> is (dropping subject) </a:t>
                </a:r>
              </a:p>
              <a:p>
                <a:pPr marL="0" indent="0">
                  <a:buNone/>
                </a:pPr>
                <a14:m>
                  <m:oMathPara xmlns:m="http://schemas.openxmlformats.org/officeDocument/2006/math">
                    <m:oMathParaPr>
                      <m:jc m:val="centerGroup"/>
                    </m:oMathParaPr>
                    <m:oMath xmlns:m="http://schemas.openxmlformats.org/officeDocument/2006/math">
                      <m:r>
                        <a:rPr lang="en-US" sz="2200" i="1" smtClean="0">
                          <a:solidFill>
                            <a:schemeClr val="tx1"/>
                          </a:solidFill>
                          <a:latin typeface="Cambria Math" panose="02040503050406030204" pitchFamily="18" charset="0"/>
                        </a:rPr>
                        <m:t>𝐸</m:t>
                      </m:r>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𝑌</m:t>
                      </m:r>
                      <m:d>
                        <m:dPr>
                          <m:ctrlPr>
                            <a:rPr lang="en-US" sz="2200" i="1">
                              <a:solidFill>
                                <a:schemeClr val="tx1"/>
                              </a:solidFill>
                              <a:latin typeface="Cambria Math" panose="02040503050406030204" pitchFamily="18" charset="0"/>
                            </a:rPr>
                          </m:ctrlPr>
                        </m:dPr>
                        <m:e>
                          <m:r>
                            <a:rPr lang="en-US" sz="2200">
                              <a:solidFill>
                                <a:schemeClr val="tx1"/>
                              </a:solidFill>
                              <a:latin typeface="Cambria Math" panose="02040503050406030204" pitchFamily="18" charset="0"/>
                            </a:rPr>
                            <m:t>1,1</m:t>
                          </m:r>
                        </m:e>
                      </m:d>
                      <m:r>
                        <a:rPr lang="en-US" sz="2200" i="1">
                          <a:solidFill>
                            <a:schemeClr val="tx1"/>
                          </a:solidFill>
                          <a:latin typeface="Cambria Math" panose="02040503050406030204" pitchFamily="18" charset="0"/>
                        </a:rPr>
                        <m:t>−</m:t>
                      </m:r>
                      <m:r>
                        <a:rPr lang="en-US" sz="2200" i="1">
                          <a:solidFill>
                            <a:schemeClr val="tx1"/>
                          </a:solidFill>
                          <a:latin typeface="Cambria Math" panose="02040503050406030204" pitchFamily="18" charset="0"/>
                        </a:rPr>
                        <m:t>𝑌</m:t>
                      </m:r>
                      <m:d>
                        <m:dPr>
                          <m:ctrlPr>
                            <a:rPr lang="en-US" sz="2200" i="1">
                              <a:solidFill>
                                <a:schemeClr val="tx1"/>
                              </a:solidFill>
                              <a:latin typeface="Cambria Math" panose="02040503050406030204" pitchFamily="18" charset="0"/>
                            </a:rPr>
                          </m:ctrlPr>
                        </m:dPr>
                        <m:e>
                          <m:r>
                            <a:rPr lang="en-US" sz="2200" b="0" i="0" smtClean="0">
                              <a:solidFill>
                                <a:schemeClr val="tx1"/>
                              </a:solidFill>
                              <a:latin typeface="Cambria Math" panose="02040503050406030204" pitchFamily="18" charset="0"/>
                            </a:rPr>
                            <m:t>0</m:t>
                          </m:r>
                          <m:r>
                            <a:rPr lang="en-US" sz="2200">
                              <a:solidFill>
                                <a:schemeClr val="tx1"/>
                              </a:solidFill>
                              <a:latin typeface="Cambria Math" panose="02040503050406030204" pitchFamily="18" charset="0"/>
                            </a:rPr>
                            <m:t>,</m:t>
                          </m:r>
                          <m:r>
                            <a:rPr lang="en-US" sz="2200" b="0" i="0" smtClean="0">
                              <a:solidFill>
                                <a:schemeClr val="tx1"/>
                              </a:solidFill>
                              <a:latin typeface="Cambria Math" panose="02040503050406030204" pitchFamily="18" charset="0"/>
                            </a:rPr>
                            <m:t>0</m:t>
                          </m:r>
                        </m:e>
                      </m:d>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𝑆</m:t>
                      </m:r>
                      <m:d>
                        <m:dPr>
                          <m:ctrlPr>
                            <a:rPr lang="en-US" sz="2200" b="0" i="1" smtClean="0">
                              <a:solidFill>
                                <a:schemeClr val="tx1"/>
                              </a:solidFill>
                              <a:latin typeface="Cambria Math" panose="02040503050406030204" pitchFamily="18" charset="0"/>
                            </a:rPr>
                          </m:ctrlPr>
                        </m:dPr>
                        <m:e>
                          <m:r>
                            <a:rPr lang="en-US" sz="2200" b="0" i="1" smtClean="0">
                              <a:solidFill>
                                <a:schemeClr val="tx1"/>
                              </a:solidFill>
                              <a:latin typeface="Cambria Math" panose="02040503050406030204" pitchFamily="18" charset="0"/>
                            </a:rPr>
                            <m:t>1,1</m:t>
                          </m:r>
                        </m:e>
                      </m:d>
                      <m:r>
                        <a:rPr lang="en-US" sz="2200" b="0" i="1" smtClean="0">
                          <a:solidFill>
                            <a:schemeClr val="tx1"/>
                          </a:solidFill>
                          <a:latin typeface="Cambria Math" panose="02040503050406030204" pitchFamily="18" charset="0"/>
                        </a:rPr>
                        <m:t>&gt;</m:t>
                      </m:r>
                      <m:r>
                        <a:rPr lang="en-US" sz="2200" b="0" i="1" smtClean="0">
                          <a:solidFill>
                            <a:schemeClr val="tx1"/>
                          </a:solidFill>
                          <a:latin typeface="Cambria Math" panose="02040503050406030204" pitchFamily="18" charset="0"/>
                        </a:rPr>
                        <m:t>𝑐</m:t>
                      </m:r>
                      <m:r>
                        <a:rPr lang="en-US" sz="2200" i="1">
                          <a:solidFill>
                            <a:schemeClr val="tx1"/>
                          </a:solidFill>
                          <a:latin typeface="Cambria Math" panose="02040503050406030204" pitchFamily="18" charset="0"/>
                        </a:rPr>
                        <m:t>}</m:t>
                      </m:r>
                    </m:oMath>
                  </m:oMathPara>
                </a14:m>
                <a:endParaRPr lang="en-US" sz="2200" dirty="0">
                  <a:solidFill>
                    <a:schemeClr val="tx1"/>
                  </a:solidFill>
                </a:endParaRPr>
              </a:p>
              <a:p>
                <a:r>
                  <a:rPr lang="en-US" sz="2200" dirty="0">
                    <a:solidFill>
                      <a:schemeClr val="tx1"/>
                    </a:solidFill>
                  </a:rPr>
                  <a:t>What if we are interested in TP strategy? Your homework </a:t>
                </a:r>
                <a:r>
                  <a:rPr lang="en-US" sz="2200" dirty="0">
                    <a:solidFill>
                      <a:schemeClr val="tx1"/>
                    </a:solidFill>
                    <a:sym typeface="Wingdings" panose="05000000000000000000" pitchFamily="2" charset="2"/>
                  </a:rPr>
                  <a:t></a:t>
                </a:r>
                <a:endParaRPr lang="en-US" sz="2200" dirty="0">
                  <a:solidFill>
                    <a:schemeClr val="tx1"/>
                  </a:solidFill>
                </a:endParaRPr>
              </a:p>
              <a:p>
                <a:endParaRPr lang="en-US" sz="2200" dirty="0"/>
              </a:p>
              <a:p>
                <a:endParaRPr lang="en-US" sz="2200" dirty="0"/>
              </a:p>
            </p:txBody>
          </p:sp>
        </mc:Choice>
        <mc:Fallback xmlns="">
          <p:sp>
            <p:nvSpPr>
              <p:cNvPr id="3" name="Content Placeholder 2">
                <a:extLst>
                  <a:ext uri="{FF2B5EF4-FFF2-40B4-BE49-F238E27FC236}">
                    <a16:creationId xmlns:a16="http://schemas.microsoft.com/office/drawing/2014/main" id="{252AF5F3-5172-4527-875B-98FFF2DF2D60}"/>
                  </a:ext>
                </a:extLst>
              </p:cNvPr>
              <p:cNvSpPr>
                <a:spLocks noGrp="1" noRot="1" noChangeAspect="1" noMove="1" noResize="1" noEditPoints="1" noAdjustHandles="1" noChangeArrowheads="1" noChangeShapeType="1" noTextEdit="1"/>
              </p:cNvSpPr>
              <p:nvPr>
                <p:ph idx="1"/>
              </p:nvPr>
            </p:nvSpPr>
            <p:spPr>
              <a:blipFill>
                <a:blip r:embed="rId2"/>
                <a:stretch>
                  <a:fillRect l="-815" t="-1171" r="-2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7CBD4AC-15FA-493A-8D47-1CC8C6B076C6}"/>
              </a:ext>
            </a:extLst>
          </p:cNvPr>
          <p:cNvSpPr>
            <a:spLocks noGrp="1"/>
          </p:cNvSpPr>
          <p:nvPr>
            <p:ph type="sldNum" sz="quarter" idx="12"/>
          </p:nvPr>
        </p:nvSpPr>
        <p:spPr/>
        <p:txBody>
          <a:bodyPr/>
          <a:lstStyle/>
          <a:p>
            <a:fld id="{1DA079B0-34FF-9449-83ED-AEDF3F6C1CC6}" type="slidenum">
              <a:rPr lang="en-US" smtClean="0"/>
              <a:pPr/>
              <a:t>17</a:t>
            </a:fld>
            <a:endParaRPr lang="en-US"/>
          </a:p>
        </p:txBody>
      </p:sp>
    </p:spTree>
    <p:extLst>
      <p:ext uri="{BB962C8B-B14F-4D97-AF65-F5344CB8AC3E}">
        <p14:creationId xmlns:p14="http://schemas.microsoft.com/office/powerpoint/2010/main" val="1030923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C2D32-B1FC-48EF-8091-0BC206028D7D}"/>
              </a:ext>
            </a:extLst>
          </p:cNvPr>
          <p:cNvSpPr>
            <a:spLocks noGrp="1"/>
          </p:cNvSpPr>
          <p:nvPr>
            <p:ph type="title"/>
          </p:nvPr>
        </p:nvSpPr>
        <p:spPr/>
        <p:txBody>
          <a:bodyPr/>
          <a:lstStyle/>
          <a:p>
            <a:r>
              <a:rPr lang="en-US" dirty="0"/>
              <a:t>Use a mix of strategies for</a:t>
            </a:r>
            <a:r>
              <a:rPr lang="en-US" dirty="0">
                <a:solidFill>
                  <a:srgbClr val="FF0000"/>
                </a:solidFill>
              </a:rPr>
              <a:t> </a:t>
            </a:r>
            <a:r>
              <a:rPr lang="en-US" dirty="0"/>
              <a:t>handling ICEs in a study (Darken et al., 2020; Qu et al., 2020)</a:t>
            </a:r>
          </a:p>
        </p:txBody>
      </p:sp>
      <p:sp>
        <p:nvSpPr>
          <p:cNvPr id="3" name="Content Placeholder 2">
            <a:extLst>
              <a:ext uri="{FF2B5EF4-FFF2-40B4-BE49-F238E27FC236}">
                <a16:creationId xmlns:a16="http://schemas.microsoft.com/office/drawing/2014/main" id="{16CDDC80-40D2-4D96-9059-3D1E34283D0D}"/>
              </a:ext>
            </a:extLst>
          </p:cNvPr>
          <p:cNvSpPr>
            <a:spLocks noGrp="1"/>
          </p:cNvSpPr>
          <p:nvPr>
            <p:ph idx="1"/>
          </p:nvPr>
        </p:nvSpPr>
        <p:spPr>
          <a:xfrm>
            <a:off x="457200" y="1028670"/>
            <a:ext cx="8229600" cy="3448080"/>
          </a:xfrm>
          <a:ln>
            <a:noFill/>
          </a:ln>
        </p:spPr>
        <p:txBody>
          <a:bodyPr>
            <a:normAutofit fontScale="85000" lnSpcReduction="20000"/>
          </a:bodyPr>
          <a:lstStyle/>
          <a:p>
            <a:pPr>
              <a:lnSpc>
                <a:spcPct val="110000"/>
              </a:lnSpc>
              <a:spcBef>
                <a:spcPts val="600"/>
              </a:spcBef>
            </a:pPr>
            <a:r>
              <a:rPr lang="en-US" dirty="0">
                <a:solidFill>
                  <a:schemeClr val="tx1"/>
                </a:solidFill>
              </a:rPr>
              <a:t>One common drawback in most current clinical studies is that only ONE strategy is used to handle all ICEs</a:t>
            </a:r>
          </a:p>
          <a:p>
            <a:pPr>
              <a:lnSpc>
                <a:spcPct val="110000"/>
              </a:lnSpc>
              <a:spcBef>
                <a:spcPts val="600"/>
              </a:spcBef>
            </a:pPr>
            <a:r>
              <a:rPr lang="en-US" dirty="0">
                <a:solidFill>
                  <a:schemeClr val="tx1"/>
                </a:solidFill>
              </a:rPr>
              <a:t>Strategies for handling ICEs should be based on the underlying reasons</a:t>
            </a:r>
          </a:p>
          <a:p>
            <a:pPr lvl="1">
              <a:lnSpc>
                <a:spcPct val="110000"/>
              </a:lnSpc>
              <a:spcBef>
                <a:spcPts val="600"/>
              </a:spcBef>
            </a:pPr>
            <a:r>
              <a:rPr lang="en-US" dirty="0">
                <a:solidFill>
                  <a:schemeClr val="tx1"/>
                </a:solidFill>
              </a:rPr>
              <a:t>ICEs due to AE</a:t>
            </a:r>
          </a:p>
          <a:p>
            <a:pPr lvl="2">
              <a:lnSpc>
                <a:spcPct val="110000"/>
              </a:lnSpc>
              <a:spcBef>
                <a:spcPts val="600"/>
              </a:spcBef>
            </a:pPr>
            <a:r>
              <a:rPr lang="en-US" dirty="0">
                <a:solidFill>
                  <a:schemeClr val="tx1"/>
                </a:solidFill>
              </a:rPr>
              <a:t>AE at “normal time”</a:t>
            </a:r>
          </a:p>
          <a:p>
            <a:pPr lvl="2">
              <a:lnSpc>
                <a:spcPct val="110000"/>
              </a:lnSpc>
              <a:spcBef>
                <a:spcPts val="600"/>
              </a:spcBef>
            </a:pPr>
            <a:r>
              <a:rPr lang="en-US" dirty="0">
                <a:solidFill>
                  <a:schemeClr val="tx1"/>
                </a:solidFill>
              </a:rPr>
              <a:t>AE of COVID-19 illness</a:t>
            </a:r>
          </a:p>
          <a:p>
            <a:pPr lvl="1">
              <a:lnSpc>
                <a:spcPct val="110000"/>
              </a:lnSpc>
              <a:spcBef>
                <a:spcPts val="600"/>
              </a:spcBef>
            </a:pPr>
            <a:r>
              <a:rPr lang="en-US" dirty="0">
                <a:solidFill>
                  <a:schemeClr val="tx1"/>
                </a:solidFill>
              </a:rPr>
              <a:t>ICEs due to lack of efficacy (</a:t>
            </a:r>
            <a:r>
              <a:rPr lang="en-US" dirty="0" err="1">
                <a:solidFill>
                  <a:schemeClr val="tx1"/>
                </a:solidFill>
              </a:rPr>
              <a:t>LoE</a:t>
            </a:r>
            <a:r>
              <a:rPr lang="en-US" dirty="0">
                <a:solidFill>
                  <a:schemeClr val="tx1"/>
                </a:solidFill>
              </a:rPr>
              <a:t>)</a:t>
            </a:r>
          </a:p>
          <a:p>
            <a:pPr lvl="2">
              <a:lnSpc>
                <a:spcPct val="110000"/>
              </a:lnSpc>
              <a:spcBef>
                <a:spcPts val="600"/>
              </a:spcBef>
            </a:pPr>
            <a:r>
              <a:rPr lang="en-US" dirty="0">
                <a:solidFill>
                  <a:schemeClr val="tx1"/>
                </a:solidFill>
              </a:rPr>
              <a:t>Treatment discontinuation due to </a:t>
            </a:r>
            <a:r>
              <a:rPr lang="en-US" dirty="0" err="1">
                <a:solidFill>
                  <a:schemeClr val="tx1"/>
                </a:solidFill>
              </a:rPr>
              <a:t>LoE</a:t>
            </a:r>
            <a:endParaRPr lang="en-US" dirty="0">
              <a:solidFill>
                <a:schemeClr val="tx1"/>
              </a:solidFill>
            </a:endParaRPr>
          </a:p>
          <a:p>
            <a:pPr lvl="2">
              <a:lnSpc>
                <a:spcPct val="110000"/>
              </a:lnSpc>
              <a:spcBef>
                <a:spcPts val="600"/>
              </a:spcBef>
            </a:pPr>
            <a:r>
              <a:rPr lang="en-US" dirty="0">
                <a:solidFill>
                  <a:schemeClr val="tx1"/>
                </a:solidFill>
              </a:rPr>
              <a:t>Use of rescue medication due to </a:t>
            </a:r>
            <a:r>
              <a:rPr lang="en-US" dirty="0" err="1">
                <a:solidFill>
                  <a:schemeClr val="tx1"/>
                </a:solidFill>
              </a:rPr>
              <a:t>LoE</a:t>
            </a:r>
            <a:endParaRPr lang="en-US" dirty="0">
              <a:solidFill>
                <a:schemeClr val="tx1"/>
              </a:solidFill>
            </a:endParaRPr>
          </a:p>
          <a:p>
            <a:pPr lvl="1">
              <a:lnSpc>
                <a:spcPct val="110000"/>
              </a:lnSpc>
              <a:spcBef>
                <a:spcPts val="600"/>
              </a:spcBef>
            </a:pPr>
            <a:r>
              <a:rPr lang="en-US" dirty="0">
                <a:solidFill>
                  <a:schemeClr val="tx1"/>
                </a:solidFill>
              </a:rPr>
              <a:t>ICEs due to administrative reasons</a:t>
            </a:r>
          </a:p>
          <a:p>
            <a:pPr lvl="2">
              <a:lnSpc>
                <a:spcPct val="110000"/>
              </a:lnSpc>
              <a:spcBef>
                <a:spcPts val="600"/>
              </a:spcBef>
            </a:pPr>
            <a:r>
              <a:rPr lang="en-US" dirty="0">
                <a:solidFill>
                  <a:schemeClr val="tx1"/>
                </a:solidFill>
              </a:rPr>
              <a:t>Relocation, family situation changed, COVID-19 controlled measures, etc.</a:t>
            </a:r>
          </a:p>
        </p:txBody>
      </p:sp>
      <p:sp>
        <p:nvSpPr>
          <p:cNvPr id="7" name="Slide Number Placeholder 6">
            <a:extLst>
              <a:ext uri="{FF2B5EF4-FFF2-40B4-BE49-F238E27FC236}">
                <a16:creationId xmlns:a16="http://schemas.microsoft.com/office/drawing/2014/main" id="{1C8A060B-004C-4F1C-96E9-F42A8BA5F8C6}"/>
              </a:ext>
            </a:extLst>
          </p:cNvPr>
          <p:cNvSpPr>
            <a:spLocks noGrp="1"/>
          </p:cNvSpPr>
          <p:nvPr>
            <p:ph type="sldNum" sz="quarter" idx="12"/>
          </p:nvPr>
        </p:nvSpPr>
        <p:spPr/>
        <p:txBody>
          <a:bodyPr/>
          <a:lstStyle/>
          <a:p>
            <a:fld id="{1DA079B0-34FF-9449-83ED-AEDF3F6C1CC6}" type="slidenum">
              <a:rPr lang="en-US" smtClean="0"/>
              <a:pPr/>
              <a:t>18</a:t>
            </a:fld>
            <a:endParaRPr lang="en-US"/>
          </a:p>
        </p:txBody>
      </p:sp>
    </p:spTree>
    <p:extLst>
      <p:ext uri="{BB962C8B-B14F-4D97-AF65-F5344CB8AC3E}">
        <p14:creationId xmlns:p14="http://schemas.microsoft.com/office/powerpoint/2010/main" val="22192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A882-F852-49CE-9B2F-7FF7819A3E60}"/>
              </a:ext>
            </a:extLst>
          </p:cNvPr>
          <p:cNvSpPr>
            <a:spLocks noGrp="1"/>
          </p:cNvSpPr>
          <p:nvPr>
            <p:ph type="title"/>
          </p:nvPr>
        </p:nvSpPr>
        <p:spPr/>
        <p:txBody>
          <a:bodyPr/>
          <a:lstStyle/>
          <a:p>
            <a:r>
              <a:rPr lang="en-US"/>
              <a:t>Missing values</a:t>
            </a:r>
          </a:p>
        </p:txBody>
      </p:sp>
      <p:sp>
        <p:nvSpPr>
          <p:cNvPr id="3" name="Content Placeholder 2">
            <a:extLst>
              <a:ext uri="{FF2B5EF4-FFF2-40B4-BE49-F238E27FC236}">
                <a16:creationId xmlns:a16="http://schemas.microsoft.com/office/drawing/2014/main" id="{5C10B7FA-5621-4A30-952B-87941F4FC6BB}"/>
              </a:ext>
            </a:extLst>
          </p:cNvPr>
          <p:cNvSpPr>
            <a:spLocks noGrp="1"/>
          </p:cNvSpPr>
          <p:nvPr>
            <p:ph idx="1"/>
          </p:nvPr>
        </p:nvSpPr>
        <p:spPr>
          <a:xfrm>
            <a:off x="457200" y="1028670"/>
            <a:ext cx="8229600" cy="3524280"/>
          </a:xfrm>
          <a:ln>
            <a:noFill/>
          </a:ln>
        </p:spPr>
        <p:txBody>
          <a:bodyPr>
            <a:normAutofit fontScale="92500" lnSpcReduction="20000"/>
          </a:bodyPr>
          <a:lstStyle/>
          <a:p>
            <a:r>
              <a:rPr lang="en-US" dirty="0">
                <a:solidFill>
                  <a:schemeClr val="tx1"/>
                </a:solidFill>
              </a:rPr>
              <a:t>Missing values</a:t>
            </a:r>
          </a:p>
          <a:p>
            <a:pPr lvl="1"/>
            <a:r>
              <a:rPr lang="en-US" dirty="0">
                <a:solidFill>
                  <a:schemeClr val="tx1"/>
                </a:solidFill>
              </a:rPr>
              <a:t>As a result of handling ICEs with hypothetical strategies</a:t>
            </a:r>
          </a:p>
          <a:p>
            <a:pPr lvl="1"/>
            <a:r>
              <a:rPr lang="en-US" i="1" dirty="0">
                <a:solidFill>
                  <a:schemeClr val="tx1"/>
                </a:solidFill>
              </a:rPr>
              <a:t>True</a:t>
            </a:r>
            <a:r>
              <a:rPr lang="en-US" dirty="0">
                <a:solidFill>
                  <a:schemeClr val="tx1"/>
                </a:solidFill>
              </a:rPr>
              <a:t> missing values caused by data not being collected</a:t>
            </a:r>
          </a:p>
          <a:p>
            <a:r>
              <a:rPr lang="en-US" dirty="0">
                <a:solidFill>
                  <a:schemeClr val="tx1"/>
                </a:solidFill>
              </a:rPr>
              <a:t>Assumptions for missingness and methods for handling missing values should be based on the underlying reasons of ICEs or missingness</a:t>
            </a:r>
          </a:p>
          <a:p>
            <a:pPr lvl="1"/>
            <a:r>
              <a:rPr lang="en-US" dirty="0">
                <a:solidFill>
                  <a:schemeClr val="tx1"/>
                </a:solidFill>
              </a:rPr>
              <a:t>ICEs due to AE</a:t>
            </a:r>
          </a:p>
          <a:p>
            <a:pPr lvl="2"/>
            <a:r>
              <a:rPr lang="en-US" dirty="0">
                <a:solidFill>
                  <a:schemeClr val="tx1"/>
                </a:solidFill>
              </a:rPr>
              <a:t>AE at “normal circumstances”</a:t>
            </a:r>
          </a:p>
          <a:p>
            <a:pPr lvl="2"/>
            <a:r>
              <a:rPr lang="en-US" dirty="0">
                <a:solidFill>
                  <a:schemeClr val="tx1"/>
                </a:solidFill>
              </a:rPr>
              <a:t>AE of COVID-19 illness</a:t>
            </a:r>
          </a:p>
          <a:p>
            <a:pPr lvl="1"/>
            <a:r>
              <a:rPr lang="en-US" dirty="0">
                <a:solidFill>
                  <a:schemeClr val="tx1"/>
                </a:solidFill>
              </a:rPr>
              <a:t>ICEs due to LoE</a:t>
            </a:r>
          </a:p>
          <a:p>
            <a:pPr lvl="1"/>
            <a:r>
              <a:rPr lang="en-US" dirty="0">
                <a:solidFill>
                  <a:schemeClr val="tx1"/>
                </a:solidFill>
              </a:rPr>
              <a:t>ICEs due to administrative reasons</a:t>
            </a:r>
          </a:p>
          <a:p>
            <a:pPr lvl="1"/>
            <a:r>
              <a:rPr lang="en-US" dirty="0">
                <a:solidFill>
                  <a:schemeClr val="tx1"/>
                </a:solidFill>
              </a:rPr>
              <a:t>Not due to ICEs</a:t>
            </a:r>
          </a:p>
        </p:txBody>
      </p:sp>
      <p:sp>
        <p:nvSpPr>
          <p:cNvPr id="6" name="Rectangle 5">
            <a:extLst>
              <a:ext uri="{FF2B5EF4-FFF2-40B4-BE49-F238E27FC236}">
                <a16:creationId xmlns:a16="http://schemas.microsoft.com/office/drawing/2014/main" id="{9E741FE2-06C3-4EBE-9A6F-9EBEEC3D056E}"/>
              </a:ext>
            </a:extLst>
          </p:cNvPr>
          <p:cNvSpPr/>
          <p:nvPr/>
        </p:nvSpPr>
        <p:spPr>
          <a:xfrm>
            <a:off x="381000" y="4552950"/>
            <a:ext cx="4820935" cy="307777"/>
          </a:xfrm>
          <a:prstGeom prst="rect">
            <a:avLst/>
          </a:prstGeom>
        </p:spPr>
        <p:txBody>
          <a:bodyPr wrap="none">
            <a:spAutoFit/>
          </a:bodyPr>
          <a:lstStyle/>
          <a:p>
            <a:r>
              <a:rPr lang="en-US" sz="1400" dirty="0">
                <a:solidFill>
                  <a:srgbClr val="542804"/>
                </a:solidFill>
              </a:rPr>
              <a:t>AE, adverse event; ICEs, intercurrent events; </a:t>
            </a:r>
            <a:r>
              <a:rPr lang="en-US" sz="1400" dirty="0" err="1">
                <a:solidFill>
                  <a:srgbClr val="542804"/>
                </a:solidFill>
              </a:rPr>
              <a:t>LoE</a:t>
            </a:r>
            <a:r>
              <a:rPr lang="en-US" sz="1400" dirty="0">
                <a:solidFill>
                  <a:srgbClr val="542804"/>
                </a:solidFill>
              </a:rPr>
              <a:t>, lack of efficacy</a:t>
            </a:r>
          </a:p>
        </p:txBody>
      </p:sp>
      <p:sp>
        <p:nvSpPr>
          <p:cNvPr id="7" name="Slide Number Placeholder 6">
            <a:extLst>
              <a:ext uri="{FF2B5EF4-FFF2-40B4-BE49-F238E27FC236}">
                <a16:creationId xmlns:a16="http://schemas.microsoft.com/office/drawing/2014/main" id="{AF6D0533-476E-43DD-B7DD-58A0C1D4B217}"/>
              </a:ext>
            </a:extLst>
          </p:cNvPr>
          <p:cNvSpPr>
            <a:spLocks noGrp="1"/>
          </p:cNvSpPr>
          <p:nvPr>
            <p:ph type="sldNum" sz="quarter" idx="12"/>
          </p:nvPr>
        </p:nvSpPr>
        <p:spPr/>
        <p:txBody>
          <a:bodyPr/>
          <a:lstStyle/>
          <a:p>
            <a:fld id="{1DA079B0-34FF-9449-83ED-AEDF3F6C1CC6}" type="slidenum">
              <a:rPr lang="en-US" smtClean="0"/>
              <a:pPr/>
              <a:t>19</a:t>
            </a:fld>
            <a:endParaRPr lang="en-US"/>
          </a:p>
        </p:txBody>
      </p:sp>
    </p:spTree>
    <p:extLst>
      <p:ext uri="{BB962C8B-B14F-4D97-AF65-F5344CB8AC3E}">
        <p14:creationId xmlns:p14="http://schemas.microsoft.com/office/powerpoint/2010/main" val="1295885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91B19-F430-4265-BCE8-B6A676FF550E}"/>
              </a:ext>
            </a:extLst>
          </p:cNvPr>
          <p:cNvSpPr>
            <a:spLocks noGrp="1"/>
          </p:cNvSpPr>
          <p:nvPr>
            <p:ph type="title"/>
          </p:nvPr>
        </p:nvSpPr>
        <p:spPr/>
        <p:txBody>
          <a:bodyPr/>
          <a:lstStyle/>
          <a:p>
            <a:r>
              <a:rPr lang="en-US" dirty="0"/>
              <a:t>This talk is based on recent publications</a:t>
            </a:r>
          </a:p>
        </p:txBody>
      </p:sp>
      <p:sp>
        <p:nvSpPr>
          <p:cNvPr id="7" name="Slide Number Placeholder 6">
            <a:extLst>
              <a:ext uri="{FF2B5EF4-FFF2-40B4-BE49-F238E27FC236}">
                <a16:creationId xmlns:a16="http://schemas.microsoft.com/office/drawing/2014/main" id="{2B082681-B7BD-4EED-8846-182EB9F919D9}"/>
              </a:ext>
            </a:extLst>
          </p:cNvPr>
          <p:cNvSpPr>
            <a:spLocks noGrp="1"/>
          </p:cNvSpPr>
          <p:nvPr>
            <p:ph type="sldNum" sz="quarter" idx="12"/>
          </p:nvPr>
        </p:nvSpPr>
        <p:spPr/>
        <p:txBody>
          <a:bodyPr/>
          <a:lstStyle/>
          <a:p>
            <a:fld id="{1DA079B0-34FF-9449-83ED-AEDF3F6C1CC6}" type="slidenum">
              <a:rPr lang="en-US" smtClean="0"/>
              <a:pPr/>
              <a:t>2</a:t>
            </a:fld>
            <a:endParaRPr lang="en-US"/>
          </a:p>
        </p:txBody>
      </p:sp>
      <p:pic>
        <p:nvPicPr>
          <p:cNvPr id="4" name="Picture 3">
            <a:extLst>
              <a:ext uri="{FF2B5EF4-FFF2-40B4-BE49-F238E27FC236}">
                <a16:creationId xmlns:a16="http://schemas.microsoft.com/office/drawing/2014/main" id="{7CF1811E-AEA9-4985-A8F0-CDB3B9954FC2}"/>
              </a:ext>
            </a:extLst>
          </p:cNvPr>
          <p:cNvPicPr>
            <a:picLocks noChangeAspect="1"/>
          </p:cNvPicPr>
          <p:nvPr/>
        </p:nvPicPr>
        <p:blipFill>
          <a:blip r:embed="rId2"/>
          <a:stretch>
            <a:fillRect/>
          </a:stretch>
        </p:blipFill>
        <p:spPr>
          <a:xfrm>
            <a:off x="3669016" y="1194986"/>
            <a:ext cx="5440591" cy="1943068"/>
          </a:xfrm>
          <a:prstGeom prst="rect">
            <a:avLst/>
          </a:prstGeom>
        </p:spPr>
      </p:pic>
      <p:pic>
        <p:nvPicPr>
          <p:cNvPr id="8" name="Picture 7">
            <a:extLst>
              <a:ext uri="{FF2B5EF4-FFF2-40B4-BE49-F238E27FC236}">
                <a16:creationId xmlns:a16="http://schemas.microsoft.com/office/drawing/2014/main" id="{7D94AE1D-E3D1-45B3-B3F1-F65F4938507B}"/>
              </a:ext>
            </a:extLst>
          </p:cNvPr>
          <p:cNvPicPr>
            <a:picLocks noChangeAspect="1"/>
          </p:cNvPicPr>
          <p:nvPr/>
        </p:nvPicPr>
        <p:blipFill>
          <a:blip r:embed="rId3"/>
          <a:stretch>
            <a:fillRect/>
          </a:stretch>
        </p:blipFill>
        <p:spPr>
          <a:xfrm>
            <a:off x="54115" y="1196686"/>
            <a:ext cx="3774832" cy="1943068"/>
          </a:xfrm>
          <a:prstGeom prst="rect">
            <a:avLst/>
          </a:prstGeom>
        </p:spPr>
      </p:pic>
    </p:spTree>
    <p:extLst>
      <p:ext uri="{BB962C8B-B14F-4D97-AF65-F5344CB8AC3E}">
        <p14:creationId xmlns:p14="http://schemas.microsoft.com/office/powerpoint/2010/main" val="1416121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B2C8-6D21-401B-99F9-479514512D9D}"/>
              </a:ext>
            </a:extLst>
          </p:cNvPr>
          <p:cNvSpPr>
            <a:spLocks noGrp="1"/>
          </p:cNvSpPr>
          <p:nvPr>
            <p:ph type="title"/>
          </p:nvPr>
        </p:nvSpPr>
        <p:spPr/>
        <p:txBody>
          <a:bodyPr/>
          <a:lstStyle/>
          <a:p>
            <a:r>
              <a:rPr lang="en-US" dirty="0"/>
              <a:t>Understand the potential outcome before imputing</a:t>
            </a:r>
          </a:p>
        </p:txBody>
      </p:sp>
      <p:sp>
        <p:nvSpPr>
          <p:cNvPr id="3" name="Content Placeholder 2">
            <a:extLst>
              <a:ext uri="{FF2B5EF4-FFF2-40B4-BE49-F238E27FC236}">
                <a16:creationId xmlns:a16="http://schemas.microsoft.com/office/drawing/2014/main" id="{4B8A916C-41B7-4C67-9019-3F41CCCF2D2C}"/>
              </a:ext>
            </a:extLst>
          </p:cNvPr>
          <p:cNvSpPr>
            <a:spLocks noGrp="1"/>
          </p:cNvSpPr>
          <p:nvPr>
            <p:ph idx="1"/>
          </p:nvPr>
        </p:nvSpPr>
        <p:spPr>
          <a:xfrm>
            <a:off x="457200" y="2959822"/>
            <a:ext cx="8229600" cy="1538662"/>
          </a:xfrm>
        </p:spPr>
        <p:txBody>
          <a:bodyPr>
            <a:normAutofit fontScale="77500" lnSpcReduction="20000"/>
          </a:bodyPr>
          <a:lstStyle/>
          <a:p>
            <a:r>
              <a:rPr lang="en-US" dirty="0">
                <a:solidFill>
                  <a:schemeClr val="tx1"/>
                </a:solidFill>
              </a:rPr>
              <a:t>What is the potential outcome of interest at last scheduled visit?</a:t>
            </a:r>
          </a:p>
          <a:p>
            <a:pPr lvl="1"/>
            <a:r>
              <a:rPr lang="en-US" dirty="0">
                <a:solidFill>
                  <a:schemeClr val="tx1"/>
                </a:solidFill>
              </a:rPr>
              <a:t>The potential outcome of not taking study medication but using rescue medication</a:t>
            </a:r>
            <a:endParaRPr lang="en-US" strike="sngStrike" dirty="0">
              <a:solidFill>
                <a:srgbClr val="FF0000"/>
              </a:solidFill>
            </a:endParaRPr>
          </a:p>
          <a:p>
            <a:pPr lvl="1"/>
            <a:r>
              <a:rPr lang="en-US" dirty="0">
                <a:solidFill>
                  <a:schemeClr val="tx1"/>
                </a:solidFill>
              </a:rPr>
              <a:t>The potential outcome of not taking study medication and not using rescue medication (having no access to treatment)</a:t>
            </a:r>
          </a:p>
          <a:p>
            <a:pPr lvl="1"/>
            <a:r>
              <a:rPr lang="en-US" dirty="0">
                <a:solidFill>
                  <a:schemeClr val="tx1"/>
                </a:solidFill>
              </a:rPr>
              <a:t>The potential outcome of continuing to taking study medication rather than using rescue medication</a:t>
            </a:r>
          </a:p>
          <a:p>
            <a:pPr lvl="1"/>
            <a:endParaRPr lang="en-US" dirty="0">
              <a:solidFill>
                <a:schemeClr val="tx1"/>
              </a:solidFill>
            </a:endParaRPr>
          </a:p>
        </p:txBody>
      </p:sp>
      <p:cxnSp>
        <p:nvCxnSpPr>
          <p:cNvPr id="6" name="Straight Connector 5">
            <a:extLst>
              <a:ext uri="{FF2B5EF4-FFF2-40B4-BE49-F238E27FC236}">
                <a16:creationId xmlns:a16="http://schemas.microsoft.com/office/drawing/2014/main" id="{017B91E1-B10A-4B52-88B5-5550EB9C05D6}"/>
              </a:ext>
            </a:extLst>
          </p:cNvPr>
          <p:cNvCxnSpPr>
            <a:cxnSpLocks/>
          </p:cNvCxnSpPr>
          <p:nvPr/>
        </p:nvCxnSpPr>
        <p:spPr>
          <a:xfrm>
            <a:off x="790324" y="1095375"/>
            <a:ext cx="0" cy="1290638"/>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660A4806-CEBF-43E5-9CF5-B8FAA1199D3E}"/>
              </a:ext>
            </a:extLst>
          </p:cNvPr>
          <p:cNvCxnSpPr>
            <a:cxnSpLocks/>
          </p:cNvCxnSpPr>
          <p:nvPr/>
        </p:nvCxnSpPr>
        <p:spPr>
          <a:xfrm>
            <a:off x="3228724" y="1366834"/>
            <a:ext cx="1936203"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265C5C35-E359-4BD3-BB48-7DF3461528FC}"/>
              </a:ext>
            </a:extLst>
          </p:cNvPr>
          <p:cNvCxnSpPr/>
          <p:nvPr/>
        </p:nvCxnSpPr>
        <p:spPr>
          <a:xfrm flipH="1">
            <a:off x="790324" y="1366834"/>
            <a:ext cx="2438400" cy="0"/>
          </a:xfrm>
          <a:prstGeom prst="line">
            <a:avLst/>
          </a:prstGeom>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8E65130B-4E50-423B-81B5-8B2D1F94AE1E}"/>
              </a:ext>
            </a:extLst>
          </p:cNvPr>
          <p:cNvSpPr txBox="1"/>
          <p:nvPr/>
        </p:nvSpPr>
        <p:spPr>
          <a:xfrm>
            <a:off x="3307130" y="1182168"/>
            <a:ext cx="279021" cy="369332"/>
          </a:xfrm>
          <a:prstGeom prst="rect">
            <a:avLst/>
          </a:prstGeom>
          <a:noFill/>
        </p:spPr>
        <p:txBody>
          <a:bodyPr wrap="square" rtlCol="0">
            <a:spAutoFit/>
          </a:bodyPr>
          <a:lstStyle/>
          <a:p>
            <a:r>
              <a:rPr lang="en-US" dirty="0"/>
              <a:t>X</a:t>
            </a:r>
          </a:p>
        </p:txBody>
      </p:sp>
      <p:sp>
        <p:nvSpPr>
          <p:cNvPr id="12" name="TextBox 11">
            <a:extLst>
              <a:ext uri="{FF2B5EF4-FFF2-40B4-BE49-F238E27FC236}">
                <a16:creationId xmlns:a16="http://schemas.microsoft.com/office/drawing/2014/main" id="{2D0C6A0D-CFB7-4642-B323-5AC99BE1FF1E}"/>
              </a:ext>
            </a:extLst>
          </p:cNvPr>
          <p:cNvSpPr txBox="1"/>
          <p:nvPr/>
        </p:nvSpPr>
        <p:spPr>
          <a:xfrm>
            <a:off x="4554092" y="1175063"/>
            <a:ext cx="228600"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t>
            </a:r>
            <a:endParaRPr lang="en-US" dirty="0"/>
          </a:p>
        </p:txBody>
      </p:sp>
      <p:cxnSp>
        <p:nvCxnSpPr>
          <p:cNvPr id="14" name="Straight Connector 13">
            <a:extLst>
              <a:ext uri="{FF2B5EF4-FFF2-40B4-BE49-F238E27FC236}">
                <a16:creationId xmlns:a16="http://schemas.microsoft.com/office/drawing/2014/main" id="{71D9F3D3-11F6-4DC3-BC49-787F83AE7620}"/>
              </a:ext>
            </a:extLst>
          </p:cNvPr>
          <p:cNvCxnSpPr>
            <a:cxnSpLocks/>
          </p:cNvCxnSpPr>
          <p:nvPr/>
        </p:nvCxnSpPr>
        <p:spPr>
          <a:xfrm>
            <a:off x="5732814" y="1123176"/>
            <a:ext cx="0" cy="1262837"/>
          </a:xfrm>
          <a:prstGeom prst="line">
            <a:avLst/>
          </a:prstGeom>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F6878444-2F1F-487D-9BBF-5E0D59BA4148}"/>
              </a:ext>
            </a:extLst>
          </p:cNvPr>
          <p:cNvSpPr txBox="1"/>
          <p:nvPr/>
        </p:nvSpPr>
        <p:spPr>
          <a:xfrm>
            <a:off x="637924" y="1221698"/>
            <a:ext cx="304800" cy="307777"/>
          </a:xfrm>
          <a:prstGeom prst="rect">
            <a:avLst/>
          </a:prstGeom>
          <a:noFill/>
        </p:spPr>
        <p:txBody>
          <a:bodyPr wrap="square" rtlCol="0">
            <a:spAutoFit/>
          </a:bodyPr>
          <a:lstStyle/>
          <a:p>
            <a:r>
              <a:rPr lang="en-US" sz="1400" dirty="0"/>
              <a:t>O</a:t>
            </a:r>
          </a:p>
        </p:txBody>
      </p:sp>
      <p:sp>
        <p:nvSpPr>
          <p:cNvPr id="16" name="TextBox 15">
            <a:extLst>
              <a:ext uri="{FF2B5EF4-FFF2-40B4-BE49-F238E27FC236}">
                <a16:creationId xmlns:a16="http://schemas.microsoft.com/office/drawing/2014/main" id="{B6CF57CA-E160-4FF4-B7FC-F59950FE2B9A}"/>
              </a:ext>
            </a:extLst>
          </p:cNvPr>
          <p:cNvSpPr txBox="1"/>
          <p:nvPr/>
        </p:nvSpPr>
        <p:spPr>
          <a:xfrm>
            <a:off x="1897852" y="1221698"/>
            <a:ext cx="304800" cy="307777"/>
          </a:xfrm>
          <a:prstGeom prst="rect">
            <a:avLst/>
          </a:prstGeom>
          <a:noFill/>
          <a:ln>
            <a:noFill/>
          </a:ln>
        </p:spPr>
        <p:txBody>
          <a:bodyPr wrap="square" rtlCol="0">
            <a:spAutoFit/>
          </a:bodyPr>
          <a:lstStyle/>
          <a:p>
            <a:r>
              <a:rPr lang="en-US" sz="1400" dirty="0"/>
              <a:t>O</a:t>
            </a:r>
          </a:p>
        </p:txBody>
      </p:sp>
      <p:sp>
        <p:nvSpPr>
          <p:cNvPr id="17" name="TextBox 16">
            <a:extLst>
              <a:ext uri="{FF2B5EF4-FFF2-40B4-BE49-F238E27FC236}">
                <a16:creationId xmlns:a16="http://schemas.microsoft.com/office/drawing/2014/main" id="{083B9308-1FB1-4EAD-9FC3-F5625F248BA8}"/>
              </a:ext>
            </a:extLst>
          </p:cNvPr>
          <p:cNvSpPr txBox="1"/>
          <p:nvPr/>
        </p:nvSpPr>
        <p:spPr>
          <a:xfrm>
            <a:off x="3000123" y="1223939"/>
            <a:ext cx="304800" cy="307777"/>
          </a:xfrm>
          <a:prstGeom prst="rect">
            <a:avLst/>
          </a:prstGeom>
          <a:noFill/>
          <a:ln>
            <a:noFill/>
          </a:ln>
        </p:spPr>
        <p:txBody>
          <a:bodyPr wrap="square" rtlCol="0">
            <a:spAutoFit/>
          </a:bodyPr>
          <a:lstStyle/>
          <a:p>
            <a:r>
              <a:rPr lang="en-US" sz="1400" dirty="0"/>
              <a:t>O</a:t>
            </a:r>
          </a:p>
        </p:txBody>
      </p:sp>
      <p:sp>
        <p:nvSpPr>
          <p:cNvPr id="18" name="TextBox 17">
            <a:extLst>
              <a:ext uri="{FF2B5EF4-FFF2-40B4-BE49-F238E27FC236}">
                <a16:creationId xmlns:a16="http://schemas.microsoft.com/office/drawing/2014/main" id="{5661DB0E-8FD5-412D-AA5B-EAC9E6D70BA7}"/>
              </a:ext>
            </a:extLst>
          </p:cNvPr>
          <p:cNvSpPr txBox="1"/>
          <p:nvPr/>
        </p:nvSpPr>
        <p:spPr>
          <a:xfrm>
            <a:off x="4260051" y="1220082"/>
            <a:ext cx="304800" cy="307777"/>
          </a:xfrm>
          <a:prstGeom prst="rect">
            <a:avLst/>
          </a:prstGeom>
          <a:noFill/>
        </p:spPr>
        <p:txBody>
          <a:bodyPr wrap="square" rtlCol="0">
            <a:spAutoFit/>
          </a:bodyPr>
          <a:lstStyle/>
          <a:p>
            <a:r>
              <a:rPr lang="en-US" sz="1400" dirty="0"/>
              <a:t>O</a:t>
            </a:r>
          </a:p>
        </p:txBody>
      </p:sp>
      <p:sp>
        <p:nvSpPr>
          <p:cNvPr id="40" name="TextBox 39">
            <a:extLst>
              <a:ext uri="{FF2B5EF4-FFF2-40B4-BE49-F238E27FC236}">
                <a16:creationId xmlns:a16="http://schemas.microsoft.com/office/drawing/2014/main" id="{749FA901-7998-443E-A527-674F31B677AF}"/>
              </a:ext>
            </a:extLst>
          </p:cNvPr>
          <p:cNvSpPr txBox="1"/>
          <p:nvPr/>
        </p:nvSpPr>
        <p:spPr>
          <a:xfrm>
            <a:off x="4919983" y="1070366"/>
            <a:ext cx="1016305" cy="276999"/>
          </a:xfrm>
          <a:prstGeom prst="rect">
            <a:avLst/>
          </a:prstGeom>
          <a:noFill/>
        </p:spPr>
        <p:txBody>
          <a:bodyPr wrap="square" rtlCol="0">
            <a:spAutoFit/>
          </a:bodyPr>
          <a:lstStyle/>
          <a:p>
            <a:r>
              <a:rPr lang="en-US" sz="1200" dirty="0"/>
              <a:t>Dropout</a:t>
            </a:r>
          </a:p>
        </p:txBody>
      </p:sp>
      <p:sp>
        <p:nvSpPr>
          <p:cNvPr id="42" name="TextBox 41">
            <a:extLst>
              <a:ext uri="{FF2B5EF4-FFF2-40B4-BE49-F238E27FC236}">
                <a16:creationId xmlns:a16="http://schemas.microsoft.com/office/drawing/2014/main" id="{57712EBD-B082-4B46-99FC-E241FFEE1525}"/>
              </a:ext>
            </a:extLst>
          </p:cNvPr>
          <p:cNvSpPr txBox="1"/>
          <p:nvPr/>
        </p:nvSpPr>
        <p:spPr>
          <a:xfrm>
            <a:off x="284027" y="2455076"/>
            <a:ext cx="1263704" cy="276999"/>
          </a:xfrm>
          <a:prstGeom prst="rect">
            <a:avLst/>
          </a:prstGeom>
          <a:noFill/>
        </p:spPr>
        <p:txBody>
          <a:bodyPr wrap="square" rtlCol="0">
            <a:spAutoFit/>
          </a:bodyPr>
          <a:lstStyle/>
          <a:p>
            <a:r>
              <a:rPr lang="en-US" sz="1200" dirty="0"/>
              <a:t>Randomization</a:t>
            </a:r>
          </a:p>
        </p:txBody>
      </p:sp>
      <p:sp>
        <p:nvSpPr>
          <p:cNvPr id="43" name="TextBox 42">
            <a:extLst>
              <a:ext uri="{FF2B5EF4-FFF2-40B4-BE49-F238E27FC236}">
                <a16:creationId xmlns:a16="http://schemas.microsoft.com/office/drawing/2014/main" id="{9AD70ACD-233B-4B8A-A3C9-7B6B2C7AD7B0}"/>
              </a:ext>
            </a:extLst>
          </p:cNvPr>
          <p:cNvSpPr txBox="1"/>
          <p:nvPr/>
        </p:nvSpPr>
        <p:spPr>
          <a:xfrm>
            <a:off x="5016051" y="2480581"/>
            <a:ext cx="1462906" cy="276999"/>
          </a:xfrm>
          <a:prstGeom prst="rect">
            <a:avLst/>
          </a:prstGeom>
          <a:noFill/>
        </p:spPr>
        <p:txBody>
          <a:bodyPr wrap="square" rtlCol="0">
            <a:spAutoFit/>
          </a:bodyPr>
          <a:lstStyle/>
          <a:p>
            <a:r>
              <a:rPr lang="en-US" sz="1200" dirty="0"/>
              <a:t>Last scheduled visit</a:t>
            </a:r>
          </a:p>
        </p:txBody>
      </p:sp>
      <p:sp>
        <p:nvSpPr>
          <p:cNvPr id="45" name="TextBox 44">
            <a:extLst>
              <a:ext uri="{FF2B5EF4-FFF2-40B4-BE49-F238E27FC236}">
                <a16:creationId xmlns:a16="http://schemas.microsoft.com/office/drawing/2014/main" id="{AB356B60-FAF0-4E3E-A47A-353FD98820F2}"/>
              </a:ext>
            </a:extLst>
          </p:cNvPr>
          <p:cNvSpPr txBox="1"/>
          <p:nvPr/>
        </p:nvSpPr>
        <p:spPr>
          <a:xfrm>
            <a:off x="5583779" y="1198621"/>
            <a:ext cx="271464" cy="307777"/>
          </a:xfrm>
          <a:prstGeom prst="rect">
            <a:avLst/>
          </a:prstGeom>
          <a:noFill/>
        </p:spPr>
        <p:txBody>
          <a:bodyPr wrap="square">
            <a:spAutoFit/>
          </a:bodyPr>
          <a:lstStyle/>
          <a:p>
            <a:r>
              <a:rPr lang="en-US" sz="1400" b="1" dirty="0">
                <a:solidFill>
                  <a:srgbClr val="FF0000"/>
                </a:solidFill>
                <a:latin typeface="Calibri" panose="020F0502020204030204" pitchFamily="34" charset="0"/>
                <a:cs typeface="Calibri" panose="020F0502020204030204" pitchFamily="34" charset="0"/>
              </a:rPr>
              <a:t>?</a:t>
            </a:r>
            <a:endParaRPr lang="en-US" sz="1400" b="1" dirty="0">
              <a:solidFill>
                <a:srgbClr val="FF0000"/>
              </a:solidFill>
            </a:endParaRPr>
          </a:p>
        </p:txBody>
      </p:sp>
      <p:sp>
        <p:nvSpPr>
          <p:cNvPr id="46" name="TextBox 45">
            <a:extLst>
              <a:ext uri="{FF2B5EF4-FFF2-40B4-BE49-F238E27FC236}">
                <a16:creationId xmlns:a16="http://schemas.microsoft.com/office/drawing/2014/main" id="{DFA30568-1A6C-44B3-9CF2-EFFCBE9045F0}"/>
              </a:ext>
            </a:extLst>
          </p:cNvPr>
          <p:cNvSpPr txBox="1"/>
          <p:nvPr/>
        </p:nvSpPr>
        <p:spPr>
          <a:xfrm>
            <a:off x="6204229" y="938967"/>
            <a:ext cx="2884881" cy="1169551"/>
          </a:xfrm>
          <a:prstGeom prst="rect">
            <a:avLst/>
          </a:prstGeom>
          <a:noFill/>
        </p:spPr>
        <p:txBody>
          <a:bodyPr wrap="square" rtlCol="0">
            <a:spAutoFit/>
          </a:bodyPr>
          <a:lstStyle/>
          <a:p>
            <a:r>
              <a:rPr lang="en-US" sz="1400" dirty="0"/>
              <a:t>O: measurement available</a:t>
            </a:r>
          </a:p>
          <a:p>
            <a:r>
              <a:rPr lang="en-US" sz="1400" b="1" dirty="0">
                <a:solidFill>
                  <a:srgbClr val="FF0000"/>
                </a:solidFill>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 measurement missing</a:t>
            </a:r>
          </a:p>
          <a:p>
            <a:r>
              <a:rPr lang="en-US" sz="1400" dirty="0"/>
              <a:t>X: treatment discontinuation</a:t>
            </a:r>
          </a:p>
          <a:p>
            <a:r>
              <a:rPr lang="en-US" sz="1400" dirty="0">
                <a:latin typeface="Calibri" panose="020F0502020204030204" pitchFamily="34" charset="0"/>
                <a:cs typeface="Calibri" panose="020F0502020204030204" pitchFamily="34" charset="0"/>
              </a:rPr>
              <a:t>◊: Use of rescue medication</a:t>
            </a:r>
          </a:p>
          <a:p>
            <a:r>
              <a:rPr lang="en-US" sz="1400" dirty="0">
                <a:latin typeface="Calibri" panose="020F0502020204030204" pitchFamily="34" charset="0"/>
                <a:cs typeface="Calibri" panose="020F0502020204030204" pitchFamily="34" charset="0"/>
              </a:rPr>
              <a:t>Dropout: study discontinuation</a:t>
            </a:r>
            <a:endParaRPr lang="en-US" sz="1400" dirty="0"/>
          </a:p>
        </p:txBody>
      </p:sp>
      <p:cxnSp>
        <p:nvCxnSpPr>
          <p:cNvPr id="48" name="Straight Arrow Connector 47">
            <a:extLst>
              <a:ext uri="{FF2B5EF4-FFF2-40B4-BE49-F238E27FC236}">
                <a16:creationId xmlns:a16="http://schemas.microsoft.com/office/drawing/2014/main" id="{39FB05A0-58F4-445C-848B-0B0D421F8D5B}"/>
              </a:ext>
            </a:extLst>
          </p:cNvPr>
          <p:cNvCxnSpPr>
            <a:cxnSpLocks/>
          </p:cNvCxnSpPr>
          <p:nvPr/>
        </p:nvCxnSpPr>
        <p:spPr>
          <a:xfrm>
            <a:off x="3228724" y="1763348"/>
            <a:ext cx="70748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12888DB0-4568-484C-977C-BD82BD32934B}"/>
              </a:ext>
            </a:extLst>
          </p:cNvPr>
          <p:cNvCxnSpPr/>
          <p:nvPr/>
        </p:nvCxnSpPr>
        <p:spPr>
          <a:xfrm flipH="1">
            <a:off x="790324" y="1763348"/>
            <a:ext cx="2438400" cy="0"/>
          </a:xfrm>
          <a:prstGeom prst="line">
            <a:avLst/>
          </a:prstGeom>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DF6CD134-8A81-4EDE-BF1F-EB5AAB63279F}"/>
              </a:ext>
            </a:extLst>
          </p:cNvPr>
          <p:cNvSpPr txBox="1"/>
          <p:nvPr/>
        </p:nvSpPr>
        <p:spPr>
          <a:xfrm>
            <a:off x="3307130" y="1578682"/>
            <a:ext cx="279021" cy="369332"/>
          </a:xfrm>
          <a:prstGeom prst="rect">
            <a:avLst/>
          </a:prstGeom>
          <a:noFill/>
        </p:spPr>
        <p:txBody>
          <a:bodyPr wrap="square" rtlCol="0">
            <a:spAutoFit/>
          </a:bodyPr>
          <a:lstStyle/>
          <a:p>
            <a:r>
              <a:rPr lang="en-US" dirty="0"/>
              <a:t>X</a:t>
            </a:r>
          </a:p>
        </p:txBody>
      </p:sp>
      <p:sp>
        <p:nvSpPr>
          <p:cNvPr id="51" name="TextBox 50">
            <a:extLst>
              <a:ext uri="{FF2B5EF4-FFF2-40B4-BE49-F238E27FC236}">
                <a16:creationId xmlns:a16="http://schemas.microsoft.com/office/drawing/2014/main" id="{FADCFCE2-4346-45F4-BE09-8E5B25D3A592}"/>
              </a:ext>
            </a:extLst>
          </p:cNvPr>
          <p:cNvSpPr txBox="1"/>
          <p:nvPr/>
        </p:nvSpPr>
        <p:spPr>
          <a:xfrm>
            <a:off x="5583779" y="1595135"/>
            <a:ext cx="271464" cy="307777"/>
          </a:xfrm>
          <a:prstGeom prst="rect">
            <a:avLst/>
          </a:prstGeom>
          <a:noFill/>
        </p:spPr>
        <p:txBody>
          <a:bodyPr wrap="square">
            <a:spAutoFit/>
          </a:bodyPr>
          <a:lstStyle/>
          <a:p>
            <a:r>
              <a:rPr lang="en-US" sz="1400" b="1" dirty="0">
                <a:solidFill>
                  <a:srgbClr val="FF0000"/>
                </a:solidFill>
                <a:latin typeface="Calibri" panose="020F0502020204030204" pitchFamily="34" charset="0"/>
                <a:cs typeface="Calibri" panose="020F0502020204030204" pitchFamily="34" charset="0"/>
              </a:rPr>
              <a:t>?</a:t>
            </a:r>
            <a:endParaRPr lang="en-US" sz="1400" b="1" dirty="0">
              <a:solidFill>
                <a:srgbClr val="FF0000"/>
              </a:solidFill>
            </a:endParaRPr>
          </a:p>
        </p:txBody>
      </p:sp>
      <p:sp>
        <p:nvSpPr>
          <p:cNvPr id="52" name="TextBox 51">
            <a:extLst>
              <a:ext uri="{FF2B5EF4-FFF2-40B4-BE49-F238E27FC236}">
                <a16:creationId xmlns:a16="http://schemas.microsoft.com/office/drawing/2014/main" id="{AE14C0AF-14EC-4DC3-A640-6DA21FEA7130}"/>
              </a:ext>
            </a:extLst>
          </p:cNvPr>
          <p:cNvSpPr txBox="1"/>
          <p:nvPr/>
        </p:nvSpPr>
        <p:spPr>
          <a:xfrm>
            <a:off x="640300" y="1602704"/>
            <a:ext cx="304800" cy="307777"/>
          </a:xfrm>
          <a:prstGeom prst="rect">
            <a:avLst/>
          </a:prstGeom>
          <a:noFill/>
        </p:spPr>
        <p:txBody>
          <a:bodyPr wrap="square" rtlCol="0">
            <a:spAutoFit/>
          </a:bodyPr>
          <a:lstStyle/>
          <a:p>
            <a:r>
              <a:rPr lang="en-US" sz="1400" dirty="0"/>
              <a:t>O</a:t>
            </a:r>
          </a:p>
        </p:txBody>
      </p:sp>
      <p:sp>
        <p:nvSpPr>
          <p:cNvPr id="53" name="TextBox 52">
            <a:extLst>
              <a:ext uri="{FF2B5EF4-FFF2-40B4-BE49-F238E27FC236}">
                <a16:creationId xmlns:a16="http://schemas.microsoft.com/office/drawing/2014/main" id="{A3121D38-C0A7-4215-A055-C7402ECDCF21}"/>
              </a:ext>
            </a:extLst>
          </p:cNvPr>
          <p:cNvSpPr txBox="1"/>
          <p:nvPr/>
        </p:nvSpPr>
        <p:spPr>
          <a:xfrm>
            <a:off x="1900228" y="1602704"/>
            <a:ext cx="304800" cy="307777"/>
          </a:xfrm>
          <a:prstGeom prst="rect">
            <a:avLst/>
          </a:prstGeom>
          <a:noFill/>
          <a:ln>
            <a:noFill/>
          </a:ln>
        </p:spPr>
        <p:txBody>
          <a:bodyPr wrap="square" rtlCol="0">
            <a:spAutoFit/>
          </a:bodyPr>
          <a:lstStyle/>
          <a:p>
            <a:r>
              <a:rPr lang="en-US" sz="1400" dirty="0"/>
              <a:t>O</a:t>
            </a:r>
          </a:p>
        </p:txBody>
      </p:sp>
      <p:sp>
        <p:nvSpPr>
          <p:cNvPr id="54" name="TextBox 53">
            <a:extLst>
              <a:ext uri="{FF2B5EF4-FFF2-40B4-BE49-F238E27FC236}">
                <a16:creationId xmlns:a16="http://schemas.microsoft.com/office/drawing/2014/main" id="{CB46546A-8F74-451B-9AF1-CA6943B7F3EC}"/>
              </a:ext>
            </a:extLst>
          </p:cNvPr>
          <p:cNvSpPr txBox="1"/>
          <p:nvPr/>
        </p:nvSpPr>
        <p:spPr>
          <a:xfrm>
            <a:off x="3002499" y="1604945"/>
            <a:ext cx="304800" cy="307777"/>
          </a:xfrm>
          <a:prstGeom prst="rect">
            <a:avLst/>
          </a:prstGeom>
          <a:noFill/>
          <a:ln>
            <a:noFill/>
          </a:ln>
        </p:spPr>
        <p:txBody>
          <a:bodyPr wrap="square" rtlCol="0">
            <a:spAutoFit/>
          </a:bodyPr>
          <a:lstStyle/>
          <a:p>
            <a:r>
              <a:rPr lang="en-US" sz="1400" dirty="0"/>
              <a:t>O</a:t>
            </a:r>
          </a:p>
        </p:txBody>
      </p:sp>
      <p:sp>
        <p:nvSpPr>
          <p:cNvPr id="56" name="TextBox 55">
            <a:extLst>
              <a:ext uri="{FF2B5EF4-FFF2-40B4-BE49-F238E27FC236}">
                <a16:creationId xmlns:a16="http://schemas.microsoft.com/office/drawing/2014/main" id="{820F0584-391E-4163-BF40-3641FB48DC96}"/>
              </a:ext>
            </a:extLst>
          </p:cNvPr>
          <p:cNvSpPr txBox="1"/>
          <p:nvPr/>
        </p:nvSpPr>
        <p:spPr>
          <a:xfrm>
            <a:off x="3943160" y="1608137"/>
            <a:ext cx="1016305" cy="276999"/>
          </a:xfrm>
          <a:prstGeom prst="rect">
            <a:avLst/>
          </a:prstGeom>
          <a:noFill/>
        </p:spPr>
        <p:txBody>
          <a:bodyPr wrap="square" rtlCol="0">
            <a:spAutoFit/>
          </a:bodyPr>
          <a:lstStyle/>
          <a:p>
            <a:r>
              <a:rPr lang="en-US" sz="1200" dirty="0"/>
              <a:t>Dropout</a:t>
            </a:r>
          </a:p>
        </p:txBody>
      </p:sp>
      <p:sp>
        <p:nvSpPr>
          <p:cNvPr id="57" name="Slide Number Placeholder 56">
            <a:extLst>
              <a:ext uri="{FF2B5EF4-FFF2-40B4-BE49-F238E27FC236}">
                <a16:creationId xmlns:a16="http://schemas.microsoft.com/office/drawing/2014/main" id="{99051D16-4CF4-452F-AC3D-E2711A2AC5FF}"/>
              </a:ext>
            </a:extLst>
          </p:cNvPr>
          <p:cNvSpPr>
            <a:spLocks noGrp="1"/>
          </p:cNvSpPr>
          <p:nvPr>
            <p:ph type="sldNum" sz="quarter" idx="12"/>
          </p:nvPr>
        </p:nvSpPr>
        <p:spPr/>
        <p:txBody>
          <a:bodyPr/>
          <a:lstStyle/>
          <a:p>
            <a:fld id="{1DA079B0-34FF-9449-83ED-AEDF3F6C1CC6}" type="slidenum">
              <a:rPr lang="en-US" smtClean="0"/>
              <a:pPr/>
              <a:t>20</a:t>
            </a:fld>
            <a:endParaRPr lang="en-US"/>
          </a:p>
        </p:txBody>
      </p:sp>
      <p:cxnSp>
        <p:nvCxnSpPr>
          <p:cNvPr id="60" name="Straight Connector 59">
            <a:extLst>
              <a:ext uri="{FF2B5EF4-FFF2-40B4-BE49-F238E27FC236}">
                <a16:creationId xmlns:a16="http://schemas.microsoft.com/office/drawing/2014/main" id="{5C4FA06E-7FA9-414E-8FF3-99D1377607DD}"/>
              </a:ext>
            </a:extLst>
          </p:cNvPr>
          <p:cNvCxnSpPr>
            <a:cxnSpLocks/>
          </p:cNvCxnSpPr>
          <p:nvPr/>
        </p:nvCxnSpPr>
        <p:spPr>
          <a:xfrm flipH="1" flipV="1">
            <a:off x="785833" y="2155948"/>
            <a:ext cx="5012288" cy="24499"/>
          </a:xfrm>
          <a:prstGeom prst="line">
            <a:avLst/>
          </a:prstGeom>
          <a:ln>
            <a:headEnd type="triangle"/>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7765D47D-E18F-4224-908C-71F7962A2BE5}"/>
              </a:ext>
            </a:extLst>
          </p:cNvPr>
          <p:cNvSpPr txBox="1"/>
          <p:nvPr/>
        </p:nvSpPr>
        <p:spPr>
          <a:xfrm>
            <a:off x="636100" y="2000529"/>
            <a:ext cx="304800" cy="307777"/>
          </a:xfrm>
          <a:prstGeom prst="rect">
            <a:avLst/>
          </a:prstGeom>
          <a:noFill/>
        </p:spPr>
        <p:txBody>
          <a:bodyPr wrap="square" rtlCol="0">
            <a:spAutoFit/>
          </a:bodyPr>
          <a:lstStyle/>
          <a:p>
            <a:r>
              <a:rPr lang="en-US" sz="1400" dirty="0"/>
              <a:t>O</a:t>
            </a:r>
          </a:p>
        </p:txBody>
      </p:sp>
      <p:sp>
        <p:nvSpPr>
          <p:cNvPr id="62" name="TextBox 61">
            <a:extLst>
              <a:ext uri="{FF2B5EF4-FFF2-40B4-BE49-F238E27FC236}">
                <a16:creationId xmlns:a16="http://schemas.microsoft.com/office/drawing/2014/main" id="{D71C5434-AB89-4873-87FE-607BF3E869AC}"/>
              </a:ext>
            </a:extLst>
          </p:cNvPr>
          <p:cNvSpPr txBox="1"/>
          <p:nvPr/>
        </p:nvSpPr>
        <p:spPr>
          <a:xfrm>
            <a:off x="1900228" y="1992489"/>
            <a:ext cx="304800" cy="307777"/>
          </a:xfrm>
          <a:prstGeom prst="rect">
            <a:avLst/>
          </a:prstGeom>
          <a:noFill/>
          <a:ln>
            <a:noFill/>
          </a:ln>
        </p:spPr>
        <p:txBody>
          <a:bodyPr wrap="square" rtlCol="0">
            <a:spAutoFit/>
          </a:bodyPr>
          <a:lstStyle/>
          <a:p>
            <a:r>
              <a:rPr lang="en-US" sz="1400" dirty="0"/>
              <a:t>O</a:t>
            </a:r>
          </a:p>
        </p:txBody>
      </p:sp>
      <p:sp>
        <p:nvSpPr>
          <p:cNvPr id="63" name="TextBox 62">
            <a:extLst>
              <a:ext uri="{FF2B5EF4-FFF2-40B4-BE49-F238E27FC236}">
                <a16:creationId xmlns:a16="http://schemas.microsoft.com/office/drawing/2014/main" id="{276987E1-F986-48AC-845E-709C52AF7954}"/>
              </a:ext>
            </a:extLst>
          </p:cNvPr>
          <p:cNvSpPr txBox="1"/>
          <p:nvPr/>
        </p:nvSpPr>
        <p:spPr>
          <a:xfrm>
            <a:off x="3002499" y="1994730"/>
            <a:ext cx="304800" cy="307777"/>
          </a:xfrm>
          <a:prstGeom prst="rect">
            <a:avLst/>
          </a:prstGeom>
          <a:noFill/>
          <a:ln>
            <a:noFill/>
          </a:ln>
        </p:spPr>
        <p:txBody>
          <a:bodyPr wrap="square" rtlCol="0">
            <a:spAutoFit/>
          </a:bodyPr>
          <a:lstStyle/>
          <a:p>
            <a:r>
              <a:rPr lang="en-US" sz="1400" dirty="0"/>
              <a:t>O</a:t>
            </a:r>
          </a:p>
        </p:txBody>
      </p:sp>
      <p:sp>
        <p:nvSpPr>
          <p:cNvPr id="66" name="TextBox 65">
            <a:extLst>
              <a:ext uri="{FF2B5EF4-FFF2-40B4-BE49-F238E27FC236}">
                <a16:creationId xmlns:a16="http://schemas.microsoft.com/office/drawing/2014/main" id="{8F5FCF22-381C-43A8-8E11-EBF534A3BB7F}"/>
              </a:ext>
            </a:extLst>
          </p:cNvPr>
          <p:cNvSpPr txBox="1"/>
          <p:nvPr/>
        </p:nvSpPr>
        <p:spPr>
          <a:xfrm>
            <a:off x="3626021" y="1975196"/>
            <a:ext cx="228600"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t>
            </a:r>
            <a:endParaRPr lang="en-US" dirty="0"/>
          </a:p>
        </p:txBody>
      </p:sp>
      <p:sp>
        <p:nvSpPr>
          <p:cNvPr id="34" name="TextBox 33">
            <a:extLst>
              <a:ext uri="{FF2B5EF4-FFF2-40B4-BE49-F238E27FC236}">
                <a16:creationId xmlns:a16="http://schemas.microsoft.com/office/drawing/2014/main" id="{D3DE18A0-791B-40A3-85C0-7B3CC7DE7910}"/>
              </a:ext>
            </a:extLst>
          </p:cNvPr>
          <p:cNvSpPr txBox="1"/>
          <p:nvPr/>
        </p:nvSpPr>
        <p:spPr>
          <a:xfrm>
            <a:off x="4869653" y="1213155"/>
            <a:ext cx="304800" cy="307777"/>
          </a:xfrm>
          <a:prstGeom prst="rect">
            <a:avLst/>
          </a:prstGeom>
          <a:noFill/>
        </p:spPr>
        <p:txBody>
          <a:bodyPr wrap="square" rtlCol="0">
            <a:spAutoFit/>
          </a:bodyPr>
          <a:lstStyle/>
          <a:p>
            <a:r>
              <a:rPr lang="en-US" sz="1400" dirty="0"/>
              <a:t>O</a:t>
            </a:r>
          </a:p>
        </p:txBody>
      </p:sp>
      <p:sp>
        <p:nvSpPr>
          <p:cNvPr id="35" name="TextBox 34">
            <a:extLst>
              <a:ext uri="{FF2B5EF4-FFF2-40B4-BE49-F238E27FC236}">
                <a16:creationId xmlns:a16="http://schemas.microsoft.com/office/drawing/2014/main" id="{CDBDA2F0-7BB1-4168-A234-F9B1D6BFE26A}"/>
              </a:ext>
            </a:extLst>
          </p:cNvPr>
          <p:cNvSpPr txBox="1"/>
          <p:nvPr/>
        </p:nvSpPr>
        <p:spPr>
          <a:xfrm>
            <a:off x="3650453" y="1608004"/>
            <a:ext cx="304800" cy="307777"/>
          </a:xfrm>
          <a:prstGeom prst="rect">
            <a:avLst/>
          </a:prstGeom>
          <a:noFill/>
        </p:spPr>
        <p:txBody>
          <a:bodyPr wrap="square" rtlCol="0">
            <a:spAutoFit/>
          </a:bodyPr>
          <a:lstStyle/>
          <a:p>
            <a:r>
              <a:rPr lang="en-US" sz="1400" dirty="0"/>
              <a:t>O</a:t>
            </a:r>
          </a:p>
        </p:txBody>
      </p:sp>
      <p:sp>
        <p:nvSpPr>
          <p:cNvPr id="36" name="TextBox 35">
            <a:extLst>
              <a:ext uri="{FF2B5EF4-FFF2-40B4-BE49-F238E27FC236}">
                <a16:creationId xmlns:a16="http://schemas.microsoft.com/office/drawing/2014/main" id="{4D462D58-D478-48E3-A114-F59139A7520E}"/>
              </a:ext>
            </a:extLst>
          </p:cNvPr>
          <p:cNvSpPr txBox="1"/>
          <p:nvPr/>
        </p:nvSpPr>
        <p:spPr>
          <a:xfrm>
            <a:off x="3969105" y="1989009"/>
            <a:ext cx="304800" cy="307777"/>
          </a:xfrm>
          <a:prstGeom prst="rect">
            <a:avLst/>
          </a:prstGeom>
          <a:noFill/>
        </p:spPr>
        <p:txBody>
          <a:bodyPr wrap="square" rtlCol="0">
            <a:spAutoFit/>
          </a:bodyPr>
          <a:lstStyle/>
          <a:p>
            <a:r>
              <a:rPr lang="en-US" sz="1400" dirty="0"/>
              <a:t>O</a:t>
            </a:r>
          </a:p>
        </p:txBody>
      </p:sp>
      <p:sp>
        <p:nvSpPr>
          <p:cNvPr id="44" name="TextBox 43">
            <a:extLst>
              <a:ext uri="{FF2B5EF4-FFF2-40B4-BE49-F238E27FC236}">
                <a16:creationId xmlns:a16="http://schemas.microsoft.com/office/drawing/2014/main" id="{58DA15B3-D9AA-4441-9A04-D2F8992BED49}"/>
              </a:ext>
            </a:extLst>
          </p:cNvPr>
          <p:cNvSpPr txBox="1"/>
          <p:nvPr/>
        </p:nvSpPr>
        <p:spPr>
          <a:xfrm>
            <a:off x="5555454" y="2016720"/>
            <a:ext cx="304800" cy="307777"/>
          </a:xfrm>
          <a:prstGeom prst="rect">
            <a:avLst/>
          </a:prstGeom>
          <a:noFill/>
        </p:spPr>
        <p:txBody>
          <a:bodyPr wrap="square" rtlCol="0">
            <a:spAutoFit/>
          </a:bodyPr>
          <a:lstStyle/>
          <a:p>
            <a:r>
              <a:rPr lang="en-US" sz="1400" dirty="0"/>
              <a:t>O</a:t>
            </a:r>
          </a:p>
        </p:txBody>
      </p:sp>
    </p:spTree>
    <p:extLst>
      <p:ext uri="{BB962C8B-B14F-4D97-AF65-F5344CB8AC3E}">
        <p14:creationId xmlns:p14="http://schemas.microsoft.com/office/powerpoint/2010/main" val="212995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0CA89D-DF4A-4462-812A-34D0C106610E}"/>
              </a:ext>
            </a:extLst>
          </p:cNvPr>
          <p:cNvSpPr>
            <a:spLocks noGrp="1"/>
          </p:cNvSpPr>
          <p:nvPr>
            <p:ph type="title"/>
          </p:nvPr>
        </p:nvSpPr>
        <p:spPr/>
        <p:txBody>
          <a:bodyPr/>
          <a:lstStyle/>
          <a:p>
            <a:r>
              <a:rPr lang="en-US"/>
              <a:t>Handling ICEs and missing values according to the nature of ICE/missingness </a:t>
            </a:r>
          </a:p>
        </p:txBody>
      </p:sp>
      <p:sp>
        <p:nvSpPr>
          <p:cNvPr id="7" name="Rectangle 6">
            <a:extLst>
              <a:ext uri="{FF2B5EF4-FFF2-40B4-BE49-F238E27FC236}">
                <a16:creationId xmlns:a16="http://schemas.microsoft.com/office/drawing/2014/main" id="{3627EC3B-AAE7-4454-86AB-616F1AF57596}"/>
              </a:ext>
            </a:extLst>
          </p:cNvPr>
          <p:cNvSpPr/>
          <p:nvPr/>
        </p:nvSpPr>
        <p:spPr>
          <a:xfrm>
            <a:off x="381000" y="819150"/>
            <a:ext cx="6400800" cy="384238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C423EE2-B6FB-49E7-AEA8-BF3D996E1D05}"/>
              </a:ext>
            </a:extLst>
          </p:cNvPr>
          <p:cNvSpPr/>
          <p:nvPr/>
        </p:nvSpPr>
        <p:spPr>
          <a:xfrm>
            <a:off x="6858000" y="1048256"/>
            <a:ext cx="2133601" cy="2677656"/>
          </a:xfrm>
          <a:prstGeom prst="rect">
            <a:avLst/>
          </a:prstGeom>
        </p:spPr>
        <p:txBody>
          <a:bodyPr wrap="square">
            <a:spAutoFit/>
          </a:bodyPr>
          <a:lstStyle/>
          <a:p>
            <a:pPr marL="182880" indent="-182880"/>
            <a:r>
              <a:rPr lang="en-US" sz="1200" dirty="0">
                <a:solidFill>
                  <a:srgbClr val="542804"/>
                </a:solidFill>
              </a:rPr>
              <a:t>AE, adverse event</a:t>
            </a:r>
          </a:p>
          <a:p>
            <a:pPr marL="182880" indent="-182880"/>
            <a:r>
              <a:rPr lang="en-US" sz="1200" dirty="0">
                <a:solidFill>
                  <a:srgbClr val="542804"/>
                </a:solidFill>
              </a:rPr>
              <a:t>CDH, controlled direct hypothetical</a:t>
            </a:r>
          </a:p>
          <a:p>
            <a:pPr marL="182880" indent="-182880"/>
            <a:r>
              <a:rPr lang="en-US" sz="1200" dirty="0">
                <a:solidFill>
                  <a:srgbClr val="542804"/>
                </a:solidFill>
              </a:rPr>
              <a:t>ICEs, intercurrent events</a:t>
            </a:r>
          </a:p>
          <a:p>
            <a:pPr marL="182880" indent="-182880"/>
            <a:r>
              <a:rPr lang="en-US" sz="1200" dirty="0">
                <a:solidFill>
                  <a:srgbClr val="542804"/>
                </a:solidFill>
              </a:rPr>
              <a:t>IPW, inverse probability weighting</a:t>
            </a:r>
          </a:p>
          <a:p>
            <a:pPr marL="182880" indent="-182880"/>
            <a:r>
              <a:rPr lang="en-US" sz="1200" dirty="0" err="1">
                <a:solidFill>
                  <a:srgbClr val="542804"/>
                </a:solidFill>
              </a:rPr>
              <a:t>LoE</a:t>
            </a:r>
            <a:r>
              <a:rPr lang="en-US" sz="1200" dirty="0">
                <a:solidFill>
                  <a:srgbClr val="542804"/>
                </a:solidFill>
              </a:rPr>
              <a:t>, lack of efficacy;</a:t>
            </a:r>
          </a:p>
          <a:p>
            <a:pPr marL="182880" indent="-182880"/>
            <a:r>
              <a:rPr lang="en-US" sz="1200" dirty="0">
                <a:solidFill>
                  <a:srgbClr val="542804"/>
                </a:solidFill>
              </a:rPr>
              <a:t>MAR, missing at random</a:t>
            </a:r>
          </a:p>
          <a:p>
            <a:pPr marL="182880" indent="-182880"/>
            <a:r>
              <a:rPr lang="en-US" sz="1200" dirty="0">
                <a:solidFill>
                  <a:srgbClr val="542804"/>
                </a:solidFill>
              </a:rPr>
              <a:t>MI, multiple imputation</a:t>
            </a:r>
          </a:p>
          <a:p>
            <a:pPr marL="182880" indent="-182880"/>
            <a:r>
              <a:rPr lang="en-US" sz="1200" dirty="0">
                <a:solidFill>
                  <a:srgbClr val="542804"/>
                </a:solidFill>
              </a:rPr>
              <a:t>MNAR, missing not at random</a:t>
            </a:r>
          </a:p>
          <a:p>
            <a:pPr marL="182880" indent="-182880"/>
            <a:r>
              <a:rPr lang="en-US" sz="1200" dirty="0">
                <a:solidFill>
                  <a:srgbClr val="542804"/>
                </a:solidFill>
              </a:rPr>
              <a:t>NTH, no treatment hypothetical</a:t>
            </a:r>
          </a:p>
          <a:p>
            <a:pPr marL="182880" indent="-182880"/>
            <a:r>
              <a:rPr lang="en-US" sz="1200" dirty="0">
                <a:solidFill>
                  <a:srgbClr val="542804"/>
                </a:solidFill>
              </a:rPr>
              <a:t>PTH, partial treatment hypothetical</a:t>
            </a:r>
          </a:p>
        </p:txBody>
      </p:sp>
      <p:pic>
        <p:nvPicPr>
          <p:cNvPr id="9" name="Picture 8">
            <a:extLst>
              <a:ext uri="{FF2B5EF4-FFF2-40B4-BE49-F238E27FC236}">
                <a16:creationId xmlns:a16="http://schemas.microsoft.com/office/drawing/2014/main" id="{D3FFB7D0-CEDB-4D16-AC77-440A95986740}"/>
              </a:ext>
            </a:extLst>
          </p:cNvPr>
          <p:cNvPicPr>
            <a:picLocks noChangeAspect="1"/>
          </p:cNvPicPr>
          <p:nvPr/>
        </p:nvPicPr>
        <p:blipFill>
          <a:blip r:embed="rId2"/>
          <a:stretch>
            <a:fillRect/>
          </a:stretch>
        </p:blipFill>
        <p:spPr>
          <a:xfrm>
            <a:off x="457200" y="930535"/>
            <a:ext cx="6162301" cy="3570519"/>
          </a:xfrm>
          <a:prstGeom prst="rect">
            <a:avLst/>
          </a:prstGeom>
        </p:spPr>
      </p:pic>
      <p:sp>
        <p:nvSpPr>
          <p:cNvPr id="4" name="Slide Number Placeholder 3">
            <a:extLst>
              <a:ext uri="{FF2B5EF4-FFF2-40B4-BE49-F238E27FC236}">
                <a16:creationId xmlns:a16="http://schemas.microsoft.com/office/drawing/2014/main" id="{1B58EE25-90A3-4133-A012-0D675D507CC2}"/>
              </a:ext>
            </a:extLst>
          </p:cNvPr>
          <p:cNvSpPr>
            <a:spLocks noGrp="1"/>
          </p:cNvSpPr>
          <p:nvPr>
            <p:ph type="sldNum" sz="quarter" idx="12"/>
          </p:nvPr>
        </p:nvSpPr>
        <p:spPr/>
        <p:txBody>
          <a:bodyPr/>
          <a:lstStyle/>
          <a:p>
            <a:fld id="{1DA079B0-34FF-9449-83ED-AEDF3F6C1CC6}" type="slidenum">
              <a:rPr lang="en-US" smtClean="0"/>
              <a:pPr/>
              <a:t>21</a:t>
            </a:fld>
            <a:endParaRPr lang="en-US"/>
          </a:p>
        </p:txBody>
      </p:sp>
    </p:spTree>
    <p:extLst>
      <p:ext uri="{BB962C8B-B14F-4D97-AF65-F5344CB8AC3E}">
        <p14:creationId xmlns:p14="http://schemas.microsoft.com/office/powerpoint/2010/main" val="1607273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5AEDB-2051-4A77-8462-99DB9DA0C7A1}"/>
              </a:ext>
            </a:extLst>
          </p:cNvPr>
          <p:cNvSpPr>
            <a:spLocks noGrp="1"/>
          </p:cNvSpPr>
          <p:nvPr>
            <p:ph type="title"/>
          </p:nvPr>
        </p:nvSpPr>
        <p:spPr/>
        <p:txBody>
          <a:bodyPr/>
          <a:lstStyle/>
          <a:p>
            <a:r>
              <a:rPr lang="en-US"/>
              <a:t>Summary and Recommendations</a:t>
            </a:r>
          </a:p>
        </p:txBody>
      </p:sp>
      <p:sp>
        <p:nvSpPr>
          <p:cNvPr id="3" name="Content Placeholder 2">
            <a:extLst>
              <a:ext uri="{FF2B5EF4-FFF2-40B4-BE49-F238E27FC236}">
                <a16:creationId xmlns:a16="http://schemas.microsoft.com/office/drawing/2014/main" id="{06F7139D-5830-4D5C-BE36-F08622655CCA}"/>
              </a:ext>
            </a:extLst>
          </p:cNvPr>
          <p:cNvSpPr>
            <a:spLocks noGrp="1"/>
          </p:cNvSpPr>
          <p:nvPr>
            <p:ph idx="1"/>
          </p:nvPr>
        </p:nvSpPr>
        <p:spPr>
          <a:xfrm>
            <a:off x="457200" y="977462"/>
            <a:ext cx="8322906" cy="3831021"/>
          </a:xfrm>
          <a:ln>
            <a:noFill/>
          </a:ln>
        </p:spPr>
        <p:txBody>
          <a:bodyPr>
            <a:normAutofit fontScale="70000" lnSpcReduction="20000"/>
          </a:bodyPr>
          <a:lstStyle/>
          <a:p>
            <a:pPr>
              <a:lnSpc>
                <a:spcPct val="110000"/>
              </a:lnSpc>
            </a:pPr>
            <a:r>
              <a:rPr lang="en-US" b="1" dirty="0">
                <a:solidFill>
                  <a:schemeClr val="tx1"/>
                </a:solidFill>
              </a:rPr>
              <a:t>Describing estimands</a:t>
            </a:r>
            <a:endParaRPr lang="en-US" dirty="0">
              <a:solidFill>
                <a:schemeClr val="tx1"/>
              </a:solidFill>
            </a:endParaRPr>
          </a:p>
          <a:p>
            <a:pPr lvl="1">
              <a:lnSpc>
                <a:spcPct val="110000"/>
              </a:lnSpc>
            </a:pPr>
            <a:r>
              <a:rPr lang="en-US" dirty="0">
                <a:solidFill>
                  <a:schemeClr val="tx1"/>
                </a:solidFill>
              </a:rPr>
              <a:t>Using PO language may help define and communicate estimands more succinctly. It also helps evaluate the plausibility of certain strategies for handling ICEs</a:t>
            </a:r>
            <a:endParaRPr lang="en-US" strike="sngStrike" dirty="0">
              <a:solidFill>
                <a:srgbClr val="FF0000"/>
              </a:solidFill>
            </a:endParaRPr>
          </a:p>
          <a:p>
            <a:pPr>
              <a:lnSpc>
                <a:spcPct val="110000"/>
              </a:lnSpc>
            </a:pPr>
            <a:r>
              <a:rPr lang="en-US" b="1" dirty="0">
                <a:solidFill>
                  <a:schemeClr val="tx1"/>
                </a:solidFill>
              </a:rPr>
              <a:t>Defining ICEs</a:t>
            </a:r>
          </a:p>
          <a:p>
            <a:pPr lvl="1">
              <a:lnSpc>
                <a:spcPct val="110000"/>
              </a:lnSpc>
            </a:pPr>
            <a:r>
              <a:rPr lang="en-US" dirty="0">
                <a:solidFill>
                  <a:schemeClr val="tx1"/>
                </a:solidFill>
              </a:rPr>
              <a:t>Prior to identifying possible ICEs, treatment regimens of interest need to be defined precisely </a:t>
            </a:r>
          </a:p>
          <a:p>
            <a:pPr lvl="1">
              <a:lnSpc>
                <a:spcPct val="110000"/>
              </a:lnSpc>
            </a:pPr>
            <a:r>
              <a:rPr lang="en-US" dirty="0">
                <a:solidFill>
                  <a:schemeClr val="tx1"/>
                </a:solidFill>
              </a:rPr>
              <a:t>To be considered an ICE, this event should be a deviation from the treatment regimens of interest</a:t>
            </a:r>
          </a:p>
          <a:p>
            <a:pPr>
              <a:lnSpc>
                <a:spcPct val="110000"/>
              </a:lnSpc>
            </a:pPr>
            <a:r>
              <a:rPr lang="en-US" b="1" dirty="0">
                <a:solidFill>
                  <a:schemeClr val="tx1"/>
                </a:solidFill>
              </a:rPr>
              <a:t>Handling ICEs</a:t>
            </a:r>
          </a:p>
          <a:p>
            <a:pPr lvl="1">
              <a:lnSpc>
                <a:spcPct val="110000"/>
              </a:lnSpc>
            </a:pPr>
            <a:r>
              <a:rPr lang="en-US" dirty="0">
                <a:solidFill>
                  <a:schemeClr val="tx1"/>
                </a:solidFill>
              </a:rPr>
              <a:t>If intending to use a composite strategy to handle certain ICEs, these ICEs should be explicitly included in the composite endpoint </a:t>
            </a:r>
          </a:p>
          <a:p>
            <a:pPr lvl="1">
              <a:lnSpc>
                <a:spcPct val="110000"/>
              </a:lnSpc>
            </a:pPr>
            <a:r>
              <a:rPr lang="en-US" dirty="0">
                <a:solidFill>
                  <a:schemeClr val="tx1"/>
                </a:solidFill>
              </a:rPr>
              <a:t>Hypothetical strategies should be predominately used to define causal </a:t>
            </a:r>
            <a:r>
              <a:rPr lang="en-US" dirty="0" err="1">
                <a:solidFill>
                  <a:schemeClr val="tx1"/>
                </a:solidFill>
              </a:rPr>
              <a:t>estimands</a:t>
            </a:r>
            <a:endParaRPr lang="en-US" dirty="0">
              <a:solidFill>
                <a:schemeClr val="tx1"/>
              </a:solidFill>
            </a:endParaRPr>
          </a:p>
          <a:p>
            <a:pPr lvl="1">
              <a:lnSpc>
                <a:spcPct val="110000"/>
              </a:lnSpc>
            </a:pPr>
            <a:r>
              <a:rPr lang="en-US" dirty="0">
                <a:solidFill>
                  <a:schemeClr val="tx1"/>
                </a:solidFill>
              </a:rPr>
              <a:t>Using a mix of strategies (rather than a single strategy) for handling ICEs is often clinically relevant</a:t>
            </a:r>
            <a:r>
              <a:rPr lang="en-US" strike="sngStrike" dirty="0">
                <a:solidFill>
                  <a:srgbClr val="FF0000"/>
                </a:solidFill>
              </a:rPr>
              <a:t>.</a:t>
            </a:r>
            <a:endParaRPr lang="en-US" dirty="0">
              <a:solidFill>
                <a:schemeClr val="tx1"/>
              </a:solidFill>
            </a:endParaRPr>
          </a:p>
          <a:p>
            <a:pPr>
              <a:lnSpc>
                <a:spcPct val="110000"/>
              </a:lnSpc>
            </a:pPr>
            <a:r>
              <a:rPr lang="en-US" b="1" dirty="0">
                <a:solidFill>
                  <a:schemeClr val="tx1"/>
                </a:solidFill>
              </a:rPr>
              <a:t>Estimation</a:t>
            </a:r>
          </a:p>
          <a:p>
            <a:pPr lvl="1">
              <a:lnSpc>
                <a:spcPct val="110000"/>
              </a:lnSpc>
            </a:pPr>
            <a:r>
              <a:rPr lang="en-US" dirty="0">
                <a:solidFill>
                  <a:schemeClr val="tx1"/>
                </a:solidFill>
              </a:rPr>
              <a:t>Multiple imputation is a flexible tool allowing for implementing a mix of strategies for handling ICEs</a:t>
            </a:r>
          </a:p>
          <a:p>
            <a:pPr lvl="1">
              <a:lnSpc>
                <a:spcPct val="110000"/>
              </a:lnSpc>
            </a:pPr>
            <a:r>
              <a:rPr lang="en-US" dirty="0">
                <a:solidFill>
                  <a:schemeClr val="tx1"/>
                </a:solidFill>
              </a:rPr>
              <a:t>Use the most</a:t>
            </a:r>
            <a:r>
              <a:rPr lang="en-US" i="1" dirty="0">
                <a:solidFill>
                  <a:schemeClr val="tx1"/>
                </a:solidFill>
              </a:rPr>
              <a:t> </a:t>
            </a:r>
            <a:r>
              <a:rPr lang="en-US" b="1" i="1" dirty="0">
                <a:solidFill>
                  <a:schemeClr val="tx1"/>
                </a:solidFill>
              </a:rPr>
              <a:t>plausible</a:t>
            </a:r>
            <a:r>
              <a:rPr lang="en-US" i="1" dirty="0">
                <a:solidFill>
                  <a:schemeClr val="tx1"/>
                </a:solidFill>
              </a:rPr>
              <a:t> </a:t>
            </a:r>
            <a:r>
              <a:rPr lang="en-US" dirty="0">
                <a:solidFill>
                  <a:schemeClr val="tx1"/>
                </a:solidFill>
              </a:rPr>
              <a:t>assumptions</a:t>
            </a:r>
            <a:r>
              <a:rPr lang="en-US" i="1" dirty="0">
                <a:solidFill>
                  <a:schemeClr val="tx1"/>
                </a:solidFill>
              </a:rPr>
              <a:t> </a:t>
            </a:r>
            <a:r>
              <a:rPr lang="en-US" dirty="0">
                <a:solidFill>
                  <a:schemeClr val="tx1"/>
                </a:solidFill>
              </a:rPr>
              <a:t>(not the most conservative assumptions)</a:t>
            </a:r>
          </a:p>
        </p:txBody>
      </p:sp>
      <p:sp>
        <p:nvSpPr>
          <p:cNvPr id="6" name="Slide Number Placeholder 5">
            <a:extLst>
              <a:ext uri="{FF2B5EF4-FFF2-40B4-BE49-F238E27FC236}">
                <a16:creationId xmlns:a16="http://schemas.microsoft.com/office/drawing/2014/main" id="{53A40D6C-6F8A-485E-9A9D-6C7C30584BD6}"/>
              </a:ext>
            </a:extLst>
          </p:cNvPr>
          <p:cNvSpPr>
            <a:spLocks noGrp="1"/>
          </p:cNvSpPr>
          <p:nvPr>
            <p:ph type="sldNum" sz="quarter" idx="12"/>
          </p:nvPr>
        </p:nvSpPr>
        <p:spPr/>
        <p:txBody>
          <a:bodyPr/>
          <a:lstStyle/>
          <a:p>
            <a:fld id="{1DA079B0-34FF-9449-83ED-AEDF3F6C1CC6}" type="slidenum">
              <a:rPr lang="en-US" smtClean="0"/>
              <a:pPr/>
              <a:t>22</a:t>
            </a:fld>
            <a:endParaRPr lang="en-US"/>
          </a:p>
        </p:txBody>
      </p:sp>
    </p:spTree>
    <p:extLst>
      <p:ext uri="{BB962C8B-B14F-4D97-AF65-F5344CB8AC3E}">
        <p14:creationId xmlns:p14="http://schemas.microsoft.com/office/powerpoint/2010/main" val="2303628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F7FA-25FE-4B2D-B909-5D3BF945F668}"/>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BF2EB2DC-2480-47D2-8B37-326945C47AA5}"/>
              </a:ext>
            </a:extLst>
          </p:cNvPr>
          <p:cNvSpPr>
            <a:spLocks noGrp="1"/>
          </p:cNvSpPr>
          <p:nvPr>
            <p:ph idx="1"/>
          </p:nvPr>
        </p:nvSpPr>
        <p:spPr>
          <a:xfrm>
            <a:off x="457200" y="895350"/>
            <a:ext cx="8229600" cy="3962400"/>
          </a:xfrm>
        </p:spPr>
        <p:txBody>
          <a:bodyPr>
            <a:normAutofit fontScale="40000" lnSpcReduction="20000"/>
          </a:bodyPr>
          <a:lstStyle/>
          <a:p>
            <a:pPr marL="182880" indent="-182880">
              <a:lnSpc>
                <a:spcPct val="110000"/>
              </a:lnSpc>
              <a:spcBef>
                <a:spcPts val="600"/>
              </a:spcBef>
              <a:buNone/>
            </a:pPr>
            <a:r>
              <a:rPr lang="en-US" dirty="0" err="1">
                <a:solidFill>
                  <a:schemeClr val="tx1"/>
                </a:solidFill>
              </a:rPr>
              <a:t>Bergenstal</a:t>
            </a:r>
            <a:r>
              <a:rPr lang="en-US" dirty="0">
                <a:solidFill>
                  <a:schemeClr val="tx1"/>
                </a:solidFill>
              </a:rPr>
              <a:t>, R. M., Lunt, H., Franek, E., </a:t>
            </a:r>
            <a:r>
              <a:rPr lang="en-US" dirty="0" err="1">
                <a:solidFill>
                  <a:schemeClr val="tx1"/>
                </a:solidFill>
              </a:rPr>
              <a:t>Travert</a:t>
            </a:r>
            <a:r>
              <a:rPr lang="en-US" dirty="0">
                <a:solidFill>
                  <a:schemeClr val="tx1"/>
                </a:solidFill>
              </a:rPr>
              <a:t>, F., </a:t>
            </a:r>
            <a:r>
              <a:rPr lang="en-US" dirty="0" err="1">
                <a:solidFill>
                  <a:schemeClr val="tx1"/>
                </a:solidFill>
              </a:rPr>
              <a:t>Mou</a:t>
            </a:r>
            <a:r>
              <a:rPr lang="en-US" dirty="0">
                <a:solidFill>
                  <a:schemeClr val="tx1"/>
                </a:solidFill>
              </a:rPr>
              <a:t>, J., Qu, Y., ... &amp; </a:t>
            </a:r>
            <a:r>
              <a:rPr lang="en-US" dirty="0" err="1">
                <a:solidFill>
                  <a:schemeClr val="tx1"/>
                </a:solidFill>
              </a:rPr>
              <a:t>Bastyr</a:t>
            </a:r>
            <a:r>
              <a:rPr lang="en-US" dirty="0">
                <a:solidFill>
                  <a:schemeClr val="tx1"/>
                </a:solidFill>
              </a:rPr>
              <a:t> III, E. J. (2016). Randomized, double‐blind clinical trial comparing basal insulin </a:t>
            </a:r>
            <a:r>
              <a:rPr lang="en-US" dirty="0" err="1">
                <a:solidFill>
                  <a:schemeClr val="tx1"/>
                </a:solidFill>
              </a:rPr>
              <a:t>peglispro</a:t>
            </a:r>
            <a:r>
              <a:rPr lang="en-US" dirty="0">
                <a:solidFill>
                  <a:schemeClr val="tx1"/>
                </a:solidFill>
              </a:rPr>
              <a:t> and insulin glargine, in combination with prandial insulin lispro, in patients with type 1 diabetes: IMAGINE 3. Diabetes, Obesity and Metabolism, 18(11), 1081-1088.</a:t>
            </a:r>
          </a:p>
          <a:p>
            <a:pPr marL="182880" indent="-182880">
              <a:lnSpc>
                <a:spcPct val="110000"/>
              </a:lnSpc>
              <a:spcBef>
                <a:spcPts val="600"/>
              </a:spcBef>
              <a:buNone/>
            </a:pPr>
            <a:r>
              <a:rPr lang="en-US" dirty="0">
                <a:solidFill>
                  <a:schemeClr val="tx1"/>
                </a:solidFill>
              </a:rPr>
              <a:t>Darken, P., Nyberg, J., </a:t>
            </a:r>
            <a:r>
              <a:rPr lang="en-US" dirty="0" err="1">
                <a:solidFill>
                  <a:schemeClr val="tx1"/>
                </a:solidFill>
              </a:rPr>
              <a:t>Ballal</a:t>
            </a:r>
            <a:r>
              <a:rPr lang="en-US" dirty="0">
                <a:solidFill>
                  <a:schemeClr val="tx1"/>
                </a:solidFill>
              </a:rPr>
              <a:t>, S., &amp; Wright, D. (2020). “The attributable </a:t>
            </a:r>
            <a:r>
              <a:rPr lang="en-US" dirty="0" err="1">
                <a:solidFill>
                  <a:schemeClr val="tx1"/>
                </a:solidFill>
              </a:rPr>
              <a:t>estimand</a:t>
            </a:r>
            <a:r>
              <a:rPr lang="en-US" dirty="0">
                <a:solidFill>
                  <a:schemeClr val="tx1"/>
                </a:solidFill>
              </a:rPr>
              <a:t>: A new approach to account for intercurrent events”. Pharmaceutical Statistics 19(5): 626-635.</a:t>
            </a:r>
          </a:p>
          <a:p>
            <a:pPr marL="182880" indent="-182880">
              <a:lnSpc>
                <a:spcPct val="110000"/>
              </a:lnSpc>
              <a:spcBef>
                <a:spcPts val="600"/>
              </a:spcBef>
              <a:buNone/>
            </a:pPr>
            <a:r>
              <a:rPr lang="en-US" dirty="0">
                <a:solidFill>
                  <a:schemeClr val="tx1"/>
                </a:solidFill>
              </a:rPr>
              <a:t>ICH E9 (R1) (2019). “ICH </a:t>
            </a:r>
            <a:r>
              <a:rPr lang="en-US" dirty="0" err="1">
                <a:solidFill>
                  <a:schemeClr val="tx1"/>
                </a:solidFill>
              </a:rPr>
              <a:t>Harmonised</a:t>
            </a:r>
            <a:r>
              <a:rPr lang="en-US" dirty="0">
                <a:solidFill>
                  <a:schemeClr val="tx1"/>
                </a:solidFill>
              </a:rPr>
              <a:t> Guideline Addendum on </a:t>
            </a:r>
            <a:r>
              <a:rPr lang="en-US" dirty="0" err="1">
                <a:solidFill>
                  <a:schemeClr val="tx1"/>
                </a:solidFill>
              </a:rPr>
              <a:t>Estimands</a:t>
            </a:r>
            <a:r>
              <a:rPr lang="en-US" dirty="0">
                <a:solidFill>
                  <a:schemeClr val="tx1"/>
                </a:solidFill>
              </a:rPr>
              <a:t> and Sensitivity Analysis in Clinical Trials to the Guideline on Statistical Principles for Clinical Trials E9(R1) ,” International Conference on </a:t>
            </a:r>
            <a:r>
              <a:rPr lang="en-US" dirty="0" err="1">
                <a:solidFill>
                  <a:schemeClr val="tx1"/>
                </a:solidFill>
              </a:rPr>
              <a:t>Harmonisation</a:t>
            </a:r>
            <a:r>
              <a:rPr lang="en-US" dirty="0">
                <a:solidFill>
                  <a:schemeClr val="tx1"/>
                </a:solidFill>
              </a:rPr>
              <a:t> [online], Available at https://database.ich.org/sites/default/files/E9-R1_Step4_Guideline_2019_1203.pdf. </a:t>
            </a:r>
          </a:p>
          <a:p>
            <a:pPr marL="182880" indent="-182880">
              <a:lnSpc>
                <a:spcPct val="110000"/>
              </a:lnSpc>
              <a:spcBef>
                <a:spcPts val="600"/>
              </a:spcBef>
              <a:buNone/>
            </a:pPr>
            <a:r>
              <a:rPr lang="en-US" sz="2400" dirty="0" err="1">
                <a:solidFill>
                  <a:schemeClr val="tx1"/>
                </a:solidFill>
              </a:rPr>
              <a:t>Hernán</a:t>
            </a:r>
            <a:r>
              <a:rPr lang="en-US" sz="2400" dirty="0">
                <a:solidFill>
                  <a:schemeClr val="tx1"/>
                </a:solidFill>
              </a:rPr>
              <a:t> MA and </a:t>
            </a:r>
            <a:r>
              <a:rPr lang="en-US" sz="2400" dirty="0" err="1">
                <a:solidFill>
                  <a:schemeClr val="tx1"/>
                </a:solidFill>
              </a:rPr>
              <a:t>Scharfstein</a:t>
            </a:r>
            <a:r>
              <a:rPr lang="en-US" sz="2400" dirty="0">
                <a:solidFill>
                  <a:schemeClr val="tx1"/>
                </a:solidFill>
              </a:rPr>
              <a:t> D (2018) Cautions as regulators move to end exclusive reliance on Intention to Treat. </a:t>
            </a:r>
            <a:r>
              <a:rPr lang="en-US" sz="2400" i="1" dirty="0">
                <a:solidFill>
                  <a:schemeClr val="tx1"/>
                </a:solidFill>
              </a:rPr>
              <a:t>Annals of Internal Medicine</a:t>
            </a:r>
            <a:r>
              <a:rPr lang="en-US" sz="2400" dirty="0">
                <a:solidFill>
                  <a:schemeClr val="tx1"/>
                </a:solidFill>
              </a:rPr>
              <a:t>, 168, 515–516</a:t>
            </a:r>
            <a:endParaRPr lang="en-US" dirty="0">
              <a:solidFill>
                <a:schemeClr val="tx1"/>
              </a:solidFill>
            </a:endParaRPr>
          </a:p>
          <a:p>
            <a:pPr marL="182880" indent="-182880">
              <a:lnSpc>
                <a:spcPct val="110000"/>
              </a:lnSpc>
              <a:spcBef>
                <a:spcPts val="600"/>
              </a:spcBef>
              <a:buNone/>
            </a:pPr>
            <a:r>
              <a:rPr lang="en-US" dirty="0">
                <a:solidFill>
                  <a:schemeClr val="tx1"/>
                </a:solidFill>
              </a:rPr>
              <a:t>Lipkovich, I., Ratitch, B., &amp; Mallinckrodt, C. H. (2020). Causal inference and </a:t>
            </a:r>
            <a:r>
              <a:rPr lang="en-US" dirty="0" err="1">
                <a:solidFill>
                  <a:schemeClr val="tx1"/>
                </a:solidFill>
              </a:rPr>
              <a:t>estimands</a:t>
            </a:r>
            <a:r>
              <a:rPr lang="en-US" dirty="0">
                <a:solidFill>
                  <a:schemeClr val="tx1"/>
                </a:solidFill>
              </a:rPr>
              <a:t> in clinical trials. </a:t>
            </a:r>
            <a:r>
              <a:rPr lang="en-US" i="1" dirty="0">
                <a:solidFill>
                  <a:schemeClr val="tx1"/>
                </a:solidFill>
              </a:rPr>
              <a:t>Statistics in Biopharmaceutical Research</a:t>
            </a:r>
            <a:r>
              <a:rPr lang="en-US" dirty="0">
                <a:solidFill>
                  <a:schemeClr val="tx1"/>
                </a:solidFill>
              </a:rPr>
              <a:t>, </a:t>
            </a:r>
            <a:r>
              <a:rPr lang="en-US" i="1" dirty="0">
                <a:solidFill>
                  <a:schemeClr val="tx1"/>
                </a:solidFill>
              </a:rPr>
              <a:t>12</a:t>
            </a:r>
            <a:r>
              <a:rPr lang="en-US" dirty="0">
                <a:solidFill>
                  <a:schemeClr val="tx1"/>
                </a:solidFill>
              </a:rPr>
              <a:t>(1), 54-67.</a:t>
            </a:r>
          </a:p>
          <a:p>
            <a:pPr marL="182880" indent="-182880">
              <a:lnSpc>
                <a:spcPct val="110000"/>
              </a:lnSpc>
              <a:spcBef>
                <a:spcPts val="600"/>
              </a:spcBef>
              <a:buNone/>
            </a:pPr>
            <a:r>
              <a:rPr lang="en-US" dirty="0">
                <a:solidFill>
                  <a:schemeClr val="tx1"/>
                </a:solidFill>
              </a:rPr>
              <a:t>Little, R. J. A. (1995), “Modeling the Drop-Out Mechanism in Repeated Measures Studies,” Journal of the American Statistical Association, 90, 1112–1121.</a:t>
            </a:r>
          </a:p>
          <a:p>
            <a:pPr marL="182880" indent="-182880">
              <a:lnSpc>
                <a:spcPct val="110000"/>
              </a:lnSpc>
              <a:spcBef>
                <a:spcPts val="600"/>
              </a:spcBef>
              <a:buNone/>
            </a:pPr>
            <a:r>
              <a:rPr lang="en-US" dirty="0">
                <a:solidFill>
                  <a:schemeClr val="tx1"/>
                </a:solidFill>
              </a:rPr>
              <a:t>Meyer, R. D., Ratitch, B., </a:t>
            </a:r>
            <a:r>
              <a:rPr lang="en-US" dirty="0" err="1">
                <a:solidFill>
                  <a:schemeClr val="tx1"/>
                </a:solidFill>
              </a:rPr>
              <a:t>Wolbers</a:t>
            </a:r>
            <a:r>
              <a:rPr lang="en-US" dirty="0">
                <a:solidFill>
                  <a:schemeClr val="tx1"/>
                </a:solidFill>
              </a:rPr>
              <a:t>, M., Marchenko, O., Quan, H., Li, D., ... &amp; Englert, S. (2020). Statistical Issues and Recommendations for Clinical Trials Conducted During the COVID-19 Pandemic. Statistics in Biopharmaceutical Research, (just-accepted), 1-22.</a:t>
            </a:r>
          </a:p>
          <a:p>
            <a:pPr marL="182880" indent="-182880">
              <a:lnSpc>
                <a:spcPct val="110000"/>
              </a:lnSpc>
              <a:spcBef>
                <a:spcPts val="600"/>
              </a:spcBef>
              <a:buNone/>
            </a:pPr>
            <a:r>
              <a:rPr lang="en-US" sz="2300" dirty="0" err="1">
                <a:solidFill>
                  <a:schemeClr val="tx1"/>
                </a:solidFill>
              </a:rPr>
              <a:t>Neyman</a:t>
            </a:r>
            <a:r>
              <a:rPr lang="en-US" sz="2300" dirty="0">
                <a:solidFill>
                  <a:schemeClr val="tx1"/>
                </a:solidFill>
              </a:rPr>
              <a:t>, J. (1923), “On the Application of Probability Theory to Agricultural Experiments. Essay on Principles. Section 9,” Statistical Science, 5, 465–480.</a:t>
            </a:r>
          </a:p>
          <a:p>
            <a:pPr marL="182880" indent="-182880">
              <a:lnSpc>
                <a:spcPct val="110000"/>
              </a:lnSpc>
              <a:spcBef>
                <a:spcPts val="600"/>
              </a:spcBef>
              <a:buNone/>
            </a:pPr>
            <a:r>
              <a:rPr lang="en-US" dirty="0">
                <a:solidFill>
                  <a:schemeClr val="tx1"/>
                </a:solidFill>
              </a:rPr>
              <a:t>Pearl, J. (2009), “Causal Inference in Statistics: An Overview,” Statistics Surveys, 3, 96–146.</a:t>
            </a:r>
          </a:p>
          <a:p>
            <a:pPr marL="182880" indent="-182880">
              <a:lnSpc>
                <a:spcPct val="110000"/>
              </a:lnSpc>
              <a:spcBef>
                <a:spcPts val="600"/>
              </a:spcBef>
              <a:buNone/>
            </a:pPr>
            <a:r>
              <a:rPr lang="en-US" dirty="0">
                <a:solidFill>
                  <a:schemeClr val="tx1"/>
                </a:solidFill>
              </a:rPr>
              <a:t>Qu, Y., Shurzinske, L., &amp; Sethuraman, S. (2020). Defining </a:t>
            </a:r>
            <a:r>
              <a:rPr lang="en-US" dirty="0" err="1">
                <a:solidFill>
                  <a:schemeClr val="tx1"/>
                </a:solidFill>
              </a:rPr>
              <a:t>estimands</a:t>
            </a:r>
            <a:r>
              <a:rPr lang="en-US" dirty="0">
                <a:solidFill>
                  <a:schemeClr val="tx1"/>
                </a:solidFill>
              </a:rPr>
              <a:t> using a mix of strategies to handle intercurrent events in clinical trials. Pharmaceutical Statistics</a:t>
            </a:r>
            <a:r>
              <a:rPr lang="en-US" dirty="0">
                <a:solidFill>
                  <a:schemeClr val="tx1"/>
                </a:solidFill>
                <a:latin typeface="+mn-lt"/>
              </a:rPr>
              <a:t>. </a:t>
            </a:r>
            <a:r>
              <a:rPr lang="en-US" b="0" i="0" u="none" strike="noStrike" dirty="0">
                <a:solidFill>
                  <a:srgbClr val="2F2F2F"/>
                </a:solidFill>
                <a:effectLst/>
                <a:latin typeface="+mn-lt"/>
                <a:hlinkClick r:id="rId2"/>
              </a:rPr>
              <a:t>DOI:</a:t>
            </a:r>
            <a:r>
              <a:rPr lang="en-US" b="0" i="0" u="none" strike="noStrike" dirty="0">
                <a:solidFill>
                  <a:srgbClr val="6B6B6B"/>
                </a:solidFill>
                <a:effectLst/>
                <a:latin typeface="+mn-lt"/>
                <a:hlinkClick r:id="rId2"/>
              </a:rPr>
              <a:t> 10.1002/PST.2078</a:t>
            </a:r>
            <a:endParaRPr lang="en-US" dirty="0">
              <a:solidFill>
                <a:schemeClr val="tx1"/>
              </a:solidFill>
              <a:latin typeface="+mn-lt"/>
            </a:endParaRPr>
          </a:p>
          <a:p>
            <a:pPr marL="182880" indent="-182880">
              <a:lnSpc>
                <a:spcPct val="110000"/>
              </a:lnSpc>
              <a:spcBef>
                <a:spcPts val="600"/>
              </a:spcBef>
              <a:buNone/>
            </a:pPr>
            <a:r>
              <a:rPr lang="en-US" sz="2400" dirty="0">
                <a:solidFill>
                  <a:schemeClr val="tx1"/>
                </a:solidFill>
              </a:rPr>
              <a:t>Ratitch B, Bell J, Mallinckrodt C, Bartlett JW, Goel N, Molenberghs G, O'Kelly M, Singh P, and Lipkovich I (2019) Choosing </a:t>
            </a:r>
            <a:r>
              <a:rPr lang="en-US" sz="2400" dirty="0" err="1">
                <a:solidFill>
                  <a:schemeClr val="tx1"/>
                </a:solidFill>
              </a:rPr>
              <a:t>estimands</a:t>
            </a:r>
            <a:r>
              <a:rPr lang="en-US" sz="2400" dirty="0">
                <a:solidFill>
                  <a:schemeClr val="tx1"/>
                </a:solidFill>
              </a:rPr>
              <a:t> in clinical trials: putting the ICH E9(R1) into practice. </a:t>
            </a:r>
            <a:r>
              <a:rPr lang="en-US" sz="2400" i="1" dirty="0">
                <a:solidFill>
                  <a:schemeClr val="tx1"/>
                </a:solidFill>
              </a:rPr>
              <a:t>Therapeutic Innovation &amp; Regulatory </a:t>
            </a:r>
            <a:r>
              <a:rPr lang="en-US" sz="2400" dirty="0">
                <a:solidFill>
                  <a:schemeClr val="tx1"/>
                </a:solidFill>
              </a:rPr>
              <a:t>Science 54(2):324</a:t>
            </a:r>
            <a:r>
              <a:rPr lang="en-US" sz="2400" dirty="0">
                <a:solidFill>
                  <a:schemeClr val="tx1"/>
                </a:solidFill>
                <a:latin typeface="Calibri" panose="020F0502020204030204" pitchFamily="34" charset="0"/>
                <a:cs typeface="Calibri" panose="020F0502020204030204" pitchFamily="34" charset="0"/>
              </a:rPr>
              <a:t>-</a:t>
            </a:r>
            <a:r>
              <a:rPr lang="en-US" sz="2400" dirty="0">
                <a:solidFill>
                  <a:schemeClr val="tx1"/>
                </a:solidFill>
              </a:rPr>
              <a:t>341</a:t>
            </a:r>
            <a:endParaRPr lang="en-US" dirty="0">
              <a:solidFill>
                <a:schemeClr val="tx1"/>
              </a:solidFill>
            </a:endParaRPr>
          </a:p>
          <a:p>
            <a:pPr marL="182880" indent="-182880">
              <a:lnSpc>
                <a:spcPct val="110000"/>
              </a:lnSpc>
              <a:spcBef>
                <a:spcPts val="600"/>
              </a:spcBef>
              <a:buNone/>
            </a:pPr>
            <a:r>
              <a:rPr lang="en-US" dirty="0">
                <a:solidFill>
                  <a:schemeClr val="tx1"/>
                </a:solidFill>
              </a:rPr>
              <a:t>Rubin, D. B. (1978), “Bayesian Inference for Causal Effects: The Role of Randomization,” Annals of Statistics, 6, 34–58.</a:t>
            </a:r>
          </a:p>
          <a:p>
            <a:pPr marL="182880" indent="-182880">
              <a:lnSpc>
                <a:spcPct val="110000"/>
              </a:lnSpc>
              <a:spcBef>
                <a:spcPts val="600"/>
              </a:spcBef>
              <a:buNone/>
            </a:pPr>
            <a:r>
              <a:rPr lang="en-US" dirty="0">
                <a:solidFill>
                  <a:schemeClr val="tx1"/>
                </a:solidFill>
              </a:rPr>
              <a:t>Rubin, D. B. (1987), “Multiple Imputation for Nonresponse in Surveys”, New York: Wiley.</a:t>
            </a:r>
          </a:p>
          <a:p>
            <a:pPr marL="182880" indent="-182880">
              <a:lnSpc>
                <a:spcPct val="110000"/>
              </a:lnSpc>
              <a:spcBef>
                <a:spcPts val="600"/>
              </a:spcBef>
              <a:buNone/>
            </a:pPr>
            <a:endParaRPr lang="en-US" dirty="0">
              <a:solidFill>
                <a:schemeClr val="tx1"/>
              </a:solidFill>
            </a:endParaRPr>
          </a:p>
        </p:txBody>
      </p:sp>
      <p:sp>
        <p:nvSpPr>
          <p:cNvPr id="6" name="Slide Number Placeholder 5">
            <a:extLst>
              <a:ext uri="{FF2B5EF4-FFF2-40B4-BE49-F238E27FC236}">
                <a16:creationId xmlns:a16="http://schemas.microsoft.com/office/drawing/2014/main" id="{AACFE5F2-A98B-4227-BD55-57B6C86F2442}"/>
              </a:ext>
            </a:extLst>
          </p:cNvPr>
          <p:cNvSpPr>
            <a:spLocks noGrp="1"/>
          </p:cNvSpPr>
          <p:nvPr>
            <p:ph type="sldNum" sz="quarter" idx="12"/>
          </p:nvPr>
        </p:nvSpPr>
        <p:spPr/>
        <p:txBody>
          <a:bodyPr/>
          <a:lstStyle/>
          <a:p>
            <a:fld id="{1DA079B0-34FF-9449-83ED-AEDF3F6C1CC6}" type="slidenum">
              <a:rPr lang="en-US" smtClean="0"/>
              <a:pPr/>
              <a:t>23</a:t>
            </a:fld>
            <a:endParaRPr lang="en-US"/>
          </a:p>
        </p:txBody>
      </p:sp>
    </p:spTree>
    <p:extLst>
      <p:ext uri="{BB962C8B-B14F-4D97-AF65-F5344CB8AC3E}">
        <p14:creationId xmlns:p14="http://schemas.microsoft.com/office/powerpoint/2010/main" val="807444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ABEF79-0ED4-4C2E-93BC-E227F93D3656}"/>
              </a:ext>
            </a:extLst>
          </p:cNvPr>
          <p:cNvSpPr txBox="1"/>
          <p:nvPr/>
        </p:nvSpPr>
        <p:spPr>
          <a:xfrm>
            <a:off x="3276600" y="2114550"/>
            <a:ext cx="2499787" cy="1938992"/>
          </a:xfrm>
          <a:prstGeom prst="rect">
            <a:avLst/>
          </a:prstGeom>
          <a:noFill/>
        </p:spPr>
        <p:txBody>
          <a:bodyPr wrap="none" rtlCol="0">
            <a:spAutoFit/>
          </a:bodyPr>
          <a:lstStyle/>
          <a:p>
            <a:pPr algn="ctr"/>
            <a:r>
              <a:rPr lang="en-US" sz="4000"/>
              <a:t>Thank you!</a:t>
            </a:r>
          </a:p>
          <a:p>
            <a:pPr algn="ctr"/>
            <a:endParaRPr lang="en-US" sz="4000"/>
          </a:p>
          <a:p>
            <a:pPr algn="ctr"/>
            <a:r>
              <a:rPr lang="en-US" sz="4000"/>
              <a:t>Q &amp; A</a:t>
            </a:r>
          </a:p>
        </p:txBody>
      </p:sp>
      <p:sp>
        <p:nvSpPr>
          <p:cNvPr id="5" name="Slide Number Placeholder 4">
            <a:extLst>
              <a:ext uri="{FF2B5EF4-FFF2-40B4-BE49-F238E27FC236}">
                <a16:creationId xmlns:a16="http://schemas.microsoft.com/office/drawing/2014/main" id="{9E0408FD-3201-47EA-BD2C-AEE2CCBEB098}"/>
              </a:ext>
            </a:extLst>
          </p:cNvPr>
          <p:cNvSpPr>
            <a:spLocks noGrp="1"/>
          </p:cNvSpPr>
          <p:nvPr>
            <p:ph type="sldNum" sz="quarter" idx="12"/>
          </p:nvPr>
        </p:nvSpPr>
        <p:spPr/>
        <p:txBody>
          <a:bodyPr/>
          <a:lstStyle/>
          <a:p>
            <a:fld id="{1DA079B0-34FF-9449-83ED-AEDF3F6C1CC6}" type="slidenum">
              <a:rPr lang="en-US" smtClean="0"/>
              <a:pPr/>
              <a:t>24</a:t>
            </a:fld>
            <a:endParaRPr lang="en-US"/>
          </a:p>
        </p:txBody>
      </p:sp>
    </p:spTree>
    <p:extLst>
      <p:ext uri="{BB962C8B-B14F-4D97-AF65-F5344CB8AC3E}">
        <p14:creationId xmlns:p14="http://schemas.microsoft.com/office/powerpoint/2010/main" val="2573588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861E-93FB-4127-A296-968C17A11801}"/>
              </a:ext>
            </a:extLst>
          </p:cNvPr>
          <p:cNvSpPr>
            <a:spLocks noGrp="1"/>
          </p:cNvSpPr>
          <p:nvPr>
            <p:ph type="title"/>
          </p:nvPr>
        </p:nvSpPr>
        <p:spPr/>
        <p:txBody>
          <a:bodyPr/>
          <a:lstStyle/>
          <a:p>
            <a:r>
              <a:rPr lang="en-US" dirty="0"/>
              <a:t>Historical perspective: from missing data to causal </a:t>
            </a:r>
            <a:r>
              <a:rPr lang="en-US" dirty="0" err="1"/>
              <a:t>estimands</a:t>
            </a:r>
            <a:endParaRPr lang="en-US" dirty="0"/>
          </a:p>
        </p:txBody>
      </p:sp>
      <p:sp>
        <p:nvSpPr>
          <p:cNvPr id="3" name="Slide Number Placeholder 2">
            <a:extLst>
              <a:ext uri="{FF2B5EF4-FFF2-40B4-BE49-F238E27FC236}">
                <a16:creationId xmlns:a16="http://schemas.microsoft.com/office/drawing/2014/main" id="{026FD0C0-E114-40DB-99ED-33F8CF0E4D02}"/>
              </a:ext>
            </a:extLst>
          </p:cNvPr>
          <p:cNvSpPr>
            <a:spLocks noGrp="1"/>
          </p:cNvSpPr>
          <p:nvPr>
            <p:ph type="sldNum" sz="quarter" idx="12"/>
          </p:nvPr>
        </p:nvSpPr>
        <p:spPr/>
        <p:txBody>
          <a:bodyPr/>
          <a:lstStyle/>
          <a:p>
            <a:fld id="{1DA079B0-34FF-9449-83ED-AEDF3F6C1CC6}" type="slidenum">
              <a:rPr lang="en-US" smtClean="0"/>
              <a:pPr/>
              <a:t>3</a:t>
            </a:fld>
            <a:endParaRPr lang="en-US"/>
          </a:p>
        </p:txBody>
      </p:sp>
      <p:sp>
        <p:nvSpPr>
          <p:cNvPr id="4" name="Content Placeholder 2">
            <a:extLst>
              <a:ext uri="{FF2B5EF4-FFF2-40B4-BE49-F238E27FC236}">
                <a16:creationId xmlns:a16="http://schemas.microsoft.com/office/drawing/2014/main" id="{95BDFC62-D554-49DA-AFDC-5C8A56B73713}"/>
              </a:ext>
            </a:extLst>
          </p:cNvPr>
          <p:cNvSpPr txBox="1">
            <a:spLocks/>
          </p:cNvSpPr>
          <p:nvPr/>
        </p:nvSpPr>
        <p:spPr>
          <a:xfrm>
            <a:off x="457200" y="1028670"/>
            <a:ext cx="8229600" cy="3645968"/>
          </a:xfrm>
          <a:prstGeom prst="rect">
            <a:avLst/>
          </a:prstGeom>
        </p:spPr>
        <p:txBody>
          <a:bodyPr>
            <a:normAutofit fontScale="70000" lnSpcReduction="20000"/>
          </a:bodyPr>
          <a:lstStyle>
            <a:lvl1pPr marL="257175" indent="-257175" algn="l" defTabSz="342900" rtl="0" eaLnBrk="1" latinLnBrk="0" hangingPunct="1">
              <a:spcBef>
                <a:spcPct val="20000"/>
              </a:spcBef>
              <a:buFont typeface="Arial"/>
              <a:buChar char="•"/>
              <a:defRPr sz="2400" kern="1200">
                <a:solidFill>
                  <a:srgbClr val="86786F"/>
                </a:solidFill>
                <a:latin typeface="Calibri" panose="020F0502020204030204" pitchFamily="34" charset="0"/>
                <a:ea typeface="+mn-ea"/>
                <a:cs typeface="Calibri" panose="020F0502020204030204" pitchFamily="34" charset="0"/>
              </a:defRPr>
            </a:lvl1pPr>
            <a:lvl2pPr marL="557213" indent="-214313" algn="l" defTabSz="342900" rtl="0" eaLnBrk="1" latinLnBrk="0" hangingPunct="1">
              <a:spcBef>
                <a:spcPct val="20000"/>
              </a:spcBef>
              <a:buFont typeface="Arial"/>
              <a:buChar char="–"/>
              <a:defRPr sz="2100" kern="1200">
                <a:solidFill>
                  <a:srgbClr val="86786F"/>
                </a:solidFill>
                <a:latin typeface="Calibri" panose="020F0502020204030204" pitchFamily="34" charset="0"/>
                <a:ea typeface="+mn-ea"/>
                <a:cs typeface="Calibri" panose="020F0502020204030204" pitchFamily="34" charset="0"/>
              </a:defRPr>
            </a:lvl2pPr>
            <a:lvl3pPr marL="857250" indent="-171450" algn="l" defTabSz="342900" rtl="0" eaLnBrk="1" latinLnBrk="0" hangingPunct="1">
              <a:spcBef>
                <a:spcPct val="20000"/>
              </a:spcBef>
              <a:buFont typeface="Arial"/>
              <a:buChar char="•"/>
              <a:defRPr sz="1800" kern="1200">
                <a:solidFill>
                  <a:srgbClr val="86786F"/>
                </a:solidFill>
                <a:latin typeface="Calibri" panose="020F0502020204030204" pitchFamily="34" charset="0"/>
                <a:ea typeface="+mn-ea"/>
                <a:cs typeface="Calibri" panose="020F0502020204030204" pitchFamily="34" charset="0"/>
              </a:defRPr>
            </a:lvl3pPr>
            <a:lvl4pPr marL="1200150" indent="-171450" algn="l" defTabSz="342900" rtl="0" eaLnBrk="1" latinLnBrk="0" hangingPunct="1">
              <a:spcBef>
                <a:spcPct val="20000"/>
              </a:spcBef>
              <a:buFont typeface="Arial"/>
              <a:buChar char="–"/>
              <a:defRPr sz="1500" kern="1200">
                <a:solidFill>
                  <a:srgbClr val="86786F"/>
                </a:solidFill>
                <a:latin typeface="Calibri" panose="020F0502020204030204" pitchFamily="34" charset="0"/>
                <a:ea typeface="+mn-ea"/>
                <a:cs typeface="Calibri" panose="020F0502020204030204" pitchFamily="34" charset="0"/>
              </a:defRPr>
            </a:lvl4pPr>
            <a:lvl5pPr marL="1543050" indent="-171450" algn="l" defTabSz="342900" rtl="0" eaLnBrk="1" latinLnBrk="0" hangingPunct="1">
              <a:spcBef>
                <a:spcPct val="20000"/>
              </a:spcBef>
              <a:buFont typeface="Arial"/>
              <a:buChar char="»"/>
              <a:defRPr sz="1500" kern="1200">
                <a:solidFill>
                  <a:srgbClr val="86786F"/>
                </a:solidFill>
                <a:latin typeface="Calibri" panose="020F0502020204030204" pitchFamily="34" charset="0"/>
                <a:ea typeface="+mn-ea"/>
                <a:cs typeface="Calibri" panose="020F0502020204030204" pitchFamily="34"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a:solidFill>
                  <a:schemeClr val="tx1"/>
                </a:solidFill>
              </a:rPr>
              <a:t>Before National Research Council’s (</a:t>
            </a:r>
            <a:r>
              <a:rPr lang="en-US" dirty="0">
                <a:solidFill>
                  <a:schemeClr val="tx1"/>
                </a:solidFill>
                <a:sym typeface="Wingdings" panose="05000000000000000000" pitchFamily="2" charset="2"/>
              </a:rPr>
              <a:t>NRC) r</a:t>
            </a:r>
            <a:r>
              <a:rPr lang="en-US" dirty="0">
                <a:solidFill>
                  <a:schemeClr val="tx1"/>
                </a:solidFill>
              </a:rPr>
              <a:t>eport on treatment of missing data (&lt; 2010)</a:t>
            </a:r>
          </a:p>
          <a:p>
            <a:pPr lvl="1"/>
            <a:r>
              <a:rPr lang="en-US" dirty="0">
                <a:solidFill>
                  <a:schemeClr val="tx1"/>
                </a:solidFill>
              </a:rPr>
              <a:t>Discussions on likelihood based repeated measures (MMRM) vs. LOCF </a:t>
            </a:r>
            <a:r>
              <a:rPr lang="en-US" dirty="0">
                <a:solidFill>
                  <a:schemeClr val="tx1"/>
                </a:solidFill>
                <a:sym typeface="Symbol" panose="05050102010706020507" pitchFamily="18" charset="2"/>
              </a:rPr>
              <a:t></a:t>
            </a:r>
            <a:r>
              <a:rPr lang="en-US" dirty="0">
                <a:solidFill>
                  <a:schemeClr val="tx1"/>
                </a:solidFill>
              </a:rPr>
              <a:t> not always clear why LOCF is biased, as the target was not explicitly defined</a:t>
            </a:r>
          </a:p>
          <a:p>
            <a:pPr lvl="1"/>
            <a:r>
              <a:rPr lang="en-US" dirty="0">
                <a:solidFill>
                  <a:schemeClr val="tx1"/>
                </a:solidFill>
              </a:rPr>
              <a:t>Mechanism of missingness: MAR or MNAR? </a:t>
            </a:r>
          </a:p>
          <a:p>
            <a:pPr lvl="1"/>
            <a:r>
              <a:rPr lang="en-US" dirty="0">
                <a:solidFill>
                  <a:schemeClr val="tx1"/>
                </a:solidFill>
              </a:rPr>
              <a:t>Sensitivity analyses for departures from MAR: selection model, identifying influential patients</a:t>
            </a:r>
          </a:p>
          <a:p>
            <a:r>
              <a:rPr lang="en-US" dirty="0">
                <a:solidFill>
                  <a:schemeClr val="tx1"/>
                </a:solidFill>
              </a:rPr>
              <a:t>From NRC’s report to ICH E9 (R1):  2010-2017+</a:t>
            </a:r>
          </a:p>
          <a:p>
            <a:pPr lvl="1"/>
            <a:r>
              <a:rPr lang="en-US" dirty="0">
                <a:solidFill>
                  <a:schemeClr val="tx1"/>
                </a:solidFill>
              </a:rPr>
              <a:t>Put </a:t>
            </a:r>
            <a:r>
              <a:rPr lang="en-US" dirty="0" err="1">
                <a:solidFill>
                  <a:schemeClr val="tx1"/>
                </a:solidFill>
              </a:rPr>
              <a:t>estimands</a:t>
            </a:r>
            <a:r>
              <a:rPr lang="en-US" dirty="0">
                <a:solidFill>
                  <a:schemeClr val="tx1"/>
                </a:solidFill>
              </a:rPr>
              <a:t> first, missing data comes second</a:t>
            </a:r>
          </a:p>
          <a:p>
            <a:pPr lvl="1"/>
            <a:r>
              <a:rPr lang="en-US" dirty="0">
                <a:solidFill>
                  <a:schemeClr val="tx1"/>
                </a:solidFill>
              </a:rPr>
              <a:t>Distinguishing </a:t>
            </a:r>
            <a:r>
              <a:rPr lang="en-US" i="1" dirty="0">
                <a:solidFill>
                  <a:schemeClr val="tx1"/>
                </a:solidFill>
              </a:rPr>
              <a:t>Study vs Treatment </a:t>
            </a:r>
            <a:r>
              <a:rPr lang="en-US" dirty="0">
                <a:solidFill>
                  <a:schemeClr val="tx1"/>
                </a:solidFill>
              </a:rPr>
              <a:t>discontinuation: prevention of TD and encouraging data collection post TD</a:t>
            </a:r>
          </a:p>
          <a:p>
            <a:pPr lvl="1"/>
            <a:r>
              <a:rPr lang="en-US" dirty="0">
                <a:solidFill>
                  <a:schemeClr val="tx1"/>
                </a:solidFill>
              </a:rPr>
              <a:t>Sensitivity analysis: from selection model to more interpretable </a:t>
            </a:r>
            <a:r>
              <a:rPr lang="en-US" i="1" dirty="0">
                <a:solidFill>
                  <a:schemeClr val="tx1"/>
                </a:solidFill>
              </a:rPr>
              <a:t>Pattern-Mixture Models </a:t>
            </a:r>
            <a:r>
              <a:rPr lang="en-US" dirty="0">
                <a:solidFill>
                  <a:schemeClr val="tx1"/>
                </a:solidFill>
              </a:rPr>
              <a:t>(PMM) </a:t>
            </a:r>
          </a:p>
          <a:p>
            <a:pPr lvl="2"/>
            <a:r>
              <a:rPr lang="en-US" dirty="0">
                <a:solidFill>
                  <a:schemeClr val="tx1"/>
                </a:solidFill>
              </a:rPr>
              <a:t>not always clear whether we challenge the MAR assumption for primary </a:t>
            </a:r>
            <a:r>
              <a:rPr lang="en-US" dirty="0" err="1">
                <a:solidFill>
                  <a:schemeClr val="tx1"/>
                </a:solidFill>
              </a:rPr>
              <a:t>estimand</a:t>
            </a:r>
            <a:r>
              <a:rPr lang="en-US" dirty="0">
                <a:solidFill>
                  <a:schemeClr val="tx1"/>
                </a:solidFill>
              </a:rPr>
              <a:t> or propose a different </a:t>
            </a:r>
            <a:r>
              <a:rPr lang="en-US" dirty="0" err="1">
                <a:solidFill>
                  <a:schemeClr val="tx1"/>
                </a:solidFill>
              </a:rPr>
              <a:t>estimand</a:t>
            </a:r>
            <a:endParaRPr lang="en-US" dirty="0">
              <a:solidFill>
                <a:schemeClr val="tx1"/>
              </a:solidFill>
            </a:endParaRPr>
          </a:p>
          <a:p>
            <a:r>
              <a:rPr lang="en-US" dirty="0">
                <a:solidFill>
                  <a:schemeClr val="tx1"/>
                </a:solidFill>
              </a:rPr>
              <a:t>ICH E9 (R1) draft addendum (2017 to 2021)</a:t>
            </a:r>
          </a:p>
          <a:p>
            <a:pPr lvl="1"/>
            <a:r>
              <a:rPr lang="en-US" dirty="0">
                <a:solidFill>
                  <a:schemeClr val="tx1"/>
                </a:solidFill>
                <a:hlinkClick r:id="rId2">
                  <a:extLst>
                    <a:ext uri="{A12FA001-AC4F-418D-AE19-62706E023703}">
                      <ahyp:hlinkClr xmlns:ahyp="http://schemas.microsoft.com/office/drawing/2018/hyperlinkcolor" val="tx"/>
                    </a:ext>
                  </a:extLst>
                </a:hlinkClick>
              </a:rPr>
              <a:t>EMA Step 5, 17 Feb 2020</a:t>
            </a:r>
            <a:r>
              <a:rPr lang="en-US" dirty="0">
                <a:solidFill>
                  <a:schemeClr val="tx1"/>
                </a:solidFill>
              </a:rPr>
              <a:t>;  </a:t>
            </a:r>
            <a:r>
              <a:rPr lang="en-US" dirty="0">
                <a:solidFill>
                  <a:schemeClr val="tx1"/>
                </a:solidFill>
                <a:hlinkClick r:id="rId3">
                  <a:extLst>
                    <a:ext uri="{A12FA001-AC4F-418D-AE19-62706E023703}">
                      <ahyp:hlinkClr xmlns:ahyp="http://schemas.microsoft.com/office/drawing/2018/hyperlinkcolor" val="tx"/>
                    </a:ext>
                  </a:extLst>
                </a:hlinkClick>
              </a:rPr>
              <a:t>FDA Guidance, May 2021</a:t>
            </a:r>
            <a:endParaRPr lang="en-US" dirty="0">
              <a:solidFill>
                <a:schemeClr val="tx1"/>
              </a:solidFill>
            </a:endParaRPr>
          </a:p>
          <a:p>
            <a:pPr lvl="1"/>
            <a:r>
              <a:rPr lang="en-US" dirty="0">
                <a:solidFill>
                  <a:schemeClr val="tx1"/>
                </a:solidFill>
              </a:rPr>
              <a:t>Strategies for defining causal </a:t>
            </a:r>
            <a:r>
              <a:rPr lang="en-US" dirty="0" err="1">
                <a:solidFill>
                  <a:schemeClr val="tx1"/>
                </a:solidFill>
              </a:rPr>
              <a:t>estimands</a:t>
            </a:r>
            <a:r>
              <a:rPr lang="en-US" dirty="0">
                <a:solidFill>
                  <a:schemeClr val="tx1"/>
                </a:solidFill>
              </a:rPr>
              <a:t> …</a:t>
            </a:r>
          </a:p>
          <a:p>
            <a:pPr lvl="1"/>
            <a:endParaRPr lang="en-US" dirty="0">
              <a:solidFill>
                <a:schemeClr val="tx1"/>
              </a:solidFill>
            </a:endParaRPr>
          </a:p>
          <a:p>
            <a:pPr lvl="1"/>
            <a:endParaRPr lang="en-US" dirty="0">
              <a:solidFill>
                <a:schemeClr val="tx1"/>
              </a:solidFill>
            </a:endParaRPr>
          </a:p>
        </p:txBody>
      </p:sp>
    </p:spTree>
    <p:extLst>
      <p:ext uri="{BB962C8B-B14F-4D97-AF65-F5344CB8AC3E}">
        <p14:creationId xmlns:p14="http://schemas.microsoft.com/office/powerpoint/2010/main" val="205364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0A66-985A-4A70-8466-07B651CA1BB9}"/>
              </a:ext>
            </a:extLst>
          </p:cNvPr>
          <p:cNvSpPr>
            <a:spLocks noGrp="1"/>
          </p:cNvSpPr>
          <p:nvPr>
            <p:ph type="title"/>
          </p:nvPr>
        </p:nvSpPr>
        <p:spPr/>
        <p:txBody>
          <a:bodyPr/>
          <a:lstStyle/>
          <a:p>
            <a:r>
              <a:rPr lang="en-US" dirty="0"/>
              <a:t>ICH E9 (R1) addendum </a:t>
            </a:r>
          </a:p>
        </p:txBody>
      </p:sp>
      <p:sp>
        <p:nvSpPr>
          <p:cNvPr id="3" name="Slide Number Placeholder 2">
            <a:extLst>
              <a:ext uri="{FF2B5EF4-FFF2-40B4-BE49-F238E27FC236}">
                <a16:creationId xmlns:a16="http://schemas.microsoft.com/office/drawing/2014/main" id="{B5D9BC2C-4E95-47F1-B216-EA6358D79705}"/>
              </a:ext>
            </a:extLst>
          </p:cNvPr>
          <p:cNvSpPr>
            <a:spLocks noGrp="1"/>
          </p:cNvSpPr>
          <p:nvPr>
            <p:ph type="sldNum" sz="quarter" idx="12"/>
          </p:nvPr>
        </p:nvSpPr>
        <p:spPr/>
        <p:txBody>
          <a:bodyPr/>
          <a:lstStyle/>
          <a:p>
            <a:fld id="{1DA079B0-34FF-9449-83ED-AEDF3F6C1CC6}" type="slidenum">
              <a:rPr lang="en-US" smtClean="0"/>
              <a:pPr/>
              <a:t>4</a:t>
            </a:fld>
            <a:endParaRPr lang="en-US"/>
          </a:p>
        </p:txBody>
      </p:sp>
      <p:sp>
        <p:nvSpPr>
          <p:cNvPr id="4" name="Content Placeholder 2">
            <a:extLst>
              <a:ext uri="{FF2B5EF4-FFF2-40B4-BE49-F238E27FC236}">
                <a16:creationId xmlns:a16="http://schemas.microsoft.com/office/drawing/2014/main" id="{7F54B506-ED4B-459A-B9EE-23C390966DF8}"/>
              </a:ext>
            </a:extLst>
          </p:cNvPr>
          <p:cNvSpPr txBox="1">
            <a:spLocks/>
          </p:cNvSpPr>
          <p:nvPr/>
        </p:nvSpPr>
        <p:spPr>
          <a:xfrm>
            <a:off x="457200" y="1047750"/>
            <a:ext cx="8229600" cy="3645968"/>
          </a:xfrm>
          <a:prstGeom prst="rect">
            <a:avLst/>
          </a:prstGeom>
        </p:spPr>
        <p:txBody>
          <a:bodyPr>
            <a:normAutofit fontScale="92500" lnSpcReduction="10000"/>
          </a:bodyPr>
          <a:lstStyle>
            <a:lvl1pPr marL="257175" indent="-257175" algn="l" defTabSz="342900" rtl="0" eaLnBrk="1" latinLnBrk="0" hangingPunct="1">
              <a:spcBef>
                <a:spcPct val="20000"/>
              </a:spcBef>
              <a:buFont typeface="Arial"/>
              <a:buChar char="•"/>
              <a:defRPr sz="2400" kern="1200">
                <a:solidFill>
                  <a:srgbClr val="86786F"/>
                </a:solidFill>
                <a:latin typeface="Calibri" panose="020F0502020204030204" pitchFamily="34" charset="0"/>
                <a:ea typeface="+mn-ea"/>
                <a:cs typeface="Calibri" panose="020F0502020204030204" pitchFamily="34" charset="0"/>
              </a:defRPr>
            </a:lvl1pPr>
            <a:lvl2pPr marL="557213" indent="-214313" algn="l" defTabSz="342900" rtl="0" eaLnBrk="1" latinLnBrk="0" hangingPunct="1">
              <a:spcBef>
                <a:spcPct val="20000"/>
              </a:spcBef>
              <a:buFont typeface="Arial"/>
              <a:buChar char="–"/>
              <a:defRPr sz="2100" kern="1200">
                <a:solidFill>
                  <a:srgbClr val="86786F"/>
                </a:solidFill>
                <a:latin typeface="Calibri" panose="020F0502020204030204" pitchFamily="34" charset="0"/>
                <a:ea typeface="+mn-ea"/>
                <a:cs typeface="Calibri" panose="020F0502020204030204" pitchFamily="34" charset="0"/>
              </a:defRPr>
            </a:lvl2pPr>
            <a:lvl3pPr marL="857250" indent="-171450" algn="l" defTabSz="342900" rtl="0" eaLnBrk="1" latinLnBrk="0" hangingPunct="1">
              <a:spcBef>
                <a:spcPct val="20000"/>
              </a:spcBef>
              <a:buFont typeface="Arial"/>
              <a:buChar char="•"/>
              <a:defRPr sz="1800" kern="1200">
                <a:solidFill>
                  <a:srgbClr val="86786F"/>
                </a:solidFill>
                <a:latin typeface="Calibri" panose="020F0502020204030204" pitchFamily="34" charset="0"/>
                <a:ea typeface="+mn-ea"/>
                <a:cs typeface="Calibri" panose="020F0502020204030204" pitchFamily="34" charset="0"/>
              </a:defRPr>
            </a:lvl3pPr>
            <a:lvl4pPr marL="1200150" indent="-171450" algn="l" defTabSz="342900" rtl="0" eaLnBrk="1" latinLnBrk="0" hangingPunct="1">
              <a:spcBef>
                <a:spcPct val="20000"/>
              </a:spcBef>
              <a:buFont typeface="Arial"/>
              <a:buChar char="–"/>
              <a:defRPr sz="1500" kern="1200">
                <a:solidFill>
                  <a:srgbClr val="86786F"/>
                </a:solidFill>
                <a:latin typeface="Calibri" panose="020F0502020204030204" pitchFamily="34" charset="0"/>
                <a:ea typeface="+mn-ea"/>
                <a:cs typeface="Calibri" panose="020F0502020204030204" pitchFamily="34" charset="0"/>
              </a:defRPr>
            </a:lvl4pPr>
            <a:lvl5pPr marL="1543050" indent="-171450" algn="l" defTabSz="342900" rtl="0" eaLnBrk="1" latinLnBrk="0" hangingPunct="1">
              <a:spcBef>
                <a:spcPct val="20000"/>
              </a:spcBef>
              <a:buFont typeface="Arial"/>
              <a:buChar char="»"/>
              <a:defRPr sz="1500" kern="1200">
                <a:solidFill>
                  <a:srgbClr val="86786F"/>
                </a:solidFill>
                <a:latin typeface="Calibri" panose="020F0502020204030204" pitchFamily="34" charset="0"/>
                <a:ea typeface="+mn-ea"/>
                <a:cs typeface="Calibri" panose="020F0502020204030204" pitchFamily="34"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a:solidFill>
                  <a:schemeClr val="tx1"/>
                </a:solidFill>
                <a:sym typeface="Wingdings" panose="05000000000000000000" pitchFamily="2" charset="2"/>
              </a:rPr>
              <a:t>Streamlines protocol development</a:t>
            </a:r>
          </a:p>
          <a:p>
            <a:pPr lvl="1"/>
            <a:r>
              <a:rPr lang="en-US" dirty="0">
                <a:solidFill>
                  <a:schemeClr val="tx1"/>
                </a:solidFill>
                <a:sym typeface="Wingdings" panose="05000000000000000000" pitchFamily="2" charset="2"/>
              </a:rPr>
              <a:t>The central role of </a:t>
            </a:r>
            <a:r>
              <a:rPr lang="en-US" dirty="0" err="1">
                <a:solidFill>
                  <a:schemeClr val="tx1"/>
                </a:solidFill>
                <a:sym typeface="Wingdings" panose="05000000000000000000" pitchFamily="2" charset="2"/>
              </a:rPr>
              <a:t>estimands</a:t>
            </a:r>
            <a:r>
              <a:rPr lang="en-US" dirty="0">
                <a:solidFill>
                  <a:schemeClr val="tx1"/>
                </a:solidFill>
                <a:sym typeface="Wingdings" panose="05000000000000000000" pitchFamily="2" charset="2"/>
              </a:rPr>
              <a:t> and strategies for dealing with </a:t>
            </a:r>
            <a:r>
              <a:rPr lang="en-US" i="1" dirty="0">
                <a:solidFill>
                  <a:schemeClr val="tx1"/>
                </a:solidFill>
                <a:sym typeface="Wingdings" panose="05000000000000000000" pitchFamily="2" charset="2"/>
              </a:rPr>
              <a:t>intercurrent events </a:t>
            </a:r>
            <a:r>
              <a:rPr lang="en-US" dirty="0">
                <a:solidFill>
                  <a:schemeClr val="tx1"/>
                </a:solidFill>
                <a:sym typeface="Wingdings" panose="05000000000000000000" pitchFamily="2" charset="2"/>
              </a:rPr>
              <a:t>(ICE)</a:t>
            </a:r>
          </a:p>
          <a:p>
            <a:pPr lvl="1"/>
            <a:r>
              <a:rPr lang="en-US" dirty="0">
                <a:solidFill>
                  <a:schemeClr val="tx1"/>
                </a:solidFill>
                <a:sym typeface="Wingdings" panose="05000000000000000000" pitchFamily="2" charset="2"/>
              </a:rPr>
              <a:t>ICE are defined as </a:t>
            </a:r>
            <a:r>
              <a:rPr lang="en-US" i="1" dirty="0">
                <a:solidFill>
                  <a:schemeClr val="tx1"/>
                </a:solidFill>
                <a:sym typeface="Wingdings" panose="05000000000000000000" pitchFamily="2" charset="2"/>
              </a:rPr>
              <a:t>events occurring after treatment initiation that affect either interpretation or existence of the measurements associated with clinical questions of interest</a:t>
            </a:r>
          </a:p>
          <a:p>
            <a:r>
              <a:rPr lang="en-US" dirty="0">
                <a:solidFill>
                  <a:schemeClr val="tx1"/>
                </a:solidFill>
                <a:sym typeface="Wingdings" panose="05000000000000000000" pitchFamily="2" charset="2"/>
              </a:rPr>
              <a:t>Emphasis on causal </a:t>
            </a:r>
            <a:r>
              <a:rPr lang="en-US" dirty="0" err="1">
                <a:solidFill>
                  <a:schemeClr val="tx1"/>
                </a:solidFill>
                <a:sym typeface="Wingdings" panose="05000000000000000000" pitchFamily="2" charset="2"/>
              </a:rPr>
              <a:t>estimands</a:t>
            </a:r>
            <a:r>
              <a:rPr lang="en-US" dirty="0">
                <a:solidFill>
                  <a:schemeClr val="tx1"/>
                </a:solidFill>
                <a:sym typeface="Wingdings" panose="05000000000000000000" pitchFamily="2" charset="2"/>
              </a:rPr>
              <a:t> (although not mentioning “potential outcomes”)</a:t>
            </a:r>
          </a:p>
          <a:p>
            <a:pPr lvl="1"/>
            <a:r>
              <a:rPr lang="en-US" dirty="0">
                <a:solidFill>
                  <a:schemeClr val="tx1"/>
                </a:solidFill>
                <a:sym typeface="Wingdings" panose="05000000000000000000" pitchFamily="2" charset="2"/>
              </a:rPr>
              <a:t>Treatment effects are quantified by “</a:t>
            </a:r>
            <a:r>
              <a:rPr lang="en-US" i="1" dirty="0">
                <a:solidFill>
                  <a:schemeClr val="tx1"/>
                </a:solidFill>
                <a:sym typeface="Wingdings" panose="05000000000000000000" pitchFamily="2" charset="2"/>
              </a:rPr>
              <a:t>how the outcome of treatment compares to what would have happened to the same subjects under different treatment conditions (e.g. had they not received the treatment or had they received a different treatment).</a:t>
            </a:r>
            <a:r>
              <a:rPr lang="en-US" dirty="0">
                <a:solidFill>
                  <a:schemeClr val="tx1"/>
                </a:solidFill>
                <a:sym typeface="Wingdings" panose="05000000000000000000" pitchFamily="2" charset="2"/>
              </a:rPr>
              <a:t>”</a:t>
            </a:r>
          </a:p>
          <a:p>
            <a:endParaRPr lang="en-US" dirty="0">
              <a:solidFill>
                <a:schemeClr val="tx1"/>
              </a:solidFill>
              <a:sym typeface="Wingdings" panose="05000000000000000000" pitchFamily="2" charset="2"/>
            </a:endParaRPr>
          </a:p>
          <a:p>
            <a:pPr lvl="1"/>
            <a:endParaRPr lang="en-US" dirty="0">
              <a:solidFill>
                <a:schemeClr val="tx1"/>
              </a:solidFill>
              <a:sym typeface="Wingdings" panose="05000000000000000000" pitchFamily="2" charset="2"/>
            </a:endParaRPr>
          </a:p>
        </p:txBody>
      </p:sp>
    </p:spTree>
    <p:extLst>
      <p:ext uri="{BB962C8B-B14F-4D97-AF65-F5344CB8AC3E}">
        <p14:creationId xmlns:p14="http://schemas.microsoft.com/office/powerpoint/2010/main" val="221477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75B5D82-A4F5-4D37-8323-96B23E5C4047}"/>
              </a:ext>
            </a:extLst>
          </p:cNvPr>
          <p:cNvSpPr/>
          <p:nvPr/>
        </p:nvSpPr>
        <p:spPr>
          <a:xfrm>
            <a:off x="457200" y="1197755"/>
            <a:ext cx="8322906" cy="319656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Estimand framework [ICH E9 (R1)]</a:t>
            </a:r>
          </a:p>
        </p:txBody>
      </p:sp>
      <p:pic>
        <p:nvPicPr>
          <p:cNvPr id="9" name="Picture 8">
            <a:extLst>
              <a:ext uri="{FF2B5EF4-FFF2-40B4-BE49-F238E27FC236}">
                <a16:creationId xmlns:a16="http://schemas.microsoft.com/office/drawing/2014/main" id="{347C352B-002D-4432-A988-368EDC809611}"/>
              </a:ext>
            </a:extLst>
          </p:cNvPr>
          <p:cNvPicPr>
            <a:picLocks noChangeAspect="1"/>
          </p:cNvPicPr>
          <p:nvPr/>
        </p:nvPicPr>
        <p:blipFill>
          <a:blip r:embed="rId2"/>
          <a:stretch>
            <a:fillRect/>
          </a:stretch>
        </p:blipFill>
        <p:spPr>
          <a:xfrm>
            <a:off x="600990" y="1514475"/>
            <a:ext cx="4013946" cy="2505075"/>
          </a:xfrm>
          <a:prstGeom prst="rect">
            <a:avLst/>
          </a:prstGeom>
          <a:ln w="19050">
            <a:noFill/>
          </a:ln>
        </p:spPr>
      </p:pic>
      <p:sp>
        <p:nvSpPr>
          <p:cNvPr id="11" name="Rectangle 10">
            <a:extLst>
              <a:ext uri="{FF2B5EF4-FFF2-40B4-BE49-F238E27FC236}">
                <a16:creationId xmlns:a16="http://schemas.microsoft.com/office/drawing/2014/main" id="{764177F2-973E-42F7-80DA-527C2CD994D5}"/>
              </a:ext>
            </a:extLst>
          </p:cNvPr>
          <p:cNvSpPr/>
          <p:nvPr/>
        </p:nvSpPr>
        <p:spPr>
          <a:xfrm>
            <a:off x="5410200" y="1676376"/>
            <a:ext cx="3369906" cy="1754326"/>
          </a:xfrm>
          <a:prstGeom prst="rect">
            <a:avLst/>
          </a:prstGeom>
          <a:ln>
            <a:noFill/>
          </a:ln>
        </p:spPr>
        <p:txBody>
          <a:bodyPr wrap="square">
            <a:spAutoFit/>
          </a:bodyPr>
          <a:lstStyle/>
          <a:p>
            <a:pPr marL="285750" lvl="1" indent="-285750">
              <a:buFont typeface="Arial" panose="020B0604020202020204" pitchFamily="34" charset="0"/>
              <a:buChar char="•"/>
            </a:pPr>
            <a:r>
              <a:rPr lang="en-US" dirty="0"/>
              <a:t>Treatment(s) of interest</a:t>
            </a:r>
            <a:endParaRPr lang="en-US" sz="1700" dirty="0"/>
          </a:p>
          <a:p>
            <a:pPr marL="285750" lvl="1" indent="-285750">
              <a:buFont typeface="Arial" panose="020B0604020202020204" pitchFamily="34" charset="0"/>
              <a:buChar char="•"/>
            </a:pPr>
            <a:r>
              <a:rPr lang="en-US" dirty="0"/>
              <a:t>Population of interest </a:t>
            </a:r>
            <a:endParaRPr lang="en-US" sz="1700" dirty="0"/>
          </a:p>
          <a:p>
            <a:pPr marL="285750" lvl="1" indent="-285750">
              <a:buFont typeface="Arial" panose="020B0604020202020204" pitchFamily="34" charset="0"/>
              <a:buChar char="•"/>
            </a:pPr>
            <a:r>
              <a:rPr lang="en-US" dirty="0"/>
              <a:t>Handling of relevant ICEs</a:t>
            </a:r>
          </a:p>
          <a:p>
            <a:pPr marL="285750" lvl="1" indent="-285750">
              <a:buFont typeface="Arial" panose="020B0604020202020204" pitchFamily="34" charset="0"/>
              <a:buChar char="•"/>
            </a:pPr>
            <a:r>
              <a:rPr lang="en-US" dirty="0"/>
              <a:t>Outcome variable (endpoint) at patient level </a:t>
            </a:r>
            <a:endParaRPr lang="en-US" sz="1700" dirty="0"/>
          </a:p>
          <a:p>
            <a:pPr marL="285750" lvl="1" indent="-285750">
              <a:buFont typeface="Arial" panose="020B0604020202020204" pitchFamily="34" charset="0"/>
              <a:buChar char="•"/>
            </a:pPr>
            <a:r>
              <a:rPr lang="en-US" dirty="0"/>
              <a:t>Population-level summary</a:t>
            </a:r>
          </a:p>
        </p:txBody>
      </p:sp>
      <p:sp>
        <p:nvSpPr>
          <p:cNvPr id="25" name="Left Brace 24">
            <a:extLst>
              <a:ext uri="{FF2B5EF4-FFF2-40B4-BE49-F238E27FC236}">
                <a16:creationId xmlns:a16="http://schemas.microsoft.com/office/drawing/2014/main" id="{7D45EF6A-5D25-44BA-AB81-264924276662}"/>
              </a:ext>
            </a:extLst>
          </p:cNvPr>
          <p:cNvSpPr/>
          <p:nvPr/>
        </p:nvSpPr>
        <p:spPr>
          <a:xfrm>
            <a:off x="5181600" y="1669379"/>
            <a:ext cx="269488" cy="20797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1" name="Freeform: Shape 30">
            <a:extLst>
              <a:ext uri="{FF2B5EF4-FFF2-40B4-BE49-F238E27FC236}">
                <a16:creationId xmlns:a16="http://schemas.microsoft.com/office/drawing/2014/main" id="{24268C00-5EC6-4CDB-A65C-2DD379DBE994}"/>
              </a:ext>
            </a:extLst>
          </p:cNvPr>
          <p:cNvSpPr/>
          <p:nvPr/>
        </p:nvSpPr>
        <p:spPr>
          <a:xfrm>
            <a:off x="2943922" y="2692039"/>
            <a:ext cx="2185639" cy="498561"/>
          </a:xfrm>
          <a:custGeom>
            <a:avLst/>
            <a:gdLst>
              <a:gd name="connsiteX0" fmla="*/ 0 w 2185639"/>
              <a:gd name="connsiteY0" fmla="*/ 22302 h 498561"/>
              <a:gd name="connsiteX1" fmla="*/ 37171 w 2185639"/>
              <a:gd name="connsiteY1" fmla="*/ 59473 h 498561"/>
              <a:gd name="connsiteX2" fmla="*/ 66907 w 2185639"/>
              <a:gd name="connsiteY2" fmla="*/ 96644 h 498561"/>
              <a:gd name="connsiteX3" fmla="*/ 104078 w 2185639"/>
              <a:gd name="connsiteY3" fmla="*/ 133814 h 498561"/>
              <a:gd name="connsiteX4" fmla="*/ 118946 w 2185639"/>
              <a:gd name="connsiteY4" fmla="*/ 148683 h 498561"/>
              <a:gd name="connsiteX5" fmla="*/ 133815 w 2185639"/>
              <a:gd name="connsiteY5" fmla="*/ 163551 h 498561"/>
              <a:gd name="connsiteX6" fmla="*/ 178419 w 2185639"/>
              <a:gd name="connsiteY6" fmla="*/ 223024 h 498561"/>
              <a:gd name="connsiteX7" fmla="*/ 193288 w 2185639"/>
              <a:gd name="connsiteY7" fmla="*/ 237892 h 498561"/>
              <a:gd name="connsiteX8" fmla="*/ 208156 w 2185639"/>
              <a:gd name="connsiteY8" fmla="*/ 252761 h 498561"/>
              <a:gd name="connsiteX9" fmla="*/ 230458 w 2185639"/>
              <a:gd name="connsiteY9" fmla="*/ 260195 h 498561"/>
              <a:gd name="connsiteX10" fmla="*/ 267629 w 2185639"/>
              <a:gd name="connsiteY10" fmla="*/ 282497 h 498561"/>
              <a:gd name="connsiteX11" fmla="*/ 282498 w 2185639"/>
              <a:gd name="connsiteY11" fmla="*/ 297366 h 498561"/>
              <a:gd name="connsiteX12" fmla="*/ 327102 w 2185639"/>
              <a:gd name="connsiteY12" fmla="*/ 312234 h 498561"/>
              <a:gd name="connsiteX13" fmla="*/ 364273 w 2185639"/>
              <a:gd name="connsiteY13" fmla="*/ 334536 h 498561"/>
              <a:gd name="connsiteX14" fmla="*/ 379141 w 2185639"/>
              <a:gd name="connsiteY14" fmla="*/ 349405 h 498561"/>
              <a:gd name="connsiteX15" fmla="*/ 408878 w 2185639"/>
              <a:gd name="connsiteY15" fmla="*/ 356839 h 498561"/>
              <a:gd name="connsiteX16" fmla="*/ 453483 w 2185639"/>
              <a:gd name="connsiteY16" fmla="*/ 371707 h 498561"/>
              <a:gd name="connsiteX17" fmla="*/ 475785 w 2185639"/>
              <a:gd name="connsiteY17" fmla="*/ 386575 h 498561"/>
              <a:gd name="connsiteX18" fmla="*/ 527824 w 2185639"/>
              <a:gd name="connsiteY18" fmla="*/ 401444 h 498561"/>
              <a:gd name="connsiteX19" fmla="*/ 550127 w 2185639"/>
              <a:gd name="connsiteY19" fmla="*/ 416312 h 498561"/>
              <a:gd name="connsiteX20" fmla="*/ 587298 w 2185639"/>
              <a:gd name="connsiteY20" fmla="*/ 423746 h 498561"/>
              <a:gd name="connsiteX21" fmla="*/ 631902 w 2185639"/>
              <a:gd name="connsiteY21" fmla="*/ 438614 h 498561"/>
              <a:gd name="connsiteX22" fmla="*/ 661639 w 2185639"/>
              <a:gd name="connsiteY22" fmla="*/ 446049 h 498561"/>
              <a:gd name="connsiteX23" fmla="*/ 683941 w 2185639"/>
              <a:gd name="connsiteY23" fmla="*/ 453483 h 498561"/>
              <a:gd name="connsiteX24" fmla="*/ 728546 w 2185639"/>
              <a:gd name="connsiteY24" fmla="*/ 460917 h 498561"/>
              <a:gd name="connsiteX25" fmla="*/ 795454 w 2185639"/>
              <a:gd name="connsiteY25" fmla="*/ 475785 h 498561"/>
              <a:gd name="connsiteX26" fmla="*/ 914400 w 2185639"/>
              <a:gd name="connsiteY26" fmla="*/ 483219 h 498561"/>
              <a:gd name="connsiteX27" fmla="*/ 1219200 w 2185639"/>
              <a:gd name="connsiteY27" fmla="*/ 483219 h 498561"/>
              <a:gd name="connsiteX28" fmla="*/ 1412488 w 2185639"/>
              <a:gd name="connsiteY28" fmla="*/ 475785 h 498561"/>
              <a:gd name="connsiteX29" fmla="*/ 1449658 w 2185639"/>
              <a:gd name="connsiteY29" fmla="*/ 468351 h 498561"/>
              <a:gd name="connsiteX30" fmla="*/ 1471961 w 2185639"/>
              <a:gd name="connsiteY30" fmla="*/ 460917 h 498561"/>
              <a:gd name="connsiteX31" fmla="*/ 1531434 w 2185639"/>
              <a:gd name="connsiteY31" fmla="*/ 453483 h 498561"/>
              <a:gd name="connsiteX32" fmla="*/ 1605776 w 2185639"/>
              <a:gd name="connsiteY32" fmla="*/ 431180 h 498561"/>
              <a:gd name="connsiteX33" fmla="*/ 1635512 w 2185639"/>
              <a:gd name="connsiteY33" fmla="*/ 423746 h 498561"/>
              <a:gd name="connsiteX34" fmla="*/ 1680117 w 2185639"/>
              <a:gd name="connsiteY34" fmla="*/ 394010 h 498561"/>
              <a:gd name="connsiteX35" fmla="*/ 1702419 w 2185639"/>
              <a:gd name="connsiteY35" fmla="*/ 379141 h 498561"/>
              <a:gd name="connsiteX36" fmla="*/ 1724722 w 2185639"/>
              <a:gd name="connsiteY36" fmla="*/ 371707 h 498561"/>
              <a:gd name="connsiteX37" fmla="*/ 1769327 w 2185639"/>
              <a:gd name="connsiteY37" fmla="*/ 349405 h 498561"/>
              <a:gd name="connsiteX38" fmla="*/ 1791629 w 2185639"/>
              <a:gd name="connsiteY38" fmla="*/ 334536 h 498561"/>
              <a:gd name="connsiteX39" fmla="*/ 1836234 w 2185639"/>
              <a:gd name="connsiteY39" fmla="*/ 319668 h 498561"/>
              <a:gd name="connsiteX40" fmla="*/ 1858537 w 2185639"/>
              <a:gd name="connsiteY40" fmla="*/ 312234 h 498561"/>
              <a:gd name="connsiteX41" fmla="*/ 1880839 w 2185639"/>
              <a:gd name="connsiteY41" fmla="*/ 304800 h 498561"/>
              <a:gd name="connsiteX42" fmla="*/ 1925444 w 2185639"/>
              <a:gd name="connsiteY42" fmla="*/ 275063 h 498561"/>
              <a:gd name="connsiteX43" fmla="*/ 1962615 w 2185639"/>
              <a:gd name="connsiteY43" fmla="*/ 245327 h 498561"/>
              <a:gd name="connsiteX44" fmla="*/ 1999785 w 2185639"/>
              <a:gd name="connsiteY44" fmla="*/ 215590 h 498561"/>
              <a:gd name="connsiteX45" fmla="*/ 2022088 w 2185639"/>
              <a:gd name="connsiteY45" fmla="*/ 208156 h 498561"/>
              <a:gd name="connsiteX46" fmla="*/ 2044390 w 2185639"/>
              <a:gd name="connsiteY46" fmla="*/ 185853 h 498561"/>
              <a:gd name="connsiteX47" fmla="*/ 2066693 w 2185639"/>
              <a:gd name="connsiteY47" fmla="*/ 170985 h 498561"/>
              <a:gd name="connsiteX48" fmla="*/ 2088995 w 2185639"/>
              <a:gd name="connsiteY48" fmla="*/ 141249 h 498561"/>
              <a:gd name="connsiteX49" fmla="*/ 2141034 w 2185639"/>
              <a:gd name="connsiteY49" fmla="*/ 96644 h 498561"/>
              <a:gd name="connsiteX50" fmla="*/ 2148468 w 2185639"/>
              <a:gd name="connsiteY50" fmla="*/ 74341 h 498561"/>
              <a:gd name="connsiteX51" fmla="*/ 2163337 w 2185639"/>
              <a:gd name="connsiteY51" fmla="*/ 52039 h 498561"/>
              <a:gd name="connsiteX52" fmla="*/ 2185639 w 2185639"/>
              <a:gd name="connsiteY52" fmla="*/ 0 h 498561"/>
              <a:gd name="connsiteX53" fmla="*/ 2185639 w 2185639"/>
              <a:gd name="connsiteY53" fmla="*/ 7434 h 498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185639" h="498561">
                <a:moveTo>
                  <a:pt x="0" y="22302"/>
                </a:moveTo>
                <a:cubicBezTo>
                  <a:pt x="12390" y="34692"/>
                  <a:pt x="27451" y="44893"/>
                  <a:pt x="37171" y="59473"/>
                </a:cubicBezTo>
                <a:cubicBezTo>
                  <a:pt x="66509" y="103480"/>
                  <a:pt x="19571" y="80865"/>
                  <a:pt x="66907" y="96644"/>
                </a:cubicBezTo>
                <a:lnTo>
                  <a:pt x="104078" y="133814"/>
                </a:lnTo>
                <a:lnTo>
                  <a:pt x="118946" y="148683"/>
                </a:lnTo>
                <a:lnTo>
                  <a:pt x="133815" y="163551"/>
                </a:lnTo>
                <a:cubicBezTo>
                  <a:pt x="146790" y="202475"/>
                  <a:pt x="135709" y="180314"/>
                  <a:pt x="178419" y="223024"/>
                </a:cubicBezTo>
                <a:lnTo>
                  <a:pt x="193288" y="237892"/>
                </a:lnTo>
                <a:cubicBezTo>
                  <a:pt x="198244" y="242848"/>
                  <a:pt x="201507" y="250545"/>
                  <a:pt x="208156" y="252761"/>
                </a:cubicBezTo>
                <a:lnTo>
                  <a:pt x="230458" y="260195"/>
                </a:lnTo>
                <a:cubicBezTo>
                  <a:pt x="268136" y="297871"/>
                  <a:pt x="219372" y="253542"/>
                  <a:pt x="267629" y="282497"/>
                </a:cubicBezTo>
                <a:cubicBezTo>
                  <a:pt x="273639" y="286103"/>
                  <a:pt x="276229" y="294231"/>
                  <a:pt x="282498" y="297366"/>
                </a:cubicBezTo>
                <a:cubicBezTo>
                  <a:pt x="296516" y="304375"/>
                  <a:pt x="327102" y="312234"/>
                  <a:pt x="327102" y="312234"/>
                </a:cubicBezTo>
                <a:cubicBezTo>
                  <a:pt x="364782" y="349911"/>
                  <a:pt x="316014" y="305579"/>
                  <a:pt x="364273" y="334536"/>
                </a:cubicBezTo>
                <a:cubicBezTo>
                  <a:pt x="370283" y="338142"/>
                  <a:pt x="372872" y="346270"/>
                  <a:pt x="379141" y="349405"/>
                </a:cubicBezTo>
                <a:cubicBezTo>
                  <a:pt x="388280" y="353974"/>
                  <a:pt x="399092" y="353903"/>
                  <a:pt x="408878" y="356839"/>
                </a:cubicBezTo>
                <a:cubicBezTo>
                  <a:pt x="423890" y="361342"/>
                  <a:pt x="453483" y="371707"/>
                  <a:pt x="453483" y="371707"/>
                </a:cubicBezTo>
                <a:cubicBezTo>
                  <a:pt x="460917" y="376663"/>
                  <a:pt x="467573" y="383055"/>
                  <a:pt x="475785" y="386575"/>
                </a:cubicBezTo>
                <a:cubicBezTo>
                  <a:pt x="509127" y="400865"/>
                  <a:pt x="498894" y="386979"/>
                  <a:pt x="527824" y="401444"/>
                </a:cubicBezTo>
                <a:cubicBezTo>
                  <a:pt x="535816" y="405440"/>
                  <a:pt x="541761" y="413175"/>
                  <a:pt x="550127" y="416312"/>
                </a:cubicBezTo>
                <a:cubicBezTo>
                  <a:pt x="561958" y="420749"/>
                  <a:pt x="575108" y="420421"/>
                  <a:pt x="587298" y="423746"/>
                </a:cubicBezTo>
                <a:cubicBezTo>
                  <a:pt x="602418" y="427870"/>
                  <a:pt x="616698" y="434813"/>
                  <a:pt x="631902" y="438614"/>
                </a:cubicBezTo>
                <a:cubicBezTo>
                  <a:pt x="641814" y="441092"/>
                  <a:pt x="651815" y="443242"/>
                  <a:pt x="661639" y="446049"/>
                </a:cubicBezTo>
                <a:cubicBezTo>
                  <a:pt x="669174" y="448202"/>
                  <a:pt x="676291" y="451783"/>
                  <a:pt x="683941" y="453483"/>
                </a:cubicBezTo>
                <a:cubicBezTo>
                  <a:pt x="698655" y="456753"/>
                  <a:pt x="713832" y="457647"/>
                  <a:pt x="728546" y="460917"/>
                </a:cubicBezTo>
                <a:cubicBezTo>
                  <a:pt x="780422" y="472445"/>
                  <a:pt x="713741" y="468357"/>
                  <a:pt x="795454" y="475785"/>
                </a:cubicBezTo>
                <a:cubicBezTo>
                  <a:pt x="835017" y="479382"/>
                  <a:pt x="874751" y="480741"/>
                  <a:pt x="914400" y="483219"/>
                </a:cubicBezTo>
                <a:cubicBezTo>
                  <a:pt x="1032587" y="512765"/>
                  <a:pt x="938702" y="492124"/>
                  <a:pt x="1219200" y="483219"/>
                </a:cubicBezTo>
                <a:lnTo>
                  <a:pt x="1412488" y="475785"/>
                </a:lnTo>
                <a:cubicBezTo>
                  <a:pt x="1424878" y="473307"/>
                  <a:pt x="1437400" y="471415"/>
                  <a:pt x="1449658" y="468351"/>
                </a:cubicBezTo>
                <a:cubicBezTo>
                  <a:pt x="1457260" y="466450"/>
                  <a:pt x="1464251" y="462319"/>
                  <a:pt x="1471961" y="460917"/>
                </a:cubicBezTo>
                <a:cubicBezTo>
                  <a:pt x="1491617" y="457343"/>
                  <a:pt x="1511727" y="456767"/>
                  <a:pt x="1531434" y="453483"/>
                </a:cubicBezTo>
                <a:cubicBezTo>
                  <a:pt x="1566841" y="447582"/>
                  <a:pt x="1566103" y="441098"/>
                  <a:pt x="1605776" y="431180"/>
                </a:cubicBezTo>
                <a:lnTo>
                  <a:pt x="1635512" y="423746"/>
                </a:lnTo>
                <a:lnTo>
                  <a:pt x="1680117" y="394010"/>
                </a:lnTo>
                <a:cubicBezTo>
                  <a:pt x="1687551" y="389054"/>
                  <a:pt x="1693943" y="381966"/>
                  <a:pt x="1702419" y="379141"/>
                </a:cubicBezTo>
                <a:lnTo>
                  <a:pt x="1724722" y="371707"/>
                </a:lnTo>
                <a:cubicBezTo>
                  <a:pt x="1788644" y="329092"/>
                  <a:pt x="1707762" y="380188"/>
                  <a:pt x="1769327" y="349405"/>
                </a:cubicBezTo>
                <a:cubicBezTo>
                  <a:pt x="1777318" y="345409"/>
                  <a:pt x="1783464" y="338165"/>
                  <a:pt x="1791629" y="334536"/>
                </a:cubicBezTo>
                <a:cubicBezTo>
                  <a:pt x="1805951" y="328171"/>
                  <a:pt x="1821366" y="324624"/>
                  <a:pt x="1836234" y="319668"/>
                </a:cubicBezTo>
                <a:lnTo>
                  <a:pt x="1858537" y="312234"/>
                </a:lnTo>
                <a:lnTo>
                  <a:pt x="1880839" y="304800"/>
                </a:lnTo>
                <a:cubicBezTo>
                  <a:pt x="1895707" y="294888"/>
                  <a:pt x="1915532" y="289931"/>
                  <a:pt x="1925444" y="275063"/>
                </a:cubicBezTo>
                <a:cubicBezTo>
                  <a:pt x="1944659" y="246241"/>
                  <a:pt x="1931836" y="255586"/>
                  <a:pt x="1962615" y="245327"/>
                </a:cubicBezTo>
                <a:cubicBezTo>
                  <a:pt x="1976444" y="231497"/>
                  <a:pt x="1981028" y="224968"/>
                  <a:pt x="1999785" y="215590"/>
                </a:cubicBezTo>
                <a:cubicBezTo>
                  <a:pt x="2006794" y="212086"/>
                  <a:pt x="2014654" y="210634"/>
                  <a:pt x="2022088" y="208156"/>
                </a:cubicBezTo>
                <a:cubicBezTo>
                  <a:pt x="2029522" y="200722"/>
                  <a:pt x="2036313" y="192584"/>
                  <a:pt x="2044390" y="185853"/>
                </a:cubicBezTo>
                <a:cubicBezTo>
                  <a:pt x="2051254" y="180133"/>
                  <a:pt x="2060375" y="177303"/>
                  <a:pt x="2066693" y="170985"/>
                </a:cubicBezTo>
                <a:cubicBezTo>
                  <a:pt x="2075454" y="162224"/>
                  <a:pt x="2080836" y="150573"/>
                  <a:pt x="2088995" y="141249"/>
                </a:cubicBezTo>
                <a:cubicBezTo>
                  <a:pt x="2114233" y="112405"/>
                  <a:pt x="2113962" y="114692"/>
                  <a:pt x="2141034" y="96644"/>
                </a:cubicBezTo>
                <a:cubicBezTo>
                  <a:pt x="2143512" y="89210"/>
                  <a:pt x="2144963" y="81350"/>
                  <a:pt x="2148468" y="74341"/>
                </a:cubicBezTo>
                <a:cubicBezTo>
                  <a:pt x="2152464" y="66350"/>
                  <a:pt x="2159817" y="60251"/>
                  <a:pt x="2163337" y="52039"/>
                </a:cubicBezTo>
                <a:cubicBezTo>
                  <a:pt x="2176134" y="22180"/>
                  <a:pt x="2162309" y="23330"/>
                  <a:pt x="2185639" y="0"/>
                </a:cubicBezTo>
                <a:lnTo>
                  <a:pt x="2185639" y="7434"/>
                </a:lnTo>
              </a:path>
            </a:pathLst>
          </a:custGeom>
          <a:ln w="19050">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Rectangle 31">
            <a:extLst>
              <a:ext uri="{FF2B5EF4-FFF2-40B4-BE49-F238E27FC236}">
                <a16:creationId xmlns:a16="http://schemas.microsoft.com/office/drawing/2014/main" id="{3BCAA267-8AF3-470B-A661-141290AD0F44}"/>
              </a:ext>
            </a:extLst>
          </p:cNvPr>
          <p:cNvSpPr/>
          <p:nvPr/>
        </p:nvSpPr>
        <p:spPr>
          <a:xfrm>
            <a:off x="384646" y="4394317"/>
            <a:ext cx="1971886" cy="307777"/>
          </a:xfrm>
          <a:prstGeom prst="rect">
            <a:avLst/>
          </a:prstGeom>
        </p:spPr>
        <p:txBody>
          <a:bodyPr wrap="none">
            <a:spAutoFit/>
          </a:bodyPr>
          <a:lstStyle/>
          <a:p>
            <a:r>
              <a:rPr lang="en-US" sz="1400" dirty="0">
                <a:solidFill>
                  <a:srgbClr val="600000"/>
                </a:solidFill>
              </a:rPr>
              <a:t>ICEs, intercurrent events</a:t>
            </a:r>
          </a:p>
        </p:txBody>
      </p:sp>
      <p:sp>
        <p:nvSpPr>
          <p:cNvPr id="4" name="Slide Number Placeholder 3">
            <a:extLst>
              <a:ext uri="{FF2B5EF4-FFF2-40B4-BE49-F238E27FC236}">
                <a16:creationId xmlns:a16="http://schemas.microsoft.com/office/drawing/2014/main" id="{CB007E23-8648-4986-9FF3-DF0B6953ECF1}"/>
              </a:ext>
            </a:extLst>
          </p:cNvPr>
          <p:cNvSpPr>
            <a:spLocks noGrp="1"/>
          </p:cNvSpPr>
          <p:nvPr>
            <p:ph type="sldNum" sz="quarter" idx="12"/>
          </p:nvPr>
        </p:nvSpPr>
        <p:spPr/>
        <p:txBody>
          <a:bodyPr/>
          <a:lstStyle/>
          <a:p>
            <a:fld id="{1DA079B0-34FF-9449-83ED-AEDF3F6C1CC6}" type="slidenum">
              <a:rPr lang="en-US" smtClean="0"/>
              <a:pPr/>
              <a:t>5</a:t>
            </a:fld>
            <a:endParaRPr lang="en-US"/>
          </a:p>
        </p:txBody>
      </p:sp>
    </p:spTree>
    <p:extLst>
      <p:ext uri="{BB962C8B-B14F-4D97-AF65-F5344CB8AC3E}">
        <p14:creationId xmlns:p14="http://schemas.microsoft.com/office/powerpoint/2010/main" val="361047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D54F05-81B7-43EE-AE4A-86141B4665CA}"/>
              </a:ext>
            </a:extLst>
          </p:cNvPr>
          <p:cNvSpPr>
            <a:spLocks noGrp="1"/>
          </p:cNvSpPr>
          <p:nvPr>
            <p:ph idx="1"/>
          </p:nvPr>
        </p:nvSpPr>
        <p:spPr>
          <a:xfrm>
            <a:off x="457200" y="1028669"/>
            <a:ext cx="8229600" cy="3584737"/>
          </a:xfrm>
          <a:ln>
            <a:noFill/>
          </a:ln>
        </p:spPr>
        <p:txBody>
          <a:bodyPr/>
          <a:lstStyle/>
          <a:p>
            <a:r>
              <a:rPr lang="en-US" dirty="0">
                <a:solidFill>
                  <a:schemeClr val="tx1"/>
                </a:solidFill>
              </a:rPr>
              <a:t>Treatment policy</a:t>
            </a:r>
          </a:p>
          <a:p>
            <a:r>
              <a:rPr lang="en-US" dirty="0">
                <a:solidFill>
                  <a:schemeClr val="tx1"/>
                </a:solidFill>
              </a:rPr>
              <a:t>Hypothetical</a:t>
            </a:r>
          </a:p>
          <a:p>
            <a:r>
              <a:rPr lang="en-US" dirty="0">
                <a:solidFill>
                  <a:schemeClr val="tx1"/>
                </a:solidFill>
              </a:rPr>
              <a:t>Composite variable</a:t>
            </a:r>
          </a:p>
          <a:p>
            <a:r>
              <a:rPr lang="en-US" dirty="0">
                <a:solidFill>
                  <a:schemeClr val="tx1"/>
                </a:solidFill>
              </a:rPr>
              <a:t>While on treatment (WOT)</a:t>
            </a:r>
          </a:p>
          <a:p>
            <a:r>
              <a:rPr lang="en-US" dirty="0">
                <a:solidFill>
                  <a:schemeClr val="tx1"/>
                </a:solidFill>
              </a:rPr>
              <a:t>Principal stratum (PS)</a:t>
            </a:r>
          </a:p>
          <a:p>
            <a:endParaRPr lang="en-US" dirty="0">
              <a:solidFill>
                <a:schemeClr val="tx1"/>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p:txBody>
      </p:sp>
      <p:sp>
        <p:nvSpPr>
          <p:cNvPr id="2" name="Title 1">
            <a:extLst>
              <a:ext uri="{FF2B5EF4-FFF2-40B4-BE49-F238E27FC236}">
                <a16:creationId xmlns:a16="http://schemas.microsoft.com/office/drawing/2014/main" id="{9535C927-1852-44D2-942E-7E55A93115F5}"/>
              </a:ext>
            </a:extLst>
          </p:cNvPr>
          <p:cNvSpPr>
            <a:spLocks noGrp="1"/>
          </p:cNvSpPr>
          <p:nvPr>
            <p:ph type="title"/>
          </p:nvPr>
        </p:nvSpPr>
        <p:spPr/>
        <p:txBody>
          <a:bodyPr/>
          <a:lstStyle/>
          <a:p>
            <a:r>
              <a:rPr lang="en-US"/>
              <a:t>Strategies to handle ICEs</a:t>
            </a:r>
          </a:p>
        </p:txBody>
      </p:sp>
      <p:sp>
        <p:nvSpPr>
          <p:cNvPr id="9" name="Content Placeholder 4">
            <a:extLst>
              <a:ext uri="{FF2B5EF4-FFF2-40B4-BE49-F238E27FC236}">
                <a16:creationId xmlns:a16="http://schemas.microsoft.com/office/drawing/2014/main" id="{79E74E7E-44E4-441A-8666-1665ECB32EB3}"/>
              </a:ext>
            </a:extLst>
          </p:cNvPr>
          <p:cNvSpPr txBox="1">
            <a:spLocks/>
          </p:cNvSpPr>
          <p:nvPr/>
        </p:nvSpPr>
        <p:spPr>
          <a:xfrm>
            <a:off x="4572000" y="1123949"/>
            <a:ext cx="4038600" cy="1981201"/>
          </a:xfrm>
          <a:prstGeom prst="rect">
            <a:avLst/>
          </a:prstGeom>
          <a:ln>
            <a:solidFill>
              <a:schemeClr val="tx1"/>
            </a:solidFill>
          </a:ln>
        </p:spPr>
        <p:txBody>
          <a:bodyPr vert="horz" lIns="91440" tIns="45720" rIns="91440" bIns="45720" rtlCol="0">
            <a:normAutofit fontScale="62500" lnSpcReduction="20000"/>
          </a:bodyPr>
          <a:lstStyle>
            <a:lvl1pPr marL="257175" indent="-257175" algn="l" defTabSz="342900" rtl="0" eaLnBrk="1" latinLnBrk="0" hangingPunct="1">
              <a:spcBef>
                <a:spcPct val="20000"/>
              </a:spcBef>
              <a:buFont typeface="Arial"/>
              <a:buChar char="•"/>
              <a:defRPr sz="2400" kern="1200">
                <a:solidFill>
                  <a:srgbClr val="86786F"/>
                </a:solidFill>
                <a:latin typeface="Calibri" panose="020F0502020204030204" pitchFamily="34" charset="0"/>
                <a:ea typeface="+mn-ea"/>
                <a:cs typeface="Calibri" panose="020F0502020204030204" pitchFamily="34" charset="0"/>
              </a:defRPr>
            </a:lvl1pPr>
            <a:lvl2pPr marL="557213" indent="-214313" algn="l" defTabSz="342900" rtl="0" eaLnBrk="1" latinLnBrk="0" hangingPunct="1">
              <a:spcBef>
                <a:spcPct val="20000"/>
              </a:spcBef>
              <a:buFont typeface="Arial"/>
              <a:buChar char="–"/>
              <a:defRPr sz="2100" kern="1200">
                <a:solidFill>
                  <a:srgbClr val="86786F"/>
                </a:solidFill>
                <a:latin typeface="Calibri" panose="020F0502020204030204" pitchFamily="34" charset="0"/>
                <a:ea typeface="+mn-ea"/>
                <a:cs typeface="Calibri" panose="020F0502020204030204" pitchFamily="34" charset="0"/>
              </a:defRPr>
            </a:lvl2pPr>
            <a:lvl3pPr marL="857250" indent="-171450" algn="l" defTabSz="342900" rtl="0" eaLnBrk="1" latinLnBrk="0" hangingPunct="1">
              <a:spcBef>
                <a:spcPct val="20000"/>
              </a:spcBef>
              <a:buFont typeface="Arial"/>
              <a:buChar char="•"/>
              <a:defRPr sz="1800" kern="1200">
                <a:solidFill>
                  <a:srgbClr val="86786F"/>
                </a:solidFill>
                <a:latin typeface="Calibri" panose="020F0502020204030204" pitchFamily="34" charset="0"/>
                <a:ea typeface="+mn-ea"/>
                <a:cs typeface="Calibri" panose="020F0502020204030204" pitchFamily="34" charset="0"/>
              </a:defRPr>
            </a:lvl3pPr>
            <a:lvl4pPr marL="1200150" indent="-171450" algn="l" defTabSz="342900" rtl="0" eaLnBrk="1" latinLnBrk="0" hangingPunct="1">
              <a:spcBef>
                <a:spcPct val="20000"/>
              </a:spcBef>
              <a:buFont typeface="Arial"/>
              <a:buChar char="–"/>
              <a:defRPr sz="1500" kern="1200">
                <a:solidFill>
                  <a:srgbClr val="86786F"/>
                </a:solidFill>
                <a:latin typeface="Calibri" panose="020F0502020204030204" pitchFamily="34" charset="0"/>
                <a:ea typeface="+mn-ea"/>
                <a:cs typeface="Calibri" panose="020F0502020204030204" pitchFamily="34" charset="0"/>
              </a:defRPr>
            </a:lvl4pPr>
            <a:lvl5pPr marL="1543050" indent="-171450" algn="l" defTabSz="342900" rtl="0" eaLnBrk="1" latinLnBrk="0" hangingPunct="1">
              <a:spcBef>
                <a:spcPct val="20000"/>
              </a:spcBef>
              <a:buFont typeface="Arial"/>
              <a:buChar char="»"/>
              <a:defRPr sz="1500" kern="1200">
                <a:solidFill>
                  <a:srgbClr val="86786F"/>
                </a:solidFill>
                <a:latin typeface="Calibri" panose="020F0502020204030204" pitchFamily="34" charset="0"/>
                <a:ea typeface="+mn-ea"/>
                <a:cs typeface="Calibri" panose="020F0502020204030204" pitchFamily="34"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nSpc>
                <a:spcPct val="110000"/>
              </a:lnSpc>
            </a:pPr>
            <a:r>
              <a:rPr lang="en-US" dirty="0"/>
              <a:t>ICH E9 (R1) provides a framework for defining </a:t>
            </a:r>
            <a:r>
              <a:rPr lang="en-US" dirty="0" err="1"/>
              <a:t>estimand</a:t>
            </a:r>
            <a:endParaRPr lang="en-US" dirty="0"/>
          </a:p>
          <a:p>
            <a:pPr>
              <a:lnSpc>
                <a:spcPct val="110000"/>
              </a:lnSpc>
            </a:pPr>
            <a:r>
              <a:rPr lang="en-US" dirty="0"/>
              <a:t>Key components to be considered</a:t>
            </a:r>
          </a:p>
          <a:p>
            <a:pPr lvl="1">
              <a:lnSpc>
                <a:spcPct val="110000"/>
              </a:lnSpc>
            </a:pPr>
            <a:r>
              <a:rPr lang="en-US" dirty="0"/>
              <a:t>Treatment(s) of interest</a:t>
            </a:r>
            <a:endParaRPr lang="en-US" sz="1700" dirty="0"/>
          </a:p>
          <a:p>
            <a:pPr lvl="1">
              <a:lnSpc>
                <a:spcPct val="110000"/>
              </a:lnSpc>
            </a:pPr>
            <a:r>
              <a:rPr lang="en-US" dirty="0"/>
              <a:t>Population</a:t>
            </a:r>
            <a:r>
              <a:rPr lang="en-US" dirty="0">
                <a:solidFill>
                  <a:srgbClr val="FF0000"/>
                </a:solidFill>
              </a:rPr>
              <a:t> </a:t>
            </a:r>
            <a:r>
              <a:rPr lang="en-US" dirty="0"/>
              <a:t>of</a:t>
            </a:r>
            <a:r>
              <a:rPr lang="en-US" dirty="0">
                <a:solidFill>
                  <a:srgbClr val="FF0000"/>
                </a:solidFill>
              </a:rPr>
              <a:t> </a:t>
            </a:r>
            <a:r>
              <a:rPr lang="en-US" dirty="0"/>
              <a:t>interest</a:t>
            </a:r>
            <a:r>
              <a:rPr lang="en-US" dirty="0">
                <a:solidFill>
                  <a:srgbClr val="FF0000"/>
                </a:solidFill>
              </a:rPr>
              <a:t> </a:t>
            </a:r>
            <a:endParaRPr lang="en-US" sz="1700" dirty="0">
              <a:solidFill>
                <a:srgbClr val="FF0000"/>
              </a:solidFill>
            </a:endParaRPr>
          </a:p>
          <a:p>
            <a:pPr lvl="1">
              <a:lnSpc>
                <a:spcPct val="110000"/>
              </a:lnSpc>
            </a:pPr>
            <a:r>
              <a:rPr lang="en-US" dirty="0"/>
              <a:t>Handling of relevant intercurrent events (ICEs)</a:t>
            </a:r>
          </a:p>
          <a:p>
            <a:pPr lvl="1">
              <a:lnSpc>
                <a:spcPct val="110000"/>
              </a:lnSpc>
            </a:pPr>
            <a:r>
              <a:rPr lang="en-US" dirty="0"/>
              <a:t>Outcome variable (endpoint) at patient level </a:t>
            </a:r>
            <a:endParaRPr lang="en-US" sz="1700" dirty="0"/>
          </a:p>
          <a:p>
            <a:pPr lvl="1">
              <a:lnSpc>
                <a:spcPct val="110000"/>
              </a:lnSpc>
            </a:pPr>
            <a:r>
              <a:rPr lang="en-US" dirty="0"/>
              <a:t>Population-level summary</a:t>
            </a:r>
          </a:p>
        </p:txBody>
      </p:sp>
      <p:sp>
        <p:nvSpPr>
          <p:cNvPr id="10" name="Rectangle 9">
            <a:extLst>
              <a:ext uri="{FF2B5EF4-FFF2-40B4-BE49-F238E27FC236}">
                <a16:creationId xmlns:a16="http://schemas.microsoft.com/office/drawing/2014/main" id="{3D04925F-6A3E-4638-BF4F-B3491219E32C}"/>
              </a:ext>
            </a:extLst>
          </p:cNvPr>
          <p:cNvSpPr/>
          <p:nvPr/>
        </p:nvSpPr>
        <p:spPr>
          <a:xfrm>
            <a:off x="349468" y="4599446"/>
            <a:ext cx="2042419" cy="307777"/>
          </a:xfrm>
          <a:prstGeom prst="rect">
            <a:avLst/>
          </a:prstGeom>
        </p:spPr>
        <p:txBody>
          <a:bodyPr wrap="none">
            <a:spAutoFit/>
          </a:bodyPr>
          <a:lstStyle/>
          <a:p>
            <a:r>
              <a:rPr lang="en-US" sz="1400" dirty="0">
                <a:solidFill>
                  <a:srgbClr val="600000"/>
                </a:solidFill>
              </a:rPr>
              <a:t>ICEs, intercurrent events</a:t>
            </a:r>
          </a:p>
        </p:txBody>
      </p:sp>
      <p:sp>
        <p:nvSpPr>
          <p:cNvPr id="7" name="Slide Number Placeholder 6">
            <a:extLst>
              <a:ext uri="{FF2B5EF4-FFF2-40B4-BE49-F238E27FC236}">
                <a16:creationId xmlns:a16="http://schemas.microsoft.com/office/drawing/2014/main" id="{CD166329-3BDA-4561-9203-B5FA8E54BE73}"/>
              </a:ext>
            </a:extLst>
          </p:cNvPr>
          <p:cNvSpPr>
            <a:spLocks noGrp="1"/>
          </p:cNvSpPr>
          <p:nvPr>
            <p:ph type="sldNum" sz="quarter" idx="12"/>
          </p:nvPr>
        </p:nvSpPr>
        <p:spPr/>
        <p:txBody>
          <a:bodyPr/>
          <a:lstStyle/>
          <a:p>
            <a:fld id="{1DA079B0-34FF-9449-83ED-AEDF3F6C1CC6}" type="slidenum">
              <a:rPr lang="en-US" smtClean="0"/>
              <a:pPr/>
              <a:t>6</a:t>
            </a:fld>
            <a:endParaRPr lang="en-US"/>
          </a:p>
        </p:txBody>
      </p:sp>
    </p:spTree>
    <p:extLst>
      <p:ext uri="{BB962C8B-B14F-4D97-AF65-F5344CB8AC3E}">
        <p14:creationId xmlns:p14="http://schemas.microsoft.com/office/powerpoint/2010/main" val="269846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7B6E-2CFD-4EB8-9CC5-C55B1B651369}"/>
              </a:ext>
            </a:extLst>
          </p:cNvPr>
          <p:cNvSpPr>
            <a:spLocks noGrp="1"/>
          </p:cNvSpPr>
          <p:nvPr>
            <p:ph type="title"/>
          </p:nvPr>
        </p:nvSpPr>
        <p:spPr/>
        <p:txBody>
          <a:bodyPr/>
          <a:lstStyle/>
          <a:p>
            <a:r>
              <a:rPr lang="en-US" dirty="0"/>
              <a:t>Potential Outcomes (PO)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5476B8-93F7-44C7-A686-D309EEE34343}"/>
                  </a:ext>
                </a:extLst>
              </p:cNvPr>
              <p:cNvSpPr>
                <a:spLocks noGrp="1"/>
              </p:cNvSpPr>
              <p:nvPr>
                <p:ph idx="1"/>
              </p:nvPr>
            </p:nvSpPr>
            <p:spPr/>
            <p:txBody>
              <a:bodyPr>
                <a:normAutofit/>
              </a:bodyPr>
              <a:lstStyle/>
              <a:p>
                <a:pPr>
                  <a:spcBef>
                    <a:spcPts val="0"/>
                  </a:spcBef>
                </a:pPr>
                <a:r>
                  <a:rPr lang="en-US" sz="2000" dirty="0">
                    <a:solidFill>
                      <a:schemeClr val="tx1"/>
                    </a:solidFill>
                  </a:rPr>
                  <a:t>For treatment </a:t>
                </a:r>
                <a14:m>
                  <m:oMath xmlns:m="http://schemas.openxmlformats.org/officeDocument/2006/math">
                    <m:r>
                      <a:rPr lang="en-US" sz="2000" b="0" i="1" smtClean="0">
                        <a:solidFill>
                          <a:schemeClr val="tx1"/>
                        </a:solidFill>
                        <a:latin typeface="Cambria Math" panose="02040503050406030204" pitchFamily="18" charset="0"/>
                      </a:rPr>
                      <m:t>𝑎</m:t>
                    </m:r>
                    <m:r>
                      <a:rPr lang="en-US" sz="2000" b="0" i="1" smtClean="0">
                        <a:solidFill>
                          <a:schemeClr val="tx1"/>
                        </a:solidFill>
                        <a:latin typeface="Cambria Math" panose="02040503050406030204" pitchFamily="18" charset="0"/>
                      </a:rPr>
                      <m:t>=</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0,1</m:t>
                        </m:r>
                      </m:e>
                    </m:d>
                  </m:oMath>
                </a14:m>
                <a:r>
                  <a:rPr lang="en-US" sz="2000" dirty="0">
                    <a:solidFill>
                      <a:schemeClr val="tx1"/>
                    </a:solidFill>
                  </a:rPr>
                  <a:t> define random variables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𝑌</m:t>
                        </m:r>
                      </m:e>
                      <m:sub>
                        <m:r>
                          <a:rPr lang="en-US" sz="2000" b="0" i="1" smtClean="0">
                            <a:solidFill>
                              <a:schemeClr val="tx1"/>
                            </a:solidFill>
                            <a:latin typeface="Cambria Math" panose="02040503050406030204" pitchFamily="18" charset="0"/>
                          </a:rPr>
                          <m:t>𝑖</m:t>
                        </m:r>
                      </m:sub>
                    </m:sSub>
                    <m:d>
                      <m:dPr>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𝑎</m:t>
                        </m:r>
                      </m:e>
                    </m:d>
                  </m:oMath>
                </a14:m>
                <a:r>
                  <a:rPr lang="en-US" sz="2000" dirty="0">
                    <a:solidFill>
                      <a:schemeClr val="tx1"/>
                    </a:solidFill>
                  </a:rPr>
                  <a:t> as potential outcomes (PO) if treatment </a:t>
                </a:r>
                <a14:m>
                  <m:oMath xmlns:m="http://schemas.openxmlformats.org/officeDocument/2006/math">
                    <m:r>
                      <a:rPr lang="en-US" sz="2000" b="0" i="1" smtClean="0">
                        <a:solidFill>
                          <a:schemeClr val="tx1"/>
                        </a:solidFill>
                        <a:latin typeface="Cambria Math" panose="02040503050406030204" pitchFamily="18" charset="0"/>
                      </a:rPr>
                      <m:t>𝑎</m:t>
                    </m:r>
                  </m:oMath>
                </a14:m>
                <a:r>
                  <a:rPr lang="en-US" sz="2000" dirty="0">
                    <a:solidFill>
                      <a:schemeClr val="tx1"/>
                    </a:solidFill>
                  </a:rPr>
                  <a:t> is applied to patient </a:t>
                </a:r>
                <a14:m>
                  <m:oMath xmlns:m="http://schemas.openxmlformats.org/officeDocument/2006/math">
                    <m:r>
                      <a:rPr lang="en-US" sz="2000" i="1">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r>
                      <a:rPr lang="en-US" sz="2000" b="0" i="1" smtClean="0">
                        <a:solidFill>
                          <a:schemeClr val="tx1"/>
                        </a:solidFill>
                        <a:latin typeface="Cambria Math" panose="02040503050406030204" pitchFamily="18" charset="0"/>
                      </a:rPr>
                      <m:t>𝑛</m:t>
                    </m:r>
                  </m:oMath>
                </a14:m>
                <a:r>
                  <a:rPr lang="en-US" sz="2000" dirty="0">
                    <a:solidFill>
                      <a:schemeClr val="tx1"/>
                    </a:solidFill>
                  </a:rPr>
                  <a:t> regardless of his/her actual treatment assignment,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𝐴</m:t>
                        </m:r>
                      </m:e>
                      <m:sub>
                        <m:r>
                          <a:rPr lang="en-US" sz="2000" b="0" i="1" smtClean="0">
                            <a:solidFill>
                              <a:schemeClr val="tx1"/>
                            </a:solidFill>
                            <a:latin typeface="Cambria Math" panose="02040503050406030204" pitchFamily="18" charset="0"/>
                          </a:rPr>
                          <m:t>𝑖</m:t>
                        </m:r>
                      </m:sub>
                    </m:sSub>
                  </m:oMath>
                </a14:m>
                <a:endParaRPr lang="en-US" sz="2000" dirty="0">
                  <a:solidFill>
                    <a:schemeClr val="tx1"/>
                  </a:solidFill>
                </a:endParaRPr>
              </a:p>
              <a:p>
                <a:pPr>
                  <a:spcBef>
                    <a:spcPts val="600"/>
                  </a:spcBef>
                </a:pPr>
                <a:r>
                  <a:rPr lang="en-US" sz="2000" dirty="0">
                    <a:solidFill>
                      <a:schemeClr val="tx1"/>
                    </a:solidFill>
                  </a:rPr>
                  <a:t>In parallel randomized clinical trial, only one of the two potential outcomes can be observed.</a:t>
                </a:r>
              </a:p>
              <a:p>
                <a:pPr>
                  <a:spcBef>
                    <a:spcPts val="600"/>
                  </a:spcBef>
                </a:pPr>
                <a:r>
                  <a:rPr lang="en-US" sz="2000" dirty="0">
                    <a:solidFill>
                      <a:schemeClr val="tx1"/>
                    </a:solidFill>
                  </a:rPr>
                  <a:t>POs are linked with observables via consistency assumption implied by a more general SUTVA (Stable Unit Treatment Value Assumption)</a:t>
                </a:r>
              </a:p>
              <a:p>
                <a:pPr>
                  <a:spcBef>
                    <a:spcPts val="600"/>
                  </a:spcBef>
                </a:pPr>
                <a:endParaRPr lang="en-US" sz="2000" dirty="0">
                  <a:solidFill>
                    <a:schemeClr val="tx1"/>
                  </a:solidFill>
                </a:endParaRPr>
              </a:p>
              <a:p>
                <a:pPr marL="0" indent="0">
                  <a:buNone/>
                </a:pPr>
                <a:endParaRPr lang="en-US" sz="2000" dirty="0">
                  <a:solidFill>
                    <a:schemeClr val="tx1"/>
                  </a:solidFill>
                </a:endParaRPr>
              </a:p>
              <a:p>
                <a:endParaRPr lang="en-US" sz="2000" dirty="0">
                  <a:solidFill>
                    <a:schemeClr val="tx1"/>
                  </a:solidFill>
                </a:endParaRPr>
              </a:p>
            </p:txBody>
          </p:sp>
        </mc:Choice>
        <mc:Fallback xmlns="">
          <p:sp>
            <p:nvSpPr>
              <p:cNvPr id="3" name="Content Placeholder 2">
                <a:extLst>
                  <a:ext uri="{FF2B5EF4-FFF2-40B4-BE49-F238E27FC236}">
                    <a16:creationId xmlns:a16="http://schemas.microsoft.com/office/drawing/2014/main" id="{245476B8-93F7-44C7-A686-D309EEE34343}"/>
                  </a:ext>
                </a:extLst>
              </p:cNvPr>
              <p:cNvSpPr>
                <a:spLocks noGrp="1" noRot="1" noChangeAspect="1" noMove="1" noResize="1" noEditPoints="1" noAdjustHandles="1" noChangeArrowheads="1" noChangeShapeType="1" noTextEdit="1"/>
              </p:cNvSpPr>
              <p:nvPr>
                <p:ph idx="1"/>
              </p:nvPr>
            </p:nvSpPr>
            <p:spPr>
              <a:blipFill>
                <a:blip r:embed="rId2"/>
                <a:stretch>
                  <a:fillRect l="-667" t="-1003" r="-7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662C8AF-D0CD-4B80-B010-805E72E8487A}"/>
              </a:ext>
            </a:extLst>
          </p:cNvPr>
          <p:cNvSpPr>
            <a:spLocks noGrp="1"/>
          </p:cNvSpPr>
          <p:nvPr>
            <p:ph type="sldNum" sz="quarter" idx="12"/>
          </p:nvPr>
        </p:nvSpPr>
        <p:spPr/>
        <p:txBody>
          <a:bodyPr/>
          <a:lstStyle/>
          <a:p>
            <a:fld id="{1DA079B0-34FF-9449-83ED-AEDF3F6C1CC6}" type="slidenum">
              <a:rPr lang="en-US" smtClean="0"/>
              <a:pPr/>
              <a:t>7</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BF74464-FFA7-423B-A238-51D9DD727161}"/>
                  </a:ext>
                </a:extLst>
              </p:cNvPr>
              <p:cNvSpPr txBox="1"/>
              <p:nvPr/>
            </p:nvSpPr>
            <p:spPr>
              <a:xfrm>
                <a:off x="2514600" y="3562350"/>
                <a:ext cx="4572000" cy="461665"/>
              </a:xfrm>
              <a:prstGeom prst="rect">
                <a:avLst/>
              </a:prstGeom>
              <a:noFill/>
            </p:spPr>
            <p:txBody>
              <a:bodyPr wrap="square">
                <a:spAutoFit/>
              </a:bodyPr>
              <a:lstStyle/>
              <a:p>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𝑌</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𝑌</m:t>
                        </m:r>
                      </m:e>
                      <m:sub>
                        <m:r>
                          <a:rPr lang="en-US" sz="2400" b="0" i="1" smtClean="0">
                            <a:latin typeface="Cambria Math" panose="02040503050406030204" pitchFamily="18" charset="0"/>
                            <a:ea typeface="Cambria Math" panose="02040503050406030204" pitchFamily="18" charset="0"/>
                          </a:rPr>
                          <m:t>𝑖</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0</m:t>
                        </m:r>
                      </m:e>
                    </m:d>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𝐴</m:t>
                            </m:r>
                          </m:e>
                          <m:sub>
                            <m:r>
                              <a:rPr lang="en-US" sz="2400" b="0" i="1" smtClean="0">
                                <a:latin typeface="Cambria Math" panose="02040503050406030204" pitchFamily="18" charset="0"/>
                                <a:ea typeface="Cambria Math" panose="02040503050406030204" pitchFamily="18" charset="0"/>
                              </a:rPr>
                              <m:t>𝑖</m:t>
                            </m:r>
                          </m:sub>
                        </m:sSub>
                      </m:e>
                    </m:d>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𝑌</m:t>
                        </m:r>
                      </m:e>
                      <m:sub>
                        <m:r>
                          <a:rPr lang="en-US" sz="2400" i="1">
                            <a:latin typeface="Cambria Math" panose="02040503050406030204" pitchFamily="18" charset="0"/>
                            <a:ea typeface="Cambria Math" panose="02040503050406030204" pitchFamily="18" charset="0"/>
                          </a:rPr>
                          <m:t>𝑖</m:t>
                        </m:r>
                      </m:sub>
                    </m:sSub>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e>
                    </m:d>
                  </m:oMath>
                </a14:m>
                <a:r>
                  <a:rPr lang="en-US" sz="2400" dirty="0">
                    <a:ea typeface="Cambria Math" panose="02040503050406030204" pitchFamily="18" charset="0"/>
                  </a:rPr>
                  <a:t>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𝐴</m:t>
                        </m:r>
                      </m:e>
                      <m:sub>
                        <m:r>
                          <a:rPr lang="en-US" sz="2400" i="1">
                            <a:latin typeface="Cambria Math" panose="02040503050406030204" pitchFamily="18" charset="0"/>
                            <a:ea typeface="Cambria Math" panose="02040503050406030204" pitchFamily="18" charset="0"/>
                          </a:rPr>
                          <m:t>𝑖</m:t>
                        </m:r>
                      </m:sub>
                    </m:sSub>
                  </m:oMath>
                </a14:m>
                <a:endParaRPr lang="en-US" sz="2400" dirty="0"/>
              </a:p>
            </p:txBody>
          </p:sp>
        </mc:Choice>
        <mc:Fallback xmlns="">
          <p:sp>
            <p:nvSpPr>
              <p:cNvPr id="6" name="TextBox 5">
                <a:extLst>
                  <a:ext uri="{FF2B5EF4-FFF2-40B4-BE49-F238E27FC236}">
                    <a16:creationId xmlns:a16="http://schemas.microsoft.com/office/drawing/2014/main" id="{FBF74464-FFA7-423B-A238-51D9DD727161}"/>
                  </a:ext>
                </a:extLst>
              </p:cNvPr>
              <p:cNvSpPr txBox="1">
                <a:spLocks noRot="1" noChangeAspect="1" noMove="1" noResize="1" noEditPoints="1" noAdjustHandles="1" noChangeArrowheads="1" noChangeShapeType="1" noTextEdit="1"/>
              </p:cNvSpPr>
              <p:nvPr/>
            </p:nvSpPr>
            <p:spPr>
              <a:xfrm>
                <a:off x="2514600" y="3562350"/>
                <a:ext cx="4572000" cy="461665"/>
              </a:xfrm>
              <a:prstGeom prst="rect">
                <a:avLst/>
              </a:prstGeom>
              <a:blipFill>
                <a:blip r:embed="rId3"/>
                <a:stretch>
                  <a:fillRect l="-400" b="-2632"/>
                </a:stretch>
              </a:blipFill>
            </p:spPr>
            <p:txBody>
              <a:bodyPr/>
              <a:lstStyle/>
              <a:p>
                <a:r>
                  <a:rPr lang="en-US">
                    <a:noFill/>
                  </a:rPr>
                  <a:t> </a:t>
                </a:r>
              </a:p>
            </p:txBody>
          </p:sp>
        </mc:Fallback>
      </mc:AlternateContent>
    </p:spTree>
    <p:extLst>
      <p:ext uri="{BB962C8B-B14F-4D97-AF65-F5344CB8AC3E}">
        <p14:creationId xmlns:p14="http://schemas.microsoft.com/office/powerpoint/2010/main" val="428195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6608-3577-47E5-A27B-C29D9E32FADD}"/>
              </a:ext>
            </a:extLst>
          </p:cNvPr>
          <p:cNvSpPr>
            <a:spLocks noGrp="1"/>
          </p:cNvSpPr>
          <p:nvPr>
            <p:ph type="title"/>
          </p:nvPr>
        </p:nvSpPr>
        <p:spPr/>
        <p:txBody>
          <a:bodyPr/>
          <a:lstStyle/>
          <a:p>
            <a:r>
              <a:rPr lang="en-US" dirty="0">
                <a:latin typeface="Calibri"/>
                <a:cs typeface="Calibri"/>
              </a:rPr>
              <a:t>Defining </a:t>
            </a:r>
            <a:r>
              <a:rPr lang="en-US" dirty="0" err="1">
                <a:latin typeface="Calibri"/>
                <a:cs typeface="Calibri"/>
              </a:rPr>
              <a:t>estimands</a:t>
            </a:r>
            <a:r>
              <a:rPr lang="en-US" dirty="0">
                <a:latin typeface="Calibri"/>
                <a:cs typeface="Calibri"/>
              </a:rPr>
              <a:t> in presence of ICE based on PO (Lipkovich et al., 2020)</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BC899B-7A98-4935-B834-A89072129D3E}"/>
                  </a:ext>
                </a:extLst>
              </p:cNvPr>
              <p:cNvSpPr>
                <a:spLocks noGrp="1"/>
              </p:cNvSpPr>
              <p:nvPr>
                <p:ph idx="1"/>
              </p:nvPr>
            </p:nvSpPr>
            <p:spPr>
              <a:ln>
                <a:noFill/>
              </a:ln>
            </p:spPr>
            <p:txBody>
              <a:bodyPr>
                <a:normAutofit fontScale="62500" lnSpcReduction="20000"/>
              </a:bodyPr>
              <a:lstStyle/>
              <a:p>
                <a:pPr>
                  <a:spcBef>
                    <a:spcPts val="600"/>
                  </a:spcBef>
                  <a:spcAft>
                    <a:spcPts val="600"/>
                  </a:spcAft>
                </a:pPr>
                <a14:m>
                  <m:oMath xmlns:m="http://schemas.openxmlformats.org/officeDocument/2006/math">
                    <m:r>
                      <a:rPr lang="en-US" i="1" smtClean="0">
                        <a:solidFill>
                          <a:schemeClr val="tx1"/>
                        </a:solidFill>
                        <a:latin typeface="Cambria Math" panose="02040503050406030204" pitchFamily="18" charset="0"/>
                      </a:rPr>
                      <m:t>𝑌</m:t>
                    </m:r>
                  </m:oMath>
                </a14:m>
                <a:r>
                  <a:rPr lang="en-US" dirty="0">
                    <a:solidFill>
                      <a:schemeClr val="tx1"/>
                    </a:solidFill>
                  </a:rPr>
                  <a:t>: outcome of interest</a:t>
                </a:r>
              </a:p>
              <a:p>
                <a:pPr>
                  <a:spcBef>
                    <a:spcPts val="600"/>
                  </a:spcBef>
                  <a:spcAft>
                    <a:spcPts val="600"/>
                  </a:spcAft>
                </a:pPr>
                <a14:m>
                  <m:oMath xmlns:m="http://schemas.openxmlformats.org/officeDocument/2006/math">
                    <m:r>
                      <a:rPr lang="en-US" b="0" i="1" smtClean="0">
                        <a:solidFill>
                          <a:schemeClr val="tx1"/>
                        </a:solidFill>
                        <a:latin typeface="Cambria Math" panose="02040503050406030204" pitchFamily="18" charset="0"/>
                      </a:rPr>
                      <m:t>𝑆</m:t>
                    </m:r>
                  </m:oMath>
                </a14:m>
                <a:r>
                  <a:rPr lang="en-US" dirty="0">
                    <a:solidFill>
                      <a:schemeClr val="tx1"/>
                    </a:solidFill>
                  </a:rPr>
                  <a:t>: stratum (subset) of the population, and </a:t>
                </a:r>
                <a14:m>
                  <m:oMath xmlns:m="http://schemas.openxmlformats.org/officeDocument/2006/math">
                    <m:r>
                      <a:rPr lang="en-US" i="1">
                        <a:solidFill>
                          <a:schemeClr val="tx1"/>
                        </a:solidFill>
                        <a:latin typeface="Cambria Math" panose="02040503050406030204" pitchFamily="18" charset="0"/>
                      </a:rPr>
                      <m:t>𝑛</m:t>
                    </m:r>
                  </m:oMath>
                </a14:m>
                <a:r>
                  <a:rPr lang="en-US" dirty="0">
                    <a:solidFill>
                      <a:schemeClr val="tx1"/>
                    </a:solidFill>
                  </a:rPr>
                  <a:t> is the sample size for </a:t>
                </a:r>
                <a14:m>
                  <m:oMath xmlns:m="http://schemas.openxmlformats.org/officeDocument/2006/math">
                    <m:r>
                      <a:rPr lang="en-US" i="1">
                        <a:solidFill>
                          <a:schemeClr val="tx1"/>
                        </a:solidFill>
                        <a:latin typeface="Cambria Math" panose="02040503050406030204" pitchFamily="18" charset="0"/>
                      </a:rPr>
                      <m:t>𝑆</m:t>
                    </m:r>
                  </m:oMath>
                </a14:m>
                <a:endParaRPr lang="en-US" dirty="0">
                  <a:solidFill>
                    <a:schemeClr val="tx1"/>
                  </a:solidFill>
                </a:endParaRPr>
              </a:p>
              <a:p>
                <a:pPr>
                  <a:spcBef>
                    <a:spcPts val="600"/>
                  </a:spcBef>
                  <a:spcAft>
                    <a:spcPts val="600"/>
                  </a:spcAft>
                </a:pP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tx1"/>
                    </a:solidFill>
                  </a:rPr>
                  <a:t>: treatment (0 = control; 1 = experimental treatment)</a:t>
                </a:r>
              </a:p>
              <a:p>
                <a:pPr>
                  <a:spcBef>
                    <a:spcPts val="600"/>
                  </a:spcBef>
                  <a:spcAft>
                    <a:spcPts val="600"/>
                  </a:spcAft>
                </a:pPr>
                <a14:m>
                  <m:oMath xmlns:m="http://schemas.openxmlformats.org/officeDocument/2006/math">
                    <m:r>
                      <a:rPr lang="en-US" b="0" i="1" smtClean="0">
                        <a:solidFill>
                          <a:schemeClr val="tx1"/>
                        </a:solidFill>
                        <a:latin typeface="Cambria Math" panose="02040503050406030204" pitchFamily="18" charset="0"/>
                      </a:rPr>
                      <m:t>𝑌</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r>
                      <a:rPr lang="en-US" i="1">
                        <a:solidFill>
                          <a:schemeClr val="tx1"/>
                        </a:solidFill>
                        <a:latin typeface="Cambria Math" panose="02040503050406030204" pitchFamily="18" charset="0"/>
                      </a:rPr>
                      <m:t>)</m:t>
                    </m:r>
                  </m:oMath>
                </a14:m>
                <a:r>
                  <a:rPr lang="en-US" dirty="0">
                    <a:solidFill>
                      <a:schemeClr val="tx1"/>
                    </a:solidFill>
                  </a:rPr>
                  <a:t>: the PO of Y assigned to treatment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but actually taking </a:t>
                </a:r>
                <a14:m>
                  <m:oMath xmlns:m="http://schemas.openxmlformats.org/officeDocument/2006/math">
                    <m:r>
                      <a:rPr lang="en-US" i="1">
                        <a:solidFill>
                          <a:schemeClr val="tx1"/>
                        </a:solidFill>
                        <a:latin typeface="Cambria Math" panose="02040503050406030204" pitchFamily="18" charset="0"/>
                      </a:rPr>
                      <m:t>𝑏</m:t>
                    </m:r>
                  </m:oMath>
                </a14:m>
                <a:r>
                  <a:rPr lang="en-US" dirty="0">
                    <a:solidFill>
                      <a:schemeClr val="tx1"/>
                    </a:solidFill>
                  </a:rPr>
                  <a:t> </a:t>
                </a:r>
              </a:p>
              <a:p>
                <a:pPr lvl="1">
                  <a:spcBef>
                    <a:spcPts val="600"/>
                  </a:spcBef>
                  <a:spcAft>
                    <a:spcPts val="600"/>
                  </a:spcAft>
                </a:pPr>
                <a:r>
                  <a:rPr lang="en-US" i="1" dirty="0">
                    <a:solidFill>
                      <a:schemeClr val="tx1"/>
                    </a:solidFill>
                  </a:rPr>
                  <a:t>As we will see, actual treatment is a PO on its own and can depend on intermediate outcomes of initial treatment, </a:t>
                </a:r>
                <a14:m>
                  <m:oMath xmlns:m="http://schemas.openxmlformats.org/officeDocument/2006/math">
                    <m:r>
                      <a:rPr lang="en-US" b="0" i="1" smtClean="0">
                        <a:solidFill>
                          <a:schemeClr val="tx1"/>
                        </a:solidFill>
                        <a:latin typeface="Cambria Math" panose="02040503050406030204" pitchFamily="18" charset="0"/>
                      </a:rPr>
                      <m:t>𝑍</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𝑎</m:t>
                        </m:r>
                      </m:e>
                    </m:d>
                  </m:oMath>
                </a14:m>
                <a:endParaRPr lang="en-US" i="1" dirty="0">
                  <a:solidFill>
                    <a:schemeClr val="tx1"/>
                  </a:solidFill>
                </a:endParaRPr>
              </a:p>
              <a:p>
                <a:pPr>
                  <a:spcBef>
                    <a:spcPts val="600"/>
                  </a:spcBef>
                  <a:spcAft>
                    <a:spcPts val="600"/>
                  </a:spcAft>
                </a:pPr>
                <a:r>
                  <a:rPr lang="en-US" dirty="0">
                    <a:solidFill>
                      <a:schemeClr val="tx1"/>
                    </a:solidFill>
                  </a:rPr>
                  <a:t>The </a:t>
                </a:r>
                <a:r>
                  <a:rPr lang="en-US" b="1" i="1" dirty="0">
                    <a:solidFill>
                      <a:schemeClr val="tx1"/>
                    </a:solidFill>
                  </a:rPr>
                  <a:t>causal</a:t>
                </a:r>
                <a:r>
                  <a:rPr lang="en-US" dirty="0">
                    <a:solidFill>
                      <a:schemeClr val="tx1"/>
                    </a:solidFill>
                  </a:rPr>
                  <a:t> </a:t>
                </a:r>
                <a:r>
                  <a:rPr lang="en-US" dirty="0" err="1">
                    <a:solidFill>
                      <a:schemeClr val="tx1"/>
                    </a:solidFill>
                  </a:rPr>
                  <a:t>estimand</a:t>
                </a:r>
                <a:r>
                  <a:rPr lang="en-US" dirty="0">
                    <a:solidFill>
                      <a:schemeClr val="tx1"/>
                    </a:solidFill>
                  </a:rPr>
                  <a:t> for a subset </a:t>
                </a:r>
                <a14:m>
                  <m:oMath xmlns:m="http://schemas.openxmlformats.org/officeDocument/2006/math">
                    <m:r>
                      <a:rPr lang="en-US" i="1">
                        <a:solidFill>
                          <a:schemeClr val="tx1"/>
                        </a:solidFill>
                        <a:latin typeface="Cambria Math" panose="02040503050406030204" pitchFamily="18" charset="0"/>
                      </a:rPr>
                      <m:t>𝑆</m:t>
                    </m:r>
                  </m:oMath>
                </a14:m>
                <a:r>
                  <a:rPr lang="en-US" dirty="0">
                    <a:solidFill>
                      <a:schemeClr val="tx1"/>
                    </a:solidFill>
                  </a:rPr>
                  <a:t> if patient would adhere to their assigned treatment is the average treatment effect (ATE)</a:t>
                </a:r>
              </a:p>
              <a:p>
                <a:pPr marL="0" indent="0" algn="ctr">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𝑛</m:t>
                          </m:r>
                        </m:den>
                      </m:f>
                      <m:nary>
                        <m:naryPr>
                          <m:chr m:val="∑"/>
                          <m:limLoc m:val="subSup"/>
                          <m:ctrlPr>
                            <a:rPr lang="en-US" b="0" i="1" smtClean="0">
                              <a:solidFill>
                                <a:schemeClr val="tx1"/>
                              </a:solidFill>
                              <a:latin typeface="Cambria Math" panose="02040503050406030204" pitchFamily="18" charset="0"/>
                            </a:rPr>
                          </m:ctrlPr>
                        </m:naryPr>
                        <m:sub>
                          <m:r>
                            <m:rPr>
                              <m:brk m:alnAt="25"/>
                            </m:rP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𝑛</m:t>
                          </m:r>
                        </m:sup>
                        <m:e>
                          <m:r>
                            <a:rPr lang="en-US" i="1">
                              <a:solidFill>
                                <a:schemeClr val="tx1"/>
                              </a:solidFill>
                              <a:latin typeface="Cambria Math" panose="02040503050406030204" pitchFamily="18" charset="0"/>
                            </a:rPr>
                            <m:t>𝐸</m:t>
                          </m:r>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1,1</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0,0</m:t>
                                  </m:r>
                                </m:e>
                              </m:d>
                            </m:e>
                            <m:e>
                              <m:r>
                                <a:rPr lang="en-US" i="1">
                                  <a:solidFill>
                                    <a:schemeClr val="tx1"/>
                                  </a:solidFill>
                                  <a:latin typeface="Cambria Math" panose="02040503050406030204" pitchFamily="18" charset="0"/>
                                </a:rPr>
                                <m:t>𝑆</m:t>
                              </m:r>
                            </m:e>
                          </m:d>
                        </m:e>
                      </m:nary>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𝐸</m:t>
                      </m:r>
                      <m:d>
                        <m:dPr>
                          <m:begChr m:val="["/>
                          <m:endChr m:val="]"/>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𝑌</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1,1</m:t>
                              </m:r>
                            </m:e>
                          </m:d>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𝑌</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0,0</m:t>
                              </m:r>
                            </m:e>
                          </m:d>
                        </m:e>
                        <m:e>
                          <m:r>
                            <a:rPr lang="en-US" i="1">
                              <a:solidFill>
                                <a:schemeClr val="tx1"/>
                              </a:solidFill>
                              <a:latin typeface="Cambria Math" panose="02040503050406030204" pitchFamily="18" charset="0"/>
                            </a:rPr>
                            <m:t>𝑆</m:t>
                          </m:r>
                        </m:e>
                      </m:d>
                    </m:oMath>
                  </m:oMathPara>
                </a14:m>
                <a:endParaRPr lang="en-US" b="0" dirty="0">
                  <a:solidFill>
                    <a:schemeClr val="tx1"/>
                  </a:solidFill>
                </a:endParaRPr>
              </a:p>
              <a:p>
                <a:pPr>
                  <a:spcBef>
                    <a:spcPts val="600"/>
                  </a:spcBef>
                  <a:spcAft>
                    <a:spcPts val="600"/>
                  </a:spcAft>
                </a:pPr>
                <a:r>
                  <a:rPr lang="en-US" dirty="0">
                    <a:solidFill>
                      <a:schemeClr val="tx1"/>
                    </a:solidFill>
                  </a:rPr>
                  <a:t>For the whole population (all randomized patients), we may remove </a:t>
                </a:r>
                <a14:m>
                  <m:oMath xmlns:m="http://schemas.openxmlformats.org/officeDocument/2006/math">
                    <m:r>
                      <a:rPr lang="en-US" i="1" smtClean="0">
                        <a:solidFill>
                          <a:schemeClr val="tx1"/>
                        </a:solidFill>
                        <a:latin typeface="Cambria Math" panose="02040503050406030204" pitchFamily="18" charset="0"/>
                      </a:rPr>
                      <m:t>𝑆</m:t>
                    </m:r>
                  </m:oMath>
                </a14:m>
                <a:endParaRPr lang="en-US" dirty="0">
                  <a:solidFill>
                    <a:schemeClr val="tx1"/>
                  </a:solidFill>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𝐸</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𝑌</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𝑌</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0,0</m:t>
                          </m:r>
                        </m:e>
                      </m:d>
                      <m:r>
                        <a:rPr lang="en-US"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47BC899B-7A98-4935-B834-A89072129D3E}"/>
                  </a:ext>
                </a:extLst>
              </p:cNvPr>
              <p:cNvSpPr>
                <a:spLocks noGrp="1" noRot="1" noChangeAspect="1" noMove="1" noResize="1" noEditPoints="1" noAdjustHandles="1" noChangeArrowheads="1" noChangeShapeType="1" noTextEdit="1"/>
              </p:cNvSpPr>
              <p:nvPr>
                <p:ph idx="1"/>
              </p:nvPr>
            </p:nvSpPr>
            <p:spPr>
              <a:blipFill>
                <a:blip r:embed="rId2"/>
                <a:stretch>
                  <a:fillRect l="-222" t="-1505"/>
                </a:stretch>
              </a:blipFill>
              <a:ln>
                <a:noFill/>
              </a:ln>
            </p:spPr>
            <p:txBody>
              <a:bodyPr/>
              <a:lstStyle/>
              <a:p>
                <a:r>
                  <a:rPr lang="en-US">
                    <a:noFill/>
                  </a:rPr>
                  <a:t> </a:t>
                </a:r>
              </a:p>
            </p:txBody>
          </p:sp>
        </mc:Fallback>
      </mc:AlternateContent>
      <p:sp>
        <p:nvSpPr>
          <p:cNvPr id="6" name="Rectangle 5">
            <a:extLst>
              <a:ext uri="{FF2B5EF4-FFF2-40B4-BE49-F238E27FC236}">
                <a16:creationId xmlns:a16="http://schemas.microsoft.com/office/drawing/2014/main" id="{16F81055-6364-4FBB-B7FA-A4DDA8DAEE24}"/>
              </a:ext>
            </a:extLst>
          </p:cNvPr>
          <p:cNvSpPr/>
          <p:nvPr/>
        </p:nvSpPr>
        <p:spPr>
          <a:xfrm>
            <a:off x="344215" y="4636019"/>
            <a:ext cx="1827488" cy="307777"/>
          </a:xfrm>
          <a:prstGeom prst="rect">
            <a:avLst/>
          </a:prstGeom>
        </p:spPr>
        <p:txBody>
          <a:bodyPr wrap="none">
            <a:spAutoFit/>
          </a:bodyPr>
          <a:lstStyle/>
          <a:p>
            <a:r>
              <a:rPr lang="en-US" sz="1400">
                <a:solidFill>
                  <a:srgbClr val="600000"/>
                </a:solidFill>
              </a:rPr>
              <a:t>PO, potential outcome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96D135C-A773-4137-A940-FDFB1B4C0478}"/>
                  </a:ext>
                </a:extLst>
              </p:cNvPr>
              <p:cNvSpPr txBox="1"/>
              <p:nvPr/>
            </p:nvSpPr>
            <p:spPr>
              <a:xfrm>
                <a:off x="6882399" y="3119493"/>
                <a:ext cx="1676400" cy="738664"/>
              </a:xfrm>
              <a:prstGeom prst="rect">
                <a:avLst/>
              </a:prstGeom>
              <a:noFill/>
            </p:spPr>
            <p:txBody>
              <a:bodyPr wrap="square" rtlCol="0">
                <a:spAutoFit/>
              </a:bodyPr>
              <a:lstStyle/>
              <a:p>
                <a:r>
                  <a:rPr lang="en-US" sz="1400" dirty="0">
                    <a:solidFill>
                      <a:srgbClr val="FF0000"/>
                    </a:solidFill>
                  </a:rPr>
                  <a:t>Subscript </a:t>
                </a:r>
                <a14:m>
                  <m:oMath xmlns:m="http://schemas.openxmlformats.org/officeDocument/2006/math">
                    <m:r>
                      <a:rPr lang="en-US" sz="1400" b="0" i="1" smtClean="0">
                        <a:solidFill>
                          <a:srgbClr val="FF0000"/>
                        </a:solidFill>
                        <a:latin typeface="Cambria Math" panose="02040503050406030204" pitchFamily="18" charset="0"/>
                      </a:rPr>
                      <m:t>𝑖</m:t>
                    </m:r>
                  </m:oMath>
                </a14:m>
                <a:r>
                  <a:rPr lang="en-US" sz="1400" dirty="0">
                    <a:solidFill>
                      <a:srgbClr val="FF0000"/>
                    </a:solidFill>
                  </a:rPr>
                  <a:t> may be omitted to simplify the notation</a:t>
                </a:r>
              </a:p>
            </p:txBody>
          </p:sp>
        </mc:Choice>
        <mc:Fallback xmlns="">
          <p:sp>
            <p:nvSpPr>
              <p:cNvPr id="7" name="TextBox 6">
                <a:extLst>
                  <a:ext uri="{FF2B5EF4-FFF2-40B4-BE49-F238E27FC236}">
                    <a16:creationId xmlns:a16="http://schemas.microsoft.com/office/drawing/2014/main" id="{196D135C-A773-4137-A940-FDFB1B4C0478}"/>
                  </a:ext>
                </a:extLst>
              </p:cNvPr>
              <p:cNvSpPr txBox="1">
                <a:spLocks noRot="1" noChangeAspect="1" noMove="1" noResize="1" noEditPoints="1" noAdjustHandles="1" noChangeArrowheads="1" noChangeShapeType="1" noTextEdit="1"/>
              </p:cNvSpPr>
              <p:nvPr/>
            </p:nvSpPr>
            <p:spPr>
              <a:xfrm>
                <a:off x="6882399" y="3119493"/>
                <a:ext cx="1676400" cy="738664"/>
              </a:xfrm>
              <a:prstGeom prst="rect">
                <a:avLst/>
              </a:prstGeom>
              <a:blipFill>
                <a:blip r:embed="rId3"/>
                <a:stretch>
                  <a:fillRect l="-1091" t="-1653" b="-7438"/>
                </a:stretch>
              </a:blipFill>
            </p:spPr>
            <p:txBody>
              <a:bodyPr/>
              <a:lstStyle/>
              <a:p>
                <a:r>
                  <a:rPr lang="en-US">
                    <a:noFill/>
                  </a:rPr>
                  <a:t> </a:t>
                </a:r>
              </a:p>
            </p:txBody>
          </p:sp>
        </mc:Fallback>
      </mc:AlternateContent>
      <p:sp>
        <p:nvSpPr>
          <p:cNvPr id="8" name="Slide Number Placeholder 7">
            <a:extLst>
              <a:ext uri="{FF2B5EF4-FFF2-40B4-BE49-F238E27FC236}">
                <a16:creationId xmlns:a16="http://schemas.microsoft.com/office/drawing/2014/main" id="{C3CF9481-B487-4A38-B4C7-D5942FA108B1}"/>
              </a:ext>
            </a:extLst>
          </p:cNvPr>
          <p:cNvSpPr>
            <a:spLocks noGrp="1"/>
          </p:cNvSpPr>
          <p:nvPr>
            <p:ph type="sldNum" sz="quarter" idx="12"/>
          </p:nvPr>
        </p:nvSpPr>
        <p:spPr/>
        <p:txBody>
          <a:bodyPr/>
          <a:lstStyle/>
          <a:p>
            <a:fld id="{1DA079B0-34FF-9449-83ED-AEDF3F6C1CC6}" type="slidenum">
              <a:rPr lang="en-US" smtClean="0"/>
              <a:pPr/>
              <a:t>8</a:t>
            </a:fld>
            <a:endParaRPr lang="en-US"/>
          </a:p>
        </p:txBody>
      </p:sp>
    </p:spTree>
    <p:extLst>
      <p:ext uri="{BB962C8B-B14F-4D97-AF65-F5344CB8AC3E}">
        <p14:creationId xmlns:p14="http://schemas.microsoft.com/office/powerpoint/2010/main" val="1513193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0032-F5CF-4783-8B16-7A316C7D36B1}"/>
              </a:ext>
            </a:extLst>
          </p:cNvPr>
          <p:cNvSpPr>
            <a:spLocks noGrp="1"/>
          </p:cNvSpPr>
          <p:nvPr>
            <p:ph type="title"/>
          </p:nvPr>
        </p:nvSpPr>
        <p:spPr/>
        <p:txBody>
          <a:bodyPr/>
          <a:lstStyle/>
          <a:p>
            <a:r>
              <a:rPr lang="en-US" dirty="0"/>
              <a:t>Composite strategies</a:t>
            </a:r>
          </a:p>
        </p:txBody>
      </p:sp>
      <p:sp>
        <p:nvSpPr>
          <p:cNvPr id="3" name="Content Placeholder 2">
            <a:extLst>
              <a:ext uri="{FF2B5EF4-FFF2-40B4-BE49-F238E27FC236}">
                <a16:creationId xmlns:a16="http://schemas.microsoft.com/office/drawing/2014/main" id="{5779B7AD-FBFF-4318-B727-85D3F847B0B0}"/>
              </a:ext>
            </a:extLst>
          </p:cNvPr>
          <p:cNvSpPr>
            <a:spLocks noGrp="1"/>
          </p:cNvSpPr>
          <p:nvPr>
            <p:ph idx="1"/>
          </p:nvPr>
        </p:nvSpPr>
        <p:spPr>
          <a:xfrm>
            <a:off x="457200" y="1028670"/>
            <a:ext cx="8229600" cy="3219480"/>
          </a:xfrm>
          <a:ln>
            <a:noFill/>
          </a:ln>
        </p:spPr>
        <p:txBody>
          <a:bodyPr>
            <a:normAutofit fontScale="92500"/>
          </a:bodyPr>
          <a:lstStyle/>
          <a:p>
            <a:r>
              <a:rPr lang="en-US" dirty="0">
                <a:solidFill>
                  <a:schemeClr val="tx1"/>
                </a:solidFill>
              </a:rPr>
              <a:t>ICEs are used as part of the composite endpoint. It may be more straightforward to define the composite endpoint explicitly. </a:t>
            </a:r>
          </a:p>
          <a:p>
            <a:r>
              <a:rPr lang="en-US" dirty="0">
                <a:solidFill>
                  <a:schemeClr val="tx1"/>
                </a:solidFill>
              </a:rPr>
              <a:t>For example, </a:t>
            </a:r>
          </a:p>
          <a:p>
            <a:pPr lvl="1"/>
            <a:r>
              <a:rPr lang="en-US" dirty="0">
                <a:solidFill>
                  <a:schemeClr val="tx1"/>
                </a:solidFill>
              </a:rPr>
              <a:t>In rheumatoid arthritis (RA), the binary variable of ACR20 is often used</a:t>
            </a:r>
          </a:p>
          <a:p>
            <a:pPr lvl="1"/>
            <a:r>
              <a:rPr lang="en-US" dirty="0">
                <a:solidFill>
                  <a:schemeClr val="tx1"/>
                </a:solidFill>
              </a:rPr>
              <a:t>Composite strategy may treat a patient with an ICE of using rescue medication as a non-responder</a:t>
            </a:r>
          </a:p>
          <a:p>
            <a:pPr lvl="1"/>
            <a:r>
              <a:rPr lang="en-US" dirty="0">
                <a:solidFill>
                  <a:schemeClr val="tx1"/>
                </a:solidFill>
              </a:rPr>
              <a:t>It is more appropriate to define the endpoint as a composite endpoint “achieving ACR20 at the end of study without using rescue medications”</a:t>
            </a:r>
          </a:p>
          <a:p>
            <a:endParaRPr lang="en-US" dirty="0">
              <a:solidFill>
                <a:schemeClr val="tx1"/>
              </a:solidFill>
            </a:endParaRPr>
          </a:p>
        </p:txBody>
      </p:sp>
      <p:sp>
        <p:nvSpPr>
          <p:cNvPr id="7" name="Slide Number Placeholder 6">
            <a:extLst>
              <a:ext uri="{FF2B5EF4-FFF2-40B4-BE49-F238E27FC236}">
                <a16:creationId xmlns:a16="http://schemas.microsoft.com/office/drawing/2014/main" id="{51EE42E8-1F39-4B7D-9508-6521D2BB7554}"/>
              </a:ext>
            </a:extLst>
          </p:cNvPr>
          <p:cNvSpPr>
            <a:spLocks noGrp="1"/>
          </p:cNvSpPr>
          <p:nvPr>
            <p:ph type="sldNum" sz="quarter" idx="12"/>
          </p:nvPr>
        </p:nvSpPr>
        <p:spPr/>
        <p:txBody>
          <a:bodyPr/>
          <a:lstStyle/>
          <a:p>
            <a:fld id="{1DA079B0-34FF-9449-83ED-AEDF3F6C1CC6}" type="slidenum">
              <a:rPr lang="en-US" smtClean="0"/>
              <a:pPr/>
              <a:t>9</a:t>
            </a:fld>
            <a:endParaRPr lang="en-US"/>
          </a:p>
        </p:txBody>
      </p:sp>
    </p:spTree>
    <p:extLst>
      <p:ext uri="{BB962C8B-B14F-4D97-AF65-F5344CB8AC3E}">
        <p14:creationId xmlns:p14="http://schemas.microsoft.com/office/powerpoint/2010/main" val="106580780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10AEC039DCBB4680D8138A7547D288" ma:contentTypeVersion="11" ma:contentTypeDescription="Create a new document." ma:contentTypeScope="" ma:versionID="4e0fc84e65111c874e795c76244b8e3d">
  <xsd:schema xmlns:xsd="http://www.w3.org/2001/XMLSchema" xmlns:xs="http://www.w3.org/2001/XMLSchema" xmlns:p="http://schemas.microsoft.com/office/2006/metadata/properties" xmlns:ns2="41aa0030-3854-486f-9621-91ba2f851367" xmlns:ns3="d8a4bdc1-e149-49bd-bfdd-4061756f558a" targetNamespace="http://schemas.microsoft.com/office/2006/metadata/properties" ma:root="true" ma:fieldsID="9b476241731d6f8db4df5505c02e2ad7" ns2:_="" ns3:_="">
    <xsd:import namespace="41aa0030-3854-486f-9621-91ba2f851367"/>
    <xsd:import namespace="d8a4bdc1-e149-49bd-bfdd-4061756f558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aa0030-3854-486f-9621-91ba2f8513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8a4bdc1-e149-49bd-bfdd-4061756f558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5A0C57-37B5-478D-A217-FFF163E19FA1}">
  <ds:schemaRefs>
    <ds:schemaRef ds:uri="41aa0030-3854-486f-9621-91ba2f851367"/>
    <ds:schemaRef ds:uri="d8a4bdc1-e149-49bd-bfdd-4061756f558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731397F-C03B-4FC6-9026-925823C57EC6}">
  <ds:schemaRefs>
    <ds:schemaRef ds:uri="http://schemas.microsoft.com/sharepoint/v3/contenttype/forms"/>
  </ds:schemaRefs>
</ds:datastoreItem>
</file>

<file path=customXml/itemProps3.xml><?xml version="1.0" encoding="utf-8"?>
<ds:datastoreItem xmlns:ds="http://schemas.openxmlformats.org/officeDocument/2006/customXml" ds:itemID="{EB78F3C9-402E-4685-B14E-E2A166BA1AE7}">
  <ds:schemaRefs>
    <ds:schemaRef ds:uri="41aa0030-3854-486f-9621-91ba2f851367"/>
    <ds:schemaRef ds:uri="d8a4bdc1-e149-49bd-bfdd-4061756f558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908</TotalTime>
  <Words>2834</Words>
  <Application>Microsoft Office PowerPoint</Application>
  <PresentationFormat>On-screen Show (16:9)</PresentationFormat>
  <Paragraphs>257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Cambria Math</vt:lpstr>
      <vt:lpstr>1_Office Theme</vt:lpstr>
      <vt:lpstr>Implementation of ICH E9 (R1): Estimands, intercurrent events and missing data </vt:lpstr>
      <vt:lpstr>This talk is based on recent publications</vt:lpstr>
      <vt:lpstr>Historical perspective: from missing data to causal estimands</vt:lpstr>
      <vt:lpstr>ICH E9 (R1) addendum </vt:lpstr>
      <vt:lpstr>Estimand framework [ICH E9 (R1)]</vt:lpstr>
      <vt:lpstr>Strategies to handle ICEs</vt:lpstr>
      <vt:lpstr>Potential Outcomes (PO) framework</vt:lpstr>
      <vt:lpstr>Defining estimands in presence of ICE based on PO (Lipkovich et al., 2020)</vt:lpstr>
      <vt:lpstr>Composite strategies</vt:lpstr>
      <vt:lpstr>Treatment policy (TP) strategy</vt:lpstr>
      <vt:lpstr>Treatment policy strategy (cont.)</vt:lpstr>
      <vt:lpstr>Hypothetical strategies</vt:lpstr>
      <vt:lpstr>Controlled direct hypothetical (CDH) strategy</vt:lpstr>
      <vt:lpstr>No treatment hypothetical (NTH) strategy</vt:lpstr>
      <vt:lpstr>Partial treatment hypothetical (PTH) strategy</vt:lpstr>
      <vt:lpstr>CHMP: Guideline on clinical investigation of medicinal products in the treatment or prevention of diabetes mellitus (draft)</vt:lpstr>
      <vt:lpstr>Principal stratification (PS) strategy</vt:lpstr>
      <vt:lpstr>Use a mix of strategies for handling ICEs in a study (Darken et al., 2020; Qu et al., 2020)</vt:lpstr>
      <vt:lpstr>Missing values</vt:lpstr>
      <vt:lpstr>Understand the potential outcome before imputing</vt:lpstr>
      <vt:lpstr>Handling ICEs and missing values according to the nature of ICE/missingness </vt:lpstr>
      <vt:lpstr>Summary and Recommendations</vt:lpstr>
      <vt:lpstr>References</vt:lpstr>
      <vt:lpstr>PowerPoint Presentation</vt:lpstr>
    </vt:vector>
  </TitlesOfParts>
  <Company>Eli Lilly and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Tamara Wiggington</dc:creator>
  <cp:lastModifiedBy>Ilya Lipkovich</cp:lastModifiedBy>
  <cp:revision>31</cp:revision>
  <dcterms:created xsi:type="dcterms:W3CDTF">2013-11-26T17:37:40Z</dcterms:created>
  <dcterms:modified xsi:type="dcterms:W3CDTF">2021-10-12T18:08:39Z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0x0101009010AEC039DCBB4680D8138A7547D288</vt:lpwstr>
  </property>
</Properties>
</file>