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96" r:id="rId1"/>
  </p:sldMasterIdLst>
  <p:notesMasterIdLst>
    <p:notesMasterId r:id="rId2"/>
  </p:notesMasterIdLst>
  <p:handoutMasterIdLst>
    <p:handoutMasterId r:id="rId3"/>
  </p:handoutMasterIdLst>
  <p:sldIdLst>
    <p:sldId id="306" r:id="rId4"/>
    <p:sldId id="308" r:id="rId5"/>
    <p:sldId id="320" r:id="rId6"/>
    <p:sldId id="321" r:id="rId7"/>
    <p:sldId id="322" r:id="rId8"/>
    <p:sldId id="323" r:id="rId9"/>
    <p:sldId id="324" r:id="rId10"/>
    <p:sldId id="325" r:id="rId1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16" autoAdjust="0"/>
    <p:restoredTop sz="84967" autoAdjust="0"/>
  </p:normalViewPr>
  <p:slideViewPr>
    <p:cSldViewPr snapToGrid="0">
      <p:cViewPr varScale="1">
        <p:scale>
          <a:sx n="100" d="100"/>
          <a:sy n="100" d="100"/>
        </p:scale>
        <p:origin x="546" y="78"/>
      </p:cViewPr>
      <p:guideLst>
        <p:guide orient="horz" pos="2158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E4893A7-208D-49A2-ADF3-6D51FF1E3A67}" type="datetime1">
              <a:rPr lang="ko-KR" altLang="en-US" smtClean="0">
                <a:latin typeface="+mj-lt"/>
              </a:rPr>
              <a:t>2025-02-20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888382B4-BA11-4387-BBF0-6A871BD5BB3D}" type="datetime1">
              <a:rPr lang="ko-KR" altLang="en-US" smtClean="0"/>
              <a:pPr/>
              <a:t>2025-02-20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스타일을 편집하려면 클릭하세요</a:t>
            </a:r>
            <a:r>
              <a:rPr lang="en-US" altLang="ko-KR"/>
              <a:t>.</a:t>
            </a:r>
            <a:endParaRPr lang="en-US" altLang="ko-KR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pPr lv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pPr lvl="0"/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rgbClr val="FD8352"/>
            </a:gs>
            <a:gs pos="45000">
              <a:srgbClr val="4386A7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D835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FD8352"/>
                </a:gs>
                <a:gs pos="100000">
                  <a:srgbClr val="507E95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4386A7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4386A7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000" cy="900000"/>
          </a:xfrm>
        </p:spPr>
        <p:txBody>
          <a:bodyPr rtlCol="0"/>
          <a:lstStyle>
            <a:lvl1pPr>
              <a:defRPr sz="5400" b="1"/>
            </a:lvl1pPr>
          </a:lstStyle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3824"/>
            <a:ext cx="10512000" cy="4723961"/>
          </a:xfrm>
        </p:spPr>
        <p:txBody>
          <a:bodyPr rtlCol="0"/>
          <a:lstStyle/>
          <a:p>
            <a:pPr lvl="0" rtl="0"/>
            <a:r>
              <a:rPr lang="ko-KR" altLang="en-US" noProof="0" dirty="0"/>
              <a:t>마스터 텍스트 스타일을 편집하려면 클릭</a:t>
            </a:r>
          </a:p>
          <a:p>
            <a:pPr lvl="1" rtl="0"/>
            <a:r>
              <a:rPr lang="ko-KR" altLang="en-US" noProof="0" dirty="0"/>
              <a:t>두 번째 수준</a:t>
            </a:r>
          </a:p>
          <a:p>
            <a:pPr lvl="2" rtl="0"/>
            <a:r>
              <a:rPr lang="ko-KR" altLang="en-US" noProof="0" dirty="0"/>
              <a:t>세 번째 수준</a:t>
            </a:r>
          </a:p>
          <a:p>
            <a:pPr lvl="3" rtl="0"/>
            <a:r>
              <a:rPr lang="ko-KR" altLang="en-US" noProof="0" dirty="0"/>
              <a:t>네 번째 수준</a:t>
            </a:r>
          </a:p>
          <a:p>
            <a:pPr lvl="4" rtl="0"/>
            <a:r>
              <a:rPr lang="ko-KR" altLang="en-US" noProof="0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rgbClr val="FD8352"/>
                </a:solidFill>
              </a:defRPr>
            </a:lvl1pPr>
          </a:lstStyle>
          <a:p>
            <a:fld id="{D8DA9DAA-006C-4F4B-980E-E3DF019B24E2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rgbClr val="4386A7"/>
                </a:gs>
                <a:gs pos="100000">
                  <a:srgbClr val="FD835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그래픽 15">
            <a:extLst>
              <a:ext uri="{FF2B5EF4-FFF2-40B4-BE49-F238E27FC236}">
                <a16:creationId xmlns:a16="http://schemas.microsoft.com/office/drawing/2014/main" id="{DE03F2EB-C1F1-6F0F-28EF-5BCB76CF6D34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507E95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6">
            <a:extLst>
              <a:ext uri="{FF2B5EF4-FFF2-40B4-BE49-F238E27FC236}">
                <a16:creationId xmlns:a16="http://schemas.microsoft.com/office/drawing/2014/main" id="{E5E01E34-43FC-E86F-BF55-C2FED5CBBCFD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507E95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래픽 14">
            <a:extLst>
              <a:ext uri="{FF2B5EF4-FFF2-40B4-BE49-F238E27FC236}">
                <a16:creationId xmlns:a16="http://schemas.microsoft.com/office/drawing/2014/main" id="{7F34C25C-7DAF-58BA-10A8-4401878D06D7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507E95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D8E53-9D35-DD03-AB9A-7B8F69E6D0FF}"/>
              </a:ext>
            </a:extLst>
          </p:cNvPr>
          <p:cNvSpPr txBox="1"/>
          <p:nvPr userDrawn="1"/>
        </p:nvSpPr>
        <p:spPr>
          <a:xfrm rot="10800000">
            <a:off x="234110" y="3716656"/>
            <a:ext cx="461665" cy="28895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 KITEL 49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Exhibition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0" r:id="rId2"/>
    <p:sldLayoutId id="2147483698" r:id="rId3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3.png"  /><Relationship Id="rId3" Type="http://schemas.openxmlformats.org/officeDocument/2006/relationships/image" Target="../media/image4.jpeg"  /><Relationship Id="rId4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Relationship Id="rId3" Type="http://schemas.openxmlformats.org/officeDocument/2006/relationships/image" Target="../media/image7.jpeg"  /><Relationship Id="rId4" Type="http://schemas.openxmlformats.org/officeDocument/2006/relationships/image" Target="../media/image8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>
          <a:gsLst>
            <a:gs pos="100000">
              <a:srgbClr val="fd8352"/>
            </a:gs>
            <a:gs pos="45000">
              <a:srgbClr val="4386a7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1298448" y="310636"/>
            <a:ext cx="7569806" cy="2012879"/>
          </a:xfrm>
        </p:spPr>
        <p:txBody>
          <a:bodyPr/>
          <a:lstStyle/>
          <a:p>
            <a:pPr rtl="0">
              <a:defRPr/>
            </a:pPr>
            <a:r>
              <a:rPr lang="en-US" altLang="ko-KR" spc="400"/>
              <a:t>ODRADEK MK.1 </a:t>
            </a:r>
            <a:br>
              <a:rPr lang="en-US" altLang="ko-KR" spc="400"/>
            </a:br>
            <a:r>
              <a:rPr lang="en-US" altLang="ko-KR" spc="400"/>
              <a:t>[Q.E.D][macguffin]</a:t>
            </a:r>
            <a:endParaRPr lang="en-US" altLang="ko-KR" spc="40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272400" y="4097343"/>
            <a:ext cx="5093208" cy="1197864"/>
          </a:xfrm>
        </p:spPr>
        <p:txBody>
          <a:bodyPr>
            <a:normAutofit/>
          </a:bodyPr>
          <a:lstStyle/>
          <a:p>
            <a:pPr rtl="0">
              <a:defRPr/>
            </a:pPr>
            <a:r>
              <a:rPr lang="en-US" altLang="ko-KR" sz="3200" b="1"/>
              <a:t>48</a:t>
            </a:r>
            <a:r>
              <a:rPr lang="en-US" altLang="ko-KR" sz="3200" b="1" baseline="30000"/>
              <a:t>th</a:t>
            </a:r>
            <a:r>
              <a:rPr lang="en-US" altLang="ko-KR" sz="3200" b="1"/>
              <a:t> </a:t>
            </a:r>
            <a:r>
              <a:rPr lang="ko-KR" altLang="en-US" sz="3200" b="1"/>
              <a:t>김승겸</a:t>
            </a:r>
            <a:endParaRPr lang="ko-KR" altLang="en-US" sz="3200" b="1"/>
          </a:p>
          <a:p>
            <a:pPr rtl="0">
              <a:defRPr/>
            </a:pPr>
            <a:endParaRPr lang="ko-KR" altLang="en-US" sz="32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6AFB7-30E9-1BC4-38EA-D3761F68EF03}"/>
              </a:ext>
            </a:extLst>
          </p:cNvPr>
          <p:cNvSpPr txBox="1"/>
          <p:nvPr/>
        </p:nvSpPr>
        <p:spPr>
          <a:xfrm rot="10800000">
            <a:off x="826392" y="3741672"/>
            <a:ext cx="461665" cy="288957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 KITEL 49</a:t>
            </a:r>
            <a:r>
              <a:rPr lang="en-US" altLang="ko-KR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Exhibition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881FA9-F3B0-4912-B0E1-352094195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7632"/>
            <a:ext cx="6190488" cy="3708718"/>
          </a:xfrm>
        </p:spPr>
        <p:txBody>
          <a:bodyPr rtlCol="0">
            <a:normAutofit/>
          </a:bodyPr>
          <a:lstStyle/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Motive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Explain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Hardware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Block Diagram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Software Algorithm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en-US" altLang="ko-KR" sz="2800" b="1" dirty="0"/>
              <a:t>Schedule</a:t>
            </a:r>
            <a:endParaRPr lang="ko-KR" altLang="en-US" sz="2800" b="1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4C580E-F666-C7A3-EE35-64882A4AF9AA}"/>
              </a:ext>
            </a:extLst>
          </p:cNvPr>
          <p:cNvSpPr txBox="1"/>
          <p:nvPr/>
        </p:nvSpPr>
        <p:spPr>
          <a:xfrm>
            <a:off x="7964424" y="634682"/>
            <a:ext cx="4151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 KITEL 49</a:t>
            </a:r>
            <a:r>
              <a:rPr lang="en-US" altLang="ko-KR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Exhibition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D53CF-9B5A-42BE-A054-81869F8A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Motive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게임에 나오는 주인공의 어깨위 로봇팔에서 영감을 받음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주변 사람을 인식하고</a:t>
            </a:r>
            <a:r>
              <a:rPr lang="en-US" altLang="ko-KR"/>
              <a:t>,</a:t>
            </a:r>
            <a:r>
              <a:rPr lang="ko-KR" altLang="en-US"/>
              <a:t> 조명의 색과 밝기</a:t>
            </a:r>
            <a:r>
              <a:rPr lang="en-US" altLang="ko-KR"/>
              <a:t>,</a:t>
            </a:r>
            <a:r>
              <a:rPr lang="ko-KR" altLang="en-US"/>
              <a:t> 팔의 각도를 조절해</a:t>
            </a:r>
            <a:r>
              <a:rPr lang="en-US" altLang="ko-KR"/>
              <a:t>,</a:t>
            </a:r>
            <a:r>
              <a:rPr lang="ko-KR" altLang="en-US"/>
              <a:t> 경고하는 장비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E1E21-2B74-45E5-124B-3791266F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3</a:t>
            </a:fld>
            <a:endParaRPr lang="ko-KR" altLang="en-US" dirty="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909210" y="2890273"/>
            <a:ext cx="4839655" cy="3629741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710404" y="3122255"/>
            <a:ext cx="4590434" cy="34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22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C4F0-0ED6-DC08-5079-863741075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Explain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이 작품은 사람의 얼굴을 실시간으로 인식하는 작품으로</a:t>
            </a:r>
            <a:r>
              <a:rPr lang="en-US" altLang="ko-KR"/>
              <a:t>,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카메라를 통해 사람이 감지되면 네 개의 서보모터로 연결된 팔이 자동으로 펼쳐져 사람을 향해 </a:t>
            </a:r>
            <a:r>
              <a:rPr lang="en-US" altLang="ko-KR"/>
              <a:t>(</a:t>
            </a:r>
            <a:r>
              <a:rPr lang="ko-KR" altLang="en-US"/>
              <a:t>전방으로</a:t>
            </a:r>
            <a:r>
              <a:rPr lang="en-US" altLang="ko-KR"/>
              <a:t>)</a:t>
            </a:r>
            <a:r>
              <a:rPr lang="ko-KR" altLang="en-US"/>
              <a:t> 조명을 비춥니다.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특히, 사람이 작품에 가까이 다가올수록 팔은 전방으로 점점 더 90도까지 펼쳐지며, 조명의 밝기도 함께 증가합니다.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DB693E-42C2-78DC-7765-8BC8C45CA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4</a:t>
            </a:fld>
            <a:endParaRPr lang="ko-KR" altLang="en-US" dirty="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49947" y="4014760"/>
            <a:ext cx="3174998" cy="249766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83044" y="4710781"/>
            <a:ext cx="2562225" cy="178117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33893" y="4247816"/>
            <a:ext cx="22225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36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0CF30B-9EE9-932C-4965-03748E9B0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라즈베리 파이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아두이노 나노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서보 모터</a:t>
            </a:r>
            <a:r>
              <a:rPr lang="en-US" altLang="ko-KR"/>
              <a:t>(SG 90)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WS2812b LED</a:t>
            </a:r>
            <a:r>
              <a:rPr lang="ko-KR" altLang="en-US"/>
              <a:t> </a:t>
            </a:r>
            <a:r>
              <a:rPr lang="en-US" altLang="ko-KR"/>
              <a:t>Strip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NEMA 17 </a:t>
            </a:r>
            <a:r>
              <a:rPr lang="ko-KR" altLang="en-US"/>
              <a:t>스텝모터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TMC2209</a:t>
            </a:r>
            <a:r>
              <a:rPr lang="ko-KR" altLang="en-US"/>
              <a:t> 스텝모터 드라이버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41803A-408D-73EC-2E15-0A31CDCA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5</a:t>
            </a:fld>
            <a:endParaRPr lang="ko-KR" altLang="en-US" dirty="0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123698" y="439904"/>
            <a:ext cx="4762500" cy="3571875"/>
          </a:xfrm>
          <a:prstGeom prst="rect">
            <a:avLst/>
          </a:prstGeom>
        </p:spPr>
      </p:pic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93696" y="3429000"/>
            <a:ext cx="3358815" cy="3358815"/>
          </a:xfrm>
          <a:prstGeom prst="rect">
            <a:avLst/>
          </a:prstGeom>
        </p:spPr>
      </p:pic>
      <p:pic>
        <p:nvPicPr>
          <p:cNvPr id="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62050" y="4150894"/>
            <a:ext cx="2406316" cy="240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06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E5E3A-357D-6DBE-E4C3-1CAE071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Block Diagram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65254-1340-DD62-4751-5726DF405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6</a:t>
            </a:fld>
            <a:endParaRPr lang="ko-KR" altLang="en-US" dirty="0"/>
          </a:p>
        </p:txBody>
      </p:sp>
      <p:pic>
        <p:nvPicPr>
          <p:cNvPr id="5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99653" y="3103364"/>
            <a:ext cx="11050972" cy="134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91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6D20C-18E5-2C69-98F8-F6ECF267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Software Algorithm</a:t>
            </a:r>
            <a:endParaRPr lang="ko-KR" altLang="en-US" dirty="0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840000" y="2053530"/>
            <a:ext cx="10512000" cy="38982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B0EBD-739F-E41A-16FB-3CDA09AC6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3427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DD27EB-7C34-2993-6CB3-1F615300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Schedule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8</a:t>
            </a:r>
            <a:r>
              <a:rPr lang="ko-KR" altLang="en-US"/>
              <a:t>월 중순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필라멘트</a:t>
            </a:r>
            <a:r>
              <a:rPr lang="en-US" altLang="ko-KR"/>
              <a:t>,LED,</a:t>
            </a:r>
            <a:r>
              <a:rPr lang="ko-KR" altLang="en-US"/>
              <a:t>스텝모터</a:t>
            </a:r>
            <a:r>
              <a:rPr lang="en-US" altLang="ko-KR"/>
              <a:t>...</a:t>
            </a:r>
            <a:r>
              <a:rPr lang="ko-KR" altLang="en-US"/>
              <a:t>등 부품구매</a:t>
            </a:r>
            <a:r>
              <a:rPr lang="en-US" altLang="ko-KR"/>
              <a:t>)</a:t>
            </a:r>
            <a:br>
              <a:rPr lang="ko-KR" altLang="en-US"/>
            </a:br>
            <a:endParaRPr lang="ko-KR" altLang="en-US"/>
          </a:p>
          <a:p>
            <a:pPr lvl="0">
              <a:defRPr/>
            </a:pPr>
            <a:r>
              <a:rPr lang="en-US" altLang="ko-KR"/>
              <a:t>9</a:t>
            </a:r>
            <a:r>
              <a:rPr lang="ko-KR" altLang="en-US"/>
              <a:t>월 초 </a:t>
            </a:r>
            <a:r>
              <a:rPr lang="en-US" altLang="ko-KR"/>
              <a:t>-</a:t>
            </a:r>
            <a:r>
              <a:rPr lang="ko-KR" altLang="en-US"/>
              <a:t> 스텝모터 감속기</a:t>
            </a:r>
            <a:r>
              <a:rPr lang="en-US" altLang="ko-KR"/>
              <a:t>(Cycloidal drive)</a:t>
            </a:r>
            <a:r>
              <a:rPr lang="ko-KR" altLang="en-US"/>
              <a:t> 출력</a:t>
            </a:r>
            <a:br>
              <a:rPr lang="ko-KR" altLang="en-US"/>
            </a:br>
            <a:endParaRPr lang="ko-KR" altLang="en-US"/>
          </a:p>
          <a:p>
            <a:pPr lvl="0">
              <a:defRPr/>
            </a:pPr>
            <a:r>
              <a:rPr lang="en-US" altLang="ko-KR"/>
              <a:t>9</a:t>
            </a:r>
            <a:r>
              <a:rPr lang="ko-KR" altLang="en-US"/>
              <a:t>월 중 </a:t>
            </a:r>
            <a:r>
              <a:rPr lang="en-US" altLang="ko-KR"/>
              <a:t>-</a:t>
            </a:r>
            <a:r>
              <a:rPr lang="ko-KR" altLang="en-US"/>
              <a:t> 라즈베리파이 및 아두이노 코딩</a:t>
            </a:r>
            <a:br>
              <a:rPr lang="ko-KR" altLang="en-US"/>
            </a:br>
            <a:endParaRPr lang="ko-KR" altLang="en-US"/>
          </a:p>
          <a:p>
            <a:pPr lvl="0">
              <a:defRPr/>
            </a:pPr>
            <a:r>
              <a:rPr lang="en-US" altLang="ko-KR"/>
              <a:t>9</a:t>
            </a:r>
            <a:r>
              <a:rPr lang="ko-KR" altLang="en-US"/>
              <a:t>월 말 </a:t>
            </a:r>
            <a:r>
              <a:rPr lang="en-US" altLang="ko-KR"/>
              <a:t>-</a:t>
            </a:r>
            <a:r>
              <a:rPr lang="ko-KR" altLang="en-US"/>
              <a:t> 작품전시회 최종준비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E6D5A1-9982-D5D7-1FD5-20667476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220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117</ep:Words>
  <ep:PresentationFormat>와이드스크린</ep:PresentationFormat>
  <ep:Paragraphs>44</ep:Paragraphs>
  <ep:Slides>8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GradientUnivers</vt:lpstr>
      <vt:lpstr>ODRADEK MK.1  [Q.E.D][macguffin]</vt:lpstr>
      <vt:lpstr>INDEX</vt:lpstr>
      <vt:lpstr>Motive</vt:lpstr>
      <vt:lpstr>Explain</vt:lpstr>
      <vt:lpstr>Hardware</vt:lpstr>
      <vt:lpstr>Block Diagram</vt:lpstr>
      <vt:lpstr>Software Algorithm</vt:lpstr>
      <vt:lpstr>Schedule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2025-02-20T06:37:59.000</dcterms:created>
  <dc:creator>장승훈</dc:creator>
  <cp:lastModifiedBy>2005s</cp:lastModifiedBy>
  <dcterms:modified xsi:type="dcterms:W3CDTF">2025-09-24T05:41:19.704</dcterms:modified>
  <cp:revision>14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