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58" r:id="rId4"/>
    <p:sldId id="26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194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7A016-80B1-49C1-9F3B-6CCD84569EC4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24F31-3BC1-462B-9416-83DBD4DA8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76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24F31-3BC1-462B-9416-83DBD4DA80A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456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FDB-23FF-4294-8D39-F56624881AF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B73-190D-4620-B23C-EDF1DAA79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90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FDB-23FF-4294-8D39-F56624881AF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B73-190D-4620-B23C-EDF1DAA79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87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FDB-23FF-4294-8D39-F56624881AF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B73-190D-4620-B23C-EDF1DAA79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71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FDB-23FF-4294-8D39-F56624881AF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B73-190D-4620-B23C-EDF1DAA79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11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FDB-23FF-4294-8D39-F56624881AF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B73-190D-4620-B23C-EDF1DAA79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74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FDB-23FF-4294-8D39-F56624881AF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B73-190D-4620-B23C-EDF1DAA79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55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FDB-23FF-4294-8D39-F56624881AF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B73-190D-4620-B23C-EDF1DAA79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65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FDB-23FF-4294-8D39-F56624881AF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B73-190D-4620-B23C-EDF1DAA79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94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FDB-23FF-4294-8D39-F56624881AF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B73-190D-4620-B23C-EDF1DAA79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51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FDB-23FF-4294-8D39-F56624881AF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B73-190D-4620-B23C-EDF1DAA79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34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FDB-23FF-4294-8D39-F56624881AF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B73-190D-4620-B23C-EDF1DAA79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46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95FDB-23FF-4294-8D39-F56624881AF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5FB73-190D-4620-B23C-EDF1DAA79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26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1049105" y="338088"/>
            <a:ext cx="7000924" cy="9286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err="1"/>
              <a:t>머그컵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H/W PIN MAP</a:t>
            </a:r>
            <a:endParaRPr lang="ko-KR" altLang="en-US" sz="2800" b="1" dirty="0"/>
          </a:p>
        </p:txBody>
      </p:sp>
      <p:sp>
        <p:nvSpPr>
          <p:cNvPr id="5" name="부제목 2"/>
          <p:cNvSpPr>
            <a:spLocks noGrp="1"/>
          </p:cNvSpPr>
          <p:nvPr/>
        </p:nvSpPr>
        <p:spPr>
          <a:xfrm>
            <a:off x="7872426" y="16271"/>
            <a:ext cx="1271574" cy="3286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err="1"/>
              <a:t>올프라임</a:t>
            </a:r>
            <a:endParaRPr lang="ko-KR" altLang="en-US" sz="1800" b="1" dirty="0"/>
          </a:p>
        </p:txBody>
      </p:sp>
      <p:pic>
        <p:nvPicPr>
          <p:cNvPr id="7" name="그림 6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H$32:$L$60"/>
              </a:ext>
            </a:extLst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8538" y="1380361"/>
            <a:ext cx="4214321" cy="4843437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858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/>
        </p:nvSpPr>
        <p:spPr>
          <a:xfrm>
            <a:off x="635129" y="1721457"/>
            <a:ext cx="1056551" cy="10594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>
                <a:latin typeface="+mn-ea"/>
                <a:ea typeface="+mn-ea"/>
              </a:rPr>
              <a:t>스위치</a:t>
            </a:r>
            <a:r>
              <a:rPr lang="en-US" altLang="ko-KR" sz="1200" dirty="0">
                <a:latin typeface="+mn-ea"/>
                <a:ea typeface="+mn-ea"/>
              </a:rPr>
              <a:t>-1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(PA10)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제목 1"/>
          <p:cNvSpPr>
            <a:spLocks noGrp="1"/>
          </p:cNvSpPr>
          <p:nvPr/>
        </p:nvSpPr>
        <p:spPr>
          <a:xfrm>
            <a:off x="2195735" y="1721457"/>
            <a:ext cx="5854293" cy="10594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음료 선택 모드 진입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음료 선택 모드에서</a:t>
            </a:r>
            <a:r>
              <a:rPr lang="en-US" altLang="ko-KR" sz="1200" dirty="0">
                <a:latin typeface="+mn-ea"/>
                <a:ea typeface="+mn-ea"/>
              </a:rPr>
              <a:t> Switch1 </a:t>
            </a:r>
            <a:r>
              <a:rPr lang="ko-KR" altLang="en-US" sz="1200" dirty="0">
                <a:latin typeface="+mn-ea"/>
                <a:ea typeface="+mn-ea"/>
              </a:rPr>
              <a:t>누를 경우</a:t>
            </a:r>
            <a:r>
              <a:rPr lang="en-US" altLang="ko-KR" sz="1200" dirty="0">
                <a:latin typeface="+mn-ea"/>
                <a:ea typeface="+mn-ea"/>
              </a:rPr>
              <a:t>,</a:t>
            </a:r>
            <a:r>
              <a:rPr lang="ko-KR" altLang="en-US" sz="1200" dirty="0">
                <a:latin typeface="+mn-ea"/>
                <a:ea typeface="+mn-ea"/>
              </a:rPr>
              <a:t> 음료 선택 모드 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>
                <a:latin typeface="+mn-ea"/>
                <a:ea typeface="+mn-ea"/>
              </a:rPr>
              <a:t>단계씩 증가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내가 설정 하기 모드</a:t>
            </a:r>
            <a:r>
              <a:rPr lang="en-US" altLang="ko-KR" sz="1200" dirty="0">
                <a:latin typeface="+mn-ea"/>
                <a:ea typeface="+mn-ea"/>
              </a:rPr>
              <a:t>(17)</a:t>
            </a:r>
            <a:r>
              <a:rPr lang="ko-KR" altLang="en-US" sz="1200" dirty="0">
                <a:latin typeface="+mn-ea"/>
                <a:ea typeface="+mn-ea"/>
              </a:rPr>
              <a:t>가 선택 될 경우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    </a:t>
            </a:r>
            <a:r>
              <a:rPr lang="ko-KR" altLang="en-US" sz="1200" dirty="0">
                <a:latin typeface="+mn-ea"/>
                <a:ea typeface="+mn-ea"/>
              </a:rPr>
              <a:t>목표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온도 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 err="1">
                <a:latin typeface="+mn-ea"/>
                <a:ea typeface="+mn-ea"/>
              </a:rPr>
              <a:t>도씩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+ , </a:t>
            </a:r>
            <a:r>
              <a:rPr lang="ko-KR" altLang="en-US" sz="1200" dirty="0">
                <a:latin typeface="+mn-ea"/>
                <a:ea typeface="+mn-ea"/>
              </a:rPr>
              <a:t>목표 시간 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 err="1">
                <a:latin typeface="+mn-ea"/>
                <a:ea typeface="+mn-ea"/>
              </a:rPr>
              <a:t>분씩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+ , Idle </a:t>
            </a:r>
            <a:r>
              <a:rPr lang="ko-KR" altLang="en-US" sz="1200" dirty="0">
                <a:latin typeface="+mn-ea"/>
                <a:ea typeface="+mn-ea"/>
              </a:rPr>
              <a:t>온도 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 err="1">
                <a:latin typeface="+mn-ea"/>
                <a:ea typeface="+mn-ea"/>
              </a:rPr>
              <a:t>도씩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+</a:t>
            </a:r>
          </a:p>
          <a:p>
            <a:pPr algn="l"/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8" name="제목 1"/>
          <p:cNvSpPr>
            <a:spLocks noGrp="1"/>
          </p:cNvSpPr>
          <p:nvPr/>
        </p:nvSpPr>
        <p:spPr>
          <a:xfrm>
            <a:off x="2217706" y="3149157"/>
            <a:ext cx="5832322" cy="10657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음료 선택 모드에서 </a:t>
            </a:r>
            <a:r>
              <a:rPr lang="en-US" altLang="ko-KR" sz="1200" dirty="0">
                <a:latin typeface="+mn-ea"/>
                <a:ea typeface="+mn-ea"/>
              </a:rPr>
              <a:t>Switch1 </a:t>
            </a:r>
            <a:r>
              <a:rPr lang="ko-KR" altLang="en-US" sz="1200" dirty="0">
                <a:latin typeface="+mn-ea"/>
                <a:ea typeface="+mn-ea"/>
              </a:rPr>
              <a:t>누를 경우 음료 선택 모드 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>
                <a:latin typeface="+mn-ea"/>
                <a:ea typeface="+mn-ea"/>
              </a:rPr>
              <a:t>단계씩 감소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내가 설정 하기 모드</a:t>
            </a:r>
            <a:r>
              <a:rPr lang="en-US" altLang="ko-KR" sz="1200" dirty="0">
                <a:latin typeface="+mn-ea"/>
                <a:ea typeface="+mn-ea"/>
              </a:rPr>
              <a:t>(17)</a:t>
            </a:r>
            <a:r>
              <a:rPr lang="ko-KR" altLang="en-US" sz="1200" dirty="0">
                <a:latin typeface="+mn-ea"/>
                <a:ea typeface="+mn-ea"/>
              </a:rPr>
              <a:t>가 선택 될 경우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    </a:t>
            </a:r>
            <a:r>
              <a:rPr lang="ko-KR" altLang="en-US" sz="1200" dirty="0">
                <a:latin typeface="+mn-ea"/>
                <a:ea typeface="+mn-ea"/>
              </a:rPr>
              <a:t>목표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온도 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 err="1">
                <a:latin typeface="+mn-ea"/>
                <a:ea typeface="+mn-ea"/>
              </a:rPr>
              <a:t>도씩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- , </a:t>
            </a:r>
            <a:r>
              <a:rPr lang="ko-KR" altLang="en-US" sz="1200" dirty="0">
                <a:latin typeface="+mn-ea"/>
                <a:ea typeface="+mn-ea"/>
              </a:rPr>
              <a:t>목표 시간 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 err="1">
                <a:latin typeface="+mn-ea"/>
                <a:ea typeface="+mn-ea"/>
              </a:rPr>
              <a:t>분씩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- , Idle </a:t>
            </a:r>
            <a:r>
              <a:rPr lang="ko-KR" altLang="en-US" sz="1200" dirty="0">
                <a:latin typeface="+mn-ea"/>
                <a:ea typeface="+mn-ea"/>
              </a:rPr>
              <a:t>온도 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 err="1">
                <a:latin typeface="+mn-ea"/>
                <a:ea typeface="+mn-ea"/>
              </a:rPr>
              <a:t>도씩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-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0" name="제목 1"/>
          <p:cNvSpPr>
            <a:spLocks noGrp="1"/>
          </p:cNvSpPr>
          <p:nvPr/>
        </p:nvSpPr>
        <p:spPr>
          <a:xfrm>
            <a:off x="2217705" y="4509120"/>
            <a:ext cx="5832323" cy="10594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음료 선택 모드에서</a:t>
            </a:r>
            <a:r>
              <a:rPr lang="en-US" altLang="ko-KR" sz="1200" dirty="0">
                <a:latin typeface="+mn-ea"/>
                <a:ea typeface="+mn-ea"/>
              </a:rPr>
              <a:t>, Switch3 </a:t>
            </a:r>
            <a:r>
              <a:rPr lang="ko-KR" altLang="en-US" sz="1200" dirty="0">
                <a:latin typeface="+mn-ea"/>
                <a:ea typeface="+mn-ea"/>
              </a:rPr>
              <a:t>누를 경우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ko-KR" altLang="en-US" sz="1200" dirty="0">
                <a:latin typeface="+mn-ea"/>
                <a:ea typeface="+mn-ea"/>
              </a:rPr>
              <a:t>텀블러 온도 동작 모드로 설정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내가 설정 하기 모드</a:t>
            </a:r>
            <a:r>
              <a:rPr lang="en-US" altLang="ko-KR" sz="1200" dirty="0">
                <a:latin typeface="+mn-ea"/>
                <a:ea typeface="+mn-ea"/>
              </a:rPr>
              <a:t>(17)</a:t>
            </a:r>
            <a:r>
              <a:rPr lang="ko-KR" altLang="en-US" sz="1200" dirty="0">
                <a:latin typeface="+mn-ea"/>
                <a:ea typeface="+mn-ea"/>
              </a:rPr>
              <a:t>에서 누를 경우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다음 설정 모드로 전환</a:t>
            </a:r>
            <a:r>
              <a:rPr lang="en-US" altLang="ko-KR" sz="1200" dirty="0">
                <a:latin typeface="+mn-ea"/>
              </a:rPr>
              <a:t> </a:t>
            </a:r>
          </a:p>
          <a:p>
            <a:pPr algn="l"/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" name="제목 1"/>
          <p:cNvSpPr>
            <a:spLocks noGrp="1"/>
          </p:cNvSpPr>
          <p:nvPr/>
        </p:nvSpPr>
        <p:spPr>
          <a:xfrm>
            <a:off x="1049105" y="338088"/>
            <a:ext cx="7000924" cy="9286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/>
              <a:t>SWITCH </a:t>
            </a:r>
            <a:r>
              <a:rPr lang="ko-KR" altLang="en-US" sz="2800" b="1" dirty="0"/>
              <a:t>제어 알고리즘</a:t>
            </a:r>
          </a:p>
        </p:txBody>
      </p:sp>
      <p:sp>
        <p:nvSpPr>
          <p:cNvPr id="12" name="제목 1"/>
          <p:cNvSpPr>
            <a:spLocks noGrp="1"/>
          </p:cNvSpPr>
          <p:nvPr/>
        </p:nvSpPr>
        <p:spPr>
          <a:xfrm>
            <a:off x="635128" y="3149157"/>
            <a:ext cx="1056551" cy="10594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>
                <a:latin typeface="+mn-ea"/>
                <a:ea typeface="+mn-ea"/>
              </a:rPr>
              <a:t>스위치</a:t>
            </a:r>
            <a:r>
              <a:rPr lang="en-US" altLang="ko-KR" sz="1200" dirty="0">
                <a:latin typeface="+mn-ea"/>
                <a:ea typeface="+mn-ea"/>
              </a:rPr>
              <a:t>-2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(PA11)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제목 1"/>
          <p:cNvSpPr>
            <a:spLocks noGrp="1"/>
          </p:cNvSpPr>
          <p:nvPr/>
        </p:nvSpPr>
        <p:spPr>
          <a:xfrm>
            <a:off x="635129" y="4509120"/>
            <a:ext cx="1056551" cy="10594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>
                <a:latin typeface="+mn-ea"/>
                <a:ea typeface="+mn-ea"/>
              </a:rPr>
              <a:t>스위치</a:t>
            </a:r>
            <a:r>
              <a:rPr lang="en-US" altLang="ko-KR" sz="1200" dirty="0">
                <a:latin typeface="+mn-ea"/>
                <a:ea typeface="+mn-ea"/>
              </a:rPr>
              <a:t>-3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(PA12)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056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/>
        </p:nvSpPr>
        <p:spPr>
          <a:xfrm>
            <a:off x="1049105" y="338088"/>
            <a:ext cx="7000924" cy="9286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/>
              <a:t>LED </a:t>
            </a:r>
            <a:r>
              <a:rPr lang="ko-KR" altLang="en-US" sz="2800" b="1" dirty="0"/>
              <a:t>제어 알고리즘</a:t>
            </a:r>
          </a:p>
        </p:txBody>
      </p:sp>
      <p:sp>
        <p:nvSpPr>
          <p:cNvPr id="23" name="제목 1"/>
          <p:cNvSpPr>
            <a:spLocks noGrp="1"/>
          </p:cNvSpPr>
          <p:nvPr/>
        </p:nvSpPr>
        <p:spPr>
          <a:xfrm>
            <a:off x="492662" y="1819838"/>
            <a:ext cx="1296144" cy="423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>
                <a:latin typeface="+mn-ea"/>
                <a:ea typeface="+mn-ea"/>
              </a:rPr>
              <a:t>LED1-1 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(PA1)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4" name="제목 1"/>
          <p:cNvSpPr>
            <a:spLocks noGrp="1"/>
          </p:cNvSpPr>
          <p:nvPr/>
        </p:nvSpPr>
        <p:spPr>
          <a:xfrm>
            <a:off x="2004830" y="1819838"/>
            <a:ext cx="6358349" cy="423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>
              <a:buFontTx/>
              <a:buAutoNum type="arabicPeriod"/>
            </a:pP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초기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끓이는 온도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에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Cool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진행 일 때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초에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“H””L”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를 반복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끓이는 구간이 끝나면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“L”)</a:t>
            </a:r>
          </a:p>
          <a:p>
            <a:pPr marL="228600" indent="-228600" algn="l">
              <a:buFontTx/>
              <a:buAutoNum type="arabicPeriod"/>
            </a:pP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유지온도 구간이고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Cool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이 작동하</a:t>
            </a:r>
            <a:r>
              <a:rPr lang="ko-KR" altLang="en-US" sz="1200" dirty="0">
                <a:solidFill>
                  <a:srgbClr val="FF0000"/>
                </a:solidFill>
                <a:latin typeface="맑은 고딕"/>
                <a:ea typeface="맑은 고딕"/>
              </a:rPr>
              <a:t>면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“H”</a:t>
            </a:r>
          </a:p>
          <a:p>
            <a:pPr marL="228600" indent="-228600" algn="l">
              <a:buFontTx/>
              <a:buAutoNum type="arabicPeriod"/>
            </a:pPr>
            <a:endParaRPr lang="en-US" altLang="ko-KR" sz="1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6" name="제목 1"/>
          <p:cNvSpPr>
            <a:spLocks noGrp="1"/>
          </p:cNvSpPr>
          <p:nvPr/>
        </p:nvSpPr>
        <p:spPr>
          <a:xfrm>
            <a:off x="2004830" y="2395902"/>
            <a:ext cx="6358349" cy="423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1.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초기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끓이는 온도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에 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Heatting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진행 일 때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1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초에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“H””L”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를 반복</a:t>
            </a: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2.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유지온도 구간이고 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Heatting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이 작동하면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“H”</a:t>
            </a:r>
          </a:p>
          <a:p>
            <a:pPr marL="228600" indent="-228600" algn="l">
              <a:buAutoNum type="arabicPeriod"/>
            </a:pPr>
            <a:endParaRPr lang="en-US" altLang="ko-KR" sz="1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8" name="제목 1"/>
          <p:cNvSpPr>
            <a:spLocks noGrp="1"/>
          </p:cNvSpPr>
          <p:nvPr/>
        </p:nvSpPr>
        <p:spPr>
          <a:xfrm>
            <a:off x="2004830" y="2962738"/>
            <a:ext cx="6358349" cy="423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가열 모드이고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과열 구간일 경우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“H”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점등</a:t>
            </a:r>
            <a:endParaRPr lang="en-US" altLang="ko-KR" sz="1200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이외 모드에서는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“L”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점등</a:t>
            </a:r>
            <a:endParaRPr lang="en-US" altLang="ko-KR" sz="1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0" name="제목 1"/>
          <p:cNvSpPr>
            <a:spLocks noGrp="1"/>
          </p:cNvSpPr>
          <p:nvPr/>
        </p:nvSpPr>
        <p:spPr>
          <a:xfrm>
            <a:off x="2004830" y="3520213"/>
            <a:ext cx="6358349" cy="423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음료 선택 모드가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“18”.,”19”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선택 될 경우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, “H”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점등</a:t>
            </a:r>
            <a:endParaRPr lang="en-US" altLang="ko-KR" sz="1200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이외 모드에서는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“L”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점등</a:t>
            </a:r>
            <a:endParaRPr lang="en-US" altLang="ko-KR" sz="1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2" name="제목 1"/>
          <p:cNvSpPr>
            <a:spLocks noGrp="1"/>
          </p:cNvSpPr>
          <p:nvPr/>
        </p:nvSpPr>
        <p:spPr>
          <a:xfrm>
            <a:off x="1987956" y="4096278"/>
            <a:ext cx="6375223" cy="423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CO2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기준 치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(2,500[ppm]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 이상 감지 시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LED3-2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와 교차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0.5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초 마다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“H”,”L” 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교차 점등</a:t>
            </a: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pPr marL="228600" indent="-228600" algn="l">
              <a:buAutoNum type="arabicPeriod"/>
            </a:pPr>
            <a:endParaRPr lang="en-US" altLang="ko-KR" sz="1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4" name="제목 1"/>
          <p:cNvSpPr>
            <a:spLocks noGrp="1"/>
          </p:cNvSpPr>
          <p:nvPr/>
        </p:nvSpPr>
        <p:spPr>
          <a:xfrm>
            <a:off x="2004830" y="4681154"/>
            <a:ext cx="6358349" cy="4148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CO2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기준 치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(2,500[ppm]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 이상 감지 시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LED3-1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와 교차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0.5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초 마다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“H”,”L” 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교차 점등</a:t>
            </a: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pPr marL="228600" indent="-228600" algn="l">
              <a:buAutoNum type="arabicPeriod"/>
            </a:pPr>
            <a:endParaRPr lang="en-US" altLang="ko-KR" sz="1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5" name="제목 1"/>
          <p:cNvSpPr>
            <a:spLocks noGrp="1"/>
          </p:cNvSpPr>
          <p:nvPr/>
        </p:nvSpPr>
        <p:spPr>
          <a:xfrm>
            <a:off x="492662" y="2395902"/>
            <a:ext cx="1296144" cy="423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>
                <a:latin typeface="+mn-ea"/>
                <a:ea typeface="+mn-ea"/>
              </a:rPr>
              <a:t>LED1-2 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(PB8)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6" name="제목 1"/>
          <p:cNvSpPr>
            <a:spLocks noGrp="1"/>
          </p:cNvSpPr>
          <p:nvPr/>
        </p:nvSpPr>
        <p:spPr>
          <a:xfrm>
            <a:off x="492662" y="2962738"/>
            <a:ext cx="1296144" cy="423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>
                <a:latin typeface="+mn-ea"/>
                <a:ea typeface="+mn-ea"/>
              </a:rPr>
              <a:t>LED2-1 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(PB4)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7" name="제목 1"/>
          <p:cNvSpPr>
            <a:spLocks noGrp="1"/>
          </p:cNvSpPr>
          <p:nvPr/>
        </p:nvSpPr>
        <p:spPr>
          <a:xfrm>
            <a:off x="492662" y="3520213"/>
            <a:ext cx="1296144" cy="423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>
                <a:latin typeface="+mn-ea"/>
                <a:ea typeface="+mn-ea"/>
              </a:rPr>
              <a:t>LED2-2 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(PB4)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제목 1"/>
          <p:cNvSpPr>
            <a:spLocks noGrp="1"/>
          </p:cNvSpPr>
          <p:nvPr/>
        </p:nvSpPr>
        <p:spPr>
          <a:xfrm>
            <a:off x="492662" y="4096277"/>
            <a:ext cx="1296144" cy="423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>
                <a:latin typeface="+mn-ea"/>
                <a:ea typeface="+mn-ea"/>
              </a:rPr>
              <a:t>LED3-1 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(PB12)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9" name="제목 1"/>
          <p:cNvSpPr>
            <a:spLocks noGrp="1"/>
          </p:cNvSpPr>
          <p:nvPr/>
        </p:nvSpPr>
        <p:spPr>
          <a:xfrm>
            <a:off x="499691" y="4672341"/>
            <a:ext cx="1296144" cy="423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>
                <a:latin typeface="+mn-ea"/>
                <a:ea typeface="+mn-ea"/>
              </a:rPr>
              <a:t>LED3-1 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(PB12)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56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/>
        </p:nvSpPr>
        <p:spPr>
          <a:xfrm>
            <a:off x="1049105" y="338088"/>
            <a:ext cx="7000924" cy="9286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/>
              <a:t>음료 설정 테이블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743451"/>
              </p:ext>
            </p:extLst>
          </p:nvPr>
        </p:nvGraphicFramePr>
        <p:xfrm>
          <a:off x="889780" y="1484784"/>
          <a:ext cx="7668852" cy="528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46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401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설정 모드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차 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끓이는 온도</a:t>
                      </a:r>
                      <a:r>
                        <a:rPr lang="en-US" altLang="ko-KR" sz="1050" dirty="0"/>
                        <a:t>(</a:t>
                      </a:r>
                      <a:r>
                        <a:rPr lang="en-US" altLang="ko-KR" sz="1050" u="none" strike="noStrike" dirty="0">
                          <a:effectLst/>
                        </a:rPr>
                        <a:t>℃)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err="1"/>
                        <a:t>우리는온도</a:t>
                      </a:r>
                      <a:r>
                        <a:rPr lang="en-US" altLang="ko-KR" sz="1050" dirty="0"/>
                        <a:t>(</a:t>
                      </a:r>
                      <a:r>
                        <a:rPr lang="en-US" altLang="ko-KR" sz="1050" u="none" strike="noStrike" dirty="0">
                          <a:effectLst/>
                        </a:rPr>
                        <a:t>℃)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보존온도</a:t>
                      </a:r>
                      <a:r>
                        <a:rPr lang="en-US" altLang="ko-KR" sz="1050" dirty="0"/>
                        <a:t>(</a:t>
                      </a:r>
                      <a:r>
                        <a:rPr lang="en-US" altLang="ko-KR" sz="1050" u="none" strike="noStrike" dirty="0">
                          <a:effectLst/>
                        </a:rPr>
                        <a:t>℃)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백화고차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/>
                        <a:t>90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/>
                        <a:t>10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/>
                        <a:t>65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뜨거운 커피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90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1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65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시원한 커피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90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1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뜨거운 음료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65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1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65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시원한 음료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1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6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뜨거운 녹차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90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1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65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7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시원한 녹차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40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3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8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꽃 차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90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3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65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9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보리차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90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10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65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06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홍 차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90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2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65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대추차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90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65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12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보이차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90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1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65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허브차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80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20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65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교쿠로차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90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2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65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1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호우지차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ko-KR" altLang="en-US" sz="1050" u="none" strike="noStrike">
                          <a:effectLst/>
                        </a:rPr>
                        <a:t>현미차</a:t>
                      </a:r>
                      <a:r>
                        <a:rPr lang="en-US" altLang="ko-KR" sz="1050" u="none" strike="noStrike">
                          <a:effectLst/>
                        </a:rPr>
                        <a:t>)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90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65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16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아기분유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172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17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내가 설정하기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90</a:t>
                      </a:r>
                      <a:r>
                        <a:rPr lang="ko-KR" altLang="en-US" sz="1050" u="none" strike="noStrike" dirty="0">
                          <a:effectLst/>
                        </a:rPr>
                        <a:t>이내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이내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90</a:t>
                      </a:r>
                      <a:r>
                        <a:rPr lang="ko-KR" altLang="en-US" sz="1050" u="none" strike="noStrike" dirty="0">
                          <a:effectLst/>
                        </a:rPr>
                        <a:t>이내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172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18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기타 시원하게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컵감지</a:t>
                      </a:r>
                      <a:r>
                        <a:rPr lang="ko-KR" altLang="en-US" sz="1050" dirty="0"/>
                        <a:t> 및 손가락 감지 무시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5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19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기타 따뜻하게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err="1"/>
                        <a:t>컵감지</a:t>
                      </a:r>
                      <a:r>
                        <a:rPr lang="ko-KR" altLang="en-US" sz="1050" dirty="0"/>
                        <a:t> 및 손가락 감지 무시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837401" y="6003078"/>
            <a:ext cx="7776864" cy="8135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681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179512" y="116632"/>
            <a:ext cx="1512168" cy="2880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b="1" dirty="0">
                <a:latin typeface="+mn-ea"/>
                <a:ea typeface="+mn-ea"/>
              </a:rPr>
              <a:t>4. </a:t>
            </a:r>
            <a:r>
              <a:rPr lang="ko-KR" altLang="en-US" sz="1600" b="1" dirty="0">
                <a:latin typeface="+mn-ea"/>
                <a:ea typeface="+mn-ea"/>
              </a:rPr>
              <a:t>컵 감지</a:t>
            </a:r>
          </a:p>
        </p:txBody>
      </p:sp>
      <p:sp>
        <p:nvSpPr>
          <p:cNvPr id="6" name="제목 1"/>
          <p:cNvSpPr>
            <a:spLocks noGrp="1"/>
          </p:cNvSpPr>
          <p:nvPr/>
        </p:nvSpPr>
        <p:spPr>
          <a:xfrm>
            <a:off x="611560" y="557064"/>
            <a:ext cx="1600178" cy="279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+mn-ea"/>
                <a:ea typeface="+mn-ea"/>
              </a:rPr>
              <a:t>1) </a:t>
            </a:r>
            <a:r>
              <a:rPr lang="ko-KR" altLang="en-US" sz="1200" dirty="0">
                <a:latin typeface="+mn-ea"/>
                <a:ea typeface="+mn-ea"/>
              </a:rPr>
              <a:t>컵 감지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(PA9)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제목 1"/>
          <p:cNvSpPr>
            <a:spLocks noGrp="1"/>
          </p:cNvSpPr>
          <p:nvPr/>
        </p:nvSpPr>
        <p:spPr>
          <a:xfrm>
            <a:off x="398817" y="915518"/>
            <a:ext cx="8493663" cy="15053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>
              <a:buAutoNum type="arabicPeriod"/>
            </a:pPr>
            <a:r>
              <a:rPr lang="ko-KR" altLang="en-US" sz="1200" dirty="0">
                <a:latin typeface="+mn-ea"/>
                <a:ea typeface="+mn-ea"/>
              </a:rPr>
              <a:t>컵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(PA9)</a:t>
            </a:r>
            <a:r>
              <a:rPr lang="ko-KR" altLang="en-US" sz="1200" dirty="0">
                <a:latin typeface="+mn-ea"/>
                <a:ea typeface="+mn-ea"/>
              </a:rPr>
              <a:t>이 없으면</a:t>
            </a:r>
            <a:r>
              <a:rPr lang="en-US" altLang="ko-KR" sz="1200" dirty="0">
                <a:latin typeface="+mn-ea"/>
                <a:ea typeface="+mn-ea"/>
              </a:rPr>
              <a:t>(“L”) Serve motor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(PB15)</a:t>
            </a:r>
            <a:r>
              <a:rPr lang="ko-KR" altLang="en-US" sz="1200" dirty="0">
                <a:latin typeface="+mn-ea"/>
                <a:ea typeface="+mn-ea"/>
              </a:rPr>
              <a:t>를 </a:t>
            </a:r>
            <a:r>
              <a:rPr lang="en-US" altLang="ko-KR" sz="1200" dirty="0">
                <a:latin typeface="+mn-ea"/>
                <a:ea typeface="+mn-ea"/>
              </a:rPr>
              <a:t>Off</a:t>
            </a:r>
          </a:p>
          <a:p>
            <a:pPr marL="228600" indent="-228600" algn="l">
              <a:buFontTx/>
              <a:buAutoNum type="arabicPeriod"/>
            </a:pPr>
            <a:r>
              <a:rPr lang="ko-KR" altLang="en-US" sz="1200" dirty="0">
                <a:latin typeface="+mn-ea"/>
              </a:rPr>
              <a:t>컵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(PA9)</a:t>
            </a:r>
            <a:r>
              <a:rPr lang="ko-KR" altLang="en-US" sz="1200" dirty="0">
                <a:latin typeface="+mn-ea"/>
              </a:rPr>
              <a:t>이 있으면</a:t>
            </a:r>
            <a:r>
              <a:rPr lang="en-US" altLang="ko-KR" sz="1200" dirty="0">
                <a:latin typeface="+mn-ea"/>
              </a:rPr>
              <a:t>(“H”) Serve motor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(PB15)</a:t>
            </a:r>
            <a:r>
              <a:rPr lang="ko-KR" altLang="en-US" sz="1200" dirty="0">
                <a:latin typeface="+mn-ea"/>
              </a:rPr>
              <a:t>를 </a:t>
            </a:r>
            <a:r>
              <a:rPr lang="en-US" altLang="ko-KR" sz="1200" dirty="0">
                <a:latin typeface="+mn-ea"/>
              </a:rPr>
              <a:t>On</a:t>
            </a:r>
          </a:p>
          <a:p>
            <a:pPr marL="228600" indent="-228600" algn="l">
              <a:buFontTx/>
              <a:buAutoNum type="arabicPeriod"/>
            </a:pPr>
            <a:r>
              <a:rPr lang="ko-KR" altLang="en-US" sz="1200" dirty="0">
                <a:latin typeface="+mn-ea"/>
              </a:rPr>
              <a:t>컵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(PA9)</a:t>
            </a:r>
            <a:r>
              <a:rPr lang="ko-KR" altLang="en-US" sz="1200" dirty="0">
                <a:latin typeface="+mn-ea"/>
              </a:rPr>
              <a:t>이 없으면</a:t>
            </a:r>
            <a:r>
              <a:rPr lang="en-US" altLang="ko-KR" sz="1200" dirty="0">
                <a:latin typeface="+mn-ea"/>
              </a:rPr>
              <a:t>(“H”) Heater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(PA6</a:t>
            </a:r>
            <a:r>
              <a:rPr lang="en-US" altLang="ko-KR" sz="1200" dirty="0">
                <a:latin typeface="+mn-ea"/>
              </a:rPr>
              <a:t>). Cool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(PA7) </a:t>
            </a:r>
            <a:r>
              <a:rPr lang="en-US" altLang="ko-KR" sz="1200" dirty="0">
                <a:latin typeface="+mn-ea"/>
              </a:rPr>
              <a:t>Off.</a:t>
            </a:r>
          </a:p>
          <a:p>
            <a:pPr marL="228600" indent="-228600" algn="l">
              <a:buFontTx/>
              <a:buAutoNum type="arabicPeriod"/>
            </a:pPr>
            <a:r>
              <a:rPr lang="ko-KR" altLang="en-US" sz="1200" dirty="0">
                <a:latin typeface="+mn-ea"/>
              </a:rPr>
              <a:t>컵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(PA9)</a:t>
            </a:r>
            <a:r>
              <a:rPr lang="ko-KR" altLang="en-US" sz="1200" dirty="0">
                <a:latin typeface="+mn-ea"/>
              </a:rPr>
              <a:t>이 있으면</a:t>
            </a:r>
            <a:r>
              <a:rPr lang="en-US" altLang="ko-KR" sz="1200" dirty="0">
                <a:latin typeface="+mn-ea"/>
              </a:rPr>
              <a:t>(“L”) Heater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(PA6</a:t>
            </a:r>
            <a:r>
              <a:rPr lang="en-US" altLang="ko-KR" sz="1200" dirty="0">
                <a:latin typeface="+mn-ea"/>
              </a:rPr>
              <a:t>). Cool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(PA7) </a:t>
            </a:r>
            <a:r>
              <a:rPr lang="en-US" altLang="ko-KR" sz="1200" dirty="0">
                <a:latin typeface="+mn-ea"/>
              </a:rPr>
              <a:t>On.</a:t>
            </a:r>
          </a:p>
          <a:p>
            <a:pPr marL="228600" indent="-228600" algn="l">
              <a:buAutoNum type="arabicPeriod"/>
            </a:pP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22" name="제목 1"/>
          <p:cNvSpPr>
            <a:spLocks noGrp="1"/>
          </p:cNvSpPr>
          <p:nvPr/>
        </p:nvSpPr>
        <p:spPr>
          <a:xfrm>
            <a:off x="179512" y="2564904"/>
            <a:ext cx="2032226" cy="2880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b="1" dirty="0">
                <a:latin typeface="+mn-ea"/>
                <a:ea typeface="+mn-ea"/>
              </a:rPr>
              <a:t>5. </a:t>
            </a:r>
            <a:r>
              <a:rPr lang="ko-KR" altLang="en-US" sz="1600" b="1" dirty="0">
                <a:latin typeface="+mn-ea"/>
                <a:ea typeface="+mn-ea"/>
              </a:rPr>
              <a:t>손가락 감지</a:t>
            </a:r>
          </a:p>
        </p:txBody>
      </p:sp>
      <p:sp>
        <p:nvSpPr>
          <p:cNvPr id="23" name="제목 1"/>
          <p:cNvSpPr>
            <a:spLocks noGrp="1"/>
          </p:cNvSpPr>
          <p:nvPr/>
        </p:nvSpPr>
        <p:spPr>
          <a:xfrm>
            <a:off x="611560" y="3005336"/>
            <a:ext cx="1600178" cy="279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+mn-ea"/>
                <a:ea typeface="+mn-ea"/>
              </a:rPr>
              <a:t>1) </a:t>
            </a:r>
            <a:r>
              <a:rPr lang="ko-KR" altLang="en-US" sz="1200" dirty="0">
                <a:latin typeface="+mn-ea"/>
                <a:ea typeface="+mn-ea"/>
              </a:rPr>
              <a:t>손가락 감지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(PA4)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4" name="제목 1"/>
          <p:cNvSpPr>
            <a:spLocks noGrp="1"/>
          </p:cNvSpPr>
          <p:nvPr/>
        </p:nvSpPr>
        <p:spPr>
          <a:xfrm>
            <a:off x="398817" y="3363790"/>
            <a:ext cx="8493663" cy="497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>
              <a:buAutoNum type="arabicPeriod"/>
            </a:pPr>
            <a:r>
              <a:rPr lang="en-US" altLang="ko-KR" sz="1200" dirty="0">
                <a:latin typeface="+mn-ea"/>
              </a:rPr>
              <a:t>PA9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컵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가 </a:t>
            </a:r>
            <a:r>
              <a:rPr lang="en-US" altLang="ko-KR" sz="1200" dirty="0">
                <a:latin typeface="+mn-ea"/>
              </a:rPr>
              <a:t>“H”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있고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이고 </a:t>
            </a:r>
            <a:r>
              <a:rPr lang="en-US" altLang="ko-KR" sz="1200" dirty="0">
                <a:latin typeface="+mn-ea"/>
              </a:rPr>
              <a:t>PA4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컵 손잡이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가 </a:t>
            </a:r>
            <a:r>
              <a:rPr lang="en-US" altLang="ko-KR" sz="1200" dirty="0">
                <a:latin typeface="+mn-ea"/>
              </a:rPr>
              <a:t>“H”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잡으면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면 </a:t>
            </a:r>
            <a:r>
              <a:rPr lang="en-US" altLang="ko-KR" sz="1200" dirty="0">
                <a:latin typeface="+mn-ea"/>
              </a:rPr>
              <a:t>PB15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(Servo motor)</a:t>
            </a:r>
            <a:r>
              <a:rPr lang="ko-KR" altLang="en-US" sz="1200" dirty="0">
                <a:latin typeface="+mn-ea"/>
              </a:rPr>
              <a:t>를</a:t>
            </a:r>
            <a:r>
              <a:rPr lang="en-US" altLang="ko-KR" sz="1200" dirty="0">
                <a:latin typeface="+mn-ea"/>
              </a:rPr>
              <a:t> On(Open).</a:t>
            </a:r>
          </a:p>
          <a:p>
            <a:pPr marL="228600" indent="-228600" algn="l">
              <a:buAutoNum type="arabicPeriod"/>
            </a:pPr>
            <a:r>
              <a:rPr lang="en-US" altLang="ko-KR" sz="1200" dirty="0">
                <a:latin typeface="+mn-ea"/>
              </a:rPr>
              <a:t>PA9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컵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이 </a:t>
            </a:r>
            <a:r>
              <a:rPr lang="en-US" altLang="ko-KR" sz="1200" dirty="0">
                <a:latin typeface="+mn-ea"/>
              </a:rPr>
              <a:t>“H”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있고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이고</a:t>
            </a:r>
            <a:r>
              <a:rPr lang="en-US" altLang="ko-KR" sz="1200" dirty="0">
                <a:latin typeface="+mn-ea"/>
              </a:rPr>
              <a:t>, PA4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컵 손잡이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가 </a:t>
            </a:r>
            <a:r>
              <a:rPr lang="en-US" altLang="ko-KR" sz="1200" dirty="0">
                <a:latin typeface="+mn-ea"/>
              </a:rPr>
              <a:t>“L”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놓으면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이면 </a:t>
            </a:r>
            <a:r>
              <a:rPr lang="en-US" altLang="ko-KR" sz="1200" dirty="0">
                <a:latin typeface="+mn-ea"/>
              </a:rPr>
              <a:t>PB15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(Servo motor)</a:t>
            </a:r>
            <a:r>
              <a:rPr lang="ko-KR" altLang="en-US" sz="1200" dirty="0">
                <a:latin typeface="+mn-ea"/>
              </a:rPr>
              <a:t>를 </a:t>
            </a:r>
            <a:r>
              <a:rPr lang="en-US" altLang="ko-KR" sz="1200" dirty="0">
                <a:latin typeface="+mn-ea"/>
              </a:rPr>
              <a:t>Off(Close).</a:t>
            </a:r>
          </a:p>
          <a:p>
            <a:pPr marL="228600" indent="-228600" algn="l">
              <a:buAutoNum type="arabicPeriod"/>
            </a:pP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4" name="제목 1"/>
          <p:cNvSpPr>
            <a:spLocks noGrp="1"/>
          </p:cNvSpPr>
          <p:nvPr/>
        </p:nvSpPr>
        <p:spPr>
          <a:xfrm>
            <a:off x="179512" y="4437112"/>
            <a:ext cx="2032226" cy="2880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b="1" dirty="0">
                <a:latin typeface="+mn-ea"/>
                <a:ea typeface="+mn-ea"/>
              </a:rPr>
              <a:t>6. </a:t>
            </a:r>
            <a:r>
              <a:rPr lang="en-US" altLang="ko-KR" sz="1600" dirty="0">
                <a:latin typeface="+mn-ea"/>
              </a:rPr>
              <a:t>Serve motor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5" name="제목 1"/>
          <p:cNvSpPr>
            <a:spLocks noGrp="1"/>
          </p:cNvSpPr>
          <p:nvPr/>
        </p:nvSpPr>
        <p:spPr>
          <a:xfrm>
            <a:off x="611560" y="4877544"/>
            <a:ext cx="1800200" cy="279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+mn-ea"/>
                <a:ea typeface="+mn-ea"/>
              </a:rPr>
              <a:t>1) </a:t>
            </a:r>
            <a:r>
              <a:rPr lang="en-US" altLang="ko-KR" sz="1200" dirty="0">
                <a:latin typeface="+mn-ea"/>
              </a:rPr>
              <a:t>Serve motor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(PB15)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6" name="제목 1"/>
          <p:cNvSpPr>
            <a:spLocks noGrp="1"/>
          </p:cNvSpPr>
          <p:nvPr/>
        </p:nvSpPr>
        <p:spPr>
          <a:xfrm>
            <a:off x="398817" y="5235998"/>
            <a:ext cx="8493663" cy="6412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>
              <a:buAutoNum type="arabicPeriod"/>
            </a:pPr>
            <a:r>
              <a:rPr lang="en-US" altLang="ko-KR" sz="1200" dirty="0">
                <a:latin typeface="+mn-ea"/>
              </a:rPr>
              <a:t>PA4(</a:t>
            </a:r>
            <a:r>
              <a:rPr lang="ko-KR" altLang="en-US" sz="1200" dirty="0">
                <a:latin typeface="+mn-ea"/>
              </a:rPr>
              <a:t>손가락 감지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가 </a:t>
            </a:r>
            <a:r>
              <a:rPr lang="en-US" altLang="ko-KR" sz="1200" dirty="0">
                <a:latin typeface="+mn-ea"/>
              </a:rPr>
              <a:t>“H”(</a:t>
            </a:r>
            <a:r>
              <a:rPr lang="ko-KR" altLang="en-US" sz="1200" dirty="0">
                <a:latin typeface="+mn-ea"/>
              </a:rPr>
              <a:t>잡으면</a:t>
            </a:r>
            <a:r>
              <a:rPr lang="en-US" altLang="ko-KR" sz="1200" dirty="0">
                <a:latin typeface="+mn-ea"/>
              </a:rPr>
              <a:t>) On(Open).</a:t>
            </a:r>
          </a:p>
          <a:p>
            <a:pPr marL="228600" indent="-228600" algn="l">
              <a:buAutoNum type="arabicPeriod"/>
            </a:pPr>
            <a:r>
              <a:rPr lang="en-US" altLang="ko-KR" sz="1200" dirty="0">
                <a:latin typeface="+mn-ea"/>
              </a:rPr>
              <a:t>PA9(</a:t>
            </a:r>
            <a:r>
              <a:rPr lang="ko-KR" altLang="en-US" sz="1200" dirty="0">
                <a:latin typeface="+mn-ea"/>
              </a:rPr>
              <a:t>컵 감지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이 </a:t>
            </a:r>
            <a:r>
              <a:rPr lang="en-US" altLang="ko-KR" sz="1200" dirty="0">
                <a:latin typeface="+mn-ea"/>
              </a:rPr>
              <a:t>“L”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없으면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이면 </a:t>
            </a:r>
            <a:r>
              <a:rPr lang="en-US" altLang="ko-KR" sz="1200" dirty="0">
                <a:latin typeface="+mn-ea"/>
              </a:rPr>
              <a:t>Off(Close).</a:t>
            </a:r>
          </a:p>
          <a:p>
            <a:pPr marL="228600" indent="-228600" algn="l">
              <a:buAutoNum type="arabicPeriod"/>
            </a:pPr>
            <a:r>
              <a:rPr lang="en-US" altLang="ko-KR" sz="1200" dirty="0">
                <a:latin typeface="+mn-ea"/>
              </a:rPr>
              <a:t>180</a:t>
            </a:r>
            <a:r>
              <a:rPr lang="ko-KR" altLang="en-US" sz="1200" dirty="0">
                <a:latin typeface="+mn-ea"/>
              </a:rPr>
              <a:t>도 회전</a:t>
            </a:r>
            <a:endParaRPr lang="en-US" altLang="ko-KR" sz="1200" dirty="0">
              <a:latin typeface="+mn-ea"/>
            </a:endParaRPr>
          </a:p>
          <a:p>
            <a:pPr marL="228600" indent="-228600" algn="l">
              <a:buAutoNum type="arabicPeriod"/>
            </a:pPr>
            <a:endParaRPr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318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179512" y="3212976"/>
            <a:ext cx="1512168" cy="2880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b="1" dirty="0">
                <a:latin typeface="+mn-ea"/>
                <a:ea typeface="+mn-ea"/>
              </a:rPr>
              <a:t>8. Heater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6" name="제목 1"/>
          <p:cNvSpPr>
            <a:spLocks noGrp="1"/>
          </p:cNvSpPr>
          <p:nvPr/>
        </p:nvSpPr>
        <p:spPr>
          <a:xfrm>
            <a:off x="611560" y="3581400"/>
            <a:ext cx="1600178" cy="279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+mn-ea"/>
                <a:ea typeface="+mn-ea"/>
              </a:rPr>
              <a:t>1) </a:t>
            </a:r>
            <a:r>
              <a:rPr lang="ko-KR" altLang="en-US" sz="1200" dirty="0">
                <a:latin typeface="+mn-ea"/>
                <a:ea typeface="+mn-ea"/>
              </a:rPr>
              <a:t>히터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(PA6)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제목 1"/>
          <p:cNvSpPr>
            <a:spLocks noGrp="1"/>
          </p:cNvSpPr>
          <p:nvPr/>
        </p:nvSpPr>
        <p:spPr>
          <a:xfrm>
            <a:off x="398817" y="3939854"/>
            <a:ext cx="8493663" cy="27295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>
              <a:buFontTx/>
              <a:buAutoNum type="arabicPeriod"/>
            </a:pPr>
            <a:r>
              <a:rPr lang="ko-KR" altLang="en-US" sz="1200" dirty="0">
                <a:latin typeface="+mn-ea"/>
              </a:rPr>
              <a:t>목표 온도보다 현재 온도가 낮을 경우</a:t>
            </a:r>
            <a:r>
              <a:rPr lang="en-US" altLang="ko-KR" sz="1200" dirty="0">
                <a:latin typeface="+mn-ea"/>
              </a:rPr>
              <a:t>, Cooling FAN </a:t>
            </a:r>
            <a:r>
              <a:rPr lang="ko-KR" altLang="en-US" sz="1200" dirty="0">
                <a:latin typeface="+mn-ea"/>
              </a:rPr>
              <a:t>과 </a:t>
            </a:r>
            <a:r>
              <a:rPr lang="en-US" altLang="ko-KR" sz="1200" dirty="0">
                <a:latin typeface="+mn-ea"/>
              </a:rPr>
              <a:t>Peltier</a:t>
            </a:r>
            <a:r>
              <a:rPr lang="ko-KR" altLang="en-US" sz="1200" dirty="0">
                <a:latin typeface="+mn-ea"/>
              </a:rPr>
              <a:t>는 정지하고</a:t>
            </a:r>
            <a:r>
              <a:rPr lang="en-US" altLang="ko-KR" sz="1200" dirty="0">
                <a:latin typeface="+mn-ea"/>
              </a:rPr>
              <a:t>, Heater</a:t>
            </a:r>
            <a:r>
              <a:rPr lang="ko-KR" altLang="en-US" sz="1200" dirty="0">
                <a:latin typeface="+mn-ea"/>
              </a:rPr>
              <a:t>를 동작 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228600" indent="-228600" algn="l">
              <a:buAutoNum type="arabicPeriod" startAt="2"/>
            </a:pPr>
            <a:r>
              <a:rPr lang="ko-KR" altLang="en-US" sz="1200" dirty="0">
                <a:latin typeface="+mn-ea"/>
              </a:rPr>
              <a:t>목표 온도보다 현재 온도 차이가 </a:t>
            </a:r>
            <a:r>
              <a:rPr lang="en-US" altLang="ko-KR" sz="1200" dirty="0">
                <a:latin typeface="+mn-ea"/>
              </a:rPr>
              <a:t>2</a:t>
            </a:r>
            <a:r>
              <a:rPr lang="ko-KR" altLang="en-US" sz="1200" dirty="0">
                <a:latin typeface="+mn-ea"/>
              </a:rPr>
              <a:t>도보다 작을 경우</a:t>
            </a:r>
            <a:r>
              <a:rPr lang="en-US" altLang="ko-KR" sz="1200" dirty="0">
                <a:latin typeface="+mn-ea"/>
              </a:rPr>
              <a:t>, Heater </a:t>
            </a:r>
            <a:r>
              <a:rPr lang="ko-KR" altLang="en-US" sz="1200" dirty="0">
                <a:latin typeface="+mn-ea"/>
              </a:rPr>
              <a:t>동작을 중지하며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자연적으로 목표 온도에 수렴하도록 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228600" indent="-228600" algn="l">
              <a:buAutoNum type="arabicPeriod" startAt="2"/>
            </a:pPr>
            <a:r>
              <a:rPr lang="ko-KR" altLang="en-US" sz="1200" dirty="0">
                <a:latin typeface="+mn-ea"/>
              </a:rPr>
              <a:t>목표 온도와 현재 온도 차이가 </a:t>
            </a:r>
            <a:r>
              <a:rPr lang="en-US" altLang="ko-KR" sz="1200" dirty="0">
                <a:latin typeface="+mn-ea"/>
              </a:rPr>
              <a:t>2</a:t>
            </a:r>
            <a:r>
              <a:rPr lang="ko-KR" altLang="en-US" sz="1200" dirty="0">
                <a:latin typeface="+mn-ea"/>
              </a:rPr>
              <a:t>도보다 클 경우</a:t>
            </a:r>
            <a:r>
              <a:rPr lang="en-US" altLang="ko-KR" sz="1200" dirty="0">
                <a:latin typeface="+mn-ea"/>
              </a:rPr>
              <a:t> Heater</a:t>
            </a:r>
            <a:r>
              <a:rPr lang="ko-KR" altLang="en-US" sz="1200" dirty="0">
                <a:latin typeface="+mn-ea"/>
              </a:rPr>
              <a:t>를 동작한다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228600" indent="-228600" algn="l">
              <a:buFontTx/>
              <a:buAutoNum type="arabicPeriod"/>
            </a:pPr>
            <a:endParaRPr lang="en-US" altLang="ko-KR" sz="1200" dirty="0">
              <a:latin typeface="+mn-ea"/>
            </a:endParaRPr>
          </a:p>
        </p:txBody>
      </p:sp>
      <p:sp>
        <p:nvSpPr>
          <p:cNvPr id="11" name="제목 1"/>
          <p:cNvSpPr>
            <a:spLocks noGrp="1"/>
          </p:cNvSpPr>
          <p:nvPr/>
        </p:nvSpPr>
        <p:spPr>
          <a:xfrm>
            <a:off x="179512" y="404664"/>
            <a:ext cx="2032226" cy="2880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b="1" dirty="0">
                <a:latin typeface="+mn-ea"/>
                <a:ea typeface="+mn-ea"/>
              </a:rPr>
              <a:t>7. Cool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2" name="제목 1"/>
          <p:cNvSpPr>
            <a:spLocks noGrp="1"/>
          </p:cNvSpPr>
          <p:nvPr/>
        </p:nvSpPr>
        <p:spPr>
          <a:xfrm>
            <a:off x="611560" y="845096"/>
            <a:ext cx="1600178" cy="279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+mn-ea"/>
                <a:ea typeface="+mn-ea"/>
              </a:rPr>
              <a:t>1) </a:t>
            </a:r>
            <a:r>
              <a:rPr lang="ko-KR" altLang="en-US" sz="1200" dirty="0">
                <a:latin typeface="+mn-ea"/>
                <a:ea typeface="+mn-ea"/>
              </a:rPr>
              <a:t>냉각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(PA7)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제목 1"/>
          <p:cNvSpPr>
            <a:spLocks noGrp="1"/>
          </p:cNvSpPr>
          <p:nvPr/>
        </p:nvSpPr>
        <p:spPr>
          <a:xfrm>
            <a:off x="398817" y="1203550"/>
            <a:ext cx="8493663" cy="15773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>
              <a:buFontTx/>
              <a:buAutoNum type="arabicPeriod"/>
            </a:pPr>
            <a:r>
              <a:rPr lang="ko-KR" altLang="en-US" sz="1200" dirty="0">
                <a:latin typeface="+mn-ea"/>
              </a:rPr>
              <a:t>목표 온도보다 현재 온도가 낮을 경우</a:t>
            </a:r>
            <a:r>
              <a:rPr lang="en-US" altLang="ko-KR" sz="1200" dirty="0">
                <a:latin typeface="+mn-ea"/>
              </a:rPr>
              <a:t>, Cooling FAN </a:t>
            </a:r>
            <a:r>
              <a:rPr lang="ko-KR" altLang="en-US" sz="1200" dirty="0">
                <a:latin typeface="+mn-ea"/>
              </a:rPr>
              <a:t>과 </a:t>
            </a:r>
            <a:r>
              <a:rPr lang="en-US" altLang="ko-KR" sz="1200" dirty="0" err="1">
                <a:latin typeface="+mn-ea"/>
              </a:rPr>
              <a:t>Peliter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냉각 모드로 작동</a:t>
            </a:r>
            <a:endParaRPr lang="en-US" altLang="ko-KR" sz="1200" dirty="0">
              <a:latin typeface="+mn-ea"/>
            </a:endParaRPr>
          </a:p>
          <a:p>
            <a:pPr marL="228600" indent="-228600" algn="l">
              <a:buAutoNum type="arabicPeriod" startAt="2"/>
            </a:pPr>
            <a:r>
              <a:rPr lang="ko-KR" altLang="en-US" sz="1200" dirty="0">
                <a:latin typeface="+mn-ea"/>
              </a:rPr>
              <a:t>목표 온도보다 현재 온도 차이가 </a:t>
            </a:r>
            <a:r>
              <a:rPr lang="en-US" altLang="ko-KR" sz="1200" dirty="0">
                <a:latin typeface="+mn-ea"/>
              </a:rPr>
              <a:t>2</a:t>
            </a:r>
            <a:r>
              <a:rPr lang="ko-KR" altLang="en-US" sz="1200" dirty="0">
                <a:latin typeface="+mn-ea"/>
              </a:rPr>
              <a:t>도보다 작을 경우</a:t>
            </a:r>
            <a:r>
              <a:rPr lang="en-US" altLang="ko-KR" sz="1200" dirty="0">
                <a:latin typeface="+mn-ea"/>
              </a:rPr>
              <a:t>, Cooling FAN </a:t>
            </a:r>
            <a:r>
              <a:rPr lang="ko-KR" altLang="en-US" sz="1200" dirty="0">
                <a:latin typeface="+mn-ea"/>
              </a:rPr>
              <a:t>동작을 중지하며</a:t>
            </a:r>
            <a:r>
              <a:rPr lang="en-US" altLang="ko-KR" sz="1200" dirty="0">
                <a:latin typeface="+mn-ea"/>
              </a:rPr>
              <a:t>, Peltier</a:t>
            </a:r>
            <a:r>
              <a:rPr lang="ko-KR" altLang="en-US" sz="1200" dirty="0">
                <a:latin typeface="+mn-ea"/>
              </a:rPr>
              <a:t>만 동작한다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소음방지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228600" indent="-228600" algn="l">
              <a:buAutoNum type="arabicPeriod" startAt="2"/>
            </a:pPr>
            <a:r>
              <a:rPr lang="ko-KR" altLang="en-US" sz="1200" dirty="0">
                <a:latin typeface="+mn-ea"/>
              </a:rPr>
              <a:t>목표 온도와 현재 온도 차이가 </a:t>
            </a:r>
            <a:r>
              <a:rPr lang="en-US" altLang="ko-KR" sz="1200" dirty="0">
                <a:latin typeface="+mn-ea"/>
              </a:rPr>
              <a:t>2</a:t>
            </a:r>
            <a:r>
              <a:rPr lang="ko-KR" altLang="en-US" sz="1200" dirty="0">
                <a:latin typeface="+mn-ea"/>
              </a:rPr>
              <a:t>도보다 클 경우</a:t>
            </a:r>
            <a:r>
              <a:rPr lang="en-US" altLang="ko-KR" sz="1200" dirty="0">
                <a:latin typeface="+mn-ea"/>
              </a:rPr>
              <a:t>, Cooling FAN</a:t>
            </a:r>
            <a:r>
              <a:rPr lang="ko-KR" altLang="en-US" sz="1200" dirty="0">
                <a:latin typeface="+mn-ea"/>
              </a:rPr>
              <a:t>과 </a:t>
            </a:r>
            <a:r>
              <a:rPr lang="en-US" altLang="ko-KR" sz="1200" dirty="0">
                <a:latin typeface="+mn-ea"/>
              </a:rPr>
              <a:t>Peltier </a:t>
            </a:r>
            <a:r>
              <a:rPr lang="ko-KR" altLang="en-US" sz="1200" dirty="0" err="1">
                <a:latin typeface="+mn-ea"/>
              </a:rPr>
              <a:t>둘다</a:t>
            </a:r>
            <a:r>
              <a:rPr lang="ko-KR" altLang="en-US" sz="1200" dirty="0">
                <a:latin typeface="+mn-ea"/>
              </a:rPr>
              <a:t> 동작한다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228600" indent="-228600" algn="l">
              <a:buFontTx/>
              <a:buAutoNum type="arabicPeriod"/>
            </a:pP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611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/>
        </p:nvSpPr>
        <p:spPr>
          <a:xfrm>
            <a:off x="155260" y="408856"/>
            <a:ext cx="1512168" cy="2880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b="1" dirty="0">
                <a:latin typeface="+mn-ea"/>
                <a:ea typeface="+mn-ea"/>
              </a:rPr>
              <a:t>9. CO2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9" name="제목 1"/>
          <p:cNvSpPr>
            <a:spLocks noGrp="1"/>
          </p:cNvSpPr>
          <p:nvPr/>
        </p:nvSpPr>
        <p:spPr>
          <a:xfrm>
            <a:off x="587308" y="777280"/>
            <a:ext cx="1600178" cy="279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+mn-ea"/>
                <a:ea typeface="+mn-ea"/>
              </a:rPr>
              <a:t>1) </a:t>
            </a:r>
            <a:r>
              <a:rPr lang="ko-KR" altLang="en-US" sz="1200" dirty="0">
                <a:latin typeface="+mn-ea"/>
                <a:ea typeface="+mn-ea"/>
              </a:rPr>
              <a:t>이산화탄소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(PA15)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제목 1"/>
          <p:cNvSpPr>
            <a:spLocks noGrp="1"/>
          </p:cNvSpPr>
          <p:nvPr/>
        </p:nvSpPr>
        <p:spPr>
          <a:xfrm>
            <a:off x="374565" y="1135734"/>
            <a:ext cx="8493663" cy="7852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>
              <a:buAutoNum type="arabicPeriod"/>
            </a:pPr>
            <a:r>
              <a:rPr lang="ko-KR" altLang="en-US" sz="1200" dirty="0">
                <a:latin typeface="+mn-ea"/>
                <a:ea typeface="+mn-ea"/>
              </a:rPr>
              <a:t>이산화탄소수치가 </a:t>
            </a:r>
            <a:r>
              <a:rPr lang="en-US" altLang="ko-KR" sz="1200" dirty="0">
                <a:latin typeface="+mn-ea"/>
                <a:ea typeface="+mn-ea"/>
              </a:rPr>
              <a:t>2500[PPM] </a:t>
            </a:r>
            <a:r>
              <a:rPr lang="ko-KR" altLang="en-US" sz="1200" dirty="0">
                <a:latin typeface="+mn-ea"/>
                <a:ea typeface="+mn-ea"/>
              </a:rPr>
              <a:t>이상일 경우</a:t>
            </a:r>
            <a:r>
              <a:rPr lang="en-US" altLang="ko-KR" sz="1200" dirty="0">
                <a:latin typeface="+mn-ea"/>
                <a:ea typeface="+mn-ea"/>
              </a:rPr>
              <a:t>, LED3-1</a:t>
            </a:r>
            <a:r>
              <a:rPr lang="ko-KR" altLang="en-US" sz="1200" dirty="0">
                <a:latin typeface="+mn-ea"/>
                <a:ea typeface="+mn-ea"/>
              </a:rPr>
              <a:t>과 </a:t>
            </a:r>
            <a:r>
              <a:rPr lang="en-US" altLang="ko-KR" sz="1200" dirty="0">
                <a:latin typeface="+mn-ea"/>
                <a:ea typeface="+mn-ea"/>
              </a:rPr>
              <a:t>LED3-2</a:t>
            </a:r>
            <a:r>
              <a:rPr lang="ko-KR" altLang="en-US" sz="1200" dirty="0">
                <a:latin typeface="+mn-ea"/>
                <a:ea typeface="+mn-ea"/>
              </a:rPr>
              <a:t>를 교차 점등 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sp>
        <p:nvSpPr>
          <p:cNvPr id="11" name="제목 1"/>
          <p:cNvSpPr>
            <a:spLocks noGrp="1"/>
          </p:cNvSpPr>
          <p:nvPr/>
        </p:nvSpPr>
        <p:spPr>
          <a:xfrm>
            <a:off x="179512" y="2276872"/>
            <a:ext cx="1872208" cy="2880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b="1" dirty="0">
                <a:latin typeface="+mn-ea"/>
                <a:ea typeface="+mn-ea"/>
              </a:rPr>
              <a:t>10. Fan motor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2" name="제목 1"/>
          <p:cNvSpPr>
            <a:spLocks noGrp="1"/>
          </p:cNvSpPr>
          <p:nvPr/>
        </p:nvSpPr>
        <p:spPr>
          <a:xfrm>
            <a:off x="611560" y="2645296"/>
            <a:ext cx="1600178" cy="279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+mn-ea"/>
                <a:ea typeface="+mn-ea"/>
              </a:rPr>
              <a:t>1) </a:t>
            </a:r>
            <a:r>
              <a:rPr lang="ko-KR" altLang="en-US" sz="1200" dirty="0">
                <a:latin typeface="+mn-ea"/>
                <a:ea typeface="+mn-ea"/>
              </a:rPr>
              <a:t>냉각 홴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(PA8)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제목 1"/>
          <p:cNvSpPr>
            <a:spLocks noGrp="1"/>
          </p:cNvSpPr>
          <p:nvPr/>
        </p:nvSpPr>
        <p:spPr>
          <a:xfrm>
            <a:off x="398817" y="3003750"/>
            <a:ext cx="8493663" cy="7852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>
              <a:buAutoNum type="arabicPeriod"/>
            </a:pPr>
            <a:r>
              <a:rPr lang="en-US" altLang="ko-KR" sz="1200" dirty="0">
                <a:latin typeface="+mn-ea"/>
                <a:ea typeface="+mn-ea"/>
              </a:rPr>
              <a:t>Cooling </a:t>
            </a:r>
            <a:r>
              <a:rPr lang="ko-KR" altLang="en-US" sz="1200" dirty="0">
                <a:latin typeface="+mn-ea"/>
                <a:ea typeface="+mn-ea"/>
              </a:rPr>
              <a:t>모드일 경우에만 동작하며</a:t>
            </a:r>
            <a:r>
              <a:rPr lang="en-US" altLang="ko-KR" sz="1200" dirty="0">
                <a:latin typeface="+mn-ea"/>
                <a:ea typeface="+mn-ea"/>
              </a:rPr>
              <a:t>, Cooling </a:t>
            </a:r>
            <a:r>
              <a:rPr lang="ko-KR" altLang="en-US" sz="1200" dirty="0">
                <a:latin typeface="+mn-ea"/>
                <a:ea typeface="+mn-ea"/>
              </a:rPr>
              <a:t>시퀀스에 따라 동작한다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4" name="제목 1"/>
          <p:cNvSpPr>
            <a:spLocks noGrp="1"/>
          </p:cNvSpPr>
          <p:nvPr/>
        </p:nvSpPr>
        <p:spPr>
          <a:xfrm>
            <a:off x="179512" y="4347168"/>
            <a:ext cx="2376264" cy="2880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b="1" dirty="0">
                <a:latin typeface="+mn-ea"/>
                <a:ea typeface="+mn-ea"/>
              </a:rPr>
              <a:t>11. Temperature over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5" name="제목 1"/>
          <p:cNvSpPr>
            <a:spLocks noGrp="1"/>
          </p:cNvSpPr>
          <p:nvPr/>
        </p:nvSpPr>
        <p:spPr>
          <a:xfrm>
            <a:off x="611560" y="4715592"/>
            <a:ext cx="1944216" cy="279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+mn-ea"/>
                <a:ea typeface="+mn-ea"/>
              </a:rPr>
              <a:t>1) </a:t>
            </a:r>
            <a:r>
              <a:rPr lang="ko-KR" altLang="en-US" sz="1200" dirty="0">
                <a:latin typeface="+mn-ea"/>
                <a:ea typeface="+mn-ea"/>
              </a:rPr>
              <a:t>과열온도 스위치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(PB14)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6" name="제목 1"/>
          <p:cNvSpPr>
            <a:spLocks noGrp="1"/>
          </p:cNvSpPr>
          <p:nvPr/>
        </p:nvSpPr>
        <p:spPr>
          <a:xfrm>
            <a:off x="398817" y="5074046"/>
            <a:ext cx="8493663" cy="8572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>
              <a:buAutoNum type="arabicPeriod"/>
            </a:pPr>
            <a:r>
              <a:rPr lang="en-US" altLang="ko-KR" sz="1200" dirty="0">
                <a:latin typeface="+mn-ea"/>
                <a:ea typeface="+mn-ea"/>
              </a:rPr>
              <a:t>Heating </a:t>
            </a:r>
            <a:r>
              <a:rPr lang="ko-KR" altLang="en-US" sz="1200" dirty="0">
                <a:latin typeface="+mn-ea"/>
                <a:ea typeface="+mn-ea"/>
              </a:rPr>
              <a:t>모드에서 과열 감지 시</a:t>
            </a:r>
            <a:r>
              <a:rPr lang="en-US" altLang="ko-KR" sz="1200" dirty="0">
                <a:latin typeface="+mn-ea"/>
                <a:ea typeface="+mn-ea"/>
              </a:rPr>
              <a:t>, Low</a:t>
            </a:r>
            <a:r>
              <a:rPr lang="ko-KR" altLang="en-US" sz="1200" dirty="0">
                <a:latin typeface="+mn-ea"/>
                <a:ea typeface="+mn-ea"/>
              </a:rPr>
              <a:t>로 변경되며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이 경우 </a:t>
            </a:r>
            <a:r>
              <a:rPr lang="en-US" altLang="ko-KR" sz="1200" dirty="0">
                <a:latin typeface="+mn-ea"/>
                <a:ea typeface="+mn-ea"/>
              </a:rPr>
              <a:t>LED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2-1</a:t>
            </a:r>
            <a:r>
              <a:rPr lang="ko-KR" altLang="en-US" sz="1200" dirty="0">
                <a:latin typeface="+mn-ea"/>
                <a:ea typeface="+mn-ea"/>
              </a:rPr>
              <a:t>을 점등한다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578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/>
        </p:nvSpPr>
        <p:spPr>
          <a:xfrm>
            <a:off x="179512" y="188640"/>
            <a:ext cx="1512168" cy="2880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b="1" dirty="0">
                <a:latin typeface="+mn-ea"/>
                <a:ea typeface="+mn-ea"/>
              </a:rPr>
              <a:t>12. LCD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9" name="제목 1"/>
          <p:cNvSpPr>
            <a:spLocks noGrp="1"/>
          </p:cNvSpPr>
          <p:nvPr/>
        </p:nvSpPr>
        <p:spPr>
          <a:xfrm>
            <a:off x="611560" y="557064"/>
            <a:ext cx="2016224" cy="279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+mn-ea"/>
                <a:ea typeface="+mn-ea"/>
              </a:rPr>
              <a:t>1) </a:t>
            </a:r>
            <a:r>
              <a:rPr lang="ko-KR" altLang="en-US" sz="1200" dirty="0">
                <a:latin typeface="+mn-ea"/>
                <a:ea typeface="+mn-ea"/>
              </a:rPr>
              <a:t>디스플레이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(PB6. PB7)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제목 1"/>
          <p:cNvSpPr>
            <a:spLocks noGrp="1"/>
          </p:cNvSpPr>
          <p:nvPr/>
        </p:nvSpPr>
        <p:spPr>
          <a:xfrm>
            <a:off x="398817" y="915518"/>
            <a:ext cx="8493663" cy="9293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>
              <a:buAutoNum type="arabicPeriod"/>
            </a:pPr>
            <a:r>
              <a:rPr lang="en-US" altLang="ko-KR" sz="1200" dirty="0">
                <a:latin typeface="+mn-ea"/>
                <a:ea typeface="+mn-ea"/>
              </a:rPr>
              <a:t>&lt;Idle Mode&gt; : </a:t>
            </a:r>
            <a:r>
              <a:rPr lang="ko-KR" altLang="en-US" sz="1200" dirty="0">
                <a:latin typeface="+mn-ea"/>
                <a:ea typeface="+mn-ea"/>
              </a:rPr>
              <a:t>초기 표출 화면</a:t>
            </a:r>
            <a:endParaRPr lang="en-US" altLang="ko-KR" sz="1200" dirty="0">
              <a:latin typeface="+mn-ea"/>
              <a:ea typeface="+mn-ea"/>
            </a:endParaRPr>
          </a:p>
          <a:p>
            <a:pPr marL="228600" indent="-228600" algn="l">
              <a:buAutoNum type="arabicPeriod"/>
            </a:pPr>
            <a:r>
              <a:rPr lang="en-US" altLang="ko-KR" sz="1200" dirty="0">
                <a:latin typeface="+mn-ea"/>
                <a:ea typeface="+mn-ea"/>
              </a:rPr>
              <a:t>Menu Select : </a:t>
            </a:r>
            <a:r>
              <a:rPr lang="ko-KR" altLang="en-US" sz="1200" dirty="0">
                <a:latin typeface="+mn-ea"/>
                <a:ea typeface="+mn-ea"/>
              </a:rPr>
              <a:t>메뉴 선택 화면</a:t>
            </a:r>
            <a:endParaRPr lang="en-US" altLang="ko-KR" sz="1200" dirty="0">
              <a:latin typeface="+mn-ea"/>
              <a:ea typeface="+mn-ea"/>
            </a:endParaRPr>
          </a:p>
          <a:p>
            <a:pPr marL="228600" indent="-228600" algn="l">
              <a:buAutoNum type="arabicPeriod"/>
            </a:pPr>
            <a:r>
              <a:rPr lang="ko-KR" altLang="en-US" sz="1200" dirty="0">
                <a:latin typeface="+mn-ea"/>
                <a:ea typeface="+mn-ea"/>
              </a:rPr>
              <a:t>온도 제어 및 </a:t>
            </a:r>
            <a:r>
              <a:rPr lang="en-US" altLang="ko-KR" sz="1200" dirty="0">
                <a:latin typeface="+mn-ea"/>
                <a:ea typeface="+mn-ea"/>
              </a:rPr>
              <a:t>Co2 </a:t>
            </a:r>
            <a:r>
              <a:rPr lang="ko-KR" altLang="en-US" sz="1200" dirty="0">
                <a:latin typeface="+mn-ea"/>
                <a:ea typeface="+mn-ea"/>
              </a:rPr>
              <a:t>수치 표출 화면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>
          <a:xfrm>
            <a:off x="179512" y="2060848"/>
            <a:ext cx="1512168" cy="2880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b="1" dirty="0">
                <a:latin typeface="+mn-ea"/>
                <a:ea typeface="+mn-ea"/>
              </a:rPr>
              <a:t>13. Temp in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6" name="제목 1"/>
          <p:cNvSpPr>
            <a:spLocks noGrp="1"/>
          </p:cNvSpPr>
          <p:nvPr/>
        </p:nvSpPr>
        <p:spPr>
          <a:xfrm>
            <a:off x="611560" y="2429272"/>
            <a:ext cx="1800200" cy="279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+mn-ea"/>
                <a:ea typeface="+mn-ea"/>
              </a:rPr>
              <a:t>1) </a:t>
            </a:r>
            <a:r>
              <a:rPr lang="ko-KR" altLang="en-US" sz="1200" dirty="0">
                <a:latin typeface="+mn-ea"/>
                <a:ea typeface="+mn-ea"/>
              </a:rPr>
              <a:t>온도 감지 수집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(PA0)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제목 1"/>
          <p:cNvSpPr>
            <a:spLocks noGrp="1"/>
          </p:cNvSpPr>
          <p:nvPr/>
        </p:nvSpPr>
        <p:spPr>
          <a:xfrm>
            <a:off x="398817" y="2787726"/>
            <a:ext cx="8493663" cy="9293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200" dirty="0" err="1">
                <a:latin typeface="+mn-ea"/>
              </a:rPr>
              <a:t>머그</a:t>
            </a:r>
            <a:r>
              <a:rPr lang="ko-KR" altLang="en-US" sz="1200" dirty="0">
                <a:latin typeface="+mn-ea"/>
              </a:rPr>
              <a:t> 컵의 온도 정보를 전압으로 전달 받는다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1952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921</Words>
  <Application>Microsoft Office PowerPoint</Application>
  <PresentationFormat>화면 슬라이드 쇼(4:3)</PresentationFormat>
  <Paragraphs>188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서 지수</cp:lastModifiedBy>
  <cp:revision>81</cp:revision>
  <dcterms:created xsi:type="dcterms:W3CDTF">2021-12-28T04:45:14Z</dcterms:created>
  <dcterms:modified xsi:type="dcterms:W3CDTF">2022-04-26T01:06:08Z</dcterms:modified>
</cp:coreProperties>
</file>