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3438" y="1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7A016-80B1-49C1-9F3B-6CCD84569EC4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4F31-3BC1-462B-9416-83DBD4DA8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6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24F31-3BC1-462B-9416-83DBD4DA80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1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6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5FDB-23FF-4294-8D39-F56624881AF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FB73-190D-4620-B23C-EDF1DAA79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6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/>
              <a:t>머그컵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H/W PIN MAP</a:t>
            </a:r>
            <a:endParaRPr lang="ko-KR" altLang="en-US" sz="2800" b="1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7872426" y="16271"/>
            <a:ext cx="1271574" cy="32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err="1"/>
              <a:t>올프라임</a:t>
            </a:r>
            <a:endParaRPr lang="ko-KR" altLang="en-US" sz="1800" b="1" dirty="0"/>
          </a:p>
        </p:txBody>
      </p:sp>
      <p:pic>
        <p:nvPicPr>
          <p:cNvPr id="7" name="그림 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H$32:$L$60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8538" y="1380361"/>
            <a:ext cx="4214321" cy="48434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85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/>
        </p:nvSpPr>
        <p:spPr>
          <a:xfrm>
            <a:off x="635129" y="1721457"/>
            <a:ext cx="1056551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+mn-ea"/>
                <a:ea typeface="+mn-ea"/>
              </a:rPr>
              <a:t>스위치</a:t>
            </a:r>
            <a:r>
              <a:rPr lang="en-US" altLang="ko-KR" sz="1200" dirty="0">
                <a:latin typeface="+mn-ea"/>
                <a:ea typeface="+mn-ea"/>
              </a:rPr>
              <a:t>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(PA10)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2195735" y="1721457"/>
            <a:ext cx="5854293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 진입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모드에서</a:t>
            </a:r>
            <a:r>
              <a:rPr lang="en-US" altLang="ko-KR" sz="1200" dirty="0">
                <a:latin typeface="+mn-ea"/>
                <a:ea typeface="+mn-ea"/>
              </a:rPr>
              <a:t> Switch1 </a:t>
            </a:r>
            <a:r>
              <a:rPr lang="ko-KR" altLang="en-US" sz="1200" dirty="0">
                <a:latin typeface="+mn-ea"/>
                <a:ea typeface="+mn-ea"/>
              </a:rPr>
              <a:t>누를 경우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음료 선택 모드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단계씩 증가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내가 설정 하기 모드</a:t>
            </a:r>
            <a:r>
              <a:rPr lang="en-US" altLang="ko-KR" sz="1200" dirty="0">
                <a:latin typeface="+mn-ea"/>
                <a:ea typeface="+mn-ea"/>
              </a:rPr>
              <a:t>(17)</a:t>
            </a:r>
            <a:r>
              <a:rPr lang="ko-KR" altLang="en-US" sz="1200" dirty="0">
                <a:latin typeface="+mn-ea"/>
                <a:ea typeface="+mn-ea"/>
              </a:rPr>
              <a:t>가 선택 될 경우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  </a:t>
            </a:r>
            <a:r>
              <a:rPr lang="ko-KR" altLang="en-US" sz="1200" dirty="0">
                <a:latin typeface="+mn-ea"/>
                <a:ea typeface="+mn-ea"/>
              </a:rPr>
              <a:t>목표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, </a:t>
            </a:r>
            <a:r>
              <a:rPr lang="ko-KR" altLang="en-US" sz="1200" dirty="0">
                <a:latin typeface="+mn-ea"/>
                <a:ea typeface="+mn-ea"/>
              </a:rPr>
              <a:t>목표 시간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 , Idle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+</a:t>
            </a:r>
          </a:p>
          <a:p>
            <a:pPr algn="l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2217706" y="3149157"/>
            <a:ext cx="5832322" cy="10657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모드에서 </a:t>
            </a:r>
            <a:r>
              <a:rPr lang="en-US" altLang="ko-KR" sz="1200" dirty="0">
                <a:latin typeface="+mn-ea"/>
                <a:ea typeface="+mn-ea"/>
              </a:rPr>
              <a:t>Switch1 </a:t>
            </a:r>
            <a:r>
              <a:rPr lang="ko-KR" altLang="en-US" sz="1200" dirty="0">
                <a:latin typeface="+mn-ea"/>
                <a:ea typeface="+mn-ea"/>
              </a:rPr>
              <a:t>누를 경우 음료 선택 모드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단계씩 감소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내가 설정 하기 모드</a:t>
            </a:r>
            <a:r>
              <a:rPr lang="en-US" altLang="ko-KR" sz="1200" dirty="0">
                <a:latin typeface="+mn-ea"/>
                <a:ea typeface="+mn-ea"/>
              </a:rPr>
              <a:t>(17)</a:t>
            </a:r>
            <a:r>
              <a:rPr lang="ko-KR" altLang="en-US" sz="1200" dirty="0">
                <a:latin typeface="+mn-ea"/>
                <a:ea typeface="+mn-ea"/>
              </a:rPr>
              <a:t>가 선택 될 경우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   </a:t>
            </a:r>
            <a:r>
              <a:rPr lang="ko-KR" altLang="en-US" sz="1200" dirty="0">
                <a:latin typeface="+mn-ea"/>
                <a:ea typeface="+mn-ea"/>
              </a:rPr>
              <a:t>목표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 , </a:t>
            </a:r>
            <a:r>
              <a:rPr lang="ko-KR" altLang="en-US" sz="1200" dirty="0">
                <a:latin typeface="+mn-ea"/>
                <a:ea typeface="+mn-ea"/>
              </a:rPr>
              <a:t>목표 시간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 , Idle </a:t>
            </a:r>
            <a:r>
              <a:rPr lang="ko-KR" altLang="en-US" sz="1200" dirty="0">
                <a:latin typeface="+mn-ea"/>
                <a:ea typeface="+mn-ea"/>
              </a:rPr>
              <a:t>온도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도씩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2217705" y="4509120"/>
            <a:ext cx="5832323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음료 선택 모드에서</a:t>
            </a:r>
            <a:r>
              <a:rPr lang="en-US" altLang="ko-KR" sz="1200" dirty="0">
                <a:latin typeface="+mn-ea"/>
                <a:ea typeface="+mn-ea"/>
              </a:rPr>
              <a:t>, Switch3 </a:t>
            </a:r>
            <a:r>
              <a:rPr lang="ko-KR" altLang="en-US" sz="1200" dirty="0">
                <a:latin typeface="+mn-ea"/>
                <a:ea typeface="+mn-ea"/>
              </a:rPr>
              <a:t>누를 경우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텀블러 온도 동작 모드로 설정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내가 설정 하기 모드</a:t>
            </a:r>
            <a:r>
              <a:rPr lang="en-US" altLang="ko-KR" sz="1200" dirty="0">
                <a:latin typeface="+mn-ea"/>
                <a:ea typeface="+mn-ea"/>
              </a:rPr>
              <a:t>(17)</a:t>
            </a:r>
            <a:r>
              <a:rPr lang="ko-KR" altLang="en-US" sz="1200" dirty="0">
                <a:latin typeface="+mn-ea"/>
                <a:ea typeface="+mn-ea"/>
              </a:rPr>
              <a:t>에서 누를 경우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다음 설정 모드로 전환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algn="l"/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SWITCH </a:t>
            </a:r>
            <a:r>
              <a:rPr lang="ko-KR" altLang="en-US" sz="2800" b="1" dirty="0"/>
              <a:t>제어 알고리즘</a:t>
            </a: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635128" y="3149157"/>
            <a:ext cx="1056551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+mn-ea"/>
                <a:ea typeface="+mn-ea"/>
              </a:rPr>
              <a:t>스위치</a:t>
            </a:r>
            <a:r>
              <a:rPr lang="en-US" altLang="ko-KR" sz="1200" dirty="0">
                <a:latin typeface="+mn-ea"/>
                <a:ea typeface="+mn-ea"/>
              </a:rPr>
              <a:t>-2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(PA11)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635129" y="4509120"/>
            <a:ext cx="1056551" cy="1059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>
                <a:latin typeface="+mn-ea"/>
                <a:ea typeface="+mn-ea"/>
              </a:rPr>
              <a:t>스위치</a:t>
            </a:r>
            <a:r>
              <a:rPr lang="en-US" altLang="ko-KR" sz="1200" dirty="0">
                <a:latin typeface="+mn-ea"/>
                <a:ea typeface="+mn-ea"/>
              </a:rPr>
              <a:t>-3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(PA12)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5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LED </a:t>
            </a:r>
            <a:r>
              <a:rPr lang="ko-KR" altLang="en-US" sz="2800" b="1" dirty="0"/>
              <a:t>제어 알고리즘</a:t>
            </a: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492662" y="1819838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LED1-1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제목 1"/>
          <p:cNvSpPr>
            <a:spLocks noGrp="1"/>
          </p:cNvSpPr>
          <p:nvPr/>
        </p:nvSpPr>
        <p:spPr>
          <a:xfrm>
            <a:off x="2004830" y="1819838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초기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끓이는 온도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Cool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진행 일 때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초에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“H””L”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반복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끓이는 구간이 끝나면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“L”)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유지온도 구간이고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Cool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이 작동하</a:t>
            </a:r>
            <a:r>
              <a:rPr lang="ko-KR" altLang="en-US" sz="1200" dirty="0">
                <a:solidFill>
                  <a:srgbClr val="FF0000"/>
                </a:solidFill>
                <a:latin typeface="맑은 고딕"/>
                <a:ea typeface="맑은 고딕"/>
              </a:rPr>
              <a:t>면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“H”</a:t>
            </a:r>
          </a:p>
          <a:p>
            <a:pPr marL="228600" indent="-228600" algn="l">
              <a:buFontTx/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제목 1"/>
          <p:cNvSpPr>
            <a:spLocks noGrp="1"/>
          </p:cNvSpPr>
          <p:nvPr/>
        </p:nvSpPr>
        <p:spPr>
          <a:xfrm>
            <a:off x="2004830" y="2395902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끓이는 온도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에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Heatting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진행 일 때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“H””L”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반복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유지온도 구간이고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Heatting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이 작동하면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</a:t>
            </a:r>
          </a:p>
          <a:p>
            <a:pPr marL="228600" indent="-228600" algn="l"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제목 1"/>
          <p:cNvSpPr>
            <a:spLocks noGrp="1"/>
          </p:cNvSpPr>
          <p:nvPr/>
        </p:nvSpPr>
        <p:spPr>
          <a:xfrm>
            <a:off x="2004830" y="2962738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가열 모드이고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과열 구간일 경우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“H”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이외 모드에서는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“L”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제목 1"/>
          <p:cNvSpPr>
            <a:spLocks noGrp="1"/>
          </p:cNvSpPr>
          <p:nvPr/>
        </p:nvSpPr>
        <p:spPr>
          <a:xfrm>
            <a:off x="2004830" y="3520213"/>
            <a:ext cx="6358349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음료 선택 모드가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“18”.,”19”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선택 될 경우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, “H”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이외 모드에서는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“L”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점등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987956" y="4096278"/>
            <a:ext cx="6375223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CO2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기준 치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(2,500[ppm]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이상 감지 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LED3-2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와 교차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0.5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 마다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“H”,”L” 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교차 점등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4" name="제목 1"/>
          <p:cNvSpPr>
            <a:spLocks noGrp="1"/>
          </p:cNvSpPr>
          <p:nvPr/>
        </p:nvSpPr>
        <p:spPr>
          <a:xfrm>
            <a:off x="2004830" y="4681154"/>
            <a:ext cx="6358349" cy="4148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CO2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기준 치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(2,500[ppm]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이상 감지 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LED3-1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와 교차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0.5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초 마다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“H”,”L” 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교차 점등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" name="제목 1"/>
          <p:cNvSpPr>
            <a:spLocks noGrp="1"/>
          </p:cNvSpPr>
          <p:nvPr/>
        </p:nvSpPr>
        <p:spPr>
          <a:xfrm>
            <a:off x="492662" y="2395902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LED1-2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(PB8)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제목 1"/>
          <p:cNvSpPr>
            <a:spLocks noGrp="1"/>
          </p:cNvSpPr>
          <p:nvPr/>
        </p:nvSpPr>
        <p:spPr>
          <a:xfrm>
            <a:off x="492662" y="2962738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LED2-1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(PB4)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제목 1"/>
          <p:cNvSpPr>
            <a:spLocks noGrp="1"/>
          </p:cNvSpPr>
          <p:nvPr/>
        </p:nvSpPr>
        <p:spPr>
          <a:xfrm>
            <a:off x="492662" y="3520213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LED2-2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(PB4)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492662" y="4096277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LED3-1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(PB12)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제목 1"/>
          <p:cNvSpPr>
            <a:spLocks noGrp="1"/>
          </p:cNvSpPr>
          <p:nvPr/>
        </p:nvSpPr>
        <p:spPr>
          <a:xfrm>
            <a:off x="499691" y="4672341"/>
            <a:ext cx="1296144" cy="4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+mn-ea"/>
                <a:ea typeface="+mn-ea"/>
              </a:rPr>
              <a:t>LED3-1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(PB12)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5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/>
        </p:nvSpPr>
        <p:spPr>
          <a:xfrm>
            <a:off x="1049105" y="338088"/>
            <a:ext cx="7000924" cy="928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음료 설정 테이블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43451"/>
              </p:ext>
            </p:extLst>
          </p:nvPr>
        </p:nvGraphicFramePr>
        <p:xfrm>
          <a:off x="889780" y="1484784"/>
          <a:ext cx="7668852" cy="528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4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설정 모드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차 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끓이는 온도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℃)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/>
                        <a:t>우리는온도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℃)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보존온도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℃)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백화고차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90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/>
                        <a:t>65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뜨거운 커피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시원한 커피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뜨거운 음료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시원한 음료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뜨거운 녹차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시원한 녹차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40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꽃 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보리차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홍 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>
                          <a:effectLst/>
                        </a:rPr>
                        <a:t>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대추차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보이차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허브차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80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교쿠로차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호우지차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현미차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아기분유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7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내가 설정하기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r>
                        <a:rPr lang="ko-KR" altLang="en-US" sz="1050" u="none" strike="noStrike" dirty="0">
                          <a:effectLst/>
                        </a:rPr>
                        <a:t>이내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u="none" strike="noStrike" dirty="0">
                          <a:effectLst/>
                        </a:rPr>
                        <a:t>90</a:t>
                      </a:r>
                      <a:r>
                        <a:rPr lang="ko-KR" altLang="en-US" sz="1050" u="none" strike="noStrike" dirty="0">
                          <a:effectLst/>
                        </a:rPr>
                        <a:t>이내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7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시원하게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컵감지</a:t>
                      </a:r>
                      <a:r>
                        <a:rPr lang="ko-KR" altLang="en-US" sz="1050" dirty="0"/>
                        <a:t> 및 손가락 감지 무시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따뜻하게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/>
                        <a:t>컵감지</a:t>
                      </a:r>
                      <a:r>
                        <a:rPr lang="ko-KR" altLang="en-US" sz="1050" dirty="0"/>
                        <a:t> 및 손가락 감지 무시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837401" y="6003078"/>
            <a:ext cx="7776864" cy="813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81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79512" y="116632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컵 감지</a:t>
            </a: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11560" y="557064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컵 감지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(PA9)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398817" y="915518"/>
            <a:ext cx="8493663" cy="1505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(PA9)</a:t>
            </a:r>
            <a:r>
              <a:rPr lang="ko-KR" altLang="en-US" sz="1200" dirty="0">
                <a:latin typeface="+mn-ea"/>
                <a:ea typeface="+mn-ea"/>
              </a:rPr>
              <a:t>이 없으면</a:t>
            </a:r>
            <a:r>
              <a:rPr lang="en-US" altLang="ko-KR" sz="1200" dirty="0">
                <a:latin typeface="+mn-ea"/>
                <a:ea typeface="+mn-ea"/>
              </a:rPr>
              <a:t>(“H”) Serve motor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(PB15)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Off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이 있으면</a:t>
            </a:r>
            <a:r>
              <a:rPr lang="en-US" altLang="ko-KR" sz="1200" dirty="0">
                <a:latin typeface="+mn-ea"/>
              </a:rPr>
              <a:t>(“L”) Serve motor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(PB15)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On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이 없으면</a:t>
            </a:r>
            <a:r>
              <a:rPr lang="en-US" altLang="ko-KR" sz="1200" dirty="0">
                <a:latin typeface="+mn-ea"/>
              </a:rPr>
              <a:t>(“H”) Heater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(PA6</a:t>
            </a:r>
            <a:r>
              <a:rPr lang="en-US" altLang="ko-KR" sz="1200" dirty="0">
                <a:latin typeface="+mn-ea"/>
              </a:rPr>
              <a:t>). Cool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(PA7) </a:t>
            </a:r>
            <a:r>
              <a:rPr lang="en-US" altLang="ko-KR" sz="1200" dirty="0">
                <a:latin typeface="+mn-ea"/>
              </a:rPr>
              <a:t>Off.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이 있으면</a:t>
            </a:r>
            <a:r>
              <a:rPr lang="en-US" altLang="ko-KR" sz="1200" dirty="0">
                <a:latin typeface="+mn-ea"/>
              </a:rPr>
              <a:t>(“L”) Heater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(PA6</a:t>
            </a:r>
            <a:r>
              <a:rPr lang="en-US" altLang="ko-KR" sz="1200" dirty="0">
                <a:latin typeface="+mn-ea"/>
              </a:rPr>
              <a:t>). Cool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(PA7) </a:t>
            </a:r>
            <a:r>
              <a:rPr lang="en-US" altLang="ko-KR" sz="1200" dirty="0">
                <a:latin typeface="+mn-ea"/>
              </a:rPr>
              <a:t>On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스위치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1(PA10)+2(PA11)</a:t>
            </a:r>
            <a:r>
              <a:rPr lang="en-US" altLang="ko-KR" sz="1200" dirty="0">
                <a:latin typeface="+mn-ea"/>
              </a:rPr>
              <a:t> 2</a:t>
            </a:r>
            <a:r>
              <a:rPr lang="ko-KR" altLang="en-US" sz="1200" dirty="0" err="1">
                <a:latin typeface="+mn-ea"/>
              </a:rPr>
              <a:t>초이상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“H”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ko-KR" altLang="en-US" sz="1200" dirty="0" err="1">
                <a:latin typeface="+mn-ea"/>
              </a:rPr>
              <a:t>컵감지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기능 무시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sz="1200" dirty="0" err="1">
                <a:latin typeface="+mn-ea"/>
              </a:rPr>
              <a:t>컵감지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기능 무시 모에서 스위치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1(PA10)+2(PA11)</a:t>
            </a:r>
            <a:r>
              <a:rPr lang="en-US" altLang="ko-KR" sz="1200" dirty="0">
                <a:latin typeface="+mn-ea"/>
              </a:rPr>
              <a:t> 2</a:t>
            </a:r>
            <a:r>
              <a:rPr lang="ko-KR" altLang="en-US" sz="1200" dirty="0">
                <a:latin typeface="+mn-ea"/>
              </a:rPr>
              <a:t>초 이상 </a:t>
            </a:r>
            <a:r>
              <a:rPr lang="en-US" altLang="ko-KR" sz="1200" dirty="0">
                <a:latin typeface="+mn-ea"/>
              </a:rPr>
              <a:t>“H”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ko-KR" altLang="en-US" sz="1200" dirty="0" err="1">
                <a:latin typeface="+mn-ea"/>
              </a:rPr>
              <a:t>컵감지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(PA9)</a:t>
            </a:r>
            <a:r>
              <a:rPr lang="ko-KR" altLang="en-US" sz="1200" dirty="0">
                <a:latin typeface="+mn-ea"/>
              </a:rPr>
              <a:t>기능 복귀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179512" y="2564904"/>
            <a:ext cx="203222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5. </a:t>
            </a:r>
            <a:r>
              <a:rPr lang="ko-KR" altLang="en-US" sz="1600" b="1" dirty="0">
                <a:latin typeface="+mn-ea"/>
                <a:ea typeface="+mn-ea"/>
              </a:rPr>
              <a:t>손가락 감지</a:t>
            </a: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611560" y="3005336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손가락 감지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(PA4)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제목 1"/>
          <p:cNvSpPr>
            <a:spLocks noGrp="1"/>
          </p:cNvSpPr>
          <p:nvPr/>
        </p:nvSpPr>
        <p:spPr>
          <a:xfrm>
            <a:off x="398817" y="3363790"/>
            <a:ext cx="8493663" cy="497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PA9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“L”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있고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이고 </a:t>
            </a:r>
            <a:r>
              <a:rPr lang="en-US" altLang="ko-KR" sz="1200" dirty="0">
                <a:latin typeface="+mn-ea"/>
              </a:rPr>
              <a:t>PA4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 손잡이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“H”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잡으면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면 </a:t>
            </a:r>
            <a:r>
              <a:rPr lang="en-US" altLang="ko-KR" sz="1200" dirty="0">
                <a:latin typeface="+mn-ea"/>
              </a:rPr>
              <a:t>PB15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(Servo motor)</a:t>
            </a:r>
            <a:r>
              <a:rPr lang="ko-KR" altLang="en-US" sz="1200" dirty="0">
                <a:latin typeface="+mn-ea"/>
              </a:rPr>
              <a:t>를</a:t>
            </a:r>
            <a:r>
              <a:rPr lang="en-US" altLang="ko-KR" sz="1200" dirty="0">
                <a:latin typeface="+mn-ea"/>
              </a:rPr>
              <a:t> On(Open).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PA9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“L”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있고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이고</a:t>
            </a:r>
            <a:r>
              <a:rPr lang="en-US" altLang="ko-KR" sz="1200" dirty="0">
                <a:latin typeface="+mn-ea"/>
              </a:rPr>
              <a:t>, PA4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 손잡이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“L”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놓으면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PB15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(Servo motor)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Off(Close).</a:t>
            </a:r>
          </a:p>
          <a:p>
            <a:pPr marL="228600" indent="-228600" algn="l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179512" y="4437112"/>
            <a:ext cx="203222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6. </a:t>
            </a:r>
            <a:r>
              <a:rPr lang="en-US" altLang="ko-KR" sz="1600" dirty="0">
                <a:latin typeface="+mn-ea"/>
              </a:rPr>
              <a:t>Serve motor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11560" y="4877544"/>
            <a:ext cx="1800200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en-US" altLang="ko-KR" sz="1200" dirty="0">
                <a:latin typeface="+mn-ea"/>
              </a:rPr>
              <a:t>Serve motor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(PB15)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398817" y="5235998"/>
            <a:ext cx="8493663" cy="6412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PA4(</a:t>
            </a:r>
            <a:r>
              <a:rPr lang="ko-KR" altLang="en-US" sz="1200" dirty="0">
                <a:latin typeface="+mn-ea"/>
              </a:rPr>
              <a:t>손가락 감지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“H”(</a:t>
            </a:r>
            <a:r>
              <a:rPr lang="ko-KR" altLang="en-US" sz="1200" dirty="0">
                <a:latin typeface="+mn-ea"/>
              </a:rPr>
              <a:t>잡으면</a:t>
            </a:r>
            <a:r>
              <a:rPr lang="en-US" altLang="ko-KR" sz="1200" dirty="0">
                <a:latin typeface="+mn-ea"/>
              </a:rPr>
              <a:t>) On(Open).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PA9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컵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“H”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없으면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Off(Close).</a:t>
            </a: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</a:rPr>
              <a:t>180</a:t>
            </a:r>
            <a:r>
              <a:rPr lang="ko-KR" altLang="en-US" sz="1200" dirty="0">
                <a:latin typeface="+mn-ea"/>
              </a:rPr>
              <a:t>도 회전</a:t>
            </a:r>
            <a:endParaRPr lang="en-US" altLang="ko-KR" sz="1200" dirty="0">
              <a:latin typeface="+mn-ea"/>
            </a:endParaRPr>
          </a:p>
          <a:p>
            <a:pPr marL="228600" indent="-228600" algn="l"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31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79512" y="3212976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8. Heater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11560" y="3581400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히터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(PA6)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398817" y="3939854"/>
            <a:ext cx="8493663" cy="2729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목표 온도보다 현재 온도가 낮을 경우</a:t>
            </a:r>
            <a:r>
              <a:rPr lang="en-US" altLang="ko-KR" sz="1200" dirty="0">
                <a:latin typeface="+mn-ea"/>
              </a:rPr>
              <a:t>, Cooling FAN 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Peltier</a:t>
            </a:r>
            <a:r>
              <a:rPr lang="ko-KR" altLang="en-US" sz="1200" dirty="0">
                <a:latin typeface="+mn-ea"/>
              </a:rPr>
              <a:t>는 정지하고</a:t>
            </a:r>
            <a:r>
              <a:rPr lang="en-US" altLang="ko-KR" sz="1200" dirty="0">
                <a:latin typeface="+mn-ea"/>
              </a:rPr>
              <a:t>, Heater</a:t>
            </a:r>
            <a:r>
              <a:rPr lang="ko-KR" altLang="en-US" sz="1200" dirty="0">
                <a:latin typeface="+mn-ea"/>
              </a:rPr>
              <a:t>를 동작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온도보다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작을 경우</a:t>
            </a:r>
            <a:r>
              <a:rPr lang="en-US" altLang="ko-KR" sz="1200" dirty="0">
                <a:latin typeface="+mn-ea"/>
              </a:rPr>
              <a:t>, Heater </a:t>
            </a:r>
            <a:r>
              <a:rPr lang="ko-KR" altLang="en-US" sz="1200" dirty="0">
                <a:latin typeface="+mn-ea"/>
              </a:rPr>
              <a:t>동작을 중지하며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자연적으로 목표 온도에 수렴하도록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온도와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클 경우</a:t>
            </a:r>
            <a:r>
              <a:rPr lang="en-US" altLang="ko-KR" sz="1200" dirty="0">
                <a:latin typeface="+mn-ea"/>
              </a:rPr>
              <a:t> Heater</a:t>
            </a:r>
            <a:r>
              <a:rPr lang="ko-KR" altLang="en-US" sz="1200" dirty="0">
                <a:latin typeface="+mn-ea"/>
              </a:rPr>
              <a:t>를 동작한다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FontTx/>
              <a:buAutoNum type="arabicPeriod"/>
            </a:pPr>
            <a:endParaRPr lang="en-US" altLang="ko-KR" sz="1200" dirty="0">
              <a:latin typeface="+mn-ea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179512" y="404664"/>
            <a:ext cx="2032226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7. Cool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611560" y="845096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냉각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(PA7)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398817" y="1203550"/>
            <a:ext cx="8493663" cy="15773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FontTx/>
              <a:buAutoNum type="arabicPeriod"/>
            </a:pPr>
            <a:r>
              <a:rPr lang="ko-KR" altLang="en-US" sz="1200" dirty="0">
                <a:latin typeface="+mn-ea"/>
              </a:rPr>
              <a:t>목표 온도보다 현재 온도가 낮을 경우</a:t>
            </a:r>
            <a:r>
              <a:rPr lang="en-US" altLang="ko-KR" sz="1200" dirty="0">
                <a:latin typeface="+mn-ea"/>
              </a:rPr>
              <a:t>, Cooling FAN 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 err="1">
                <a:latin typeface="+mn-ea"/>
              </a:rPr>
              <a:t>Peliter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냉각 모드로 작동</a:t>
            </a:r>
            <a:endParaRPr lang="en-US" altLang="ko-KR" sz="1200" dirty="0">
              <a:latin typeface="+mn-ea"/>
            </a:endParaRP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온도보다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작을 경우</a:t>
            </a:r>
            <a:r>
              <a:rPr lang="en-US" altLang="ko-KR" sz="1200" dirty="0">
                <a:latin typeface="+mn-ea"/>
              </a:rPr>
              <a:t>, Cooling FAN </a:t>
            </a:r>
            <a:r>
              <a:rPr lang="ko-KR" altLang="en-US" sz="1200" dirty="0">
                <a:latin typeface="+mn-ea"/>
              </a:rPr>
              <a:t>동작을 중지하며</a:t>
            </a:r>
            <a:r>
              <a:rPr lang="en-US" altLang="ko-KR" sz="1200" dirty="0">
                <a:latin typeface="+mn-ea"/>
              </a:rPr>
              <a:t>, Peltier</a:t>
            </a:r>
            <a:r>
              <a:rPr lang="ko-KR" altLang="en-US" sz="1200" dirty="0">
                <a:latin typeface="+mn-ea"/>
              </a:rPr>
              <a:t>만 동작한다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소음방지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28600" indent="-228600" algn="l">
              <a:buAutoNum type="arabicPeriod" startAt="2"/>
            </a:pPr>
            <a:r>
              <a:rPr lang="ko-KR" altLang="en-US" sz="1200" dirty="0">
                <a:latin typeface="+mn-ea"/>
              </a:rPr>
              <a:t>목표 온도와 현재 온도 차이가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도보다 클 경우</a:t>
            </a:r>
            <a:r>
              <a:rPr lang="en-US" altLang="ko-KR" sz="1200" dirty="0">
                <a:latin typeface="+mn-ea"/>
              </a:rPr>
              <a:t>, Cooling FAN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Peltier </a:t>
            </a:r>
            <a:r>
              <a:rPr lang="ko-KR" altLang="en-US" sz="1200" dirty="0" err="1">
                <a:latin typeface="+mn-ea"/>
              </a:rPr>
              <a:t>둘다</a:t>
            </a:r>
            <a:r>
              <a:rPr lang="ko-KR" altLang="en-US" sz="1200" dirty="0">
                <a:latin typeface="+mn-ea"/>
              </a:rPr>
              <a:t> 동작한다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28600" indent="-228600" algn="l">
              <a:buFontTx/>
              <a:buAutoNum type="arabicPeriod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1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/>
        </p:nvSpPr>
        <p:spPr>
          <a:xfrm>
            <a:off x="155260" y="408856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9. CO2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587308" y="777280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이산화탄소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(PA15)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374565" y="1135734"/>
            <a:ext cx="8493663" cy="785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이산화탄소수치가 </a:t>
            </a:r>
            <a:r>
              <a:rPr lang="en-US" altLang="ko-KR" sz="1200" dirty="0">
                <a:latin typeface="+mn-ea"/>
                <a:ea typeface="+mn-ea"/>
              </a:rPr>
              <a:t>2500[PPM] </a:t>
            </a:r>
            <a:r>
              <a:rPr lang="ko-KR" altLang="en-US" sz="1200" dirty="0">
                <a:latin typeface="+mn-ea"/>
                <a:ea typeface="+mn-ea"/>
              </a:rPr>
              <a:t>이상일 경우</a:t>
            </a:r>
            <a:r>
              <a:rPr lang="en-US" altLang="ko-KR" sz="1200" dirty="0">
                <a:latin typeface="+mn-ea"/>
                <a:ea typeface="+mn-ea"/>
              </a:rPr>
              <a:t>, LED3-1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LED3-2</a:t>
            </a:r>
            <a:r>
              <a:rPr lang="ko-KR" altLang="en-US" sz="1200" dirty="0">
                <a:latin typeface="+mn-ea"/>
                <a:ea typeface="+mn-ea"/>
              </a:rPr>
              <a:t>를 교차 점등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179512" y="2276872"/>
            <a:ext cx="187220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10. Fan motor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611560" y="2645296"/>
            <a:ext cx="1600178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냉각 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(PA8)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398817" y="3003750"/>
            <a:ext cx="8493663" cy="785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Cooling </a:t>
            </a:r>
            <a:r>
              <a:rPr lang="ko-KR" altLang="en-US" sz="1200" dirty="0">
                <a:latin typeface="+mn-ea"/>
                <a:ea typeface="+mn-ea"/>
              </a:rPr>
              <a:t>모드일 경우에만 동작하며</a:t>
            </a:r>
            <a:r>
              <a:rPr lang="en-US" altLang="ko-KR" sz="1200" dirty="0">
                <a:latin typeface="+mn-ea"/>
                <a:ea typeface="+mn-ea"/>
              </a:rPr>
              <a:t>, Cooling </a:t>
            </a:r>
            <a:r>
              <a:rPr lang="ko-KR" altLang="en-US" sz="1200" dirty="0">
                <a:latin typeface="+mn-ea"/>
                <a:ea typeface="+mn-ea"/>
              </a:rPr>
              <a:t>시퀀스에 따라 동작한다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179512" y="4347168"/>
            <a:ext cx="2376264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11. Temperature over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11560" y="4715592"/>
            <a:ext cx="1944216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과열온도 스위치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(PB14)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398817" y="5074046"/>
            <a:ext cx="8493663" cy="8572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Heating </a:t>
            </a:r>
            <a:r>
              <a:rPr lang="ko-KR" altLang="en-US" sz="1200" dirty="0">
                <a:latin typeface="+mn-ea"/>
                <a:ea typeface="+mn-ea"/>
              </a:rPr>
              <a:t>모드에서 과열 감지 시</a:t>
            </a:r>
            <a:r>
              <a:rPr lang="en-US" altLang="ko-KR" sz="1200" dirty="0">
                <a:latin typeface="+mn-ea"/>
                <a:ea typeface="+mn-ea"/>
              </a:rPr>
              <a:t>, Low</a:t>
            </a:r>
            <a:r>
              <a:rPr lang="ko-KR" altLang="en-US" sz="1200" dirty="0">
                <a:latin typeface="+mn-ea"/>
                <a:ea typeface="+mn-ea"/>
              </a:rPr>
              <a:t>로 변경되며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 경우 </a:t>
            </a:r>
            <a:r>
              <a:rPr lang="en-US" altLang="ko-KR" sz="1200" dirty="0">
                <a:latin typeface="+mn-ea"/>
                <a:ea typeface="+mn-ea"/>
              </a:rPr>
              <a:t>LED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2-1</a:t>
            </a:r>
            <a:r>
              <a:rPr lang="ko-KR" altLang="en-US" sz="1200" dirty="0">
                <a:latin typeface="+mn-ea"/>
                <a:ea typeface="+mn-ea"/>
              </a:rPr>
              <a:t>을 점등한다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57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/>
        </p:nvSpPr>
        <p:spPr>
          <a:xfrm>
            <a:off x="179512" y="188640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12. LCD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611560" y="557064"/>
            <a:ext cx="2016224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디스플레이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(PB6. PB7)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398817" y="915518"/>
            <a:ext cx="8493663" cy="9293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&lt;Idle Mode&gt; : </a:t>
            </a:r>
            <a:r>
              <a:rPr lang="ko-KR" altLang="en-US" sz="1200" dirty="0">
                <a:latin typeface="+mn-ea"/>
                <a:ea typeface="+mn-ea"/>
              </a:rPr>
              <a:t>초기 표출 화면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latin typeface="+mn-ea"/>
                <a:ea typeface="+mn-ea"/>
              </a:rPr>
              <a:t>Menu Select : </a:t>
            </a:r>
            <a:r>
              <a:rPr lang="ko-KR" altLang="en-US" sz="1200" dirty="0">
                <a:latin typeface="+mn-ea"/>
                <a:ea typeface="+mn-ea"/>
              </a:rPr>
              <a:t>메뉴 선택 화면</a:t>
            </a:r>
            <a:endParaRPr lang="en-US" altLang="ko-KR" sz="120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온도 제어 및 </a:t>
            </a:r>
            <a:r>
              <a:rPr lang="en-US" altLang="ko-KR" sz="1200" dirty="0">
                <a:latin typeface="+mn-ea"/>
                <a:ea typeface="+mn-ea"/>
              </a:rPr>
              <a:t>Co2 </a:t>
            </a:r>
            <a:r>
              <a:rPr lang="ko-KR" altLang="en-US" sz="1200" dirty="0">
                <a:latin typeface="+mn-ea"/>
                <a:ea typeface="+mn-ea"/>
              </a:rPr>
              <a:t>수치 표출 화면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179512" y="2060848"/>
            <a:ext cx="1512168" cy="288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+mn-ea"/>
                <a:ea typeface="+mn-ea"/>
              </a:rPr>
              <a:t>13. Temp in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11560" y="2429272"/>
            <a:ext cx="1800200" cy="279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+mn-ea"/>
                <a:ea typeface="+mn-ea"/>
              </a:rPr>
              <a:t>1) </a:t>
            </a:r>
            <a:r>
              <a:rPr lang="ko-KR" altLang="en-US" sz="1200" dirty="0">
                <a:latin typeface="+mn-ea"/>
                <a:ea typeface="+mn-ea"/>
              </a:rPr>
              <a:t>온도 감지 수집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(PA0)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398817" y="2787726"/>
            <a:ext cx="8493663" cy="9293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 err="1">
                <a:latin typeface="+mn-ea"/>
              </a:rPr>
              <a:t>머그</a:t>
            </a:r>
            <a:r>
              <a:rPr lang="ko-KR" altLang="en-US" sz="1200" dirty="0">
                <a:latin typeface="+mn-ea"/>
              </a:rPr>
              <a:t> 컵의 온도 정보를 전압으로 전달 받는다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95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971</Words>
  <Application>Microsoft Office PowerPoint</Application>
  <PresentationFormat>화면 슬라이드 쇼(4:3)</PresentationFormat>
  <Paragraphs>190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서 지수</cp:lastModifiedBy>
  <cp:revision>80</cp:revision>
  <dcterms:created xsi:type="dcterms:W3CDTF">2021-12-28T04:45:14Z</dcterms:created>
  <dcterms:modified xsi:type="dcterms:W3CDTF">2022-03-25T16:26:51Z</dcterms:modified>
</cp:coreProperties>
</file>