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Lato Light"/>
      <p:regular r:id="rId27"/>
      <p:bold r:id="rId28"/>
      <p:italic r:id="rId29"/>
      <p:boldItalic r:id="rId30"/>
    </p:embeddedFont>
    <p:embeddedFont>
      <p:font typeface="Lato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0">
          <p15:clr>
            <a:srgbClr val="A4A3A4"/>
          </p15:clr>
        </p15:guide>
        <p15:guide id="2" pos="3243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0"/>
        <p:guide pos="3243"/>
        <p:guide pos="1620" orient="horz"/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LatoLight-bold.fntdata"/><Relationship Id="rId27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Black-bold.fntdata"/><Relationship Id="rId30" Type="http://schemas.openxmlformats.org/officeDocument/2006/relationships/font" Target="fonts/La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Black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768e4da9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768e4da9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68de2b247_1_2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68de2b247_1_2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PROCESS we mean precisely an operating system process.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68de2b247_1_2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68de2b247_1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 -&gt; COMPILER -&gt; Artifact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 + Vuln. DB -&gt; Security Scanner -&gt; Security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 Artifact + Test Cases -&gt; Test Runner -&gt; Test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consider the executed binary as part of the input set.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768e4da99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768e4da9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5b8a5cd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5" name="Google Shape;345;g95b8a5cd3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5b8a5cd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95b8a5cd3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9c4d893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a9c4d893d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68de2b247_1_1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968de2b247_1_1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b68f30ab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8b68f30ab4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68de2b247_1_19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68de2b247_1_1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Well-known workflow where source code stored in a repository is compiled + linked to produce binaries.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68de2b247_1_1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ensure the trustiness of an artifact we must consider the trustiness of *all* the tools involved in the production of the artifact.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either the source code *or* the tools involved in the production are compromised, the artifact produced can potentially be affected.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Consider newly discovered bugs in the source code as well as in the tools.</a:t>
            </a:r>
            <a:endParaRPr/>
          </a:p>
        </p:txBody>
      </p:sp>
      <p:sp>
        <p:nvSpPr>
          <p:cNvPr id="84" name="Google Shape;84;g968de2b247_1_18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68de2b247_1_19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68de2b247_1_1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more sophisticated workflows, security scanners and test runners that produce reports are also involved.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8de2b247_1_2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8de2b247_1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is no established practice in the industry to associate the reports to the artifact.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68de2b247_1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What happens if the Security Scanner DB is not current? A recently discovered vulnerability might go unnoticed.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/>
              <a:t>Also, the configuration is important; it might be set to ignore certain files or vulnerabilities.</a:t>
            </a:r>
            <a:endParaRPr/>
          </a:p>
        </p:txBody>
      </p:sp>
      <p:sp>
        <p:nvSpPr>
          <p:cNvPr id="167" name="Google Shape;167;g968de2b247_1_18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b68f30a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8b68f30ab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t 1">
  <p:cSld name="Cover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464500" y="1493134"/>
            <a:ext cx="4763158" cy="194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 Black"/>
              <a:buNone/>
              <a:defRPr i="0" sz="36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11" y="480139"/>
            <a:ext cx="1727820" cy="45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t 2">
  <p:cSld name="Cover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64500" y="1493134"/>
            <a:ext cx="4763158" cy="194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 Black"/>
              <a:buNone/>
              <a:defRPr i="0" sz="36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8040" y="478650"/>
            <a:ext cx="1466150" cy="47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410293" y="2045886"/>
            <a:ext cx="4897556" cy="15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 Black"/>
              <a:buNone/>
              <a:defRPr i="0" sz="3200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8040" y="478650"/>
            <a:ext cx="1466150" cy="47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>
  <p:cSld name="Index">
    <p:bg>
      <p:bgPr>
        <a:solidFill>
          <a:srgbClr val="04326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850663" y="1526058"/>
            <a:ext cx="3920977" cy="1595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Lato Light"/>
              <a:buNone/>
              <a:defRPr i="0" sz="3200" u="none" cap="none" strike="noStrike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None/>
              <a:defRPr sz="18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3411" y="480139"/>
            <a:ext cx="1727820" cy="45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/>
        </p:nvSpPr>
        <p:spPr>
          <a:xfrm>
            <a:off x="8868798" y="0"/>
            <a:ext cx="279399" cy="167640"/>
          </a:xfrm>
          <a:custGeom>
            <a:rect b="b" l="l" r="r" t="t"/>
            <a:pathLst>
              <a:path extrusionOk="0" h="167640" w="279399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Black"/>
              <a:buNone/>
              <a:defRPr i="0" sz="2000" u="none" cap="none" strike="noStrik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1" name="Google Shape;21;p6"/>
          <p:cNvSpPr txBox="1"/>
          <p:nvPr/>
        </p:nvSpPr>
        <p:spPr>
          <a:xfrm>
            <a:off x="8915719" y="31388"/>
            <a:ext cx="21269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143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 txBox="1"/>
          <p:nvPr/>
        </p:nvSpPr>
        <p:spPr>
          <a:xfrm>
            <a:off x="6321051" y="31400"/>
            <a:ext cx="2515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ProcTool: Artifact Tracing via Process IO Monitoring</a:t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">
          <p15:clr>
            <a:srgbClr val="FBAE40"/>
          </p15:clr>
        </p15:guide>
        <p15:guide id="2" pos="310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313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nd text">
  <p:cSld name="Picture and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74360" y="1658126"/>
            <a:ext cx="3198479" cy="2258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411" y="480139"/>
            <a:ext cx="1727820" cy="456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th Conclusion">
  <p:cSld name="With Conclus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4490720"/>
            <a:ext cx="9140281" cy="6527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47160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ato Black"/>
              <a:buNone/>
              <a:defRPr i="0" sz="2000" u="none" cap="none" strike="noStrike">
                <a:solidFill>
                  <a:schemeClr val="accent4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9" name="Google Shape;29;p8"/>
          <p:cNvSpPr/>
          <p:nvPr/>
        </p:nvSpPr>
        <p:spPr>
          <a:xfrm>
            <a:off x="8868798" y="0"/>
            <a:ext cx="279399" cy="167640"/>
          </a:xfrm>
          <a:custGeom>
            <a:rect b="b" l="l" r="r" t="t"/>
            <a:pathLst>
              <a:path extrusionOk="0" h="167640" w="279399">
                <a:moveTo>
                  <a:pt x="76201" y="0"/>
                </a:moveTo>
                <a:lnTo>
                  <a:pt x="139699" y="0"/>
                </a:lnTo>
                <a:lnTo>
                  <a:pt x="275202" y="0"/>
                </a:lnTo>
                <a:lnTo>
                  <a:pt x="279399" y="0"/>
                </a:lnTo>
                <a:lnTo>
                  <a:pt x="275202" y="9233"/>
                </a:lnTo>
                <a:lnTo>
                  <a:pt x="275202" y="167640"/>
                </a:lnTo>
                <a:lnTo>
                  <a:pt x="203198" y="167640"/>
                </a:lnTo>
                <a:lnTo>
                  <a:pt x="139699" y="167640"/>
                </a:lnTo>
                <a:lnTo>
                  <a:pt x="0" y="1676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"/>
          <p:cNvSpPr txBox="1"/>
          <p:nvPr/>
        </p:nvSpPr>
        <p:spPr>
          <a:xfrm>
            <a:off x="8915719" y="31388"/>
            <a:ext cx="212696" cy="1077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143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" name="Google Shape;31;p8"/>
          <p:cNvSpPr txBox="1"/>
          <p:nvPr/>
        </p:nvSpPr>
        <p:spPr>
          <a:xfrm>
            <a:off x="6720426" y="31400"/>
            <a:ext cx="2116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ProcTool: Artifact Tracing via Process IO Monitoring</a:t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5143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">
          <p15:clr>
            <a:srgbClr val="FBAE40"/>
          </p15:clr>
        </p15:guide>
        <p15:guide id="2" pos="311">
          <p15:clr>
            <a:srgbClr val="FBAE40"/>
          </p15:clr>
        </p15:guide>
        <p15:guide id="3" pos="5653">
          <p15:clr>
            <a:srgbClr val="FBAE40"/>
          </p15:clr>
        </p15:guide>
        <p15:guide id="4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11" Type="http://schemas.openxmlformats.org/officeDocument/2006/relationships/image" Target="../media/image5.png"/><Relationship Id="rId10" Type="http://schemas.openxmlformats.org/officeDocument/2006/relationships/image" Target="../media/image20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3" Type="http://schemas.openxmlformats.org/officeDocument/2006/relationships/image" Target="../media/image2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14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1" Type="http://schemas.openxmlformats.org/officeDocument/2006/relationships/image" Target="../media/image5.png"/><Relationship Id="rId10" Type="http://schemas.openxmlformats.org/officeDocument/2006/relationships/image" Target="../media/image15.png"/><Relationship Id="rId9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10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64500" y="1893208"/>
            <a:ext cx="5418140" cy="1357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ProcTool: </a:t>
            </a:r>
            <a:r>
              <a:rPr lang="en-US"/>
              <a:t>Artifact Tracing via Process IO Monitoring</a:t>
            </a:r>
            <a:endParaRPr/>
          </a:p>
        </p:txBody>
      </p:sp>
      <p:sp>
        <p:nvSpPr>
          <p:cNvPr id="37" name="Google Shape;37;p9"/>
          <p:cNvSpPr txBox="1"/>
          <p:nvPr/>
        </p:nvSpPr>
        <p:spPr>
          <a:xfrm>
            <a:off x="490948" y="3976800"/>
            <a:ext cx="1195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November</a:t>
            </a:r>
            <a:r>
              <a:rPr i="0" lang="en-US" sz="1050" u="none" cap="none" strike="noStrike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 20</a:t>
            </a:r>
            <a:r>
              <a:rPr lang="en-US" sz="105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20</a:t>
            </a:r>
            <a:endParaRPr i="0" sz="1050" u="none" cap="none" strike="noStrike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8" name="Google Shape;38;p9"/>
          <p:cNvSpPr txBox="1"/>
          <p:nvPr/>
        </p:nvSpPr>
        <p:spPr>
          <a:xfrm>
            <a:off x="490954" y="3250301"/>
            <a:ext cx="4389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4254675" y="4138500"/>
            <a:ext cx="43215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Innovation Labs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Looking for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8"/>
          <p:cNvGrpSpPr/>
          <p:nvPr/>
        </p:nvGrpSpPr>
        <p:grpSpPr>
          <a:xfrm>
            <a:off x="441721" y="1957940"/>
            <a:ext cx="8227229" cy="1627445"/>
            <a:chOff x="441721" y="1957940"/>
            <a:chExt cx="8227229" cy="1627445"/>
          </a:xfrm>
        </p:grpSpPr>
        <p:sp>
          <p:nvSpPr>
            <p:cNvPr id="192" name="Google Shape;192;p18"/>
            <p:cNvSpPr/>
            <p:nvPr/>
          </p:nvSpPr>
          <p:spPr>
            <a:xfrm>
              <a:off x="468750" y="2160061"/>
              <a:ext cx="8200200" cy="1203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3" name="Google Shape;19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7825" y="2997061"/>
              <a:ext cx="560200" cy="458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86388" y="2539136"/>
              <a:ext cx="934590" cy="74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8"/>
            <p:cNvSpPr txBox="1"/>
            <p:nvPr/>
          </p:nvSpPr>
          <p:spPr>
            <a:xfrm>
              <a:off x="3658500" y="2240611"/>
              <a:ext cx="18270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Security Scanner</a:t>
              </a:r>
              <a:endParaRPr/>
            </a:p>
          </p:txBody>
        </p:sp>
        <p:pic>
          <p:nvPicPr>
            <p:cNvPr id="196" name="Google Shape;19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53118" y="2527595"/>
              <a:ext cx="934575" cy="1057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8"/>
            <p:cNvSpPr txBox="1"/>
            <p:nvPr/>
          </p:nvSpPr>
          <p:spPr>
            <a:xfrm>
              <a:off x="7485938" y="2160048"/>
              <a:ext cx="9966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Security Report</a:t>
              </a:r>
              <a:endParaRPr sz="1200"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441721" y="1957940"/>
              <a:ext cx="1329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Source Code</a:t>
              </a:r>
              <a:endParaRPr/>
            </a:p>
          </p:txBody>
        </p:sp>
        <p:pic>
          <p:nvPicPr>
            <p:cNvPr id="199" name="Google Shape;199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9197" y="2190787"/>
              <a:ext cx="911119" cy="1066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8"/>
            <p:cNvSpPr txBox="1"/>
            <p:nvPr/>
          </p:nvSpPr>
          <p:spPr>
            <a:xfrm>
              <a:off x="1172971" y="2798352"/>
              <a:ext cx="1329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Vuln.</a:t>
              </a:r>
              <a:r>
                <a:rPr lang="en-US" sz="900"/>
                <a:t> DB</a:t>
              </a:r>
              <a:endParaRPr sz="900"/>
            </a:p>
          </p:txBody>
        </p:sp>
        <p:cxnSp>
          <p:nvCxnSpPr>
            <p:cNvPr id="201" name="Google Shape;201;p18"/>
            <p:cNvCxnSpPr>
              <a:stCxn id="199" idx="3"/>
            </p:cNvCxnSpPr>
            <p:nvPr/>
          </p:nvCxnSpPr>
          <p:spPr>
            <a:xfrm>
              <a:off x="1510316" y="2724118"/>
              <a:ext cx="2427000" cy="5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18"/>
            <p:cNvCxnSpPr/>
            <p:nvPr/>
          </p:nvCxnSpPr>
          <p:spPr>
            <a:xfrm>
              <a:off x="2266725" y="3153736"/>
              <a:ext cx="1669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18"/>
            <p:cNvCxnSpPr/>
            <p:nvPr/>
          </p:nvCxnSpPr>
          <p:spPr>
            <a:xfrm>
              <a:off x="5130650" y="2909736"/>
              <a:ext cx="2401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4" name="Google Shape;204;p18"/>
          <p:cNvGrpSpPr/>
          <p:nvPr/>
        </p:nvGrpSpPr>
        <p:grpSpPr>
          <a:xfrm>
            <a:off x="468750" y="3442178"/>
            <a:ext cx="8200200" cy="1701324"/>
            <a:chOff x="468750" y="3442178"/>
            <a:chExt cx="8200200" cy="1701324"/>
          </a:xfrm>
        </p:grpSpPr>
        <p:sp>
          <p:nvSpPr>
            <p:cNvPr id="205" name="Google Shape;205;p18"/>
            <p:cNvSpPr/>
            <p:nvPr/>
          </p:nvSpPr>
          <p:spPr>
            <a:xfrm>
              <a:off x="468750" y="3627125"/>
              <a:ext cx="8200200" cy="12036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6" name="Google Shape;206;p1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076550" y="4076736"/>
              <a:ext cx="996674" cy="6925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8"/>
            <p:cNvSpPr txBox="1"/>
            <p:nvPr/>
          </p:nvSpPr>
          <p:spPr>
            <a:xfrm>
              <a:off x="3907039" y="3766613"/>
              <a:ext cx="1329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Test Runner</a:t>
              </a:r>
              <a:endParaRPr/>
            </a:p>
          </p:txBody>
        </p:sp>
        <p:pic>
          <p:nvPicPr>
            <p:cNvPr id="208" name="Google Shape;208;p1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553115" y="3897401"/>
              <a:ext cx="934576" cy="12461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8"/>
            <p:cNvSpPr txBox="1"/>
            <p:nvPr/>
          </p:nvSpPr>
          <p:spPr>
            <a:xfrm>
              <a:off x="7485938" y="3628663"/>
              <a:ext cx="9966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Test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Report</a:t>
              </a:r>
              <a:endParaRPr sz="1200"/>
            </a:p>
          </p:txBody>
        </p:sp>
        <p:pic>
          <p:nvPicPr>
            <p:cNvPr id="210" name="Google Shape;210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32145" y="3768979"/>
              <a:ext cx="996670" cy="951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8"/>
            <p:cNvSpPr txBox="1"/>
            <p:nvPr/>
          </p:nvSpPr>
          <p:spPr>
            <a:xfrm>
              <a:off x="741339" y="4332251"/>
              <a:ext cx="465716" cy="245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.EXE</a:t>
              </a:r>
              <a:endParaRPr b="1" sz="900"/>
            </a:p>
          </p:txBody>
        </p:sp>
        <p:sp>
          <p:nvSpPr>
            <p:cNvPr id="212" name="Google Shape;212;p18"/>
            <p:cNvSpPr txBox="1"/>
            <p:nvPr/>
          </p:nvSpPr>
          <p:spPr>
            <a:xfrm>
              <a:off x="532138" y="3442178"/>
              <a:ext cx="996670" cy="305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Artifact</a:t>
              </a:r>
              <a:endParaRPr/>
            </a:p>
          </p:txBody>
        </p:sp>
        <p:pic>
          <p:nvPicPr>
            <p:cNvPr id="213" name="Google Shape;213;p1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579826" y="4377646"/>
              <a:ext cx="521001" cy="609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8"/>
            <p:cNvSpPr txBox="1"/>
            <p:nvPr/>
          </p:nvSpPr>
          <p:spPr>
            <a:xfrm>
              <a:off x="1196944" y="4185363"/>
              <a:ext cx="1329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/>
                <a:t>Test Cases</a:t>
              </a:r>
              <a:endParaRPr sz="900"/>
            </a:p>
          </p:txBody>
        </p:sp>
        <p:cxnSp>
          <p:nvCxnSpPr>
            <p:cNvPr id="215" name="Google Shape;215;p18"/>
            <p:cNvCxnSpPr/>
            <p:nvPr/>
          </p:nvCxnSpPr>
          <p:spPr>
            <a:xfrm>
              <a:off x="1510316" y="4114982"/>
              <a:ext cx="2427000" cy="57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18"/>
            <p:cNvCxnSpPr/>
            <p:nvPr/>
          </p:nvCxnSpPr>
          <p:spPr>
            <a:xfrm>
              <a:off x="2266725" y="4544600"/>
              <a:ext cx="1669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5130650" y="4376800"/>
              <a:ext cx="2401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468750" y="705416"/>
            <a:ext cx="8200200" cy="1335844"/>
            <a:chOff x="468750" y="705416"/>
            <a:chExt cx="8200200" cy="1335844"/>
          </a:xfrm>
        </p:grpSpPr>
        <p:sp>
          <p:nvSpPr>
            <p:cNvPr id="219" name="Google Shape;219;p18"/>
            <p:cNvSpPr/>
            <p:nvPr/>
          </p:nvSpPr>
          <p:spPr>
            <a:xfrm>
              <a:off x="468750" y="788075"/>
              <a:ext cx="8200200" cy="10851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1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488482" y="1032216"/>
              <a:ext cx="996670" cy="9514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" name="Google Shape;221;p18"/>
            <p:cNvGrpSpPr/>
            <p:nvPr/>
          </p:nvGrpSpPr>
          <p:grpSpPr>
            <a:xfrm>
              <a:off x="7488476" y="705416"/>
              <a:ext cx="996670" cy="1135526"/>
              <a:chOff x="7119338" y="832764"/>
              <a:chExt cx="1388700" cy="1582173"/>
            </a:xfrm>
          </p:grpSpPr>
          <p:sp>
            <p:nvSpPr>
              <p:cNvPr id="222" name="Google Shape;222;p18"/>
              <p:cNvSpPr txBox="1"/>
              <p:nvPr/>
            </p:nvSpPr>
            <p:spPr>
              <a:xfrm>
                <a:off x="7410825" y="2072937"/>
                <a:ext cx="648900" cy="34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900"/>
                  <a:t>.EXE</a:t>
                </a:r>
                <a:endParaRPr b="1" sz="900"/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>
                <a:off x="7119338" y="832764"/>
                <a:ext cx="1388700" cy="4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Artifact</a:t>
                </a:r>
                <a:endParaRPr/>
              </a:p>
            </p:txBody>
          </p:sp>
        </p:grpSp>
        <p:sp>
          <p:nvSpPr>
            <p:cNvPr id="224" name="Google Shape;224;p18"/>
            <p:cNvSpPr txBox="1"/>
            <p:nvPr/>
          </p:nvSpPr>
          <p:spPr>
            <a:xfrm>
              <a:off x="822721" y="761875"/>
              <a:ext cx="13299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Source Code</a:t>
              </a:r>
              <a:endParaRPr/>
            </a:p>
          </p:txBody>
        </p:sp>
        <p:pic>
          <p:nvPicPr>
            <p:cNvPr id="225" name="Google Shape;225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80197" y="974597"/>
              <a:ext cx="911119" cy="10666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8"/>
            <p:cNvSpPr txBox="1"/>
            <p:nvPr/>
          </p:nvSpPr>
          <p:spPr>
            <a:xfrm>
              <a:off x="4049275" y="845008"/>
              <a:ext cx="9966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Compiler</a:t>
              </a:r>
              <a:endParaRPr/>
            </a:p>
          </p:txBody>
        </p:sp>
        <p:pic>
          <p:nvPicPr>
            <p:cNvPr id="227" name="Google Shape;227;p18"/>
            <p:cNvPicPr preferRelativeResize="0"/>
            <p:nvPr/>
          </p:nvPicPr>
          <p:blipFill rotWithShape="1">
            <a:blip r:embed="rId11">
              <a:alphaModFix/>
            </a:blip>
            <a:srcRect b="31644" l="-2560" r="2559" t="14383"/>
            <a:stretch/>
          </p:blipFill>
          <p:spPr>
            <a:xfrm>
              <a:off x="4049275" y="1133523"/>
              <a:ext cx="996600" cy="71717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8" name="Google Shape;228;p18"/>
            <p:cNvCxnSpPr>
              <a:stCxn id="225" idx="3"/>
            </p:cNvCxnSpPr>
            <p:nvPr/>
          </p:nvCxnSpPr>
          <p:spPr>
            <a:xfrm flipH="1" rot="10800000">
              <a:off x="1891316" y="1502529"/>
              <a:ext cx="2057700" cy="5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18"/>
            <p:cNvCxnSpPr/>
            <p:nvPr/>
          </p:nvCxnSpPr>
          <p:spPr>
            <a:xfrm>
              <a:off x="5130650" y="1481200"/>
              <a:ext cx="2401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The IPO </a:t>
            </a:r>
            <a:r>
              <a:rPr lang="en-US"/>
              <a:t>Pattern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2429400" y="2064625"/>
            <a:ext cx="3048000" cy="1401300"/>
            <a:chOff x="2429400" y="2064625"/>
            <a:chExt cx="3048000" cy="1401300"/>
          </a:xfrm>
        </p:grpSpPr>
        <p:sp>
          <p:nvSpPr>
            <p:cNvPr id="236" name="Google Shape;236;p19"/>
            <p:cNvSpPr/>
            <p:nvPr/>
          </p:nvSpPr>
          <p:spPr>
            <a:xfrm>
              <a:off x="3666600" y="2064625"/>
              <a:ext cx="1810800" cy="14013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7" name="Google Shape;23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8463" y="2509901"/>
              <a:ext cx="1027075" cy="815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9"/>
            <p:cNvSpPr txBox="1"/>
            <p:nvPr/>
          </p:nvSpPr>
          <p:spPr>
            <a:xfrm>
              <a:off x="3632850" y="2252150"/>
              <a:ext cx="1810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ato"/>
                  <a:ea typeface="Lato"/>
                  <a:cs typeface="Lato"/>
                  <a:sym typeface="Lato"/>
                </a:rPr>
                <a:t>PROCESS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9" name="Google Shape;239;p19"/>
            <p:cNvCxnSpPr>
              <a:stCxn id="240" idx="3"/>
              <a:endCxn id="236" idx="1"/>
            </p:cNvCxnSpPr>
            <p:nvPr/>
          </p:nvCxnSpPr>
          <p:spPr>
            <a:xfrm flipH="1" rot="10800000">
              <a:off x="2429400" y="2765250"/>
              <a:ext cx="1237200" cy="1533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41" name="Google Shape;241;p19"/>
          <p:cNvGrpSpPr/>
          <p:nvPr/>
        </p:nvGrpSpPr>
        <p:grpSpPr>
          <a:xfrm>
            <a:off x="618600" y="866850"/>
            <a:ext cx="1815150" cy="3724500"/>
            <a:chOff x="618600" y="866850"/>
            <a:chExt cx="1815150" cy="3724500"/>
          </a:xfrm>
        </p:grpSpPr>
        <p:sp>
          <p:nvSpPr>
            <p:cNvPr id="240" name="Google Shape;240;p19"/>
            <p:cNvSpPr/>
            <p:nvPr/>
          </p:nvSpPr>
          <p:spPr>
            <a:xfrm>
              <a:off x="618600" y="1245750"/>
              <a:ext cx="1810800" cy="3345600"/>
            </a:xfrm>
            <a:prstGeom prst="roundRect">
              <a:avLst>
                <a:gd fmla="val 16667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 txBox="1"/>
            <p:nvPr/>
          </p:nvSpPr>
          <p:spPr>
            <a:xfrm>
              <a:off x="622950" y="866850"/>
              <a:ext cx="1810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ato"/>
                  <a:ea typeface="Lato"/>
                  <a:cs typeface="Lato"/>
                  <a:sym typeface="Lato"/>
                </a:rPr>
                <a:t>INPUT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836850" y="1725610"/>
              <a:ext cx="1374300" cy="378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Input file 1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836850" y="2335210"/>
              <a:ext cx="1374300" cy="378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Input file 2</a:t>
              </a:r>
              <a:endParaRPr/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836850" y="3706810"/>
              <a:ext cx="1374300" cy="378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Input file n</a:t>
              </a:r>
              <a:endParaRPr/>
            </a:p>
          </p:txBody>
        </p:sp>
        <p:cxnSp>
          <p:nvCxnSpPr>
            <p:cNvPr id="246" name="Google Shape;246;p19"/>
            <p:cNvCxnSpPr>
              <a:stCxn id="244" idx="2"/>
              <a:endCxn id="245" idx="0"/>
            </p:cNvCxnSpPr>
            <p:nvPr/>
          </p:nvCxnSpPr>
          <p:spPr>
            <a:xfrm>
              <a:off x="1524000" y="2714110"/>
              <a:ext cx="0" cy="9927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7" name="Google Shape;247;p19"/>
          <p:cNvGrpSpPr/>
          <p:nvPr/>
        </p:nvGrpSpPr>
        <p:grpSpPr>
          <a:xfrm>
            <a:off x="5477400" y="866875"/>
            <a:ext cx="3048125" cy="3724475"/>
            <a:chOff x="5477400" y="866875"/>
            <a:chExt cx="3048125" cy="3724475"/>
          </a:xfrm>
        </p:grpSpPr>
        <p:sp>
          <p:nvSpPr>
            <p:cNvPr id="248" name="Google Shape;248;p19"/>
            <p:cNvSpPr/>
            <p:nvPr/>
          </p:nvSpPr>
          <p:spPr>
            <a:xfrm>
              <a:off x="6714600" y="1245750"/>
              <a:ext cx="1810800" cy="33456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 txBox="1"/>
            <p:nvPr/>
          </p:nvSpPr>
          <p:spPr>
            <a:xfrm>
              <a:off x="6714725" y="866875"/>
              <a:ext cx="18108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Lato"/>
                  <a:ea typeface="Lato"/>
                  <a:cs typeface="Lato"/>
                  <a:sym typeface="Lato"/>
                </a:rPr>
                <a:t>OUTPUT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50" name="Google Shape;250;p19"/>
            <p:cNvCxnSpPr>
              <a:stCxn id="236" idx="3"/>
              <a:endCxn id="248" idx="1"/>
            </p:cNvCxnSpPr>
            <p:nvPr/>
          </p:nvCxnSpPr>
          <p:spPr>
            <a:xfrm>
              <a:off x="5477400" y="2765275"/>
              <a:ext cx="1237200" cy="1533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1" name="Google Shape;251;p19"/>
            <p:cNvSpPr txBox="1"/>
            <p:nvPr/>
          </p:nvSpPr>
          <p:spPr>
            <a:xfrm>
              <a:off x="6945693" y="1725610"/>
              <a:ext cx="1374300" cy="378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Output file 1</a:t>
              </a:r>
              <a:endParaRPr/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6945693" y="2335210"/>
              <a:ext cx="1374300" cy="378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Output file 2</a:t>
              </a:r>
              <a:endParaRPr/>
            </a:p>
          </p:txBody>
        </p:sp>
        <p:sp>
          <p:nvSpPr>
            <p:cNvPr id="253" name="Google Shape;253;p19"/>
            <p:cNvSpPr txBox="1"/>
            <p:nvPr/>
          </p:nvSpPr>
          <p:spPr>
            <a:xfrm>
              <a:off x="6945693" y="3706810"/>
              <a:ext cx="1374300" cy="3789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Output file n</a:t>
              </a:r>
              <a:endParaRPr/>
            </a:p>
          </p:txBody>
        </p:sp>
        <p:cxnSp>
          <p:nvCxnSpPr>
            <p:cNvPr id="254" name="Google Shape;254;p19"/>
            <p:cNvCxnSpPr>
              <a:stCxn id="252" idx="2"/>
              <a:endCxn id="253" idx="0"/>
            </p:cNvCxnSpPr>
            <p:nvPr/>
          </p:nvCxnSpPr>
          <p:spPr>
            <a:xfrm>
              <a:off x="7632843" y="2714110"/>
              <a:ext cx="0" cy="9927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/>
          <p:nvPr/>
        </p:nvSpPr>
        <p:spPr>
          <a:xfrm>
            <a:off x="468750" y="2160061"/>
            <a:ext cx="8200200" cy="1203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618600" y="2102645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3666600" y="2312610"/>
            <a:ext cx="1810800" cy="95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6714600" y="2102645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 txBox="1"/>
          <p:nvPr/>
        </p:nvSpPr>
        <p:spPr>
          <a:xfrm>
            <a:off x="618725" y="1953060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6714725" y="1953060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3666600" y="2245903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468750" y="3627125"/>
            <a:ext cx="8200200" cy="1203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18600" y="3569830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3666600" y="3779795"/>
            <a:ext cx="1810800" cy="95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6714600" y="3569830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18725" y="3420245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714725" y="3420245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3666600" y="3713088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468750" y="788075"/>
            <a:ext cx="8200200" cy="1085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18600" y="711660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3666600" y="921625"/>
            <a:ext cx="1810800" cy="951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6714600" y="711660"/>
            <a:ext cx="1810800" cy="13209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618725" y="562075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714725" y="562075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3666600" y="854918"/>
            <a:ext cx="1810800" cy="1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PROCESS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0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Extracting Triplets with the IPO Pattern</a:t>
            </a:r>
            <a:endParaRPr/>
          </a:p>
        </p:txBody>
      </p:sp>
      <p:pic>
        <p:nvPicPr>
          <p:cNvPr id="281" name="Google Shape;2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325" y="2601770"/>
            <a:ext cx="391299" cy="31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482" y="1032216"/>
            <a:ext cx="996670" cy="95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 txBox="1"/>
          <p:nvPr/>
        </p:nvSpPr>
        <p:spPr>
          <a:xfrm>
            <a:off x="3667163" y="2222329"/>
            <a:ext cx="182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Scanner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7697676" y="1595488"/>
            <a:ext cx="465716" cy="245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/>
              <a:t>.EXE</a:t>
            </a:r>
            <a:endParaRPr b="1" sz="900"/>
          </a:p>
        </p:txBody>
      </p:sp>
      <p:pic>
        <p:nvPicPr>
          <p:cNvPr id="285" name="Google Shape;2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2" y="868610"/>
            <a:ext cx="560200" cy="655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/>
        </p:nvSpPr>
        <p:spPr>
          <a:xfrm>
            <a:off x="3907039" y="3690413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Runner</a:t>
            </a:r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7485938" y="2160048"/>
            <a:ext cx="1001755" cy="1425336"/>
            <a:chOff x="5497575" y="2178438"/>
            <a:chExt cx="1001755" cy="1425336"/>
          </a:xfrm>
        </p:grpSpPr>
        <p:pic>
          <p:nvPicPr>
            <p:cNvPr id="288" name="Google Shape;28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4755" y="2545984"/>
              <a:ext cx="934575" cy="10577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0"/>
            <p:cNvSpPr txBox="1"/>
            <p:nvPr/>
          </p:nvSpPr>
          <p:spPr>
            <a:xfrm>
              <a:off x="5497575" y="2178438"/>
              <a:ext cx="9966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Security Report</a:t>
              </a:r>
              <a:endParaRPr sz="1200"/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7485938" y="3628663"/>
            <a:ext cx="1001754" cy="1514840"/>
            <a:chOff x="7198763" y="3603763"/>
            <a:chExt cx="1001754" cy="1514840"/>
          </a:xfrm>
        </p:grpSpPr>
        <p:pic>
          <p:nvPicPr>
            <p:cNvPr id="291" name="Google Shape;29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65940" y="3872501"/>
              <a:ext cx="934576" cy="12461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20"/>
            <p:cNvSpPr txBox="1"/>
            <p:nvPr/>
          </p:nvSpPr>
          <p:spPr>
            <a:xfrm>
              <a:off x="7198763" y="3603763"/>
              <a:ext cx="996600" cy="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Test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Report</a:t>
              </a:r>
              <a:endParaRPr sz="1200"/>
            </a:p>
          </p:txBody>
        </p:sp>
      </p:grpSp>
      <p:pic>
        <p:nvPicPr>
          <p:cNvPr id="293" name="Google Shape;2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823" y="2265950"/>
            <a:ext cx="391297" cy="45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0"/>
          <p:cNvGrpSpPr/>
          <p:nvPr/>
        </p:nvGrpSpPr>
        <p:grpSpPr>
          <a:xfrm>
            <a:off x="1687251" y="3725139"/>
            <a:ext cx="552418" cy="497333"/>
            <a:chOff x="976401" y="3768977"/>
            <a:chExt cx="552418" cy="497333"/>
          </a:xfrm>
        </p:grpSpPr>
        <p:pic>
          <p:nvPicPr>
            <p:cNvPr id="295" name="Google Shape;29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820" y="3768977"/>
              <a:ext cx="520998" cy="4973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0"/>
            <p:cNvSpPr txBox="1"/>
            <p:nvPr/>
          </p:nvSpPr>
          <p:spPr>
            <a:xfrm>
              <a:off x="976401" y="4001604"/>
              <a:ext cx="465716" cy="245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00"/>
                <a:t>.EXE</a:t>
              </a:r>
              <a:endParaRPr b="1" sz="600"/>
            </a:p>
          </p:txBody>
        </p:sp>
      </p:grpSp>
      <p:sp>
        <p:nvSpPr>
          <p:cNvPr id="297" name="Google Shape;297;p20"/>
          <p:cNvSpPr txBox="1"/>
          <p:nvPr/>
        </p:nvSpPr>
        <p:spPr>
          <a:xfrm>
            <a:off x="1252687" y="3752892"/>
            <a:ext cx="6210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Artifact</a:t>
            </a:r>
            <a:endParaRPr sz="1000"/>
          </a:p>
        </p:txBody>
      </p:sp>
      <p:pic>
        <p:nvPicPr>
          <p:cNvPr id="298" name="Google Shape;29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6551" y="4022896"/>
            <a:ext cx="521001" cy="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 txBox="1"/>
          <p:nvPr/>
        </p:nvSpPr>
        <p:spPr>
          <a:xfrm>
            <a:off x="610776" y="2341150"/>
            <a:ext cx="749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Vuln. DB</a:t>
            </a:r>
            <a:endParaRPr sz="900"/>
          </a:p>
        </p:txBody>
      </p:sp>
      <p:cxnSp>
        <p:nvCxnSpPr>
          <p:cNvPr id="300" name="Google Shape;300;p20"/>
          <p:cNvCxnSpPr>
            <a:stCxn id="285" idx="3"/>
          </p:cNvCxnSpPr>
          <p:nvPr/>
        </p:nvCxnSpPr>
        <p:spPr>
          <a:xfrm flipH="1" rot="10800000">
            <a:off x="1655522" y="1181529"/>
            <a:ext cx="2287200" cy="1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2235750" y="2494200"/>
            <a:ext cx="1550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0"/>
          <p:cNvCxnSpPr>
            <a:stCxn id="281" idx="3"/>
          </p:cNvCxnSpPr>
          <p:nvPr/>
        </p:nvCxnSpPr>
        <p:spPr>
          <a:xfrm>
            <a:off x="1203624" y="2761761"/>
            <a:ext cx="25803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0"/>
          <p:cNvCxnSpPr/>
          <p:nvPr/>
        </p:nvCxnSpPr>
        <p:spPr>
          <a:xfrm>
            <a:off x="5130650" y="2909736"/>
            <a:ext cx="240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0"/>
          <p:cNvSpPr txBox="1"/>
          <p:nvPr/>
        </p:nvSpPr>
        <p:spPr>
          <a:xfrm>
            <a:off x="549850" y="3836953"/>
            <a:ext cx="794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Test Cases</a:t>
            </a:r>
            <a:endParaRPr sz="900"/>
          </a:p>
        </p:txBody>
      </p:sp>
      <p:cxnSp>
        <p:nvCxnSpPr>
          <p:cNvPr id="305" name="Google Shape;305;p20"/>
          <p:cNvCxnSpPr>
            <a:stCxn id="295" idx="3"/>
          </p:cNvCxnSpPr>
          <p:nvPr/>
        </p:nvCxnSpPr>
        <p:spPr>
          <a:xfrm>
            <a:off x="2239669" y="3973806"/>
            <a:ext cx="1727700" cy="1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/>
          <p:nvPr/>
        </p:nvCxnSpPr>
        <p:spPr>
          <a:xfrm>
            <a:off x="2248675" y="4607175"/>
            <a:ext cx="17184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5130650" y="4376800"/>
            <a:ext cx="240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0"/>
          <p:cNvCxnSpPr/>
          <p:nvPr/>
        </p:nvCxnSpPr>
        <p:spPr>
          <a:xfrm>
            <a:off x="5130650" y="1481200"/>
            <a:ext cx="2401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0"/>
          <p:cNvSpPr txBox="1"/>
          <p:nvPr/>
        </p:nvSpPr>
        <p:spPr>
          <a:xfrm>
            <a:off x="599198" y="921625"/>
            <a:ext cx="695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Code</a:t>
            </a:r>
            <a:endParaRPr sz="1000"/>
          </a:p>
        </p:txBody>
      </p:sp>
      <p:pic>
        <p:nvPicPr>
          <p:cNvPr id="310" name="Google Shape;310;p20"/>
          <p:cNvPicPr preferRelativeResize="0"/>
          <p:nvPr/>
        </p:nvPicPr>
        <p:blipFill rotWithShape="1">
          <a:blip r:embed="rId9">
            <a:alphaModFix/>
          </a:blip>
          <a:srcRect b="30003" l="0" r="12033" t="14993"/>
          <a:stretch/>
        </p:blipFill>
        <p:spPr>
          <a:xfrm>
            <a:off x="4116437" y="1103222"/>
            <a:ext cx="911126" cy="75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07725" y="1283593"/>
            <a:ext cx="560199" cy="49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64525" y="1435993"/>
            <a:ext cx="560199" cy="4936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20"/>
          <p:cNvCxnSpPr/>
          <p:nvPr/>
        </p:nvCxnSpPr>
        <p:spPr>
          <a:xfrm>
            <a:off x="2266725" y="1629736"/>
            <a:ext cx="1669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0"/>
          <p:cNvSpPr txBox="1"/>
          <p:nvPr/>
        </p:nvSpPr>
        <p:spPr>
          <a:xfrm>
            <a:off x="852950" y="1525600"/>
            <a:ext cx="8343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/bin/gcc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20"/>
          <p:cNvPicPr preferRelativeResize="0"/>
          <p:nvPr/>
        </p:nvPicPr>
        <p:blipFill rotWithShape="1">
          <a:blip r:embed="rId11">
            <a:alphaModFix/>
          </a:blip>
          <a:srcRect b="33532" l="-5190" r="5190" t="15413"/>
          <a:stretch/>
        </p:blipFill>
        <p:spPr>
          <a:xfrm>
            <a:off x="3989586" y="2559201"/>
            <a:ext cx="1029747" cy="70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3974" y="2719275"/>
            <a:ext cx="620977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89999" y="2846982"/>
            <a:ext cx="620977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1284998" y="2217025"/>
            <a:ext cx="6957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Source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Code</a:t>
            </a:r>
            <a:endParaRPr sz="1000"/>
          </a:p>
        </p:txBody>
      </p:sp>
      <p:cxnSp>
        <p:nvCxnSpPr>
          <p:cNvPr id="319" name="Google Shape;319;p20"/>
          <p:cNvCxnSpPr>
            <a:stCxn id="317" idx="3"/>
          </p:cNvCxnSpPr>
          <p:nvPr/>
        </p:nvCxnSpPr>
        <p:spPr>
          <a:xfrm flipH="1" rot="10800000">
            <a:off x="2210976" y="3075732"/>
            <a:ext cx="15627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20"/>
          <p:cNvSpPr txBox="1"/>
          <p:nvPr/>
        </p:nvSpPr>
        <p:spPr>
          <a:xfrm>
            <a:off x="599198" y="2910125"/>
            <a:ext cx="11331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/bin/secscan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3658500" y="844504"/>
            <a:ext cx="182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22125" y="4000182"/>
            <a:ext cx="834300" cy="66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20147" y="4154728"/>
            <a:ext cx="438268" cy="45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744335" y="4360428"/>
            <a:ext cx="438268" cy="458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20"/>
          <p:cNvCxnSpPr/>
          <p:nvPr/>
        </p:nvCxnSpPr>
        <p:spPr>
          <a:xfrm>
            <a:off x="1241054" y="4285761"/>
            <a:ext cx="27264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20"/>
          <p:cNvSpPr txBox="1"/>
          <p:nvPr/>
        </p:nvSpPr>
        <p:spPr>
          <a:xfrm>
            <a:off x="620929" y="4471552"/>
            <a:ext cx="1182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latin typeface="Courier New"/>
                <a:ea typeface="Courier New"/>
                <a:cs typeface="Courier New"/>
                <a:sym typeface="Courier New"/>
              </a:rPr>
              <a:t>/bin/cucumber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7562138" y="756140"/>
            <a:ext cx="996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Artifact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Making Sense of the Triplets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490950" y="4317100"/>
            <a:ext cx="8115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latin typeface="Lato"/>
                <a:ea typeface="Lato"/>
                <a:cs typeface="Lato"/>
                <a:sym typeface="Lato"/>
              </a:rPr>
              <a:t>The connections we seek are reduced to </a:t>
            </a:r>
            <a:r>
              <a:rPr b="1" i="1" lang="en-US" sz="2200">
                <a:latin typeface="Lato"/>
                <a:ea typeface="Lato"/>
                <a:cs typeface="Lato"/>
                <a:sym typeface="Lato"/>
              </a:rPr>
              <a:t>finding paths on a digraph</a:t>
            </a:r>
            <a:r>
              <a:rPr i="1" lang="en-US" sz="2200">
                <a:latin typeface="Lato"/>
                <a:ea typeface="Lato"/>
                <a:cs typeface="Lato"/>
                <a:sym typeface="Lato"/>
              </a:rPr>
              <a:t>.</a:t>
            </a:r>
            <a:endParaRPr i="1" sz="22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4" name="Google Shape;334;p21"/>
          <p:cNvGrpSpPr/>
          <p:nvPr/>
        </p:nvGrpSpPr>
        <p:grpSpPr>
          <a:xfrm>
            <a:off x="518375" y="1505225"/>
            <a:ext cx="2720448" cy="1999475"/>
            <a:chOff x="899375" y="1048025"/>
            <a:chExt cx="2720448" cy="1999475"/>
          </a:xfrm>
        </p:grpSpPr>
        <p:pic>
          <p:nvPicPr>
            <p:cNvPr id="335" name="Google Shape;335;p21"/>
            <p:cNvPicPr preferRelativeResize="0"/>
            <p:nvPr/>
          </p:nvPicPr>
          <p:blipFill rotWithShape="1">
            <a:blip r:embed="rId3">
              <a:alphaModFix/>
            </a:blip>
            <a:srcRect b="16169" l="19124" r="19025" t="6688"/>
            <a:stretch/>
          </p:blipFill>
          <p:spPr>
            <a:xfrm>
              <a:off x="1204175" y="1352825"/>
              <a:ext cx="2415648" cy="1694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20000" dist="104775">
                <a:srgbClr val="000000">
                  <a:alpha val="50000"/>
                </a:srgbClr>
              </a:outerShdw>
            </a:effectLst>
          </p:spPr>
        </p:pic>
        <p:pic>
          <p:nvPicPr>
            <p:cNvPr id="336" name="Google Shape;336;p21"/>
            <p:cNvPicPr preferRelativeResize="0"/>
            <p:nvPr/>
          </p:nvPicPr>
          <p:blipFill rotWithShape="1">
            <a:blip r:embed="rId3">
              <a:alphaModFix/>
            </a:blip>
            <a:srcRect b="16169" l="19124" r="19025" t="6688"/>
            <a:stretch/>
          </p:blipFill>
          <p:spPr>
            <a:xfrm>
              <a:off x="1051775" y="1200425"/>
              <a:ext cx="2415648" cy="1694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20000" dist="104775">
                <a:srgbClr val="000000">
                  <a:alpha val="50000"/>
                </a:srgbClr>
              </a:outerShdw>
            </a:effectLst>
          </p:spPr>
        </p:pic>
        <p:pic>
          <p:nvPicPr>
            <p:cNvPr id="337" name="Google Shape;337;p21"/>
            <p:cNvPicPr preferRelativeResize="0"/>
            <p:nvPr/>
          </p:nvPicPr>
          <p:blipFill rotWithShape="1">
            <a:blip r:embed="rId3">
              <a:alphaModFix/>
            </a:blip>
            <a:srcRect b="16169" l="19124" r="19025" t="6688"/>
            <a:stretch/>
          </p:blipFill>
          <p:spPr>
            <a:xfrm>
              <a:off x="899375" y="1048025"/>
              <a:ext cx="2415648" cy="16946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2820000" dist="104775">
                <a:srgbClr val="000000">
                  <a:alpha val="50000"/>
                </a:srgbClr>
              </a:outerShdw>
            </a:effectLst>
          </p:spPr>
        </p:pic>
      </p:grpSp>
      <p:sp>
        <p:nvSpPr>
          <p:cNvPr id="338" name="Google Shape;338;p21"/>
          <p:cNvSpPr/>
          <p:nvPr/>
        </p:nvSpPr>
        <p:spPr>
          <a:xfrm>
            <a:off x="3939300" y="2412025"/>
            <a:ext cx="1265400" cy="63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21"/>
          <p:cNvGrpSpPr/>
          <p:nvPr/>
        </p:nvGrpSpPr>
        <p:grpSpPr>
          <a:xfrm>
            <a:off x="5905175" y="1379700"/>
            <a:ext cx="2389001" cy="2548796"/>
            <a:chOff x="5905175" y="1379700"/>
            <a:chExt cx="2389001" cy="2548796"/>
          </a:xfrm>
        </p:grpSpPr>
        <p:pic>
          <p:nvPicPr>
            <p:cNvPr id="340" name="Google Shape;34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2475" y="1691201"/>
              <a:ext cx="1901701" cy="223729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341" name="Google Shape;34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175" y="1379700"/>
              <a:ext cx="1032326" cy="10323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21"/>
          <p:cNvSpPr txBox="1"/>
          <p:nvPr/>
        </p:nvSpPr>
        <p:spPr>
          <a:xfrm>
            <a:off x="490900" y="863850"/>
            <a:ext cx="81153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load the collected IPO triplets into a graph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262950" y="2377425"/>
            <a:ext cx="2618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lang="en-US"/>
              <a:t>Demo time!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491025" y="3091500"/>
            <a:ext cx="17310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highlight>
                  <a:srgbClr val="043263"/>
                </a:highlight>
              </a:rPr>
              <a:t>(See </a:t>
            </a:r>
            <a:r>
              <a:rPr lang="en-US">
                <a:solidFill>
                  <a:schemeClr val="accent3"/>
                </a:solidFill>
                <a:highlight>
                  <a:srgbClr val="043263"/>
                </a:highlight>
                <a:latin typeface="Courier New"/>
                <a:ea typeface="Courier New"/>
                <a:cs typeface="Courier New"/>
                <a:sym typeface="Courier New"/>
              </a:rPr>
              <a:t>demo</a:t>
            </a:r>
            <a:r>
              <a:rPr lang="en-US">
                <a:solidFill>
                  <a:schemeClr val="accent3"/>
                </a:solidFill>
                <a:highlight>
                  <a:srgbClr val="043263"/>
                </a:highlight>
              </a:rPr>
              <a:t> folder)</a:t>
            </a:r>
            <a:endParaRPr>
              <a:solidFill>
                <a:schemeClr val="accent3"/>
              </a:solidFill>
              <a:highlight>
                <a:srgbClr val="04326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Benefits of Artifact Tracing</a:t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753925" y="1441800"/>
            <a:ext cx="36183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No developer cooperation required if enforced at the CI/CD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Compatible with any Linux process,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independent of the programming language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No added complexity for developers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Logged data can be checked at any given time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Provides an alternative to internal CPE-like schemes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400" u="none">
              <a:solidFill>
                <a:srgbClr val="12121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1" y="1518921"/>
            <a:ext cx="118000" cy="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1" y="2236088"/>
            <a:ext cx="118000" cy="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1" y="2963885"/>
            <a:ext cx="118000" cy="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1" y="3444380"/>
            <a:ext cx="118000" cy="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11" y="3950052"/>
            <a:ext cx="118000" cy="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Next Steps</a:t>
            </a:r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484011" y="1441800"/>
            <a:ext cx="3888214" cy="2259900"/>
            <a:chOff x="484011" y="1456343"/>
            <a:chExt cx="3888214" cy="2259900"/>
          </a:xfrm>
        </p:grpSpPr>
        <p:sp>
          <p:nvSpPr>
            <p:cNvPr id="366" name="Google Shape;366;p24"/>
            <p:cNvSpPr txBox="1"/>
            <p:nvPr/>
          </p:nvSpPr>
          <p:spPr>
            <a:xfrm>
              <a:off x="753925" y="1456343"/>
              <a:ext cx="3618300" cy="22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Implement a PoC based on </a:t>
              </a:r>
              <a:r>
                <a:rPr b="1" lang="en-US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eBPF</a:t>
              </a: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+ LSM|FUSE</a:t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Develop an end-to-end workflow for ProcTool</a:t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317500" lvl="0" marL="457200" marR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400"/>
                <a:buFont typeface="Lato Light"/>
                <a:buChar char="-"/>
              </a:pP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How to </a:t>
              </a:r>
              <a:r>
                <a:rPr b="1" lang="en-US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store</a:t>
              </a: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, </a:t>
              </a:r>
              <a:r>
                <a:rPr b="1" lang="en-US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share</a:t>
              </a: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and </a:t>
              </a:r>
              <a:r>
                <a:rPr b="1" lang="en-US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query</a:t>
              </a:r>
              <a:r>
                <a:rPr lang="en-US">
                  <a:solidFill>
                    <a:srgbClr val="666666"/>
                  </a:solidFill>
                  <a:latin typeface="Lato Light"/>
                  <a:ea typeface="Lato Light"/>
                  <a:cs typeface="Lato Light"/>
                  <a:sym typeface="Lato Light"/>
                </a:rPr>
                <a:t> all gathered data</a:t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0" lvl="0" marL="0" marR="0" rtl="0" algn="l">
                <a:lnSpc>
                  <a:spcPct val="11000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pic>
          <p:nvPicPr>
            <p:cNvPr id="367" name="Google Shape;36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4011" y="1533464"/>
              <a:ext cx="118000" cy="6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136" y="2025255"/>
              <a:ext cx="118000" cy="67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1711" y="2487927"/>
              <a:ext cx="118000" cy="67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464500" y="1893208"/>
            <a:ext cx="5418000" cy="13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75" name="Google Shape;375;p25"/>
          <p:cNvSpPr txBox="1"/>
          <p:nvPr/>
        </p:nvSpPr>
        <p:spPr>
          <a:xfrm>
            <a:off x="464504" y="3250401"/>
            <a:ext cx="4389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2850663" y="1526058"/>
            <a:ext cx="3921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lang="en-US">
                <a:latin typeface="Lato Light"/>
                <a:ea typeface="Lato Light"/>
                <a:cs typeface="Lato Light"/>
                <a:sym typeface="Lato Light"/>
              </a:rPr>
              <a:t>Index</a:t>
            </a:r>
            <a:endParaRPr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2796223" y="2266067"/>
            <a:ext cx="338747" cy="270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01</a:t>
            </a:r>
            <a:endParaRPr i="0" sz="2000" u="none" cap="small" strike="noStrike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2796223" y="2982390"/>
            <a:ext cx="365417" cy="285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cap="small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rPr>
              <a:t>02	</a:t>
            </a:r>
            <a:endParaRPr i="0" sz="2000" u="none" cap="small" strike="noStrike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2796223" y="3685261"/>
            <a:ext cx="367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small" strike="noStrike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3311868" y="2290830"/>
            <a:ext cx="4658651" cy="25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Problem</a:t>
            </a:r>
            <a:endParaRPr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3311869" y="3004897"/>
            <a:ext cx="5663856" cy="261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ProcTool’s Approach</a:t>
            </a:r>
            <a:endParaRPr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3311876" y="3701600"/>
            <a:ext cx="28857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2806388" y="4355806"/>
            <a:ext cx="3672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small" strike="noStrike">
              <a:solidFill>
                <a:schemeClr val="accent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3322022" y="4372150"/>
            <a:ext cx="3292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10293" y="2138755"/>
            <a:ext cx="4897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The Problem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495300" y="3539794"/>
            <a:ext cx="3982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487363" y="1192922"/>
            <a:ext cx="83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small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sz="4800" cap="small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i="0" sz="4800" u="none" cap="small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Artifact Generation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3712100" y="817947"/>
            <a:ext cx="99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482" y="1184616"/>
            <a:ext cx="996670" cy="951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2"/>
          <p:cNvGrpSpPr/>
          <p:nvPr/>
        </p:nvGrpSpPr>
        <p:grpSpPr>
          <a:xfrm>
            <a:off x="7488476" y="857816"/>
            <a:ext cx="996670" cy="1135526"/>
            <a:chOff x="7119338" y="832764"/>
            <a:chExt cx="1388700" cy="1582173"/>
          </a:xfrm>
        </p:grpSpPr>
        <p:sp>
          <p:nvSpPr>
            <p:cNvPr id="68" name="Google Shape;68;p12"/>
            <p:cNvSpPr txBox="1"/>
            <p:nvPr/>
          </p:nvSpPr>
          <p:spPr>
            <a:xfrm>
              <a:off x="7410825" y="2072937"/>
              <a:ext cx="648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.EXE</a:t>
              </a:r>
              <a:endParaRPr b="1" sz="900"/>
            </a:p>
          </p:txBody>
        </p:sp>
        <p:sp>
          <p:nvSpPr>
            <p:cNvPr id="69" name="Google Shape;69;p12"/>
            <p:cNvSpPr txBox="1"/>
            <p:nvPr/>
          </p:nvSpPr>
          <p:spPr>
            <a:xfrm>
              <a:off x="7119338" y="832764"/>
              <a:ext cx="13887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Artifact</a:t>
              </a:r>
              <a:endParaRPr/>
            </a:p>
          </p:txBody>
        </p:sp>
      </p:grpSp>
      <p:cxnSp>
        <p:nvCxnSpPr>
          <p:cNvPr id="70" name="Google Shape;70;p12"/>
          <p:cNvCxnSpPr>
            <a:stCxn id="71" idx="3"/>
            <a:endCxn id="72" idx="1"/>
          </p:cNvCxnSpPr>
          <p:nvPr/>
        </p:nvCxnSpPr>
        <p:spPr>
          <a:xfrm>
            <a:off x="4708700" y="1656798"/>
            <a:ext cx="762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2"/>
          <p:cNvCxnSpPr>
            <a:stCxn id="72" idx="3"/>
            <a:endCxn id="66" idx="1"/>
          </p:cNvCxnSpPr>
          <p:nvPr/>
        </p:nvCxnSpPr>
        <p:spPr>
          <a:xfrm>
            <a:off x="6467462" y="1660324"/>
            <a:ext cx="102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2"/>
          <p:cNvCxnSpPr>
            <a:stCxn id="75" idx="3"/>
            <a:endCxn id="71" idx="1"/>
          </p:cNvCxnSpPr>
          <p:nvPr/>
        </p:nvCxnSpPr>
        <p:spPr>
          <a:xfrm flipH="1" rot="10800000">
            <a:off x="3060016" y="1656729"/>
            <a:ext cx="6522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2"/>
          <p:cNvSpPr txBox="1"/>
          <p:nvPr/>
        </p:nvSpPr>
        <p:spPr>
          <a:xfrm>
            <a:off x="1991421" y="817950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</a:t>
            </a:r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97" y="1126997"/>
            <a:ext cx="911119" cy="106666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5416784" y="857887"/>
            <a:ext cx="996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793" y="1272439"/>
            <a:ext cx="996669" cy="77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24" y="1305166"/>
            <a:ext cx="772998" cy="6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 txBox="1"/>
          <p:nvPr/>
        </p:nvSpPr>
        <p:spPr>
          <a:xfrm>
            <a:off x="298875" y="802425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</p:txBody>
      </p:sp>
      <p:cxnSp>
        <p:nvCxnSpPr>
          <p:cNvPr id="80" name="Google Shape;80;p12"/>
          <p:cNvCxnSpPr>
            <a:stCxn id="78" idx="3"/>
            <a:endCxn id="75" idx="1"/>
          </p:cNvCxnSpPr>
          <p:nvPr/>
        </p:nvCxnSpPr>
        <p:spPr>
          <a:xfrm>
            <a:off x="1350322" y="1651566"/>
            <a:ext cx="7986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2"/>
          <p:cNvPicPr preferRelativeResize="0"/>
          <p:nvPr/>
        </p:nvPicPr>
        <p:blipFill rotWithShape="1">
          <a:blip r:embed="rId7">
            <a:alphaModFix/>
          </a:blip>
          <a:srcRect b="31644" l="-2560" r="2559" t="14383"/>
          <a:stretch/>
        </p:blipFill>
        <p:spPr>
          <a:xfrm>
            <a:off x="3712100" y="1298212"/>
            <a:ext cx="996600" cy="717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2"/>
          <p:cNvCxnSpPr>
            <a:stCxn id="71" idx="3"/>
            <a:endCxn id="66" idx="1"/>
          </p:cNvCxnSpPr>
          <p:nvPr/>
        </p:nvCxnSpPr>
        <p:spPr>
          <a:xfrm>
            <a:off x="4708700" y="1656798"/>
            <a:ext cx="27798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The Issue of Trust in the Artifact Generation Process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73000" y="1045921"/>
            <a:ext cx="8502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A5A5"/>
                </a:solidFill>
                <a:latin typeface="Lato"/>
                <a:ea typeface="Lato"/>
                <a:cs typeface="Lato"/>
                <a:sym typeface="Lato"/>
              </a:rPr>
              <a:t>Build tools are critical,  </a:t>
            </a:r>
            <a:r>
              <a:rPr b="1" lang="en-US" sz="1800">
                <a:solidFill>
                  <a:srgbClr val="02A5A5"/>
                </a:solidFill>
                <a:latin typeface="Lato"/>
                <a:ea typeface="Lato"/>
                <a:cs typeface="Lato"/>
                <a:sym typeface="Lato"/>
              </a:rPr>
              <a:t>must</a:t>
            </a:r>
            <a:r>
              <a:rPr lang="en-US" sz="1800">
                <a:solidFill>
                  <a:srgbClr val="02A5A5"/>
                </a:solidFill>
                <a:latin typeface="Lato"/>
                <a:ea typeface="Lato"/>
                <a:cs typeface="Lato"/>
                <a:sym typeface="Lato"/>
              </a:rPr>
              <a:t> be certified</a:t>
            </a:r>
            <a:endParaRPr sz="1800">
              <a:solidFill>
                <a:srgbClr val="02A5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4907280" y="1797686"/>
            <a:ext cx="4236600" cy="31776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376999" y="1983175"/>
            <a:ext cx="3587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If you don’t know which tools affect the build, you have to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validate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remember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all of them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Bugs affecting build tools may affect produced artifacts.  Which ones?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If needed (e.g: audit), 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no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strong evidence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can be provided that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links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 set of sources and tools with a deployed artifact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2964351"/>
            <a:ext cx="95250" cy="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2069757"/>
            <a:ext cx="95250" cy="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3850594"/>
            <a:ext cx="95250" cy="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473007" y="1486767"/>
            <a:ext cx="2856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2A5A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50" y="2731404"/>
            <a:ext cx="4531100" cy="8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14"/>
          <p:cNvCxnSpPr/>
          <p:nvPr/>
        </p:nvCxnSpPr>
        <p:spPr>
          <a:xfrm flipH="1" rot="-5400000">
            <a:off x="2888706" y="2214210"/>
            <a:ext cx="881100" cy="1144800"/>
          </a:xfrm>
          <a:prstGeom prst="bentConnector2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00" name="Google Shape;100;p14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Artifact Generation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" name="Google Shape;101;p14"/>
          <p:cNvCxnSpPr>
            <a:stCxn id="102" idx="3"/>
            <a:endCxn id="103" idx="1"/>
          </p:cNvCxnSpPr>
          <p:nvPr/>
        </p:nvCxnSpPr>
        <p:spPr>
          <a:xfrm flipH="1" rot="10800000">
            <a:off x="3060016" y="1656729"/>
            <a:ext cx="6522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712100" y="817947"/>
            <a:ext cx="99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482" y="1184616"/>
            <a:ext cx="996670" cy="951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4"/>
          <p:cNvGrpSpPr/>
          <p:nvPr/>
        </p:nvGrpSpPr>
        <p:grpSpPr>
          <a:xfrm>
            <a:off x="7488476" y="857816"/>
            <a:ext cx="996670" cy="1135526"/>
            <a:chOff x="7119338" y="832764"/>
            <a:chExt cx="1388700" cy="1582173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7410825" y="2072937"/>
              <a:ext cx="648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.EXE</a:t>
              </a:r>
              <a:endParaRPr b="1" sz="900"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119338" y="832764"/>
              <a:ext cx="13887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Artifact</a:t>
              </a:r>
              <a:endParaRPr/>
            </a:p>
          </p:txBody>
        </p:sp>
      </p:grpSp>
      <p:cxnSp>
        <p:nvCxnSpPr>
          <p:cNvPr id="109" name="Google Shape;109;p14"/>
          <p:cNvCxnSpPr>
            <a:stCxn id="103" idx="3"/>
            <a:endCxn id="110" idx="1"/>
          </p:cNvCxnSpPr>
          <p:nvPr/>
        </p:nvCxnSpPr>
        <p:spPr>
          <a:xfrm>
            <a:off x="4708700" y="1656798"/>
            <a:ext cx="762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10" idx="3"/>
            <a:endCxn id="105" idx="1"/>
          </p:cNvCxnSpPr>
          <p:nvPr/>
        </p:nvCxnSpPr>
        <p:spPr>
          <a:xfrm>
            <a:off x="6467462" y="1660324"/>
            <a:ext cx="1020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1991421" y="817950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97" y="1126997"/>
            <a:ext cx="911119" cy="1066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5416784" y="857887"/>
            <a:ext cx="996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793" y="1272439"/>
            <a:ext cx="996669" cy="77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24" y="1305166"/>
            <a:ext cx="772998" cy="69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9213" y="2703825"/>
            <a:ext cx="934590" cy="7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7125" y="4195111"/>
            <a:ext cx="996674" cy="69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4755" y="2545984"/>
            <a:ext cx="934575" cy="105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64740" y="3918351"/>
            <a:ext cx="934576" cy="124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/>
        </p:nvSpPr>
        <p:spPr>
          <a:xfrm>
            <a:off x="298875" y="802425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</a:t>
            </a:r>
            <a:endParaRPr/>
          </a:p>
        </p:txBody>
      </p:sp>
      <p:cxnSp>
        <p:nvCxnSpPr>
          <p:cNvPr id="120" name="Google Shape;120;p14"/>
          <p:cNvCxnSpPr>
            <a:stCxn id="114" idx="3"/>
            <a:endCxn id="102" idx="1"/>
          </p:cNvCxnSpPr>
          <p:nvPr/>
        </p:nvCxnSpPr>
        <p:spPr>
          <a:xfrm>
            <a:off x="1350322" y="1651566"/>
            <a:ext cx="798600" cy="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02" idx="2"/>
            <a:endCxn id="116" idx="1"/>
          </p:cNvCxnSpPr>
          <p:nvPr/>
        </p:nvCxnSpPr>
        <p:spPr>
          <a:xfrm flipH="1" rot="-5400000">
            <a:off x="1971906" y="2826210"/>
            <a:ext cx="2347800" cy="10827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4"/>
          <p:cNvCxnSpPr>
            <a:stCxn id="102" idx="2"/>
            <a:endCxn id="115" idx="1"/>
          </p:cNvCxnSpPr>
          <p:nvPr/>
        </p:nvCxnSpPr>
        <p:spPr>
          <a:xfrm flipH="1" rot="-5400000">
            <a:off x="2736306" y="2061810"/>
            <a:ext cx="881100" cy="11448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4"/>
          <p:cNvCxnSpPr>
            <a:stCxn id="115" idx="3"/>
            <a:endCxn id="117" idx="1"/>
          </p:cNvCxnSpPr>
          <p:nvPr/>
        </p:nvCxnSpPr>
        <p:spPr>
          <a:xfrm>
            <a:off x="4683802" y="3074875"/>
            <a:ext cx="88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16" idx="3"/>
            <a:endCxn id="118" idx="1"/>
          </p:cNvCxnSpPr>
          <p:nvPr/>
        </p:nvCxnSpPr>
        <p:spPr>
          <a:xfrm>
            <a:off x="4683799" y="4541406"/>
            <a:ext cx="88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4"/>
          <p:cNvSpPr txBox="1"/>
          <p:nvPr/>
        </p:nvSpPr>
        <p:spPr>
          <a:xfrm>
            <a:off x="3321325" y="2405300"/>
            <a:ext cx="182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Scanner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3517614" y="3884988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Runner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5497575" y="2178438"/>
            <a:ext cx="996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Security Report</a:t>
            </a:r>
            <a:endParaRPr sz="1200"/>
          </a:p>
        </p:txBody>
      </p:sp>
      <p:sp>
        <p:nvSpPr>
          <p:cNvPr id="128" name="Google Shape;128;p14"/>
          <p:cNvSpPr txBox="1"/>
          <p:nvPr/>
        </p:nvSpPr>
        <p:spPr>
          <a:xfrm>
            <a:off x="5497563" y="3649613"/>
            <a:ext cx="996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Test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Report</a:t>
            </a:r>
            <a:endParaRPr sz="1200"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11">
            <a:alphaModFix/>
          </a:blip>
          <a:srcRect b="31644" l="-2560" r="2559" t="14383"/>
          <a:stretch/>
        </p:blipFill>
        <p:spPr>
          <a:xfrm>
            <a:off x="3712100" y="1298212"/>
            <a:ext cx="996600" cy="717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4"/>
          <p:cNvCxnSpPr/>
          <p:nvPr/>
        </p:nvCxnSpPr>
        <p:spPr>
          <a:xfrm>
            <a:off x="4649153" y="3213850"/>
            <a:ext cx="881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 flipH="1" rot="-5400000">
            <a:off x="2124306" y="2978610"/>
            <a:ext cx="2347800" cy="1082700"/>
          </a:xfrm>
          <a:prstGeom prst="bentConnector2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31" name="Google Shape;131;p14"/>
          <p:cNvCxnSpPr/>
          <p:nvPr/>
        </p:nvCxnSpPr>
        <p:spPr>
          <a:xfrm flipH="1" rot="10800000">
            <a:off x="3064179" y="1884641"/>
            <a:ext cx="652200" cy="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4"/>
          <p:cNvCxnSpPr/>
          <p:nvPr/>
        </p:nvCxnSpPr>
        <p:spPr>
          <a:xfrm>
            <a:off x="4709038" y="1870023"/>
            <a:ext cx="762000" cy="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/>
          <p:nvPr/>
        </p:nvCxnSpPr>
        <p:spPr>
          <a:xfrm>
            <a:off x="6467800" y="1873548"/>
            <a:ext cx="102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4647440" y="4696325"/>
            <a:ext cx="881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5"/>
          <p:cNvCxnSpPr/>
          <p:nvPr/>
        </p:nvCxnSpPr>
        <p:spPr>
          <a:xfrm flipH="1" rot="-5400000">
            <a:off x="2888706" y="2214210"/>
            <a:ext cx="881100" cy="1144800"/>
          </a:xfrm>
          <a:prstGeom prst="bentConnector2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Artifact Generation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712100" y="817947"/>
            <a:ext cx="99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482" y="1184616"/>
            <a:ext cx="996670" cy="9514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5"/>
          <p:cNvGrpSpPr/>
          <p:nvPr/>
        </p:nvGrpSpPr>
        <p:grpSpPr>
          <a:xfrm>
            <a:off x="7488476" y="857816"/>
            <a:ext cx="996670" cy="1135526"/>
            <a:chOff x="7119338" y="832764"/>
            <a:chExt cx="1388700" cy="1582173"/>
          </a:xfrm>
        </p:grpSpPr>
        <p:sp>
          <p:nvSpPr>
            <p:cNvPr id="144" name="Google Shape;144;p15"/>
            <p:cNvSpPr txBox="1"/>
            <p:nvPr/>
          </p:nvSpPr>
          <p:spPr>
            <a:xfrm>
              <a:off x="7410825" y="2072937"/>
              <a:ext cx="648900" cy="3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00"/>
                <a:t>.EXE</a:t>
              </a:r>
              <a:endParaRPr b="1" sz="900"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7119338" y="832764"/>
              <a:ext cx="1388700" cy="4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Artifact</a:t>
              </a:r>
              <a:endParaRPr/>
            </a:p>
          </p:txBody>
        </p:sp>
      </p:grpSp>
      <p:sp>
        <p:nvSpPr>
          <p:cNvPr id="146" name="Google Shape;146;p15"/>
          <p:cNvSpPr txBox="1"/>
          <p:nvPr/>
        </p:nvSpPr>
        <p:spPr>
          <a:xfrm>
            <a:off x="1991421" y="817950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 Code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97" y="1126997"/>
            <a:ext cx="911119" cy="1066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5416784" y="857887"/>
            <a:ext cx="9966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0793" y="1272439"/>
            <a:ext cx="996669" cy="77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213" y="2703825"/>
            <a:ext cx="934590" cy="74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87125" y="4195111"/>
            <a:ext cx="996674" cy="69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64755" y="2545984"/>
            <a:ext cx="934575" cy="1057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4740" y="3918351"/>
            <a:ext cx="934576" cy="12461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3321325" y="2405300"/>
            <a:ext cx="1827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Scanner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3517614" y="3884988"/>
            <a:ext cx="1329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Runner</a:t>
            </a:r>
            <a:endParaRPr/>
          </a:p>
        </p:txBody>
      </p:sp>
      <p:sp>
        <p:nvSpPr>
          <p:cNvPr id="156" name="Google Shape;156;p15"/>
          <p:cNvSpPr txBox="1"/>
          <p:nvPr/>
        </p:nvSpPr>
        <p:spPr>
          <a:xfrm>
            <a:off x="5497575" y="2178438"/>
            <a:ext cx="996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Security Report</a:t>
            </a:r>
            <a:endParaRPr sz="1200"/>
          </a:p>
        </p:txBody>
      </p:sp>
      <p:sp>
        <p:nvSpPr>
          <p:cNvPr id="157" name="Google Shape;157;p15"/>
          <p:cNvSpPr txBox="1"/>
          <p:nvPr/>
        </p:nvSpPr>
        <p:spPr>
          <a:xfrm>
            <a:off x="5497563" y="3649613"/>
            <a:ext cx="9966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Test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Report</a:t>
            </a:r>
            <a:endParaRPr sz="1200"/>
          </a:p>
        </p:txBody>
      </p:sp>
      <p:pic>
        <p:nvPicPr>
          <p:cNvPr id="158" name="Google Shape;158;p15"/>
          <p:cNvPicPr preferRelativeResize="0"/>
          <p:nvPr/>
        </p:nvPicPr>
        <p:blipFill rotWithShape="1">
          <a:blip r:embed="rId10">
            <a:alphaModFix/>
          </a:blip>
          <a:srcRect b="31644" l="-2560" r="2559" t="14383"/>
          <a:stretch/>
        </p:blipFill>
        <p:spPr>
          <a:xfrm>
            <a:off x="3712100" y="1298212"/>
            <a:ext cx="996600" cy="717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5"/>
          <p:cNvCxnSpPr/>
          <p:nvPr/>
        </p:nvCxnSpPr>
        <p:spPr>
          <a:xfrm>
            <a:off x="4649153" y="3213850"/>
            <a:ext cx="881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flipH="1" rot="-5400000">
            <a:off x="2124306" y="2978610"/>
            <a:ext cx="2347800" cy="1082700"/>
          </a:xfrm>
          <a:prstGeom prst="bentConnector2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161" name="Google Shape;161;p15"/>
          <p:cNvCxnSpPr/>
          <p:nvPr/>
        </p:nvCxnSpPr>
        <p:spPr>
          <a:xfrm flipH="1" rot="10800000">
            <a:off x="3064179" y="1884641"/>
            <a:ext cx="652200" cy="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5"/>
          <p:cNvCxnSpPr/>
          <p:nvPr/>
        </p:nvCxnSpPr>
        <p:spPr>
          <a:xfrm>
            <a:off x="4709038" y="1870023"/>
            <a:ext cx="762000" cy="3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6467800" y="1873548"/>
            <a:ext cx="10209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5"/>
          <p:cNvCxnSpPr/>
          <p:nvPr/>
        </p:nvCxnSpPr>
        <p:spPr>
          <a:xfrm>
            <a:off x="4647440" y="4696325"/>
            <a:ext cx="881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473010" y="406726"/>
            <a:ext cx="6884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/>
              <a:t>The Issue of </a:t>
            </a:r>
            <a:r>
              <a:rPr lang="en-US"/>
              <a:t>Matching Reports with Artifacts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473000" y="1045921"/>
            <a:ext cx="8502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2A5A5"/>
                </a:solidFill>
                <a:latin typeface="Lato"/>
                <a:ea typeface="Lato"/>
                <a:cs typeface="Lato"/>
                <a:sym typeface="Lato"/>
              </a:rPr>
              <a:t>Gathering all info pertinent to a deployed artifact is hard</a:t>
            </a:r>
            <a:endParaRPr sz="1800">
              <a:solidFill>
                <a:srgbClr val="02A5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2A5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4907280" y="1797686"/>
            <a:ext cx="4236600" cy="31776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5376999" y="1983175"/>
            <a:ext cx="3587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Knowing the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precise version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of the QA tools is essential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The same with their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configuration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and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databases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The info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linking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reports to artifacts is only present (with luck!) on the CI/CD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logs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Gathering this info is usually a </a:t>
            </a:r>
            <a:r>
              <a:rPr b="1" lang="en-US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manual</a:t>
            </a:r>
            <a:r>
              <a:rPr lang="en-US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process</a:t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2069757"/>
            <a:ext cx="95250" cy="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2973566"/>
            <a:ext cx="95250" cy="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3844333"/>
            <a:ext cx="95250" cy="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277" y="4740866"/>
            <a:ext cx="95250" cy="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473007" y="1486767"/>
            <a:ext cx="2856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825" lIns="0" spcFirstLastPara="1" rIns="0" wrap="square" tIns="1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2A5A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3266"/>
            <a:ext cx="4602481" cy="2345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10303" y="2138750"/>
            <a:ext cx="67062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Introducing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Artifact Tracing via IO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en-US">
                <a:latin typeface="Lato"/>
                <a:ea typeface="Lato"/>
                <a:cs typeface="Lato"/>
                <a:sym typeface="Lato"/>
              </a:rPr>
              <a:t>Monitoring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495300" y="3539794"/>
            <a:ext cx="39825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487363" y="1192922"/>
            <a:ext cx="8313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4800" u="none" cap="small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-US" sz="4800" cap="small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4800" cap="small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 BBVA 16-9">
  <a:themeElements>
    <a:clrScheme name="BBVA CORONITA">
      <a:dk1>
        <a:srgbClr val="004481"/>
      </a:dk1>
      <a:lt1>
        <a:srgbClr val="FFFFFF"/>
      </a:lt1>
      <a:dk2>
        <a:srgbClr val="1464A5"/>
      </a:dk2>
      <a:lt2>
        <a:srgbClr val="121212"/>
      </a:lt2>
      <a:accent1>
        <a:srgbClr val="1973B8"/>
      </a:accent1>
      <a:accent2>
        <a:srgbClr val="5BBEFF"/>
      </a:accent2>
      <a:accent3>
        <a:srgbClr val="2DCCCD"/>
      </a:accent3>
      <a:accent4>
        <a:srgbClr val="072146"/>
      </a:accent4>
      <a:accent5>
        <a:srgbClr val="D8BE75"/>
      </a:accent5>
      <a:accent6>
        <a:srgbClr val="F7893B"/>
      </a:accent6>
      <a:hlink>
        <a:srgbClr val="004481"/>
      </a:hlink>
      <a:folHlink>
        <a:srgbClr val="0721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