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B3DDC-6B39-485E-B28D-46AF08915D5A}" v="76" dt="2023-03-24T16:24:28.715"/>
    <p1510:client id="{BB101185-4D9C-46ED-9998-85FE84B4AB1A}" v="94" dt="2023-03-24T16:15:06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7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8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860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74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60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59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72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6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9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6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9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1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9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01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3FAC-DD5C-86F0-8361-B9204326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11CD-9328-A27F-2D90-22B3ACF4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10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06619E-2F0C-FFF0-8B09-3C7B4EFAA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755" y="784076"/>
            <a:ext cx="10797395" cy="5695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4400" b="1" dirty="0">
                <a:solidFill>
                  <a:schemeClr val="tx1"/>
                </a:solidFill>
              </a:rPr>
              <a:t>PROBLEM: BACK TO THE PAST</a:t>
            </a:r>
            <a:endParaRPr lang="en-US" sz="4400">
              <a:solidFill>
                <a:schemeClr val="tx1"/>
              </a:solidFill>
              <a:cs typeface="Calibri" panose="020F0502020204030204"/>
            </a:endParaRPr>
          </a:p>
          <a:p>
            <a:pPr algn="just"/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Ivan is </a:t>
            </a:r>
            <a:r>
              <a:rPr lang="en-GB" sz="2800" b="1" dirty="0">
                <a:solidFill>
                  <a:schemeClr val="tx1"/>
                </a:solidFill>
                <a:ea typeface="+mn-lt"/>
                <a:cs typeface="+mn-lt"/>
              </a:rPr>
              <a:t>18 years old</a:t>
            </a: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 and receives an inheritance that consists of </a:t>
            </a:r>
            <a:r>
              <a:rPr lang="en-GB" sz="2800" b="1" dirty="0">
                <a:solidFill>
                  <a:schemeClr val="tx1"/>
                </a:solidFill>
                <a:ea typeface="+mn-lt"/>
                <a:cs typeface="+mn-lt"/>
              </a:rPr>
              <a:t>X</a:t>
            </a: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 money and a </a:t>
            </a:r>
            <a:r>
              <a:rPr lang="en-GB" sz="2800" b="1" dirty="0">
                <a:solidFill>
                  <a:schemeClr val="tx1"/>
                </a:solidFill>
                <a:ea typeface="+mn-lt"/>
                <a:cs typeface="+mn-lt"/>
              </a:rPr>
              <a:t>time machine</a:t>
            </a: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. He decides </a:t>
            </a:r>
            <a:r>
              <a:rPr lang="en-GB" sz="2800" b="1" dirty="0">
                <a:solidFill>
                  <a:schemeClr val="tx1"/>
                </a:solidFill>
                <a:ea typeface="+mn-lt"/>
                <a:cs typeface="+mn-lt"/>
              </a:rPr>
              <a:t>to return to 1800</a:t>
            </a: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, but does not know </a:t>
            </a:r>
            <a:r>
              <a:rPr lang="en-GB" sz="2800" b="1" dirty="0">
                <a:solidFill>
                  <a:schemeClr val="tx1"/>
                </a:solidFill>
                <a:ea typeface="+mn-lt"/>
                <a:cs typeface="+mn-lt"/>
              </a:rPr>
              <a:t>if the money</a:t>
            </a: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 will </a:t>
            </a:r>
            <a:r>
              <a:rPr lang="en-GB" sz="2800" b="1" dirty="0">
                <a:solidFill>
                  <a:schemeClr val="tx1"/>
                </a:solidFill>
                <a:ea typeface="+mn-lt"/>
                <a:cs typeface="+mn-lt"/>
              </a:rPr>
              <a:t>be enough</a:t>
            </a: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 to live without working. Write </a:t>
            </a:r>
            <a:r>
              <a:rPr lang="en-GB" sz="2800" b="1" dirty="0">
                <a:solidFill>
                  <a:schemeClr val="tx1"/>
                </a:solidFill>
                <a:ea typeface="+mn-lt"/>
                <a:cs typeface="+mn-lt"/>
              </a:rPr>
              <a:t>a program that calculates</a:t>
            </a: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 if Ivan </a:t>
            </a:r>
            <a:r>
              <a:rPr lang="en-GB" sz="2800" b="1" dirty="0">
                <a:solidFill>
                  <a:schemeClr val="tx1"/>
                </a:solidFill>
                <a:ea typeface="+mn-lt"/>
                <a:cs typeface="+mn-lt"/>
              </a:rPr>
              <a:t>will have enough money</a:t>
            </a: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 to not have to work until a particular year (inclusive). Assuming that </a:t>
            </a:r>
            <a:r>
              <a:rPr lang="en-GB" sz="2800" b="1" dirty="0">
                <a:solidFill>
                  <a:schemeClr val="tx1"/>
                </a:solidFill>
                <a:ea typeface="+mn-lt"/>
                <a:cs typeface="+mn-lt"/>
              </a:rPr>
              <a:t>for every even</a:t>
            </a: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 (1800, 1802, etc.) year he </a:t>
            </a:r>
            <a:r>
              <a:rPr lang="en-GB" sz="2800" b="1" dirty="0">
                <a:solidFill>
                  <a:schemeClr val="tx1"/>
                </a:solidFill>
                <a:ea typeface="+mn-lt"/>
                <a:cs typeface="+mn-lt"/>
              </a:rPr>
              <a:t>will spend 12 000 dollars</a:t>
            </a: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. For </a:t>
            </a:r>
            <a:r>
              <a:rPr lang="en-GB" sz="2800" b="1" dirty="0">
                <a:solidFill>
                  <a:schemeClr val="tx1"/>
                </a:solidFill>
                <a:ea typeface="+mn-lt"/>
                <a:cs typeface="+mn-lt"/>
              </a:rPr>
              <a:t>every odd one</a:t>
            </a: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 (1801, 1803, etc.) he will spend </a:t>
            </a:r>
            <a:r>
              <a:rPr lang="en-GB" sz="2800" b="1" dirty="0">
                <a:solidFill>
                  <a:schemeClr val="tx1"/>
                </a:solidFill>
                <a:ea typeface="+mn-lt"/>
                <a:cs typeface="+mn-lt"/>
              </a:rPr>
              <a:t>12 000 + 50 * [the age he will have reached in the given year]</a:t>
            </a: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GB" sz="2800">
              <a:solidFill>
                <a:schemeClr val="tx1"/>
              </a:solidFill>
              <a:cs typeface="Calibri"/>
            </a:endParaRPr>
          </a:p>
          <a:p>
            <a:pPr algn="just"/>
            <a:endParaRPr lang="en-GB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386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F28DC-17F4-4978-EC03-A96A193E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109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200" b="1" dirty="0"/>
              <a:t>INPUT DATA</a:t>
            </a:r>
            <a:endParaRPr lang="en-GB" sz="3200">
              <a:cs typeface="Calibri" panose="020F0502020204030204"/>
            </a:endParaRPr>
          </a:p>
          <a:p>
            <a:r>
              <a:rPr lang="en-GB" sz="3200" dirty="0">
                <a:ea typeface="+mn-lt"/>
                <a:cs typeface="+mn-lt"/>
              </a:rPr>
              <a:t>The input is read from the console and </a:t>
            </a:r>
            <a:r>
              <a:rPr lang="en-GB" sz="3200" b="1" dirty="0">
                <a:ea typeface="+mn-lt"/>
                <a:cs typeface="+mn-lt"/>
              </a:rPr>
              <a:t>contains exactly 2 lines</a:t>
            </a:r>
            <a:r>
              <a:rPr lang="en-GB" sz="3200" dirty="0">
                <a:ea typeface="+mn-lt"/>
                <a:cs typeface="+mn-lt"/>
              </a:rPr>
              <a:t>:</a:t>
            </a:r>
            <a:endParaRPr lang="en-GB" sz="3200" dirty="0">
              <a:cs typeface="Calibri"/>
            </a:endParaRPr>
          </a:p>
          <a:p>
            <a:r>
              <a:rPr lang="en-GB" sz="3200" b="1" dirty="0">
                <a:ea typeface="+mn-lt"/>
                <a:cs typeface="+mn-lt"/>
              </a:rPr>
              <a:t>Inherited money</a:t>
            </a:r>
            <a:r>
              <a:rPr lang="en-GB" sz="3200" dirty="0">
                <a:ea typeface="+mn-lt"/>
                <a:cs typeface="+mn-lt"/>
              </a:rPr>
              <a:t> – a real number in the range [</a:t>
            </a:r>
            <a:r>
              <a:rPr lang="en-GB" sz="3200" b="1" dirty="0">
                <a:ea typeface="+mn-lt"/>
                <a:cs typeface="+mn-lt"/>
              </a:rPr>
              <a:t>1.00 … 1 000 000.00</a:t>
            </a:r>
            <a:r>
              <a:rPr lang="en-GB" sz="3200" dirty="0">
                <a:ea typeface="+mn-lt"/>
                <a:cs typeface="+mn-lt"/>
              </a:rPr>
              <a:t>].</a:t>
            </a:r>
            <a:endParaRPr lang="en-GB" sz="3200" dirty="0">
              <a:cs typeface="Calibri"/>
            </a:endParaRPr>
          </a:p>
          <a:p>
            <a:r>
              <a:rPr lang="en-GB" sz="3200" b="1" dirty="0">
                <a:ea typeface="+mn-lt"/>
                <a:cs typeface="+mn-lt"/>
              </a:rPr>
              <a:t>Year, until which he has to live in the past (inclusive)</a:t>
            </a:r>
            <a:r>
              <a:rPr lang="en-GB" sz="3200" dirty="0">
                <a:ea typeface="+mn-lt"/>
                <a:cs typeface="+mn-lt"/>
              </a:rPr>
              <a:t> – integer number in the range [</a:t>
            </a:r>
            <a:r>
              <a:rPr lang="en-GB" sz="3200" b="1" dirty="0">
                <a:ea typeface="+mn-lt"/>
                <a:cs typeface="+mn-lt"/>
              </a:rPr>
              <a:t>1801 … 1900</a:t>
            </a:r>
            <a:r>
              <a:rPr lang="en-GB" sz="3200" dirty="0">
                <a:ea typeface="+mn-lt"/>
                <a:cs typeface="+mn-lt"/>
              </a:rPr>
              <a:t>].</a:t>
            </a:r>
            <a:endParaRPr lang="en-GB" sz="3200" dirty="0">
              <a:cs typeface="Calibri"/>
            </a:endParaRPr>
          </a:p>
          <a:p>
            <a:endParaRPr lang="en-GB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88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314B-1440-6B1A-6C11-04A162B0F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45862"/>
            <a:ext cx="9492880" cy="5302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 b="1" dirty="0"/>
              <a:t>OUTPUT DATA</a:t>
            </a:r>
            <a:endParaRPr lang="en-GB" sz="3600"/>
          </a:p>
          <a:p>
            <a:pPr>
              <a:buClr>
                <a:srgbClr val="8AD0D6"/>
              </a:buClr>
            </a:pPr>
            <a:r>
              <a:rPr lang="en-GB" sz="2800" b="1" dirty="0">
                <a:ea typeface="+mj-lt"/>
                <a:cs typeface="+mj-lt"/>
              </a:rPr>
              <a:t>Print</a:t>
            </a:r>
            <a:r>
              <a:rPr lang="en-GB" sz="2800" dirty="0">
                <a:ea typeface="+mj-lt"/>
                <a:cs typeface="+mj-lt"/>
              </a:rPr>
              <a:t> on the console </a:t>
            </a:r>
            <a:r>
              <a:rPr lang="en-GB" sz="2800" b="1" dirty="0">
                <a:ea typeface="+mj-lt"/>
                <a:cs typeface="+mj-lt"/>
              </a:rPr>
              <a:t>1 line</a:t>
            </a:r>
            <a:r>
              <a:rPr lang="en-GB" sz="2800" dirty="0">
                <a:ea typeface="+mj-lt"/>
                <a:cs typeface="+mj-lt"/>
              </a:rPr>
              <a:t>. The </a:t>
            </a:r>
            <a:r>
              <a:rPr lang="en-GB" sz="2800" b="1" dirty="0">
                <a:ea typeface="+mj-lt"/>
                <a:cs typeface="+mj-lt"/>
              </a:rPr>
              <a:t>sum</a:t>
            </a:r>
            <a:r>
              <a:rPr lang="en-GB" sz="2800" dirty="0">
                <a:ea typeface="+mj-lt"/>
                <a:cs typeface="+mj-lt"/>
              </a:rPr>
              <a:t> must be </a:t>
            </a:r>
            <a:r>
              <a:rPr lang="en-GB" sz="2800" b="1" dirty="0">
                <a:ea typeface="+mj-lt"/>
                <a:cs typeface="+mj-lt"/>
              </a:rPr>
              <a:t>formatted</a:t>
            </a:r>
            <a:r>
              <a:rPr lang="en-GB" sz="2800" dirty="0">
                <a:ea typeface="+mj-lt"/>
                <a:cs typeface="+mj-lt"/>
              </a:rPr>
              <a:t> up to the </a:t>
            </a:r>
            <a:r>
              <a:rPr lang="en-GB" sz="2800" b="1" dirty="0">
                <a:ea typeface="+mj-lt"/>
                <a:cs typeface="+mj-lt"/>
              </a:rPr>
              <a:t>two symbols after the decimal point</a:t>
            </a:r>
            <a:r>
              <a:rPr lang="en-GB" sz="2800" dirty="0">
                <a:ea typeface="+mj-lt"/>
                <a:cs typeface="+mj-lt"/>
              </a:rPr>
              <a:t>:</a:t>
            </a:r>
            <a:endParaRPr lang="en-GB" sz="2800" dirty="0"/>
          </a:p>
          <a:p>
            <a:pPr>
              <a:buClr>
                <a:srgbClr val="8AD0D6"/>
              </a:buClr>
            </a:pPr>
            <a:r>
              <a:rPr lang="en-GB" sz="2800" dirty="0">
                <a:ea typeface="+mj-lt"/>
                <a:cs typeface="+mj-lt"/>
              </a:rPr>
              <a:t>If </a:t>
            </a:r>
            <a:r>
              <a:rPr lang="en-GB" sz="2800" b="1" dirty="0">
                <a:ea typeface="+mj-lt"/>
                <a:cs typeface="+mj-lt"/>
              </a:rPr>
              <a:t>money is enough</a:t>
            </a:r>
            <a:r>
              <a:rPr lang="en-GB" sz="2800" dirty="0">
                <a:ea typeface="+mj-lt"/>
                <a:cs typeface="+mj-lt"/>
              </a:rPr>
              <a:t>:</a:t>
            </a:r>
            <a:endParaRPr lang="en-GB" sz="2800" dirty="0"/>
          </a:p>
          <a:p>
            <a:pPr lvl="1">
              <a:buClr>
                <a:srgbClr val="8AD0D6"/>
              </a:buClr>
            </a:pPr>
            <a:r>
              <a:rPr lang="en-GB" sz="2400" b="1" dirty="0">
                <a:ea typeface="+mj-lt"/>
                <a:cs typeface="+mj-lt"/>
              </a:rPr>
              <a:t>"Yes! He will live a carefree life and will have {N} dollars left."</a:t>
            </a:r>
            <a:r>
              <a:rPr lang="en-GB" sz="2400" dirty="0">
                <a:ea typeface="+mj-lt"/>
                <a:cs typeface="+mj-lt"/>
              </a:rPr>
              <a:t> – where </a:t>
            </a:r>
            <a:r>
              <a:rPr lang="en-GB" sz="2400" b="1" dirty="0">
                <a:ea typeface="+mj-lt"/>
                <a:cs typeface="+mj-lt"/>
              </a:rPr>
              <a:t>N</a:t>
            </a:r>
            <a:r>
              <a:rPr lang="en-GB" sz="2400" dirty="0">
                <a:ea typeface="+mj-lt"/>
                <a:cs typeface="+mj-lt"/>
              </a:rPr>
              <a:t> is the money that will remain.</a:t>
            </a:r>
            <a:endParaRPr lang="en-GB" sz="2400"/>
          </a:p>
          <a:p>
            <a:pPr>
              <a:buClr>
                <a:srgbClr val="8AD0D6"/>
              </a:buClr>
            </a:pPr>
            <a:r>
              <a:rPr lang="en-GB" sz="2800" dirty="0">
                <a:ea typeface="+mj-lt"/>
                <a:cs typeface="+mj-lt"/>
              </a:rPr>
              <a:t>If </a:t>
            </a:r>
            <a:r>
              <a:rPr lang="en-GB" sz="2800" b="1" dirty="0">
                <a:ea typeface="+mj-lt"/>
                <a:cs typeface="+mj-lt"/>
              </a:rPr>
              <a:t>money is NOT enough</a:t>
            </a:r>
            <a:r>
              <a:rPr lang="en-GB" sz="2800" dirty="0">
                <a:ea typeface="+mj-lt"/>
                <a:cs typeface="+mj-lt"/>
              </a:rPr>
              <a:t>:</a:t>
            </a:r>
            <a:endParaRPr lang="en-GB" sz="2800" dirty="0"/>
          </a:p>
          <a:p>
            <a:pPr lvl="1">
              <a:buClr>
                <a:srgbClr val="8AD0D6"/>
              </a:buClr>
            </a:pPr>
            <a:r>
              <a:rPr lang="en-GB" sz="2400" b="1" dirty="0">
                <a:ea typeface="+mj-lt"/>
                <a:cs typeface="+mj-lt"/>
              </a:rPr>
              <a:t>"He will need {М} dollars to survive."</a:t>
            </a:r>
            <a:r>
              <a:rPr lang="en-GB" sz="2400" dirty="0">
                <a:ea typeface="+mj-lt"/>
                <a:cs typeface="+mj-lt"/>
              </a:rPr>
              <a:t> – where </a:t>
            </a:r>
            <a:r>
              <a:rPr lang="en-GB" sz="2400" b="1" dirty="0">
                <a:ea typeface="+mj-lt"/>
                <a:cs typeface="+mj-lt"/>
              </a:rPr>
              <a:t>M</a:t>
            </a:r>
            <a:r>
              <a:rPr lang="en-GB" sz="2400" dirty="0">
                <a:ea typeface="+mj-lt"/>
                <a:cs typeface="+mj-lt"/>
              </a:rPr>
              <a:t> is the sum that </a:t>
            </a:r>
            <a:r>
              <a:rPr lang="en-GB" sz="2400" b="1" dirty="0">
                <a:ea typeface="+mj-lt"/>
                <a:cs typeface="+mj-lt"/>
              </a:rPr>
              <a:t>is NOT enough</a:t>
            </a:r>
            <a:r>
              <a:rPr lang="en-GB" sz="2400" dirty="0">
                <a:ea typeface="+mj-lt"/>
                <a:cs typeface="+mj-lt"/>
              </a:rPr>
              <a:t>.</a:t>
            </a:r>
            <a:endParaRPr lang="en-GB" sz="2400"/>
          </a:p>
          <a:p>
            <a:pPr>
              <a:buClr>
                <a:srgbClr val="8AD0D6"/>
              </a:buClr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0051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7946-5038-9E38-BD8D-3B083AE0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Sample Input and Output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F67C76-8F35-F3CB-DCC3-22872F037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244265"/>
              </p:ext>
            </p:extLst>
          </p:nvPr>
        </p:nvGraphicFramePr>
        <p:xfrm>
          <a:off x="416943" y="1610264"/>
          <a:ext cx="11076894" cy="506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298">
                  <a:extLst>
                    <a:ext uri="{9D8B030D-6E8A-4147-A177-3AD203B41FA5}">
                      <a16:colId xmlns:a16="http://schemas.microsoft.com/office/drawing/2014/main" val="3166445567"/>
                    </a:ext>
                  </a:extLst>
                </a:gridCol>
                <a:gridCol w="3692298">
                  <a:extLst>
                    <a:ext uri="{9D8B030D-6E8A-4147-A177-3AD203B41FA5}">
                      <a16:colId xmlns:a16="http://schemas.microsoft.com/office/drawing/2014/main" val="1897531918"/>
                    </a:ext>
                  </a:extLst>
                </a:gridCol>
                <a:gridCol w="3692298">
                  <a:extLst>
                    <a:ext uri="{9D8B030D-6E8A-4147-A177-3AD203B41FA5}">
                      <a16:colId xmlns:a16="http://schemas.microsoft.com/office/drawing/2014/main" val="556762166"/>
                    </a:ext>
                  </a:extLst>
                </a:gridCol>
              </a:tblGrid>
              <a:tr h="436588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Input</a:t>
                      </a:r>
                      <a:endParaRPr lang="en-GB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Output</a:t>
                      </a:r>
                      <a:endParaRPr lang="en-GB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Explanations</a:t>
                      </a:r>
                      <a:endParaRPr lang="en-GB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06854541"/>
                  </a:ext>
                </a:extLst>
              </a:tr>
              <a:tr h="4623874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50000</a:t>
                      </a:r>
                      <a:br>
                        <a:rPr lang="en-GB">
                          <a:effectLst/>
                        </a:rPr>
                      </a:br>
                      <a:r>
                        <a:rPr lang="en-GB">
                          <a:effectLst/>
                        </a:rPr>
                        <a:t>1802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Yes! He will live a carefree life and</a:t>
                      </a:r>
                      <a:br>
                        <a:rPr lang="en-GB">
                          <a:effectLst/>
                        </a:rPr>
                      </a:br>
                      <a:r>
                        <a:rPr lang="en-GB">
                          <a:effectLst/>
                        </a:rPr>
                        <a:t>will have 13050.00 dollars left.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1800 → even</a:t>
                      </a:r>
                      <a:br>
                        <a:rPr lang="en-GB">
                          <a:effectLst/>
                        </a:rPr>
                      </a:br>
                      <a:r>
                        <a:rPr lang="en-GB">
                          <a:effectLst/>
                        </a:rPr>
                        <a:t>        → Spends 12000 dollars</a:t>
                      </a:r>
                      <a:br>
                        <a:rPr lang="en-GB">
                          <a:effectLst/>
                        </a:rPr>
                      </a:br>
                      <a:r>
                        <a:rPr lang="en-GB">
                          <a:effectLst/>
                        </a:rPr>
                        <a:t>        → Remain 50000 – 12000 = 38000</a:t>
                      </a:r>
                      <a:br>
                        <a:rPr lang="en-GB">
                          <a:effectLst/>
                        </a:rPr>
                      </a:br>
                      <a:r>
                        <a:rPr lang="en-GB">
                          <a:effectLst/>
                        </a:rPr>
                        <a:t>1801 → odd</a:t>
                      </a:r>
                      <a:br>
                        <a:rPr lang="en-GB">
                          <a:effectLst/>
                        </a:rPr>
                      </a:br>
                      <a:r>
                        <a:rPr lang="en-GB">
                          <a:effectLst/>
                        </a:rPr>
                        <a:t>        → Spends 12000 + 19*50 = 12950 dollars</a:t>
                      </a:r>
                      <a:br>
                        <a:rPr lang="en-GB">
                          <a:effectLst/>
                        </a:rPr>
                      </a:br>
                      <a:r>
                        <a:rPr lang="en-GB">
                          <a:effectLst/>
                        </a:rPr>
                        <a:t>        → Remaining 38000 – 12950 = 25050</a:t>
                      </a:r>
                      <a:br>
                        <a:rPr lang="en-GB">
                          <a:effectLst/>
                        </a:rPr>
                      </a:br>
                      <a:r>
                        <a:rPr lang="en-GB">
                          <a:effectLst/>
                        </a:rPr>
                        <a:t>1802 → even</a:t>
                      </a:r>
                      <a:br>
                        <a:rPr lang="en-GB">
                          <a:effectLst/>
                        </a:rPr>
                      </a:br>
                      <a:r>
                        <a:rPr lang="en-GB">
                          <a:effectLst/>
                        </a:rPr>
                        <a:t>        → Spends 12000 dollars</a:t>
                      </a:r>
                      <a:br>
                        <a:rPr lang="en-GB">
                          <a:effectLst/>
                        </a:rPr>
                      </a:br>
                      <a:r>
                        <a:rPr lang="en-GB">
                          <a:effectLst/>
                        </a:rPr>
                        <a:t>        → Remaining 25050 – 12000 = 13050</a:t>
                      </a:r>
                    </a:p>
                  </a:txBody>
                  <a:tcPr marL="123825" marR="123825" marT="57150" marB="57150"/>
                </a:tc>
                <a:extLst>
                  <a:ext uri="{0D108BD9-81ED-4DB2-BD59-A6C34878D82A}">
                    <a16:rowId xmlns:a16="http://schemas.microsoft.com/office/drawing/2014/main" val="2385651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81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92AB-EF36-C3C7-DC84-F13EE074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711A-8011-5D0D-8D97-10226CEB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SOLVE QUESTION USING CLASSES AS WAS TAUGHT IN OUR LAST CLASS.</a:t>
            </a:r>
          </a:p>
          <a:p>
            <a:pPr>
              <a:buClr>
                <a:srgbClr val="8AD0D6"/>
              </a:buClr>
            </a:pPr>
            <a:r>
              <a:rPr lang="en-GB"/>
              <a:t>SUBMIT USING THIS LINK: </a:t>
            </a:r>
            <a:r>
              <a:rPr lang="en-GB">
                <a:ea typeface="+mj-lt"/>
                <a:cs typeface="+mj-lt"/>
              </a:rPr>
              <a:t>https://forms.microsoft.com/r/pK6f7tS8wM</a:t>
            </a:r>
          </a:p>
          <a:p>
            <a:pPr>
              <a:buClr>
                <a:srgbClr val="8AD0D6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54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ASSESSMENT 7</vt:lpstr>
      <vt:lpstr>PowerPoint Presentation</vt:lpstr>
      <vt:lpstr>PowerPoint Presentation</vt:lpstr>
      <vt:lpstr>PowerPoint Presentation</vt:lpstr>
      <vt:lpstr>Sample Input and Output</vt:lpstr>
      <vt:lpstr>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70</cp:revision>
  <dcterms:created xsi:type="dcterms:W3CDTF">2013-07-15T20:26:40Z</dcterms:created>
  <dcterms:modified xsi:type="dcterms:W3CDTF">2023-03-24T18:42:21Z</dcterms:modified>
</cp:coreProperties>
</file>