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0" r:id="rId6"/>
    <p:sldId id="261" r:id="rId7"/>
    <p:sldId id="263" r:id="rId8"/>
    <p:sldId id="265" r:id="rId9"/>
    <p:sldId id="266" r:id="rId10"/>
    <p:sldId id="268" r:id="rId11"/>
    <p:sldId id="269" r:id="rId12"/>
    <p:sldId id="270" r:id="rId13"/>
    <p:sldId id="271" r:id="rId14"/>
    <p:sldId id="272" r:id="rId15"/>
    <p:sldId id="26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859ABE-7B6C-457E-AF30-4D53F297CB21}"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BE4-E377-41AB-BF5A-2B5A47E0C2D8}" type="slidenum">
              <a:rPr lang="en-US" smtClean="0"/>
              <a:t>‹Nr.›</a:t>
            </a:fld>
            <a:endParaRPr lang="en-US"/>
          </a:p>
        </p:txBody>
      </p:sp>
    </p:spTree>
    <p:extLst>
      <p:ext uri="{BB962C8B-B14F-4D97-AF65-F5344CB8AC3E}">
        <p14:creationId xmlns:p14="http://schemas.microsoft.com/office/powerpoint/2010/main" val="218187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859ABE-7B6C-457E-AF30-4D53F297CB21}"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BE4-E377-41AB-BF5A-2B5A47E0C2D8}" type="slidenum">
              <a:rPr lang="en-US" smtClean="0"/>
              <a:t>‹Nr.›</a:t>
            </a:fld>
            <a:endParaRPr lang="en-US"/>
          </a:p>
        </p:txBody>
      </p:sp>
    </p:spTree>
    <p:extLst>
      <p:ext uri="{BB962C8B-B14F-4D97-AF65-F5344CB8AC3E}">
        <p14:creationId xmlns:p14="http://schemas.microsoft.com/office/powerpoint/2010/main" val="372190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859ABE-7B6C-457E-AF30-4D53F297CB21}"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BE4-E377-41AB-BF5A-2B5A47E0C2D8}" type="slidenum">
              <a:rPr lang="en-US" smtClean="0"/>
              <a:t>‹Nr.›</a:t>
            </a:fld>
            <a:endParaRPr lang="en-US"/>
          </a:p>
        </p:txBody>
      </p:sp>
    </p:spTree>
    <p:extLst>
      <p:ext uri="{BB962C8B-B14F-4D97-AF65-F5344CB8AC3E}">
        <p14:creationId xmlns:p14="http://schemas.microsoft.com/office/powerpoint/2010/main" val="26354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859ABE-7B6C-457E-AF30-4D53F297CB21}"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BE4-E377-41AB-BF5A-2B5A47E0C2D8}" type="slidenum">
              <a:rPr lang="en-US" smtClean="0"/>
              <a:t>‹Nr.›</a:t>
            </a:fld>
            <a:endParaRPr lang="en-US"/>
          </a:p>
        </p:txBody>
      </p:sp>
    </p:spTree>
    <p:extLst>
      <p:ext uri="{BB962C8B-B14F-4D97-AF65-F5344CB8AC3E}">
        <p14:creationId xmlns:p14="http://schemas.microsoft.com/office/powerpoint/2010/main" val="338111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859ABE-7B6C-457E-AF30-4D53F297CB21}"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ABE4-E377-41AB-BF5A-2B5A47E0C2D8}" type="slidenum">
              <a:rPr lang="en-US" smtClean="0"/>
              <a:t>‹Nr.›</a:t>
            </a:fld>
            <a:endParaRPr lang="en-US"/>
          </a:p>
        </p:txBody>
      </p:sp>
    </p:spTree>
    <p:extLst>
      <p:ext uri="{BB962C8B-B14F-4D97-AF65-F5344CB8AC3E}">
        <p14:creationId xmlns:p14="http://schemas.microsoft.com/office/powerpoint/2010/main" val="269652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859ABE-7B6C-457E-AF30-4D53F297CB21}"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ABE4-E377-41AB-BF5A-2B5A47E0C2D8}" type="slidenum">
              <a:rPr lang="en-US" smtClean="0"/>
              <a:t>‹Nr.›</a:t>
            </a:fld>
            <a:endParaRPr lang="en-US"/>
          </a:p>
        </p:txBody>
      </p:sp>
    </p:spTree>
    <p:extLst>
      <p:ext uri="{BB962C8B-B14F-4D97-AF65-F5344CB8AC3E}">
        <p14:creationId xmlns:p14="http://schemas.microsoft.com/office/powerpoint/2010/main" val="3618681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859ABE-7B6C-457E-AF30-4D53F297CB21}"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6ABE4-E377-41AB-BF5A-2B5A47E0C2D8}" type="slidenum">
              <a:rPr lang="en-US" smtClean="0"/>
              <a:t>‹Nr.›</a:t>
            </a:fld>
            <a:endParaRPr lang="en-US"/>
          </a:p>
        </p:txBody>
      </p:sp>
    </p:spTree>
    <p:extLst>
      <p:ext uri="{BB962C8B-B14F-4D97-AF65-F5344CB8AC3E}">
        <p14:creationId xmlns:p14="http://schemas.microsoft.com/office/powerpoint/2010/main" val="346569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859ABE-7B6C-457E-AF30-4D53F297CB21}"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6ABE4-E377-41AB-BF5A-2B5A47E0C2D8}" type="slidenum">
              <a:rPr lang="en-US" smtClean="0"/>
              <a:t>‹Nr.›</a:t>
            </a:fld>
            <a:endParaRPr lang="en-US"/>
          </a:p>
        </p:txBody>
      </p:sp>
    </p:spTree>
    <p:extLst>
      <p:ext uri="{BB962C8B-B14F-4D97-AF65-F5344CB8AC3E}">
        <p14:creationId xmlns:p14="http://schemas.microsoft.com/office/powerpoint/2010/main" val="9062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59ABE-7B6C-457E-AF30-4D53F297CB21}"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6ABE4-E377-41AB-BF5A-2B5A47E0C2D8}" type="slidenum">
              <a:rPr lang="en-US" smtClean="0"/>
              <a:t>‹Nr.›</a:t>
            </a:fld>
            <a:endParaRPr lang="en-US"/>
          </a:p>
        </p:txBody>
      </p:sp>
    </p:spTree>
    <p:extLst>
      <p:ext uri="{BB962C8B-B14F-4D97-AF65-F5344CB8AC3E}">
        <p14:creationId xmlns:p14="http://schemas.microsoft.com/office/powerpoint/2010/main" val="387876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9859ABE-7B6C-457E-AF30-4D53F297CB21}"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ABE4-E377-41AB-BF5A-2B5A47E0C2D8}" type="slidenum">
              <a:rPr lang="en-US" smtClean="0"/>
              <a:t>‹Nr.›</a:t>
            </a:fld>
            <a:endParaRPr lang="en-US"/>
          </a:p>
        </p:txBody>
      </p:sp>
    </p:spTree>
    <p:extLst>
      <p:ext uri="{BB962C8B-B14F-4D97-AF65-F5344CB8AC3E}">
        <p14:creationId xmlns:p14="http://schemas.microsoft.com/office/powerpoint/2010/main" val="78422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9859ABE-7B6C-457E-AF30-4D53F297CB21}"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ABE4-E377-41AB-BF5A-2B5A47E0C2D8}" type="slidenum">
              <a:rPr lang="en-US" smtClean="0"/>
              <a:t>‹Nr.›</a:t>
            </a:fld>
            <a:endParaRPr lang="en-US"/>
          </a:p>
        </p:txBody>
      </p:sp>
    </p:spTree>
    <p:extLst>
      <p:ext uri="{BB962C8B-B14F-4D97-AF65-F5344CB8AC3E}">
        <p14:creationId xmlns:p14="http://schemas.microsoft.com/office/powerpoint/2010/main" val="1519428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59ABE-7B6C-457E-AF30-4D53F297CB21}" type="datetimeFigureOut">
              <a:rPr lang="en-US" smtClean="0"/>
              <a:t>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6ABE4-E377-41AB-BF5A-2B5A47E0C2D8}" type="slidenum">
              <a:rPr lang="en-US" smtClean="0"/>
              <a:t>‹Nr.›</a:t>
            </a:fld>
            <a:endParaRPr lang="en-US"/>
          </a:p>
        </p:txBody>
      </p:sp>
    </p:spTree>
    <p:extLst>
      <p:ext uri="{BB962C8B-B14F-4D97-AF65-F5344CB8AC3E}">
        <p14:creationId xmlns:p14="http://schemas.microsoft.com/office/powerpoint/2010/main" val="23172052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C96613-5641-4DA0-9657-B6DAA4827B16}"/>
              </a:ext>
            </a:extLst>
          </p:cNvPr>
          <p:cNvSpPr>
            <a:spLocks noGrp="1"/>
          </p:cNvSpPr>
          <p:nvPr>
            <p:ph type="ctrTitle"/>
          </p:nvPr>
        </p:nvSpPr>
        <p:spPr/>
        <p:txBody>
          <a:bodyPr/>
          <a:lstStyle/>
          <a:p>
            <a:r>
              <a:rPr lang="en-GB" b="1" dirty="0" err="1">
                <a:solidFill>
                  <a:srgbClr val="FFFFFF"/>
                </a:solidFill>
              </a:rPr>
              <a:t>Microbit:Projekt</a:t>
            </a:r>
            <a:br>
              <a:rPr lang="en-GB" b="1" dirty="0">
                <a:solidFill>
                  <a:srgbClr val="FFFFFF"/>
                </a:solidFill>
              </a:rPr>
            </a:br>
            <a:r>
              <a:rPr lang="en-GB" b="1" dirty="0">
                <a:solidFill>
                  <a:srgbClr val="FFFFFF"/>
                </a:solidFill>
              </a:rPr>
              <a:t>Atari Breakout</a:t>
            </a:r>
            <a:endParaRPr lang="en-US" dirty="0"/>
          </a:p>
        </p:txBody>
      </p:sp>
      <p:sp>
        <p:nvSpPr>
          <p:cNvPr id="3" name="Untertitel 2">
            <a:extLst>
              <a:ext uri="{FF2B5EF4-FFF2-40B4-BE49-F238E27FC236}">
                <a16:creationId xmlns:a16="http://schemas.microsoft.com/office/drawing/2014/main" id="{BEA1A71A-9DA5-4115-A334-D9F6A399F456}"/>
              </a:ext>
            </a:extLst>
          </p:cNvPr>
          <p:cNvSpPr>
            <a:spLocks noGrp="1"/>
          </p:cNvSpPr>
          <p:nvPr>
            <p:ph type="subTitle" idx="1"/>
          </p:nvPr>
        </p:nvSpPr>
        <p:spPr/>
        <p:txBody>
          <a:bodyPr/>
          <a:lstStyle/>
          <a:p>
            <a:r>
              <a:rPr lang="en-GB" dirty="0" err="1">
                <a:solidFill>
                  <a:srgbClr val="FFFFFF"/>
                </a:solidFill>
              </a:rPr>
              <a:t>Projekt</a:t>
            </a:r>
            <a:r>
              <a:rPr lang="en-GB" dirty="0">
                <a:solidFill>
                  <a:srgbClr val="FFFFFF"/>
                </a:solidFill>
              </a:rPr>
              <a:t> of: Jan Nägeli &amp; David </a:t>
            </a:r>
            <a:r>
              <a:rPr lang="en-GB" dirty="0" err="1">
                <a:solidFill>
                  <a:srgbClr val="FFFFFF"/>
                </a:solidFill>
              </a:rPr>
              <a:t>Coso</a:t>
            </a:r>
            <a:endParaRPr lang="en-GB" dirty="0">
              <a:solidFill>
                <a:srgbClr val="FFFFFF"/>
              </a:solidFill>
              <a:cs typeface="Calibri"/>
            </a:endParaRPr>
          </a:p>
          <a:p>
            <a:endParaRPr lang="en-US" dirty="0"/>
          </a:p>
        </p:txBody>
      </p:sp>
    </p:spTree>
    <p:extLst>
      <p:ext uri="{BB962C8B-B14F-4D97-AF65-F5344CB8AC3E}">
        <p14:creationId xmlns:p14="http://schemas.microsoft.com/office/powerpoint/2010/main" val="3278062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B9CF3-6D93-4BAD-BB80-898676027829}"/>
              </a:ext>
            </a:extLst>
          </p:cNvPr>
          <p:cNvSpPr>
            <a:spLocks noGrp="1"/>
          </p:cNvSpPr>
          <p:nvPr>
            <p:ph type="title"/>
          </p:nvPr>
        </p:nvSpPr>
        <p:spPr/>
        <p:txBody>
          <a:bodyPr/>
          <a:lstStyle/>
          <a:p>
            <a:r>
              <a:rPr lang="en-US" dirty="0"/>
              <a:t>Lessons Learned</a:t>
            </a:r>
          </a:p>
        </p:txBody>
      </p:sp>
      <p:sp>
        <p:nvSpPr>
          <p:cNvPr id="3" name="Inhaltsplatzhalter 2">
            <a:extLst>
              <a:ext uri="{FF2B5EF4-FFF2-40B4-BE49-F238E27FC236}">
                <a16:creationId xmlns:a16="http://schemas.microsoft.com/office/drawing/2014/main" id="{E00A9EB0-F40A-429A-A702-61CD5468C608}"/>
              </a:ext>
            </a:extLst>
          </p:cNvPr>
          <p:cNvSpPr>
            <a:spLocks noGrp="1"/>
          </p:cNvSpPr>
          <p:nvPr>
            <p:ph idx="1"/>
          </p:nvPr>
        </p:nvSpPr>
        <p:spPr/>
        <p:txBody>
          <a:bodyPr/>
          <a:lstStyle/>
          <a:p>
            <a:pPr marL="0" indent="0">
              <a:buNone/>
            </a:pPr>
            <a:r>
              <a:rPr lang="en-US" b="1" dirty="0"/>
              <a:t>Efficient use of code</a:t>
            </a:r>
          </a:p>
          <a:p>
            <a:pPr marL="0" indent="0">
              <a:buNone/>
            </a:pPr>
            <a:r>
              <a:rPr lang="en-US" dirty="0"/>
              <a:t>We learned the importance of writing efficient and well-organized code in order to keep the game running smoothly and to avoid any lag or glitches.</a:t>
            </a:r>
          </a:p>
        </p:txBody>
      </p:sp>
    </p:spTree>
    <p:extLst>
      <p:ext uri="{BB962C8B-B14F-4D97-AF65-F5344CB8AC3E}">
        <p14:creationId xmlns:p14="http://schemas.microsoft.com/office/powerpoint/2010/main" val="1420076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B9CF3-6D93-4BAD-BB80-898676027829}"/>
              </a:ext>
            </a:extLst>
          </p:cNvPr>
          <p:cNvSpPr>
            <a:spLocks noGrp="1"/>
          </p:cNvSpPr>
          <p:nvPr>
            <p:ph type="title"/>
          </p:nvPr>
        </p:nvSpPr>
        <p:spPr/>
        <p:txBody>
          <a:bodyPr/>
          <a:lstStyle/>
          <a:p>
            <a:r>
              <a:rPr lang="en-US" dirty="0"/>
              <a:t>Lessons Learned</a:t>
            </a:r>
          </a:p>
        </p:txBody>
      </p:sp>
      <p:sp>
        <p:nvSpPr>
          <p:cNvPr id="3" name="Inhaltsplatzhalter 2">
            <a:extLst>
              <a:ext uri="{FF2B5EF4-FFF2-40B4-BE49-F238E27FC236}">
                <a16:creationId xmlns:a16="http://schemas.microsoft.com/office/drawing/2014/main" id="{E00A9EB0-F40A-429A-A702-61CD5468C608}"/>
              </a:ext>
            </a:extLst>
          </p:cNvPr>
          <p:cNvSpPr>
            <a:spLocks noGrp="1"/>
          </p:cNvSpPr>
          <p:nvPr>
            <p:ph idx="1"/>
          </p:nvPr>
        </p:nvSpPr>
        <p:spPr/>
        <p:txBody>
          <a:bodyPr/>
          <a:lstStyle/>
          <a:p>
            <a:pPr marL="0" indent="0">
              <a:buNone/>
            </a:pPr>
            <a:r>
              <a:rPr lang="en-US" b="1" dirty="0"/>
              <a:t>Iterative development</a:t>
            </a:r>
          </a:p>
          <a:p>
            <a:pPr marL="0" indent="0">
              <a:buNone/>
            </a:pPr>
            <a:r>
              <a:rPr lang="en-US" dirty="0"/>
              <a:t>We learned the importance of testing and iterating on the game design, as it allowed us to identify and fix any issues early on, leading to a more polished final product.</a:t>
            </a:r>
          </a:p>
        </p:txBody>
      </p:sp>
    </p:spTree>
    <p:extLst>
      <p:ext uri="{BB962C8B-B14F-4D97-AF65-F5344CB8AC3E}">
        <p14:creationId xmlns:p14="http://schemas.microsoft.com/office/powerpoint/2010/main" val="3218988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B9CF3-6D93-4BAD-BB80-898676027829}"/>
              </a:ext>
            </a:extLst>
          </p:cNvPr>
          <p:cNvSpPr>
            <a:spLocks noGrp="1"/>
          </p:cNvSpPr>
          <p:nvPr>
            <p:ph type="title"/>
          </p:nvPr>
        </p:nvSpPr>
        <p:spPr/>
        <p:txBody>
          <a:bodyPr/>
          <a:lstStyle/>
          <a:p>
            <a:r>
              <a:rPr lang="en-US" dirty="0"/>
              <a:t>Lessons Learned</a:t>
            </a:r>
          </a:p>
        </p:txBody>
      </p:sp>
      <p:sp>
        <p:nvSpPr>
          <p:cNvPr id="3" name="Inhaltsplatzhalter 2">
            <a:extLst>
              <a:ext uri="{FF2B5EF4-FFF2-40B4-BE49-F238E27FC236}">
                <a16:creationId xmlns:a16="http://schemas.microsoft.com/office/drawing/2014/main" id="{E00A9EB0-F40A-429A-A702-61CD5468C608}"/>
              </a:ext>
            </a:extLst>
          </p:cNvPr>
          <p:cNvSpPr>
            <a:spLocks noGrp="1"/>
          </p:cNvSpPr>
          <p:nvPr>
            <p:ph idx="1"/>
          </p:nvPr>
        </p:nvSpPr>
        <p:spPr/>
        <p:txBody>
          <a:bodyPr/>
          <a:lstStyle/>
          <a:p>
            <a:pPr marL="0" indent="0">
              <a:buNone/>
            </a:pPr>
            <a:r>
              <a:rPr lang="en-US" b="1" dirty="0"/>
              <a:t>Collaboration and sharing knowledge</a:t>
            </a:r>
          </a:p>
          <a:p>
            <a:pPr marL="0" indent="0">
              <a:buNone/>
            </a:pPr>
            <a:r>
              <a:rPr lang="en-US" dirty="0"/>
              <a:t>We learned the value of collaboration and sharing knowledge when working on a project, as different perspectives and skill sets can lead to better solutions and a higher-quality final product.</a:t>
            </a:r>
          </a:p>
        </p:txBody>
      </p:sp>
    </p:spTree>
    <p:extLst>
      <p:ext uri="{BB962C8B-B14F-4D97-AF65-F5344CB8AC3E}">
        <p14:creationId xmlns:p14="http://schemas.microsoft.com/office/powerpoint/2010/main" val="1946944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B9CF3-6D93-4BAD-BB80-898676027829}"/>
              </a:ext>
            </a:extLst>
          </p:cNvPr>
          <p:cNvSpPr>
            <a:spLocks noGrp="1"/>
          </p:cNvSpPr>
          <p:nvPr>
            <p:ph type="title"/>
          </p:nvPr>
        </p:nvSpPr>
        <p:spPr/>
        <p:txBody>
          <a:bodyPr/>
          <a:lstStyle/>
          <a:p>
            <a:r>
              <a:rPr lang="en-US" dirty="0"/>
              <a:t>Lessons Learned</a:t>
            </a:r>
          </a:p>
        </p:txBody>
      </p:sp>
      <p:sp>
        <p:nvSpPr>
          <p:cNvPr id="3" name="Inhaltsplatzhalter 2">
            <a:extLst>
              <a:ext uri="{FF2B5EF4-FFF2-40B4-BE49-F238E27FC236}">
                <a16:creationId xmlns:a16="http://schemas.microsoft.com/office/drawing/2014/main" id="{E00A9EB0-F40A-429A-A702-61CD5468C608}"/>
              </a:ext>
            </a:extLst>
          </p:cNvPr>
          <p:cNvSpPr>
            <a:spLocks noGrp="1"/>
          </p:cNvSpPr>
          <p:nvPr>
            <p:ph idx="1"/>
          </p:nvPr>
        </p:nvSpPr>
        <p:spPr/>
        <p:txBody>
          <a:bodyPr/>
          <a:lstStyle/>
          <a:p>
            <a:pPr marL="0" indent="0">
              <a:buNone/>
            </a:pPr>
            <a:r>
              <a:rPr lang="en-US" b="1" dirty="0" err="1"/>
              <a:t>Adressing</a:t>
            </a:r>
            <a:r>
              <a:rPr lang="en-US" b="1" dirty="0"/>
              <a:t> the difficulty level</a:t>
            </a:r>
          </a:p>
          <a:p>
            <a:pPr marL="0" indent="0">
              <a:buNone/>
            </a:pPr>
            <a:r>
              <a:rPr lang="en-US" dirty="0"/>
              <a:t>We learned that adjusting the difficulty level is important for the game to be enjoyable for all types of players, and also to make the game challenging for the more experienced players.</a:t>
            </a:r>
          </a:p>
        </p:txBody>
      </p:sp>
    </p:spTree>
    <p:extLst>
      <p:ext uri="{BB962C8B-B14F-4D97-AF65-F5344CB8AC3E}">
        <p14:creationId xmlns:p14="http://schemas.microsoft.com/office/powerpoint/2010/main" val="4061745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B9CF3-6D93-4BAD-BB80-898676027829}"/>
              </a:ext>
            </a:extLst>
          </p:cNvPr>
          <p:cNvSpPr>
            <a:spLocks noGrp="1"/>
          </p:cNvSpPr>
          <p:nvPr>
            <p:ph type="title"/>
          </p:nvPr>
        </p:nvSpPr>
        <p:spPr/>
        <p:txBody>
          <a:bodyPr/>
          <a:lstStyle/>
          <a:p>
            <a:r>
              <a:rPr lang="en-US" dirty="0"/>
              <a:t>Lessons Learned</a:t>
            </a:r>
          </a:p>
        </p:txBody>
      </p:sp>
      <p:sp>
        <p:nvSpPr>
          <p:cNvPr id="3" name="Inhaltsplatzhalter 2">
            <a:extLst>
              <a:ext uri="{FF2B5EF4-FFF2-40B4-BE49-F238E27FC236}">
                <a16:creationId xmlns:a16="http://schemas.microsoft.com/office/drawing/2014/main" id="{E00A9EB0-F40A-429A-A702-61CD5468C608}"/>
              </a:ext>
            </a:extLst>
          </p:cNvPr>
          <p:cNvSpPr>
            <a:spLocks noGrp="1"/>
          </p:cNvSpPr>
          <p:nvPr>
            <p:ph idx="1"/>
          </p:nvPr>
        </p:nvSpPr>
        <p:spPr/>
        <p:txBody>
          <a:bodyPr/>
          <a:lstStyle/>
          <a:p>
            <a:pPr marL="0" indent="0">
              <a:buNone/>
            </a:pPr>
            <a:r>
              <a:rPr lang="en-US" b="1" dirty="0"/>
              <a:t>Importance of external display</a:t>
            </a:r>
          </a:p>
          <a:p>
            <a:pPr marL="0" indent="0">
              <a:buNone/>
            </a:pPr>
            <a:r>
              <a:rPr lang="en-US" dirty="0"/>
              <a:t>We learned that the limitations of using the inbuilt LED matrix can affect the overall player experience. We had initially planned to implement an external display but were unable to do so, which resulted in us having to resort to using the </a:t>
            </a:r>
            <a:r>
              <a:rPr lang="en-US" dirty="0" err="1"/>
              <a:t>Microbit's</a:t>
            </a:r>
            <a:r>
              <a:rPr lang="en-US" dirty="0"/>
              <a:t> inbuilt LED matrix. This limitation affected the game's visual appeal and player engagement. It highlighted the importance of considering external display options when developing similar projects in the future.</a:t>
            </a:r>
          </a:p>
        </p:txBody>
      </p:sp>
    </p:spTree>
    <p:extLst>
      <p:ext uri="{BB962C8B-B14F-4D97-AF65-F5344CB8AC3E}">
        <p14:creationId xmlns:p14="http://schemas.microsoft.com/office/powerpoint/2010/main" val="1460876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77AB3B-809B-4E54-9529-3D342CA802EF}"/>
              </a:ext>
            </a:extLst>
          </p:cNvPr>
          <p:cNvSpPr>
            <a:spLocks noGrp="1"/>
          </p:cNvSpPr>
          <p:nvPr>
            <p:ph type="title"/>
          </p:nvPr>
        </p:nvSpPr>
        <p:spPr/>
        <p:txBody>
          <a:bodyPr/>
          <a:lstStyle/>
          <a:p>
            <a:r>
              <a:rPr lang="de-DE" dirty="0" err="1"/>
              <a:t>Programming</a:t>
            </a:r>
            <a:endParaRPr lang="en-US" dirty="0"/>
          </a:p>
        </p:txBody>
      </p:sp>
      <p:sp>
        <p:nvSpPr>
          <p:cNvPr id="3" name="Inhaltsplatzhalter 2">
            <a:extLst>
              <a:ext uri="{FF2B5EF4-FFF2-40B4-BE49-F238E27FC236}">
                <a16:creationId xmlns:a16="http://schemas.microsoft.com/office/drawing/2014/main" id="{36741C42-8695-4F64-A029-33CAEB41D782}"/>
              </a:ext>
            </a:extLst>
          </p:cNvPr>
          <p:cNvSpPr>
            <a:spLocks noGrp="1"/>
          </p:cNvSpPr>
          <p:nvPr>
            <p:ph idx="1"/>
          </p:nvPr>
        </p:nvSpPr>
        <p:spPr/>
        <p:txBody>
          <a:bodyPr/>
          <a:lstStyle/>
          <a:p>
            <a:pPr marL="0" indent="0">
              <a:buNone/>
            </a:pPr>
            <a:r>
              <a:rPr lang="de-DE" dirty="0" err="1"/>
              <a:t>Unfortunatly</a:t>
            </a:r>
            <a:r>
              <a:rPr lang="de-DE" dirty="0"/>
              <a:t> </a:t>
            </a:r>
            <a:r>
              <a:rPr lang="de-DE" dirty="0" err="1"/>
              <a:t>we</a:t>
            </a:r>
            <a:r>
              <a:rPr lang="de-DE" dirty="0"/>
              <a:t> </a:t>
            </a:r>
            <a:r>
              <a:rPr lang="de-DE" dirty="0" err="1"/>
              <a:t>don‘t</a:t>
            </a:r>
            <a:r>
              <a:rPr lang="de-DE" dirty="0"/>
              <a:t> </a:t>
            </a:r>
            <a:r>
              <a:rPr lang="de-DE" dirty="0" err="1"/>
              <a:t>have</a:t>
            </a:r>
            <a:r>
              <a:rPr lang="de-DE" dirty="0"/>
              <a:t> time </a:t>
            </a:r>
            <a:r>
              <a:rPr lang="de-DE" dirty="0" err="1"/>
              <a:t>to</a:t>
            </a:r>
            <a:r>
              <a:rPr lang="de-DE" dirty="0"/>
              <a:t> </a:t>
            </a:r>
            <a:r>
              <a:rPr lang="de-DE" dirty="0" err="1"/>
              <a:t>explain</a:t>
            </a:r>
            <a:r>
              <a:rPr lang="de-DE" dirty="0"/>
              <a:t> </a:t>
            </a:r>
            <a:r>
              <a:rPr lang="de-DE" dirty="0" err="1"/>
              <a:t>the</a:t>
            </a:r>
            <a:r>
              <a:rPr lang="de-DE" dirty="0"/>
              <a:t> Programm.</a:t>
            </a:r>
          </a:p>
          <a:p>
            <a:pPr marL="0" indent="0">
              <a:buNone/>
            </a:pPr>
            <a:endParaRPr lang="de-DE" dirty="0"/>
          </a:p>
          <a:p>
            <a:pPr marL="0" indent="0">
              <a:buNone/>
            </a:pPr>
            <a:r>
              <a:rPr lang="de-DE" dirty="0" err="1"/>
              <a:t>Have</a:t>
            </a:r>
            <a:r>
              <a:rPr lang="de-DE" dirty="0"/>
              <a:t> a </a:t>
            </a:r>
            <a:r>
              <a:rPr lang="de-DE" dirty="0" err="1"/>
              <a:t>look</a:t>
            </a:r>
            <a:r>
              <a:rPr lang="de-DE" dirty="0"/>
              <a:t> at </a:t>
            </a:r>
            <a:r>
              <a:rPr lang="de-DE" dirty="0" err="1"/>
              <a:t>the</a:t>
            </a:r>
            <a:r>
              <a:rPr lang="de-DE" dirty="0"/>
              <a:t> </a:t>
            </a:r>
            <a:r>
              <a:rPr lang="de-DE" dirty="0" err="1"/>
              <a:t>Github</a:t>
            </a:r>
            <a:r>
              <a:rPr lang="de-DE" dirty="0"/>
              <a:t> Repository: </a:t>
            </a:r>
            <a:r>
              <a:rPr lang="de-DE" dirty="0" err="1"/>
              <a:t>We</a:t>
            </a:r>
            <a:r>
              <a:rPr lang="de-DE" dirty="0"/>
              <a:t> </a:t>
            </a:r>
            <a:r>
              <a:rPr lang="de-DE" dirty="0" err="1"/>
              <a:t>have</a:t>
            </a:r>
            <a:r>
              <a:rPr lang="de-DE" dirty="0"/>
              <a:t> </a:t>
            </a:r>
            <a:r>
              <a:rPr lang="de-DE" dirty="0" err="1"/>
              <a:t>writen</a:t>
            </a:r>
            <a:r>
              <a:rPr lang="de-DE" dirty="0"/>
              <a:t> a </a:t>
            </a:r>
            <a:r>
              <a:rPr lang="de-DE" dirty="0" err="1"/>
              <a:t>detailed</a:t>
            </a:r>
            <a:r>
              <a:rPr lang="de-DE" dirty="0"/>
              <a:t>    </a:t>
            </a:r>
            <a:r>
              <a:rPr lang="de-DE" dirty="0" err="1"/>
              <a:t>explanation</a:t>
            </a:r>
            <a:r>
              <a:rPr lang="de-DE" dirty="0"/>
              <a:t> </a:t>
            </a:r>
            <a:r>
              <a:rPr lang="de-DE" dirty="0" err="1"/>
              <a:t>of</a:t>
            </a:r>
            <a:r>
              <a:rPr lang="de-DE" dirty="0"/>
              <a:t> </a:t>
            </a:r>
            <a:r>
              <a:rPr lang="de-DE" dirty="0" err="1"/>
              <a:t>the</a:t>
            </a:r>
            <a:r>
              <a:rPr lang="de-DE" dirty="0"/>
              <a:t> Code in </a:t>
            </a:r>
            <a:r>
              <a:rPr lang="de-DE" dirty="0" err="1"/>
              <a:t>the</a:t>
            </a:r>
            <a:r>
              <a:rPr lang="de-DE" dirty="0"/>
              <a:t> Solutions Approach.</a:t>
            </a:r>
          </a:p>
          <a:p>
            <a:pPr marL="0" indent="0">
              <a:buNone/>
            </a:pPr>
            <a:endParaRPr lang="en-US" dirty="0"/>
          </a:p>
        </p:txBody>
      </p:sp>
    </p:spTree>
    <p:extLst>
      <p:ext uri="{BB962C8B-B14F-4D97-AF65-F5344CB8AC3E}">
        <p14:creationId xmlns:p14="http://schemas.microsoft.com/office/powerpoint/2010/main" val="81172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D1257-B31F-442D-94BE-C079E21A996C}"/>
              </a:ext>
            </a:extLst>
          </p:cNvPr>
          <p:cNvSpPr>
            <a:spLocks noGrp="1"/>
          </p:cNvSpPr>
          <p:nvPr>
            <p:ph type="title"/>
          </p:nvPr>
        </p:nvSpPr>
        <p:spPr/>
        <p:txBody>
          <a:bodyPr/>
          <a:lstStyle/>
          <a:p>
            <a:r>
              <a:rPr lang="de-DE" dirty="0" err="1"/>
              <a:t>Conclusion</a:t>
            </a:r>
            <a:endParaRPr lang="en-US" dirty="0"/>
          </a:p>
        </p:txBody>
      </p:sp>
      <p:sp>
        <p:nvSpPr>
          <p:cNvPr id="3" name="Inhaltsplatzhalter 2">
            <a:extLst>
              <a:ext uri="{FF2B5EF4-FFF2-40B4-BE49-F238E27FC236}">
                <a16:creationId xmlns:a16="http://schemas.microsoft.com/office/drawing/2014/main" id="{54834F6D-F5D7-4598-BDE9-6256D7D534E8}"/>
              </a:ext>
            </a:extLst>
          </p:cNvPr>
          <p:cNvSpPr>
            <a:spLocks noGrp="1"/>
          </p:cNvSpPr>
          <p:nvPr>
            <p:ph idx="1"/>
          </p:nvPr>
        </p:nvSpPr>
        <p:spPr/>
        <p:txBody>
          <a:bodyPr/>
          <a:lstStyle/>
          <a:p>
            <a:pPr marL="0" indent="0">
              <a:buNone/>
            </a:pPr>
            <a:r>
              <a:rPr lang="en-US" dirty="0"/>
              <a:t>In conclusion, the </a:t>
            </a:r>
            <a:r>
              <a:rPr lang="en-US" dirty="0" err="1"/>
              <a:t>Microbit</a:t>
            </a:r>
            <a:r>
              <a:rPr lang="en-US" dirty="0"/>
              <a:t> Atari Breakout project was a challenging yet rewarding experience. We were able to take a classic arcade game and adapt it to the </a:t>
            </a:r>
            <a:r>
              <a:rPr lang="en-US" dirty="0" err="1"/>
              <a:t>Microbit's</a:t>
            </a:r>
            <a:r>
              <a:rPr lang="en-US" dirty="0"/>
              <a:t> capabilities, utilizing its LED matrix to create a fun game. It would have been great to do the project another time  as the time constraint with other ongoing work was a big limiting factor.</a:t>
            </a:r>
          </a:p>
        </p:txBody>
      </p:sp>
    </p:spTree>
    <p:extLst>
      <p:ext uri="{BB962C8B-B14F-4D97-AF65-F5344CB8AC3E}">
        <p14:creationId xmlns:p14="http://schemas.microsoft.com/office/powerpoint/2010/main" val="344056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8AFB09-1C80-4563-83BA-4F792F1A0012}"/>
              </a:ext>
            </a:extLst>
          </p:cNvPr>
          <p:cNvSpPr>
            <a:spLocks noGrp="1"/>
          </p:cNvSpPr>
          <p:nvPr>
            <p:ph type="title"/>
          </p:nvPr>
        </p:nvSpPr>
        <p:spPr/>
        <p:txBody>
          <a:bodyPr/>
          <a:lstStyle/>
          <a:p>
            <a:r>
              <a:rPr lang="de-DE" dirty="0">
                <a:cs typeface="Calibri Light"/>
              </a:rPr>
              <a:t>General Information</a:t>
            </a:r>
            <a:endParaRPr lang="en-US" dirty="0"/>
          </a:p>
        </p:txBody>
      </p:sp>
      <p:sp>
        <p:nvSpPr>
          <p:cNvPr id="3" name="Inhaltsplatzhalter 2">
            <a:extLst>
              <a:ext uri="{FF2B5EF4-FFF2-40B4-BE49-F238E27FC236}">
                <a16:creationId xmlns:a16="http://schemas.microsoft.com/office/drawing/2014/main" id="{0F399824-9BEB-4BDF-8AE2-9C9771FD7BC5}"/>
              </a:ext>
            </a:extLst>
          </p:cNvPr>
          <p:cNvSpPr>
            <a:spLocks noGrp="1"/>
          </p:cNvSpPr>
          <p:nvPr>
            <p:ph idx="1"/>
          </p:nvPr>
        </p:nvSpPr>
        <p:spPr/>
        <p:txBody>
          <a:bodyPr/>
          <a:lstStyle/>
          <a:p>
            <a:r>
              <a:rPr lang="de-DE" dirty="0">
                <a:ea typeface="+mn-lt"/>
                <a:cs typeface="+mn-lt"/>
              </a:rPr>
              <a:t>As </a:t>
            </a:r>
            <a:r>
              <a:rPr lang="en-US" dirty="0">
                <a:ea typeface="+mn-lt"/>
                <a:cs typeface="+mn-lt"/>
              </a:rPr>
              <a:t>it</a:t>
            </a:r>
            <a:r>
              <a:rPr lang="de-DE" dirty="0">
                <a:ea typeface="+mn-lt"/>
                <a:cs typeface="+mn-lt"/>
              </a:rPr>
              <a:t> </a:t>
            </a:r>
            <a:r>
              <a:rPr lang="de-DE" dirty="0" err="1">
                <a:ea typeface="+mn-lt"/>
                <a:cs typeface="+mn-lt"/>
              </a:rPr>
              <a:t>is</a:t>
            </a:r>
            <a:r>
              <a:rPr lang="de-DE" dirty="0">
                <a:ea typeface="+mn-lt"/>
                <a:cs typeface="+mn-lt"/>
              </a:rPr>
              <a:t> </a:t>
            </a:r>
            <a:r>
              <a:rPr lang="de-DE" dirty="0" err="1">
                <a:ea typeface="+mn-lt"/>
                <a:cs typeface="+mn-lt"/>
              </a:rPr>
              <a:t>common</a:t>
            </a:r>
            <a:r>
              <a:rPr lang="de-DE" dirty="0">
                <a:ea typeface="+mn-lt"/>
                <a:cs typeface="+mn-lt"/>
              </a:rPr>
              <a:t> </a:t>
            </a:r>
            <a:r>
              <a:rPr lang="de-DE" dirty="0" err="1">
                <a:ea typeface="+mn-lt"/>
                <a:cs typeface="+mn-lt"/>
              </a:rPr>
              <a:t>practise</a:t>
            </a:r>
            <a:r>
              <a:rPr lang="de-DE" dirty="0">
                <a:ea typeface="+mn-lt"/>
                <a:cs typeface="+mn-lt"/>
              </a:rPr>
              <a:t> </a:t>
            </a:r>
            <a:r>
              <a:rPr lang="de-DE" dirty="0" err="1">
                <a:ea typeface="+mn-lt"/>
                <a:cs typeface="+mn-lt"/>
              </a:rPr>
              <a:t>to</a:t>
            </a:r>
            <a:r>
              <a:rPr lang="de-DE" dirty="0">
                <a:ea typeface="+mn-lt"/>
                <a:cs typeface="+mn-lt"/>
              </a:rPr>
              <a:t> </a:t>
            </a:r>
            <a:r>
              <a:rPr lang="de-DE" dirty="0" err="1">
                <a:ea typeface="+mn-lt"/>
                <a:cs typeface="+mn-lt"/>
              </a:rPr>
              <a:t>use</a:t>
            </a:r>
            <a:r>
              <a:rPr lang="de-DE" dirty="0">
                <a:ea typeface="+mn-lt"/>
                <a:cs typeface="+mn-lt"/>
              </a:rPr>
              <a:t> English in IT </a:t>
            </a:r>
            <a:r>
              <a:rPr lang="de-DE" dirty="0" err="1">
                <a:ea typeface="+mn-lt"/>
                <a:cs typeface="+mn-lt"/>
              </a:rPr>
              <a:t>related</a:t>
            </a:r>
            <a:r>
              <a:rPr lang="de-DE" dirty="0">
                <a:ea typeface="+mn-lt"/>
                <a:cs typeface="+mn-lt"/>
              </a:rPr>
              <a:t> </a:t>
            </a:r>
            <a:r>
              <a:rPr lang="de-DE" dirty="0" err="1">
                <a:ea typeface="+mn-lt"/>
                <a:cs typeface="+mn-lt"/>
              </a:rPr>
              <a:t>matters</a:t>
            </a:r>
            <a:r>
              <a:rPr lang="de-DE" dirty="0">
                <a:ea typeface="+mn-lt"/>
                <a:cs typeface="+mn-lt"/>
              </a:rPr>
              <a:t> </a:t>
            </a:r>
            <a:r>
              <a:rPr lang="de-DE" dirty="0" err="1">
                <a:ea typeface="+mn-lt"/>
                <a:cs typeface="+mn-lt"/>
              </a:rPr>
              <a:t>we</a:t>
            </a:r>
            <a:r>
              <a:rPr lang="de-DE" dirty="0">
                <a:ea typeface="+mn-lt"/>
                <a:cs typeface="+mn-lt"/>
              </a:rPr>
              <a:t> </a:t>
            </a:r>
            <a:r>
              <a:rPr lang="de-DE" dirty="0" err="1">
                <a:ea typeface="+mn-lt"/>
                <a:cs typeface="+mn-lt"/>
              </a:rPr>
              <a:t>have</a:t>
            </a:r>
            <a:r>
              <a:rPr lang="de-DE" dirty="0">
                <a:ea typeface="+mn-lt"/>
                <a:cs typeface="+mn-lt"/>
              </a:rPr>
              <a:t> </a:t>
            </a:r>
            <a:r>
              <a:rPr lang="de-DE" dirty="0" err="1">
                <a:ea typeface="+mn-lt"/>
                <a:cs typeface="+mn-lt"/>
              </a:rPr>
              <a:t>decided</a:t>
            </a:r>
            <a:r>
              <a:rPr lang="de-DE" dirty="0">
                <a:ea typeface="+mn-lt"/>
                <a:cs typeface="+mn-lt"/>
              </a:rPr>
              <a:t> </a:t>
            </a:r>
            <a:r>
              <a:rPr lang="de-DE" dirty="0" err="1">
                <a:ea typeface="+mn-lt"/>
                <a:cs typeface="+mn-lt"/>
              </a:rPr>
              <a:t>to</a:t>
            </a:r>
            <a:r>
              <a:rPr lang="de-DE" dirty="0">
                <a:ea typeface="+mn-lt"/>
                <a:cs typeface="+mn-lt"/>
              </a:rPr>
              <a:t> do </a:t>
            </a:r>
            <a:r>
              <a:rPr lang="de-DE" dirty="0" err="1">
                <a:ea typeface="+mn-lt"/>
                <a:cs typeface="+mn-lt"/>
              </a:rPr>
              <a:t>the</a:t>
            </a:r>
            <a:r>
              <a:rPr lang="de-DE" dirty="0">
                <a:ea typeface="+mn-lt"/>
                <a:cs typeface="+mn-lt"/>
              </a:rPr>
              <a:t> </a:t>
            </a:r>
            <a:r>
              <a:rPr lang="de-DE" dirty="0" err="1">
                <a:ea typeface="+mn-lt"/>
                <a:cs typeface="+mn-lt"/>
              </a:rPr>
              <a:t>Documentation</a:t>
            </a:r>
            <a:r>
              <a:rPr lang="de-DE" dirty="0">
                <a:ea typeface="+mn-lt"/>
                <a:cs typeface="+mn-lt"/>
              </a:rPr>
              <a:t> </a:t>
            </a:r>
            <a:r>
              <a:rPr lang="de-DE" dirty="0" err="1">
                <a:ea typeface="+mn-lt"/>
                <a:cs typeface="+mn-lt"/>
              </a:rPr>
              <a:t>of</a:t>
            </a:r>
            <a:r>
              <a:rPr lang="de-DE" dirty="0">
                <a:ea typeface="+mn-lt"/>
                <a:cs typeface="+mn-lt"/>
              </a:rPr>
              <a:t> </a:t>
            </a:r>
            <a:r>
              <a:rPr lang="de-DE" dirty="0" err="1">
                <a:ea typeface="+mn-lt"/>
                <a:cs typeface="+mn-lt"/>
              </a:rPr>
              <a:t>the</a:t>
            </a:r>
            <a:r>
              <a:rPr lang="de-DE" dirty="0">
                <a:ea typeface="+mn-lt"/>
                <a:cs typeface="+mn-lt"/>
              </a:rPr>
              <a:t> Projekt in English. </a:t>
            </a:r>
            <a:r>
              <a:rPr lang="de-DE" dirty="0" err="1">
                <a:ea typeface="+mn-lt"/>
                <a:cs typeface="+mn-lt"/>
              </a:rPr>
              <a:t>We</a:t>
            </a:r>
            <a:r>
              <a:rPr lang="de-DE" dirty="0">
                <a:ea typeface="+mn-lt"/>
                <a:cs typeface="+mn-lt"/>
              </a:rPr>
              <a:t> </a:t>
            </a:r>
            <a:r>
              <a:rPr lang="de-DE" dirty="0" err="1">
                <a:ea typeface="+mn-lt"/>
                <a:cs typeface="+mn-lt"/>
              </a:rPr>
              <a:t>have</a:t>
            </a:r>
            <a:r>
              <a:rPr lang="de-DE" dirty="0">
                <a:ea typeface="+mn-lt"/>
                <a:cs typeface="+mn-lt"/>
              </a:rPr>
              <a:t> also </a:t>
            </a:r>
            <a:r>
              <a:rPr lang="de-DE" dirty="0" err="1">
                <a:ea typeface="+mn-lt"/>
                <a:cs typeface="+mn-lt"/>
              </a:rPr>
              <a:t>decided</a:t>
            </a:r>
            <a:r>
              <a:rPr lang="de-DE" dirty="0">
                <a:ea typeface="+mn-lt"/>
                <a:cs typeface="+mn-lt"/>
              </a:rPr>
              <a:t> </a:t>
            </a:r>
            <a:r>
              <a:rPr lang="de-DE" dirty="0" err="1">
                <a:ea typeface="+mn-lt"/>
                <a:cs typeface="+mn-lt"/>
              </a:rPr>
              <a:t>to</a:t>
            </a:r>
            <a:r>
              <a:rPr lang="de-DE" dirty="0">
                <a:ea typeface="+mn-lt"/>
                <a:cs typeface="+mn-lt"/>
              </a:rPr>
              <a:t> </a:t>
            </a:r>
            <a:r>
              <a:rPr lang="de-DE" dirty="0" err="1">
                <a:ea typeface="+mn-lt"/>
                <a:cs typeface="+mn-lt"/>
              </a:rPr>
              <a:t>present</a:t>
            </a:r>
            <a:r>
              <a:rPr lang="de-DE" dirty="0">
                <a:ea typeface="+mn-lt"/>
                <a:cs typeface="+mn-lt"/>
              </a:rPr>
              <a:t> </a:t>
            </a:r>
            <a:r>
              <a:rPr lang="de-DE" dirty="0" err="1">
                <a:ea typeface="+mn-lt"/>
                <a:cs typeface="+mn-lt"/>
              </a:rPr>
              <a:t>our</a:t>
            </a:r>
            <a:r>
              <a:rPr lang="de-DE" dirty="0">
                <a:ea typeface="+mn-lt"/>
                <a:cs typeface="+mn-lt"/>
              </a:rPr>
              <a:t> Project in English .</a:t>
            </a:r>
          </a:p>
          <a:p>
            <a:endParaRPr lang="de-DE" dirty="0">
              <a:ea typeface="+mn-lt"/>
              <a:cs typeface="+mn-lt"/>
            </a:endParaRPr>
          </a:p>
          <a:p>
            <a:r>
              <a:rPr lang="de-DE" i="1" dirty="0">
                <a:ea typeface="+mn-lt"/>
                <a:cs typeface="+mn-lt"/>
              </a:rPr>
              <a:t> English </a:t>
            </a:r>
            <a:r>
              <a:rPr lang="de-DE" i="1" dirty="0" err="1">
                <a:ea typeface="+mn-lt"/>
                <a:cs typeface="+mn-lt"/>
              </a:rPr>
              <a:t>is</a:t>
            </a:r>
            <a:r>
              <a:rPr lang="de-DE" i="1" dirty="0">
                <a:ea typeface="+mn-lt"/>
                <a:cs typeface="+mn-lt"/>
              </a:rPr>
              <a:t> </a:t>
            </a:r>
            <a:r>
              <a:rPr lang="de-DE" i="1" dirty="0" err="1">
                <a:ea typeface="+mn-lt"/>
                <a:cs typeface="+mn-lt"/>
              </a:rPr>
              <a:t>widely</a:t>
            </a:r>
            <a:r>
              <a:rPr lang="de-DE" i="1" dirty="0">
                <a:ea typeface="+mn-lt"/>
                <a:cs typeface="+mn-lt"/>
              </a:rPr>
              <a:t> </a:t>
            </a:r>
            <a:r>
              <a:rPr lang="de-DE" i="1" dirty="0" err="1">
                <a:ea typeface="+mn-lt"/>
                <a:cs typeface="+mn-lt"/>
              </a:rPr>
              <a:t>considered</a:t>
            </a:r>
            <a:r>
              <a:rPr lang="de-DE" i="1" dirty="0">
                <a:ea typeface="+mn-lt"/>
                <a:cs typeface="+mn-lt"/>
              </a:rPr>
              <a:t> </a:t>
            </a:r>
            <a:r>
              <a:rPr lang="de-DE" i="1" dirty="0" err="1">
                <a:ea typeface="+mn-lt"/>
                <a:cs typeface="+mn-lt"/>
              </a:rPr>
              <a:t>as</a:t>
            </a:r>
            <a:r>
              <a:rPr lang="de-DE" i="1" dirty="0">
                <a:ea typeface="+mn-lt"/>
                <a:cs typeface="+mn-lt"/>
              </a:rPr>
              <a:t> a </a:t>
            </a:r>
            <a:r>
              <a:rPr lang="de-DE" i="1" dirty="0" err="1">
                <a:ea typeface="+mn-lt"/>
                <a:cs typeface="+mn-lt"/>
              </a:rPr>
              <a:t>lingua</a:t>
            </a:r>
            <a:r>
              <a:rPr lang="de-DE" i="1" dirty="0">
                <a:ea typeface="+mn-lt"/>
                <a:cs typeface="+mn-lt"/>
              </a:rPr>
              <a:t> </a:t>
            </a:r>
            <a:r>
              <a:rPr lang="de-DE" i="1" dirty="0" err="1">
                <a:ea typeface="+mn-lt"/>
                <a:cs typeface="+mn-lt"/>
              </a:rPr>
              <a:t>franca</a:t>
            </a:r>
            <a:r>
              <a:rPr lang="de-DE" i="1" dirty="0">
                <a:ea typeface="+mn-lt"/>
                <a:cs typeface="+mn-lt"/>
              </a:rPr>
              <a:t> </a:t>
            </a:r>
            <a:r>
              <a:rPr lang="de-DE" i="1" dirty="0" err="1">
                <a:ea typeface="+mn-lt"/>
                <a:cs typeface="+mn-lt"/>
              </a:rPr>
              <a:t>for</a:t>
            </a:r>
            <a:r>
              <a:rPr lang="de-DE" i="1" dirty="0">
                <a:ea typeface="+mn-lt"/>
                <a:cs typeface="+mn-lt"/>
              </a:rPr>
              <a:t> </a:t>
            </a:r>
            <a:r>
              <a:rPr lang="de-DE" i="1" dirty="0" err="1">
                <a:ea typeface="+mn-lt"/>
                <a:cs typeface="+mn-lt"/>
              </a:rPr>
              <a:t>Programming</a:t>
            </a:r>
            <a:r>
              <a:rPr lang="de-DE" i="1" dirty="0">
                <a:ea typeface="+mn-lt"/>
                <a:cs typeface="+mn-lt"/>
              </a:rPr>
              <a:t> </a:t>
            </a:r>
            <a:r>
              <a:rPr lang="de-DE" i="1" dirty="0" err="1">
                <a:ea typeface="+mn-lt"/>
                <a:cs typeface="+mn-lt"/>
              </a:rPr>
              <a:t>related</a:t>
            </a:r>
            <a:r>
              <a:rPr lang="de-DE" i="1" dirty="0">
                <a:ea typeface="+mn-lt"/>
                <a:cs typeface="+mn-lt"/>
              </a:rPr>
              <a:t> </a:t>
            </a:r>
            <a:r>
              <a:rPr lang="de-DE" i="1" dirty="0" err="1">
                <a:ea typeface="+mn-lt"/>
                <a:cs typeface="+mn-lt"/>
              </a:rPr>
              <a:t>matters</a:t>
            </a:r>
            <a:r>
              <a:rPr lang="de-DE" i="1" dirty="0">
                <a:ea typeface="+mn-lt"/>
                <a:cs typeface="+mn-lt"/>
              </a:rPr>
              <a:t>, </a:t>
            </a:r>
            <a:r>
              <a:rPr lang="de-DE" i="1" dirty="0" err="1">
                <a:ea typeface="+mn-lt"/>
                <a:cs typeface="+mn-lt"/>
              </a:rPr>
              <a:t>most</a:t>
            </a:r>
            <a:r>
              <a:rPr lang="de-DE" i="1" dirty="0">
                <a:ea typeface="+mn-lt"/>
                <a:cs typeface="+mn-lt"/>
              </a:rPr>
              <a:t> </a:t>
            </a:r>
            <a:r>
              <a:rPr lang="de-DE" i="1" dirty="0" err="1">
                <a:ea typeface="+mn-lt"/>
                <a:cs typeface="+mn-lt"/>
              </a:rPr>
              <a:t>of</a:t>
            </a:r>
            <a:r>
              <a:rPr lang="de-DE" i="1" dirty="0">
                <a:ea typeface="+mn-lt"/>
                <a:cs typeface="+mn-lt"/>
              </a:rPr>
              <a:t> </a:t>
            </a:r>
            <a:r>
              <a:rPr lang="de-DE" i="1" dirty="0" err="1">
                <a:ea typeface="+mn-lt"/>
                <a:cs typeface="+mn-lt"/>
              </a:rPr>
              <a:t>the</a:t>
            </a:r>
            <a:r>
              <a:rPr lang="de-DE" i="1" dirty="0">
                <a:ea typeface="+mn-lt"/>
                <a:cs typeface="+mn-lt"/>
              </a:rPr>
              <a:t> </a:t>
            </a:r>
            <a:r>
              <a:rPr lang="de-DE" i="1" dirty="0" err="1">
                <a:ea typeface="+mn-lt"/>
                <a:cs typeface="+mn-lt"/>
              </a:rPr>
              <a:t>current</a:t>
            </a:r>
            <a:r>
              <a:rPr lang="de-DE" i="1" dirty="0">
                <a:ea typeface="+mn-lt"/>
                <a:cs typeface="+mn-lt"/>
              </a:rPr>
              <a:t> </a:t>
            </a:r>
            <a:r>
              <a:rPr lang="de-DE" i="1" dirty="0" err="1">
                <a:ea typeface="+mn-lt"/>
                <a:cs typeface="+mn-lt"/>
              </a:rPr>
              <a:t>technical</a:t>
            </a:r>
            <a:r>
              <a:rPr lang="de-DE" i="1" dirty="0">
                <a:ea typeface="+mn-lt"/>
                <a:cs typeface="+mn-lt"/>
              </a:rPr>
              <a:t> </a:t>
            </a:r>
            <a:r>
              <a:rPr lang="de-DE" i="1" dirty="0" err="1">
                <a:ea typeface="+mn-lt"/>
                <a:cs typeface="+mn-lt"/>
              </a:rPr>
              <a:t>documentations</a:t>
            </a:r>
            <a:r>
              <a:rPr lang="de-DE" i="1" dirty="0">
                <a:ea typeface="+mn-lt"/>
                <a:cs typeface="+mn-lt"/>
              </a:rPr>
              <a:t>, </a:t>
            </a:r>
            <a:r>
              <a:rPr lang="de-DE" i="1" dirty="0" err="1">
                <a:ea typeface="+mn-lt"/>
                <a:cs typeface="+mn-lt"/>
              </a:rPr>
              <a:t>tutorials</a:t>
            </a:r>
            <a:r>
              <a:rPr lang="de-DE" i="1" dirty="0">
                <a:ea typeface="+mn-lt"/>
                <a:cs typeface="+mn-lt"/>
              </a:rPr>
              <a:t>, and </a:t>
            </a:r>
            <a:r>
              <a:rPr lang="de-DE" i="1" dirty="0" err="1">
                <a:ea typeface="+mn-lt"/>
                <a:cs typeface="+mn-lt"/>
              </a:rPr>
              <a:t>forums</a:t>
            </a:r>
            <a:r>
              <a:rPr lang="de-DE" i="1" dirty="0">
                <a:ea typeface="+mn-lt"/>
                <a:cs typeface="+mn-lt"/>
              </a:rPr>
              <a:t> </a:t>
            </a:r>
            <a:r>
              <a:rPr lang="de-DE" i="1" dirty="0" err="1">
                <a:ea typeface="+mn-lt"/>
                <a:cs typeface="+mn-lt"/>
              </a:rPr>
              <a:t>are</a:t>
            </a:r>
            <a:r>
              <a:rPr lang="de-DE" i="1" dirty="0">
                <a:ea typeface="+mn-lt"/>
                <a:cs typeface="+mn-lt"/>
              </a:rPr>
              <a:t> in English.</a:t>
            </a:r>
            <a:endParaRPr lang="de-DE" i="1" dirty="0">
              <a:cs typeface="Calibri"/>
            </a:endParaRPr>
          </a:p>
          <a:p>
            <a:endParaRPr lang="en-US" dirty="0"/>
          </a:p>
        </p:txBody>
      </p:sp>
    </p:spTree>
    <p:extLst>
      <p:ext uri="{BB962C8B-B14F-4D97-AF65-F5344CB8AC3E}">
        <p14:creationId xmlns:p14="http://schemas.microsoft.com/office/powerpoint/2010/main" val="923628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3DC74-EACA-4731-B61A-8899A02BB164}"/>
              </a:ext>
            </a:extLst>
          </p:cNvPr>
          <p:cNvSpPr>
            <a:spLocks noGrp="1"/>
          </p:cNvSpPr>
          <p:nvPr>
            <p:ph type="title"/>
          </p:nvPr>
        </p:nvSpPr>
        <p:spPr/>
        <p:txBody>
          <a:bodyPr/>
          <a:lstStyle/>
          <a:p>
            <a:r>
              <a:rPr lang="en-GB" dirty="0"/>
              <a:t>Table of Content</a:t>
            </a:r>
            <a:endParaRPr lang="en-US" dirty="0"/>
          </a:p>
        </p:txBody>
      </p:sp>
      <p:sp>
        <p:nvSpPr>
          <p:cNvPr id="3" name="Inhaltsplatzhalter 2">
            <a:extLst>
              <a:ext uri="{FF2B5EF4-FFF2-40B4-BE49-F238E27FC236}">
                <a16:creationId xmlns:a16="http://schemas.microsoft.com/office/drawing/2014/main" id="{107B0ED9-CE00-4366-B778-18F2C06D9320}"/>
              </a:ext>
            </a:extLst>
          </p:cNvPr>
          <p:cNvSpPr>
            <a:spLocks noGrp="1"/>
          </p:cNvSpPr>
          <p:nvPr>
            <p:ph idx="1"/>
          </p:nvPr>
        </p:nvSpPr>
        <p:spPr/>
        <p:txBody>
          <a:bodyPr/>
          <a:lstStyle/>
          <a:p>
            <a:pPr fontAlgn="base"/>
            <a:r>
              <a:rPr lang="en-GB" dirty="0"/>
              <a:t>ReadMe</a:t>
            </a:r>
            <a:r>
              <a:rPr lang="en-US" dirty="0"/>
              <a:t>​</a:t>
            </a:r>
          </a:p>
          <a:p>
            <a:pPr fontAlgn="base"/>
            <a:r>
              <a:rPr lang="en-GB" dirty="0"/>
              <a:t>Video</a:t>
            </a:r>
          </a:p>
          <a:p>
            <a:pPr fontAlgn="base"/>
            <a:r>
              <a:rPr lang="en-GB" dirty="0" err="1"/>
              <a:t>Leasons</a:t>
            </a:r>
            <a:r>
              <a:rPr lang="en-GB" dirty="0"/>
              <a:t> Learned​</a:t>
            </a:r>
          </a:p>
          <a:p>
            <a:pPr fontAlgn="base"/>
            <a:r>
              <a:rPr lang="en-GB" dirty="0" err="1"/>
              <a:t>Programm</a:t>
            </a:r>
            <a:r>
              <a:rPr lang="en-GB" dirty="0"/>
              <a:t>​</a:t>
            </a:r>
          </a:p>
          <a:p>
            <a:pPr fontAlgn="base"/>
            <a:r>
              <a:rPr lang="en-GB" dirty="0"/>
              <a:t>Conclusion​</a:t>
            </a:r>
          </a:p>
          <a:p>
            <a:pPr fontAlgn="base"/>
            <a:r>
              <a:rPr lang="en-GB" dirty="0"/>
              <a:t>Questions</a:t>
            </a:r>
            <a:r>
              <a:rPr lang="en-US" dirty="0"/>
              <a:t>​</a:t>
            </a:r>
          </a:p>
          <a:p>
            <a:endParaRPr lang="en-US" dirty="0"/>
          </a:p>
        </p:txBody>
      </p:sp>
    </p:spTree>
    <p:extLst>
      <p:ext uri="{BB962C8B-B14F-4D97-AF65-F5344CB8AC3E}">
        <p14:creationId xmlns:p14="http://schemas.microsoft.com/office/powerpoint/2010/main" val="834441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3DC74-EACA-4731-B61A-8899A02BB164}"/>
              </a:ext>
            </a:extLst>
          </p:cNvPr>
          <p:cNvSpPr>
            <a:spLocks noGrp="1"/>
          </p:cNvSpPr>
          <p:nvPr>
            <p:ph type="title"/>
          </p:nvPr>
        </p:nvSpPr>
        <p:spPr/>
        <p:txBody>
          <a:bodyPr/>
          <a:lstStyle/>
          <a:p>
            <a:r>
              <a:rPr lang="de-DE" dirty="0" err="1"/>
              <a:t>ReadMe</a:t>
            </a:r>
            <a:endParaRPr lang="en-US" dirty="0"/>
          </a:p>
        </p:txBody>
      </p:sp>
      <p:sp>
        <p:nvSpPr>
          <p:cNvPr id="3" name="Inhaltsplatzhalter 2">
            <a:extLst>
              <a:ext uri="{FF2B5EF4-FFF2-40B4-BE49-F238E27FC236}">
                <a16:creationId xmlns:a16="http://schemas.microsoft.com/office/drawing/2014/main" id="{107B0ED9-CE00-4366-B778-18F2C06D9320}"/>
              </a:ext>
            </a:extLst>
          </p:cNvPr>
          <p:cNvSpPr>
            <a:spLocks noGrp="1"/>
          </p:cNvSpPr>
          <p:nvPr>
            <p:ph idx="1"/>
          </p:nvPr>
        </p:nvSpPr>
        <p:spPr/>
        <p:txBody>
          <a:bodyPr/>
          <a:lstStyle/>
          <a:p>
            <a:r>
              <a:rPr lang="de-DE" dirty="0" err="1"/>
              <a:t>For</a:t>
            </a:r>
            <a:r>
              <a:rPr lang="de-DE" dirty="0"/>
              <a:t> </a:t>
            </a:r>
            <a:r>
              <a:rPr lang="de-DE" dirty="0" err="1"/>
              <a:t>our</a:t>
            </a:r>
            <a:r>
              <a:rPr lang="de-DE" dirty="0"/>
              <a:t> Project </a:t>
            </a:r>
            <a:r>
              <a:rPr lang="de-DE" dirty="0" err="1"/>
              <a:t>we</a:t>
            </a:r>
            <a:r>
              <a:rPr lang="de-DE" dirty="0"/>
              <a:t> </a:t>
            </a:r>
            <a:r>
              <a:rPr lang="de-DE" dirty="0" err="1"/>
              <a:t>have</a:t>
            </a:r>
            <a:r>
              <a:rPr lang="de-DE" dirty="0"/>
              <a:t> </a:t>
            </a:r>
            <a:r>
              <a:rPr lang="de-DE" dirty="0" err="1"/>
              <a:t>planned</a:t>
            </a:r>
            <a:r>
              <a:rPr lang="de-DE" dirty="0"/>
              <a:t> </a:t>
            </a:r>
            <a:r>
              <a:rPr lang="de-DE" dirty="0" err="1"/>
              <a:t>to</a:t>
            </a:r>
            <a:r>
              <a:rPr lang="de-DE" dirty="0"/>
              <a:t> </a:t>
            </a:r>
            <a:r>
              <a:rPr lang="de-DE" dirty="0" err="1"/>
              <a:t>recreate</a:t>
            </a:r>
            <a:r>
              <a:rPr lang="de-DE" dirty="0"/>
              <a:t> </a:t>
            </a:r>
            <a:r>
              <a:rPr lang="de-DE" dirty="0" err="1"/>
              <a:t>the</a:t>
            </a:r>
            <a:r>
              <a:rPr lang="de-DE" dirty="0"/>
              <a:t> classic Atari Breakout Game.</a:t>
            </a:r>
            <a:endParaRPr lang="en-US" dirty="0"/>
          </a:p>
          <a:p>
            <a:r>
              <a:rPr lang="en-US" dirty="0"/>
              <a:t>Atari Breakout was first released by Atari in 1976. The game is a single-player game where the player controls a paddle at the bottom of the screen and uses it to hit a ball towards a wall of bricks at the top of the screen. The goal of the game is to break all of the bricks by hitting them with the ball, while also trying to keep the ball from falling off the bottom of the screen. </a:t>
            </a:r>
          </a:p>
        </p:txBody>
      </p:sp>
    </p:spTree>
    <p:extLst>
      <p:ext uri="{BB962C8B-B14F-4D97-AF65-F5344CB8AC3E}">
        <p14:creationId xmlns:p14="http://schemas.microsoft.com/office/powerpoint/2010/main" val="25766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32C99-562E-4260-8EB6-B0F21933F691}"/>
              </a:ext>
            </a:extLst>
          </p:cNvPr>
          <p:cNvSpPr>
            <a:spLocks noGrp="1"/>
          </p:cNvSpPr>
          <p:nvPr>
            <p:ph type="title"/>
          </p:nvPr>
        </p:nvSpPr>
        <p:spPr/>
        <p:txBody>
          <a:bodyPr/>
          <a:lstStyle/>
          <a:p>
            <a:r>
              <a:rPr lang="de-DE" dirty="0" err="1"/>
              <a:t>ReadMe</a:t>
            </a:r>
            <a:endParaRPr lang="en-US" dirty="0"/>
          </a:p>
        </p:txBody>
      </p:sp>
      <p:sp>
        <p:nvSpPr>
          <p:cNvPr id="3" name="Inhaltsplatzhalter 2">
            <a:extLst>
              <a:ext uri="{FF2B5EF4-FFF2-40B4-BE49-F238E27FC236}">
                <a16:creationId xmlns:a16="http://schemas.microsoft.com/office/drawing/2014/main" id="{81C091E8-5999-46F4-803F-02EBD284A2DB}"/>
              </a:ext>
            </a:extLst>
          </p:cNvPr>
          <p:cNvSpPr>
            <a:spLocks noGrp="1"/>
          </p:cNvSpPr>
          <p:nvPr>
            <p:ph idx="1"/>
          </p:nvPr>
        </p:nvSpPr>
        <p:spPr/>
        <p:txBody>
          <a:bodyPr>
            <a:normAutofit/>
          </a:bodyPr>
          <a:lstStyle/>
          <a:p>
            <a:r>
              <a:rPr lang="de-DE" dirty="0" err="1"/>
              <a:t>For</a:t>
            </a:r>
            <a:r>
              <a:rPr lang="de-DE" dirty="0"/>
              <a:t> </a:t>
            </a:r>
            <a:r>
              <a:rPr lang="de-DE" dirty="0" err="1"/>
              <a:t>our</a:t>
            </a:r>
            <a:r>
              <a:rPr lang="de-DE" dirty="0"/>
              <a:t> Project </a:t>
            </a:r>
            <a:r>
              <a:rPr lang="de-DE" dirty="0" err="1"/>
              <a:t>we</a:t>
            </a:r>
            <a:r>
              <a:rPr lang="de-DE" dirty="0"/>
              <a:t> </a:t>
            </a:r>
            <a:r>
              <a:rPr lang="de-DE" dirty="0" err="1"/>
              <a:t>have</a:t>
            </a:r>
            <a:r>
              <a:rPr lang="de-DE" dirty="0"/>
              <a:t> </a:t>
            </a:r>
            <a:r>
              <a:rPr lang="de-DE" dirty="0" err="1"/>
              <a:t>planned</a:t>
            </a:r>
            <a:r>
              <a:rPr lang="de-DE" dirty="0"/>
              <a:t> </a:t>
            </a:r>
            <a:r>
              <a:rPr lang="de-DE" dirty="0" err="1"/>
              <a:t>to</a:t>
            </a:r>
            <a:r>
              <a:rPr lang="de-DE" dirty="0"/>
              <a:t> </a:t>
            </a:r>
            <a:r>
              <a:rPr lang="de-DE" dirty="0" err="1"/>
              <a:t>recreate</a:t>
            </a:r>
            <a:r>
              <a:rPr lang="de-DE" dirty="0"/>
              <a:t> </a:t>
            </a:r>
            <a:r>
              <a:rPr lang="de-DE" dirty="0" err="1"/>
              <a:t>the</a:t>
            </a:r>
            <a:r>
              <a:rPr lang="de-DE" dirty="0"/>
              <a:t> classic Atari Breakout Game.</a:t>
            </a:r>
            <a:endParaRPr lang="en-US" dirty="0"/>
          </a:p>
          <a:p>
            <a:r>
              <a:rPr lang="en-US" dirty="0"/>
              <a:t>Atari Breakout was first released by Atari in 1976. The game is a single-player game where the player controls a paddle at the bottom of the screen and uses it to hit a ball towards a wall of bricks at the top of the screen. The goal of the game is to break all of the bricks by hitting them with the ball, while also trying to keep the ball from falling off the bottom of the screen. </a:t>
            </a:r>
          </a:p>
        </p:txBody>
      </p:sp>
    </p:spTree>
    <p:extLst>
      <p:ext uri="{BB962C8B-B14F-4D97-AF65-F5344CB8AC3E}">
        <p14:creationId xmlns:p14="http://schemas.microsoft.com/office/powerpoint/2010/main" val="445265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E7A67-29D3-4816-BB8D-DA3396B95E1E}"/>
              </a:ext>
            </a:extLst>
          </p:cNvPr>
          <p:cNvSpPr>
            <a:spLocks noGrp="1"/>
          </p:cNvSpPr>
          <p:nvPr>
            <p:ph type="title"/>
          </p:nvPr>
        </p:nvSpPr>
        <p:spPr/>
        <p:txBody>
          <a:bodyPr/>
          <a:lstStyle/>
          <a:p>
            <a:r>
              <a:rPr lang="de-DE" dirty="0"/>
              <a:t>Video</a:t>
            </a:r>
            <a:endParaRPr lang="en-US" dirty="0"/>
          </a:p>
        </p:txBody>
      </p:sp>
      <p:sp>
        <p:nvSpPr>
          <p:cNvPr id="3" name="Inhaltsplatzhalter 2">
            <a:extLst>
              <a:ext uri="{FF2B5EF4-FFF2-40B4-BE49-F238E27FC236}">
                <a16:creationId xmlns:a16="http://schemas.microsoft.com/office/drawing/2014/main" id="{ECFDDDBC-2E56-4A52-B844-ABBCE66327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6654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B9CF3-6D93-4BAD-BB80-898676027829}"/>
              </a:ext>
            </a:extLst>
          </p:cNvPr>
          <p:cNvSpPr>
            <a:spLocks noGrp="1"/>
          </p:cNvSpPr>
          <p:nvPr>
            <p:ph type="title"/>
          </p:nvPr>
        </p:nvSpPr>
        <p:spPr/>
        <p:txBody>
          <a:bodyPr/>
          <a:lstStyle/>
          <a:p>
            <a:r>
              <a:rPr lang="en-US" dirty="0"/>
              <a:t>Lessons Learned</a:t>
            </a:r>
          </a:p>
        </p:txBody>
      </p:sp>
      <p:sp>
        <p:nvSpPr>
          <p:cNvPr id="3" name="Inhaltsplatzhalter 2">
            <a:extLst>
              <a:ext uri="{FF2B5EF4-FFF2-40B4-BE49-F238E27FC236}">
                <a16:creationId xmlns:a16="http://schemas.microsoft.com/office/drawing/2014/main" id="{E00A9EB0-F40A-429A-A702-61CD5468C608}"/>
              </a:ext>
            </a:extLst>
          </p:cNvPr>
          <p:cNvSpPr>
            <a:spLocks noGrp="1"/>
          </p:cNvSpPr>
          <p:nvPr>
            <p:ph idx="1"/>
          </p:nvPr>
        </p:nvSpPr>
        <p:spPr/>
        <p:txBody>
          <a:bodyPr/>
          <a:lstStyle/>
          <a:p>
            <a:pPr marL="0" indent="0">
              <a:buNone/>
            </a:pPr>
            <a:r>
              <a:rPr lang="en-US" b="1" dirty="0"/>
              <a:t>Familiarity with the </a:t>
            </a:r>
            <a:r>
              <a:rPr lang="en-US" b="1" dirty="0" err="1"/>
              <a:t>Microbit's</a:t>
            </a:r>
            <a:r>
              <a:rPr lang="en-US" b="1" dirty="0"/>
              <a:t> LED matrix and its capabilities</a:t>
            </a:r>
          </a:p>
          <a:p>
            <a:pPr marL="0" indent="0">
              <a:buNone/>
            </a:pPr>
            <a:r>
              <a:rPr lang="en-US" dirty="0"/>
              <a:t>Through working on this project, we gained a deeper understanding of how to effectively utilize the </a:t>
            </a:r>
            <a:r>
              <a:rPr lang="en-US" dirty="0" err="1"/>
              <a:t>Microbit's</a:t>
            </a:r>
            <a:r>
              <a:rPr lang="en-US" dirty="0"/>
              <a:t> LED matrix.</a:t>
            </a:r>
          </a:p>
        </p:txBody>
      </p:sp>
    </p:spTree>
    <p:extLst>
      <p:ext uri="{BB962C8B-B14F-4D97-AF65-F5344CB8AC3E}">
        <p14:creationId xmlns:p14="http://schemas.microsoft.com/office/powerpoint/2010/main" val="3082442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B9CF3-6D93-4BAD-BB80-898676027829}"/>
              </a:ext>
            </a:extLst>
          </p:cNvPr>
          <p:cNvSpPr>
            <a:spLocks noGrp="1"/>
          </p:cNvSpPr>
          <p:nvPr>
            <p:ph type="title"/>
          </p:nvPr>
        </p:nvSpPr>
        <p:spPr/>
        <p:txBody>
          <a:bodyPr/>
          <a:lstStyle/>
          <a:p>
            <a:r>
              <a:rPr lang="en-US" dirty="0"/>
              <a:t>Lessons Learned</a:t>
            </a:r>
          </a:p>
        </p:txBody>
      </p:sp>
      <p:sp>
        <p:nvSpPr>
          <p:cNvPr id="3" name="Inhaltsplatzhalter 2">
            <a:extLst>
              <a:ext uri="{FF2B5EF4-FFF2-40B4-BE49-F238E27FC236}">
                <a16:creationId xmlns:a16="http://schemas.microsoft.com/office/drawing/2014/main" id="{E00A9EB0-F40A-429A-A702-61CD5468C608}"/>
              </a:ext>
            </a:extLst>
          </p:cNvPr>
          <p:cNvSpPr>
            <a:spLocks noGrp="1"/>
          </p:cNvSpPr>
          <p:nvPr>
            <p:ph idx="1"/>
          </p:nvPr>
        </p:nvSpPr>
        <p:spPr/>
        <p:txBody>
          <a:bodyPr/>
          <a:lstStyle/>
          <a:p>
            <a:pPr marL="0" indent="0">
              <a:buNone/>
            </a:pPr>
            <a:r>
              <a:rPr lang="en-US" b="1" dirty="0"/>
              <a:t>Importance of proper game logic</a:t>
            </a:r>
          </a:p>
          <a:p>
            <a:pPr marL="0" indent="0">
              <a:buNone/>
            </a:pPr>
            <a:r>
              <a:rPr lang="en-US" dirty="0"/>
              <a:t>We learned the importance of proper game logic and how it can greatly impact the overall player experience. We had to make sure that the game's physics and scoring system were accurate and fair for the player.</a:t>
            </a:r>
          </a:p>
        </p:txBody>
      </p:sp>
    </p:spTree>
    <p:extLst>
      <p:ext uri="{BB962C8B-B14F-4D97-AF65-F5344CB8AC3E}">
        <p14:creationId xmlns:p14="http://schemas.microsoft.com/office/powerpoint/2010/main" val="745086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B9CF3-6D93-4BAD-BB80-898676027829}"/>
              </a:ext>
            </a:extLst>
          </p:cNvPr>
          <p:cNvSpPr>
            <a:spLocks noGrp="1"/>
          </p:cNvSpPr>
          <p:nvPr>
            <p:ph type="title"/>
          </p:nvPr>
        </p:nvSpPr>
        <p:spPr/>
        <p:txBody>
          <a:bodyPr/>
          <a:lstStyle/>
          <a:p>
            <a:r>
              <a:rPr lang="en-US" dirty="0"/>
              <a:t>Lessons Learned</a:t>
            </a:r>
          </a:p>
        </p:txBody>
      </p:sp>
      <p:sp>
        <p:nvSpPr>
          <p:cNvPr id="3" name="Inhaltsplatzhalter 2">
            <a:extLst>
              <a:ext uri="{FF2B5EF4-FFF2-40B4-BE49-F238E27FC236}">
                <a16:creationId xmlns:a16="http://schemas.microsoft.com/office/drawing/2014/main" id="{E00A9EB0-F40A-429A-A702-61CD5468C608}"/>
              </a:ext>
            </a:extLst>
          </p:cNvPr>
          <p:cNvSpPr>
            <a:spLocks noGrp="1"/>
          </p:cNvSpPr>
          <p:nvPr>
            <p:ph idx="1"/>
          </p:nvPr>
        </p:nvSpPr>
        <p:spPr/>
        <p:txBody>
          <a:bodyPr/>
          <a:lstStyle/>
          <a:p>
            <a:pPr marL="0" indent="0">
              <a:buNone/>
            </a:pPr>
            <a:r>
              <a:rPr lang="en-US" b="1" dirty="0"/>
              <a:t>Importance of proper game logic</a:t>
            </a:r>
          </a:p>
          <a:p>
            <a:pPr marL="0" indent="0">
              <a:buNone/>
            </a:pPr>
            <a:r>
              <a:rPr lang="en-US" dirty="0"/>
              <a:t>We learned the importance of proper game logic and how it can greatly impact the overall player experience. We had to make sure that the game's physics and scoring system were accurate and fair for the player.</a:t>
            </a:r>
          </a:p>
        </p:txBody>
      </p:sp>
    </p:spTree>
    <p:extLst>
      <p:ext uri="{BB962C8B-B14F-4D97-AF65-F5344CB8AC3E}">
        <p14:creationId xmlns:p14="http://schemas.microsoft.com/office/powerpoint/2010/main" val="4227363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Integral</Template>
  <TotalTime>0</TotalTime>
  <Words>751</Words>
  <Application>Microsoft Office PowerPoint</Application>
  <PresentationFormat>Breitbild</PresentationFormat>
  <Paragraphs>50</Paragraphs>
  <Slides>16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Calibri</vt:lpstr>
      <vt:lpstr>Calibri Light</vt:lpstr>
      <vt:lpstr>Office Theme</vt:lpstr>
      <vt:lpstr>Microbit:Projekt Atari Breakout</vt:lpstr>
      <vt:lpstr>General Information</vt:lpstr>
      <vt:lpstr>Table of Content</vt:lpstr>
      <vt:lpstr>ReadMe</vt:lpstr>
      <vt:lpstr>ReadMe</vt:lpstr>
      <vt:lpstr>Video</vt:lpstr>
      <vt:lpstr>Lessons Learned</vt:lpstr>
      <vt:lpstr>Lessons Learned</vt:lpstr>
      <vt:lpstr>Lessons Learned</vt:lpstr>
      <vt:lpstr>Lessons Learned</vt:lpstr>
      <vt:lpstr>Lessons Learned</vt:lpstr>
      <vt:lpstr>Lessons Learned</vt:lpstr>
      <vt:lpstr>Lessons Learned</vt:lpstr>
      <vt:lpstr>Lessons Learned</vt:lpstr>
      <vt:lpstr>Programming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Microbit:Projekt Atari Breakout</dc:title>
  <dc:creator>Jan.Naegeli</dc:creator>
  <cp:lastModifiedBy>Jan.Naegeli</cp:lastModifiedBy>
  <cp:revision>5</cp:revision>
  <dcterms:created xsi:type="dcterms:W3CDTF">2023-01-20T15:45:06Z</dcterms:created>
  <dcterms:modified xsi:type="dcterms:W3CDTF">2023-01-20T18:45:33Z</dcterms:modified>
</cp:coreProperties>
</file>