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6" r:id="rId6"/>
    <p:sldId id="257" r:id="rId7"/>
    <p:sldId id="258" r:id="rId8"/>
    <p:sldId id="259" r:id="rId9"/>
    <p:sldId id="260" r:id="rId10"/>
    <p:sldId id="261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5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8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5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6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7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8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21CC8-8351-4BD4-8999-FEE875A0DC4C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F182-E195-4B75-9FDB-605019239B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189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5BB8C4-55D3-8985-4B31-4A89F1AA2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6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2B1A8F-6D59-3D84-FA9B-D05AAA70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b="1" dirty="0" err="1">
                <a:solidFill>
                  <a:srgbClr val="FFFFFF"/>
                </a:solidFill>
              </a:rPr>
              <a:t>Microbit:Projekt</a:t>
            </a:r>
            <a:br>
              <a:rPr lang="en-GB" sz="5200" b="1" dirty="0">
                <a:solidFill>
                  <a:srgbClr val="FFFFFF"/>
                </a:solidFill>
              </a:rPr>
            </a:br>
            <a:r>
              <a:rPr lang="en-GB" sz="5200" b="1" dirty="0">
                <a:solidFill>
                  <a:srgbClr val="FFFFFF"/>
                </a:solidFill>
              </a:rPr>
              <a:t>Atari Breakout</a:t>
            </a:r>
            <a:endParaRPr lang="en-GB" sz="52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0DB5CF-B1FD-7075-091A-AFD296F0C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Projekt of: Jan </a:t>
            </a:r>
            <a:r>
              <a:rPr lang="en-GB" err="1">
                <a:solidFill>
                  <a:srgbClr val="FFFFFF"/>
                </a:solidFill>
              </a:rPr>
              <a:t>Nägeli</a:t>
            </a:r>
            <a:r>
              <a:rPr lang="en-GB">
                <a:solidFill>
                  <a:srgbClr val="FFFFFF"/>
                </a:solidFill>
              </a:rPr>
              <a:t> &amp; David Coso</a:t>
            </a:r>
            <a:endParaRPr lang="en-GB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5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D2AB0DB-AB6C-FB33-4942-A402D4E49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6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63A38C-6104-1CD3-0B93-DD7364A7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76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07B56-AE3E-C431-7A9D-42239B19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General Information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C99B0-EE5A-6528-8020-51D019FE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As </a:t>
            </a:r>
            <a:r>
              <a:rPr lang="en-US" dirty="0">
                <a:ea typeface="+mn-lt"/>
                <a:cs typeface="+mn-lt"/>
              </a:rPr>
              <a:t>it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common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practise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use</a:t>
            </a:r>
            <a:r>
              <a:rPr lang="de-DE" dirty="0">
                <a:ea typeface="+mn-lt"/>
                <a:cs typeface="+mn-lt"/>
              </a:rPr>
              <a:t> English in IT </a:t>
            </a:r>
            <a:r>
              <a:rPr lang="de-DE" dirty="0" err="1">
                <a:ea typeface="+mn-lt"/>
                <a:cs typeface="+mn-lt"/>
              </a:rPr>
              <a:t>related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matters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decided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do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Documentation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Projekt in English. </a:t>
            </a:r>
            <a:r>
              <a:rPr lang="de-DE" dirty="0" err="1">
                <a:ea typeface="+mn-lt"/>
                <a:cs typeface="+mn-lt"/>
              </a:rPr>
              <a:t>We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have</a:t>
            </a:r>
            <a:r>
              <a:rPr lang="de-DE" dirty="0">
                <a:ea typeface="+mn-lt"/>
                <a:cs typeface="+mn-lt"/>
              </a:rPr>
              <a:t> also </a:t>
            </a:r>
            <a:r>
              <a:rPr lang="de-DE" dirty="0" err="1">
                <a:ea typeface="+mn-lt"/>
                <a:cs typeface="+mn-lt"/>
              </a:rPr>
              <a:t>decided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Present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our</a:t>
            </a:r>
            <a:r>
              <a:rPr lang="de-DE" dirty="0">
                <a:ea typeface="+mn-lt"/>
                <a:cs typeface="+mn-lt"/>
              </a:rPr>
              <a:t> Project in English .</a:t>
            </a:r>
          </a:p>
          <a:p>
            <a:endParaRPr lang="de-DE" dirty="0">
              <a:ea typeface="+mn-lt"/>
              <a:cs typeface="+mn-lt"/>
            </a:endParaRPr>
          </a:p>
          <a:p>
            <a:r>
              <a:rPr lang="de-DE" i="1" dirty="0">
                <a:ea typeface="+mn-lt"/>
                <a:cs typeface="+mn-lt"/>
              </a:rPr>
              <a:t> English </a:t>
            </a:r>
            <a:r>
              <a:rPr lang="de-DE" i="1" dirty="0" err="1">
                <a:ea typeface="+mn-lt"/>
                <a:cs typeface="+mn-lt"/>
              </a:rPr>
              <a:t>is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widely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considered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as</a:t>
            </a:r>
            <a:r>
              <a:rPr lang="de-DE" i="1" dirty="0">
                <a:ea typeface="+mn-lt"/>
                <a:cs typeface="+mn-lt"/>
              </a:rPr>
              <a:t> a </a:t>
            </a:r>
            <a:r>
              <a:rPr lang="de-DE" i="1" dirty="0" err="1">
                <a:ea typeface="+mn-lt"/>
                <a:cs typeface="+mn-lt"/>
              </a:rPr>
              <a:t>lingua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franca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for</a:t>
            </a:r>
            <a:r>
              <a:rPr lang="de-DE" i="1" dirty="0">
                <a:ea typeface="+mn-lt"/>
                <a:cs typeface="+mn-lt"/>
              </a:rPr>
              <a:t> </a:t>
            </a:r>
            <a:r>
              <a:rPr lang="de-DE" i="1" dirty="0" err="1">
                <a:ea typeface="+mn-lt"/>
                <a:cs typeface="+mn-lt"/>
              </a:rPr>
              <a:t>Programming</a:t>
            </a:r>
            <a:r>
              <a:rPr lang="de-DE" i="1" dirty="0">
                <a:ea typeface="+mn-lt"/>
                <a:cs typeface="+mn-lt"/>
              </a:rPr>
              <a:t> </a:t>
            </a:r>
            <a:r>
              <a:rPr lang="de-DE" i="1" dirty="0" err="1">
                <a:ea typeface="+mn-lt"/>
                <a:cs typeface="+mn-lt"/>
              </a:rPr>
              <a:t>related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matters</a:t>
            </a:r>
            <a:r>
              <a:rPr lang="de-DE" i="1" dirty="0">
                <a:ea typeface="+mn-lt"/>
                <a:cs typeface="+mn-lt"/>
              </a:rPr>
              <a:t>, </a:t>
            </a:r>
            <a:r>
              <a:rPr lang="de-DE" i="1" dirty="0" err="1">
                <a:ea typeface="+mn-lt"/>
                <a:cs typeface="+mn-lt"/>
              </a:rPr>
              <a:t>most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of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the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current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technical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documentations</a:t>
            </a:r>
            <a:r>
              <a:rPr lang="de-DE" i="1" dirty="0">
                <a:ea typeface="+mn-lt"/>
                <a:cs typeface="+mn-lt"/>
              </a:rPr>
              <a:t>, </a:t>
            </a:r>
            <a:r>
              <a:rPr lang="de-DE" i="1" dirty="0" err="1">
                <a:ea typeface="+mn-lt"/>
                <a:cs typeface="+mn-lt"/>
              </a:rPr>
              <a:t>tutorials</a:t>
            </a:r>
            <a:r>
              <a:rPr lang="de-DE" i="1" dirty="0">
                <a:ea typeface="+mn-lt"/>
                <a:cs typeface="+mn-lt"/>
              </a:rPr>
              <a:t>, and </a:t>
            </a:r>
            <a:r>
              <a:rPr lang="de-DE" i="1" dirty="0" err="1">
                <a:ea typeface="+mn-lt"/>
                <a:cs typeface="+mn-lt"/>
              </a:rPr>
              <a:t>forums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are</a:t>
            </a:r>
            <a:r>
              <a:rPr lang="de-DE" i="1" dirty="0">
                <a:ea typeface="+mn-lt"/>
                <a:cs typeface="+mn-lt"/>
              </a:rPr>
              <a:t> in English.</a:t>
            </a:r>
            <a:endParaRPr lang="de-DE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75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CF41A-3AA5-FBBC-5E8D-BAB15457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>
                <a:solidFill>
                  <a:schemeClr val="bg1"/>
                </a:solidFill>
              </a:rPr>
              <a:t>Table of 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828BF-384C-AAF1-B380-521C9F1A9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Introduction</a:t>
            </a:r>
          </a:p>
          <a:p>
            <a:r>
              <a:rPr lang="en-GB" sz="2000">
                <a:solidFill>
                  <a:schemeClr val="bg1"/>
                </a:solidFill>
              </a:rPr>
              <a:t>Materials needed</a:t>
            </a:r>
            <a:endParaRPr lang="en-GB" sz="2000">
              <a:solidFill>
                <a:schemeClr val="bg1"/>
              </a:solidFill>
              <a:cs typeface="Calibri"/>
            </a:endParaRPr>
          </a:p>
          <a:p>
            <a:r>
              <a:rPr lang="en-GB" sz="2000">
                <a:solidFill>
                  <a:schemeClr val="bg1"/>
                </a:solidFill>
              </a:rPr>
              <a:t>Setting up the </a:t>
            </a:r>
            <a:r>
              <a:rPr lang="en-GB" sz="2000" err="1">
                <a:solidFill>
                  <a:schemeClr val="bg1"/>
                </a:solidFill>
              </a:rPr>
              <a:t>Microbit</a:t>
            </a:r>
            <a:endParaRPr lang="en-GB" sz="2000">
              <a:solidFill>
                <a:schemeClr val="bg1"/>
              </a:solidFill>
            </a:endParaRPr>
          </a:p>
          <a:p>
            <a:r>
              <a:rPr lang="en-GB" sz="2000">
                <a:solidFill>
                  <a:schemeClr val="bg1"/>
                </a:solidFill>
              </a:rPr>
              <a:t>Programming the game</a:t>
            </a:r>
            <a:endParaRPr lang="en-GB" sz="2000">
              <a:solidFill>
                <a:schemeClr val="bg1"/>
              </a:solidFill>
              <a:cs typeface="Calibri"/>
            </a:endParaRPr>
          </a:p>
          <a:p>
            <a:r>
              <a:rPr lang="en-GB" sz="2000">
                <a:solidFill>
                  <a:schemeClr val="bg1"/>
                </a:solidFill>
                <a:cs typeface="Calibri"/>
              </a:rPr>
              <a:t>Video Proof</a:t>
            </a:r>
            <a:endParaRPr lang="en-GB" sz="2000">
              <a:solidFill>
                <a:schemeClr val="bg1"/>
              </a:solidFill>
            </a:endParaRPr>
          </a:p>
          <a:p>
            <a:r>
              <a:rPr lang="en-GB" sz="2000">
                <a:solidFill>
                  <a:schemeClr val="bg1"/>
                </a:solidFill>
              </a:rPr>
              <a:t>Conclusion</a:t>
            </a:r>
            <a:endParaRPr lang="en-GB" sz="2000">
              <a:solidFill>
                <a:schemeClr val="bg1"/>
              </a:solidFill>
              <a:cs typeface="Calibri"/>
            </a:endParaRPr>
          </a:p>
          <a:p>
            <a:r>
              <a:rPr lang="en-GB" sz="2000">
                <a:solidFill>
                  <a:schemeClr val="bg1"/>
                </a:solidFill>
                <a:cs typeface="Calibri"/>
              </a:rPr>
              <a:t>Questions</a:t>
            </a:r>
          </a:p>
        </p:txBody>
      </p:sp>
      <p:pic>
        <p:nvPicPr>
          <p:cNvPr id="5" name="Picture 4" descr="Dice and pins on a board game">
            <a:extLst>
              <a:ext uri="{FF2B5EF4-FFF2-40B4-BE49-F238E27FC236}">
                <a16:creationId xmlns:a16="http://schemas.microsoft.com/office/drawing/2014/main" id="{3DE9709A-9A01-79B6-FCFD-DC8DE6355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1" r="33382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2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F51C-7C11-859A-6043-91AD4BC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GB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7E72E3-18AB-5D2D-1CC8-DBCF5371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err="1">
                <a:solidFill>
                  <a:schemeClr val="bg1"/>
                </a:solidFill>
              </a:rPr>
              <a:t>Microbit</a:t>
            </a:r>
            <a:r>
              <a:rPr lang="en-US" sz="2000">
                <a:solidFill>
                  <a:schemeClr val="bg1"/>
                </a:solidFill>
              </a:rPr>
              <a:t> is a small, programmable device that can be used to create a wide range of projects.</a:t>
            </a:r>
          </a:p>
          <a:p>
            <a:r>
              <a:rPr lang="en-US" sz="2000">
                <a:solidFill>
                  <a:schemeClr val="bg1"/>
                </a:solidFill>
              </a:rPr>
              <a:t>It has an LED matrix display, two buttons, and a variety of sensors and inputs.</a:t>
            </a:r>
          </a:p>
          <a:p>
            <a:r>
              <a:rPr lang="en-US" sz="2000">
                <a:solidFill>
                  <a:schemeClr val="bg1"/>
                </a:solidFill>
              </a:rPr>
              <a:t>Atari Breakout is a classic arcade game where the player controls a paddle to hit a ball towards a wall of bricks and clear them all. The game was first released by Atari in 1976.</a:t>
            </a:r>
            <a:endParaRPr lang="en-GB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1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D4ED3-E269-4023-CC09-5A8A0AAD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>
                <a:solidFill>
                  <a:schemeClr val="bg1"/>
                </a:solidFill>
              </a:rPr>
              <a:t>Materials used</a:t>
            </a:r>
            <a:br>
              <a:rPr lang="en-GB" sz="3800"/>
            </a:br>
            <a:endParaRPr lang="en-GB" sz="38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903BF-8567-16CC-F7E6-2378266F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solidFill>
                  <a:schemeClr val="bg1"/>
                </a:solidFill>
              </a:rPr>
              <a:t>Microbit</a:t>
            </a:r>
            <a:r>
              <a:rPr lang="en-US" sz="2000">
                <a:solidFill>
                  <a:schemeClr val="bg1"/>
                </a:solidFill>
              </a:rPr>
              <a:t> board</a:t>
            </a:r>
          </a:p>
          <a:p>
            <a:r>
              <a:rPr lang="en-US" sz="2000">
                <a:solidFill>
                  <a:schemeClr val="bg1"/>
                </a:solidFill>
              </a:rPr>
              <a:t>USB cable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</a:rPr>
              <a:t>Computer with internet connection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</a:rPr>
              <a:t>Coding Software (</a:t>
            </a:r>
            <a:r>
              <a:rPr lang="en-US" sz="2000" err="1">
                <a:solidFill>
                  <a:schemeClr val="bg1"/>
                </a:solidFill>
              </a:rPr>
              <a:t>CLion</a:t>
            </a:r>
            <a:r>
              <a:rPr lang="en-US" sz="2000">
                <a:solidFill>
                  <a:schemeClr val="bg1"/>
                </a:solidFill>
              </a:rPr>
              <a:t>, VS Code)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B1359F60-CF19-ED03-8861-2B213BFE8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0" r="4077" b="-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5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41385-318A-C9FA-97B0-E1FC0C34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>
                <a:solidFill>
                  <a:schemeClr val="bg1"/>
                </a:solidFill>
              </a:rPr>
              <a:t>Setting up the Microbit</a:t>
            </a:r>
            <a:br>
              <a:rPr lang="en-GB" sz="3800">
                <a:solidFill>
                  <a:schemeClr val="bg1"/>
                </a:solidFill>
              </a:rPr>
            </a:br>
            <a:endParaRPr lang="en-GB" sz="38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29464-E4BC-1A45-A4A7-4545831C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Download the </a:t>
            </a:r>
            <a:r>
              <a:rPr lang="en-US" sz="2000" err="1">
                <a:solidFill>
                  <a:schemeClr val="bg1"/>
                </a:solidFill>
              </a:rPr>
              <a:t>MicrobitFile.hex</a:t>
            </a:r>
            <a:r>
              <a:rPr lang="en-US" sz="2000">
                <a:solidFill>
                  <a:schemeClr val="bg1"/>
                </a:solidFill>
              </a:rPr>
              <a:t> files from the repository.</a:t>
            </a:r>
          </a:p>
          <a:p>
            <a:r>
              <a:rPr lang="en-US" sz="2000">
                <a:solidFill>
                  <a:schemeClr val="bg1"/>
                </a:solidFill>
              </a:rPr>
              <a:t>Connect your </a:t>
            </a:r>
            <a:r>
              <a:rPr lang="en-US" sz="2000" err="1">
                <a:solidFill>
                  <a:schemeClr val="bg1"/>
                </a:solidFill>
              </a:rPr>
              <a:t>micro:bit</a:t>
            </a:r>
            <a:r>
              <a:rPr lang="en-US" sz="2000">
                <a:solidFill>
                  <a:schemeClr val="bg1"/>
                </a:solidFill>
              </a:rPr>
              <a:t> to your computer using a USB cable.</a:t>
            </a:r>
          </a:p>
          <a:p>
            <a:r>
              <a:rPr lang="en-US" sz="2000">
                <a:solidFill>
                  <a:schemeClr val="bg1"/>
                </a:solidFill>
              </a:rPr>
              <a:t>Upload the code from your computer to your </a:t>
            </a:r>
            <a:r>
              <a:rPr lang="en-US" sz="2000" err="1">
                <a:solidFill>
                  <a:schemeClr val="bg1"/>
                </a:solidFill>
              </a:rPr>
              <a:t>micro:bit</a:t>
            </a:r>
            <a:r>
              <a:rPr lang="en-US" sz="2000">
                <a:solidFill>
                  <a:schemeClr val="bg1"/>
                </a:solidFill>
              </a:rPr>
              <a:t>.</a:t>
            </a:r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8F497664-1DAE-FBAD-0C3E-4E3D832A6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9" r="20783" b="-2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BEE01-E005-2628-92C6-6553825C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GB" sz="6200">
                <a:solidFill>
                  <a:schemeClr val="bg1"/>
                </a:solidFill>
              </a:rPr>
              <a:t>Programming the game</a:t>
            </a:r>
            <a:br>
              <a:rPr lang="en-GB" sz="6200">
                <a:solidFill>
                  <a:schemeClr val="bg1"/>
                </a:solidFill>
              </a:rPr>
            </a:br>
            <a:endParaRPr lang="en-GB" sz="6200">
              <a:solidFill>
                <a:schemeClr val="bg1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27D3BD78-35CD-411F-8431-5EA798B3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Setup and Test Basic Functions of the MicroBit.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Setup Event Handler for Asynchronos Button presses.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Progamm Bar and test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Programm Collision Detection of Bar and Screen Boarder.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Programm Moving Ball.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Programm Collision Detection of Ball and Screen Boarder.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Programm Colission Detection of Ball and 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Add Game States (Game Over).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Add Scoring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Add Animations.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bg1"/>
                </a:solidFill>
                <a:effectLst/>
                <a:latin typeface="-apple-system"/>
              </a:rPr>
              <a:t>Add Levels</a:t>
            </a:r>
          </a:p>
        </p:txBody>
      </p:sp>
    </p:spTree>
    <p:extLst>
      <p:ext uri="{BB962C8B-B14F-4D97-AF65-F5344CB8AC3E}">
        <p14:creationId xmlns:p14="http://schemas.microsoft.com/office/powerpoint/2010/main" val="316300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9D8CA-4CF6-3C07-8B6A-AC2D053D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>
                <a:solidFill>
                  <a:schemeClr val="bg1"/>
                </a:solidFill>
                <a:cs typeface="Calibri Light"/>
              </a:rPr>
              <a:t>Video Proof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A1448-2179-7E2B-4A2A-7BE19A1F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6083F549-C742-9461-C29B-16F575B7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537845"/>
            <a:ext cx="5666547" cy="37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6758-93E3-10E6-12FD-9F075CE4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GB" sz="74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3341-A422-1FD3-7DEC-FCE1F0A0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solidFill>
                  <a:schemeClr val="bg1"/>
                </a:solidFill>
                <a:cs typeface="Calibri"/>
              </a:rPr>
              <a:t>We have learned how to program Atari Breakout on a Microbit using C/C++ with help of the Lanchester University Documentation</a:t>
            </a:r>
          </a:p>
          <a:p>
            <a:r>
              <a:rPr lang="en-GB" sz="2000">
                <a:solidFill>
                  <a:schemeClr val="bg1"/>
                </a:solidFill>
                <a:cs typeface="Calibri"/>
              </a:rPr>
              <a:t>We have seen how to set up the Microbit, create a basic layout of the game, detect collisions, and add features like scoring and multiple levels.</a:t>
            </a:r>
            <a:endParaRPr lang="en-GB" sz="2000">
              <a:solidFill>
                <a:schemeClr val="bg1"/>
              </a:solidFill>
            </a:endParaRPr>
          </a:p>
          <a:p>
            <a:endParaRPr lang="en-GB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19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D2374274A7C44EA36BE2105E617158" ma:contentTypeVersion="10" ma:contentTypeDescription="Ein neues Dokument erstellen." ma:contentTypeScope="" ma:versionID="4e80688add3956951fb4324bbe573cdf">
  <xsd:schema xmlns:xsd="http://www.w3.org/2001/XMLSchema" xmlns:xs="http://www.w3.org/2001/XMLSchema" xmlns:p="http://schemas.microsoft.com/office/2006/metadata/properties" xmlns:ns3="151e430f-d90b-4b72-b818-3a355dfd96a7" xmlns:ns4="e5d04476-99b4-46f9-8e97-19c5d27a8e42" targetNamespace="http://schemas.microsoft.com/office/2006/metadata/properties" ma:root="true" ma:fieldsID="492120df3b5ce7a88c876caae42e424e" ns3:_="" ns4:_="">
    <xsd:import namespace="151e430f-d90b-4b72-b818-3a355dfd96a7"/>
    <xsd:import namespace="e5d04476-99b4-46f9-8e97-19c5d27a8e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e430f-d90b-4b72-b818-3a355dfd96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4476-99b4-46f9-8e97-19c5d27a8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5119EE-6621-4A56-927F-C18D7C076591}">
  <ds:schemaRefs>
    <ds:schemaRef ds:uri="151e430f-d90b-4b72-b818-3a355dfd96a7"/>
    <ds:schemaRef ds:uri="e5d04476-99b4-46f9-8e97-19c5d27a8e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A618D2-CC06-4E14-B6C9-2764603F1C45}">
  <ds:schemaRefs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e5d04476-99b4-46f9-8e97-19c5d27a8e42"/>
    <ds:schemaRef ds:uri="http://purl.org/dc/terms/"/>
    <ds:schemaRef ds:uri="http://schemas.microsoft.com/office/2006/documentManagement/types"/>
    <ds:schemaRef ds:uri="151e430f-d90b-4b72-b818-3a355dfd96a7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E51B3EC-16D7-44BF-A03D-EB9D20CF1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</Words>
  <Application>Microsoft Office PowerPoint</Application>
  <PresentationFormat>Breitbild</PresentationFormat>
  <Paragraphs>44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Microbit:Projekt Atari Breakout</vt:lpstr>
      <vt:lpstr>General Information</vt:lpstr>
      <vt:lpstr>Table of Content</vt:lpstr>
      <vt:lpstr>Introduction</vt:lpstr>
      <vt:lpstr>Materials used </vt:lpstr>
      <vt:lpstr>Setting up the Microbit </vt:lpstr>
      <vt:lpstr>Programming the game </vt:lpstr>
      <vt:lpstr>Video Proof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ATARI BREAKEOUT</dc:title>
  <dc:creator>David.Coso</dc:creator>
  <cp:lastModifiedBy>Jan.Naegeli</cp:lastModifiedBy>
  <cp:revision>4</cp:revision>
  <dcterms:created xsi:type="dcterms:W3CDTF">2023-01-20T14:40:57Z</dcterms:created>
  <dcterms:modified xsi:type="dcterms:W3CDTF">2023-01-20T15:44:31Z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0x01010096D2374274A7C44EA36BE2105E617158</vt:lpwstr>
  </property>
</Properties>
</file>