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134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4" r:id="rId3"/>
    <p:sldId id="259" r:id="rId4"/>
    <p:sldId id="260" r:id="rId5"/>
    <p:sldId id="261" r:id="rId6"/>
    <p:sldId id="262" r:id="rId7"/>
    <p:sldId id="263" r:id="rId8"/>
    <p:sldId id="268" r:id="rId9"/>
    <p:sldId id="432" r:id="rId10"/>
    <p:sldId id="306" r:id="rId11"/>
    <p:sldId id="271" r:id="rId12"/>
    <p:sldId id="433" r:id="rId13"/>
    <p:sldId id="430" r:id="rId14"/>
    <p:sldId id="294" r:id="rId15"/>
    <p:sldId id="311" r:id="rId16"/>
    <p:sldId id="363" r:id="rId17"/>
    <p:sldId id="364" r:id="rId18"/>
    <p:sldId id="3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Guttm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27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1C187-B8E0-394C-B741-FD97348659D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A15-1A93-8A4A-A011-D1CB39C8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9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85D-5BAD-3C42-AEC9-6C09E37ABD81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D8AC9-6A8B-5B42-A054-4D7EB26D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1F998A-8976-ED48-A3C8-6AA882A98D0A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188204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6254-7D92-46C1-B707-9BBC952B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3A1D-AEEA-48BB-B87D-B9664874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FCB-0211-4C46-89AD-749FB63F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3CBC-BD43-4A7A-BB09-8BAD2CE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6939-9154-40AC-B381-23FBEC2B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E3AC-B963-40B9-929A-AC869FBB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41400-5989-4CE5-AD58-73FB09C3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2819-71BC-41C5-A9CC-3ADD92D8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6C5F-E2A7-4654-B0BF-AC61D669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DCF4-7E11-4286-B17B-6A7172B8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11B24-0F34-4323-A7B5-139C7259A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F7001-58B8-4800-94CB-F7E3B081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E381-E47A-4C37-BF20-9EBF7CE8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3B6E-3C40-4764-BDDB-C7EED437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F18E-7F9A-441D-B38E-0B44894F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8448"/>
            <a:ext cx="4038600" cy="4530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844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CAE1-B319-C44C-9CB4-A823D437E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4FD8-8F34-4093-87EB-C23022B4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D016-DCB0-4414-BD9D-A20EDB36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F45DB-0C41-4EE1-BCA0-55B364F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ADFA-2973-468B-A84E-8F73216D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DE2C-4A84-4F7B-83EE-2DFF50FC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7262-73DB-4CF3-88EA-C8CC75E2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23E11-4A52-4943-8BCB-2519FC85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1F4F-4745-493F-8418-D2A1D7B9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6E7A-F388-4293-8641-F4F86ED7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D037-1505-409D-88D9-41A7FB66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3761-4508-4240-8A3C-F18B990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4B0F-14BB-476B-9C9E-0C683B7D0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CCD8-E515-4ACA-9DDE-E055110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04C5D-F88F-499B-955A-45E8500D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41D4-9C9A-4A7D-8FA1-415BF54B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4C8AB-EA27-4F5E-BF1B-A839577F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1E2-5EFF-4322-B5D5-9ABAE9D9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68C6-18E7-4995-BA9D-A5275E99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946B-C8D7-4C23-A02D-F809E087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1CE4-9D61-4BFF-AF61-9AC4CA1D7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51FA7-1AFD-46F0-8C52-EC15AF016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AACAE-8B6F-4D03-A04F-7DCBC36B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2E8A2-36FB-4115-BC56-610F88B3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F5103-A9B7-41DD-9EDC-38BC32D0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7D42-89FA-48A0-8EA0-1F4956F5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94F1-15A4-46F1-B8F4-7DACF853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38C0E-21F6-42D2-B926-862FB50C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5CB1B-0C31-4BBC-B24D-46D30C98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5E3F0-2EA0-4681-95DB-FAD24DF0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B2933-7EB0-445F-9D9E-51EE280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39D56-A7D1-4DA0-B2D8-032F68E2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657-79E3-495F-8649-E684C3AD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6844-1613-4651-8216-DD12FBCC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77934-8AE1-4A66-916E-2BE17D1EB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7D3CF-F1DC-4413-B988-7478DB3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AE8F5-22B3-4642-AEA6-740B9958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ABA09-7808-4390-AA3C-270AA189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25FA-A4CB-41AE-9A6E-DA116724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5BA70-D49E-4111-81E4-0C60DF58C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8002A-CD1A-4489-86F4-8E09260F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74DF-0520-4FF9-9626-1BCCAD1E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3E748-9BEB-4C9E-8572-E6E0C99C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5F12-9E19-4FF1-8BFF-8E961E72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3F6FB-A9C5-4350-9856-0EA3055C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C3930-6D80-4FC5-893B-F26F1E41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8039-B43D-429D-AA13-12B86142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FAC1-E733-6E4B-B0EF-F5746FEBFDD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C750-BCB5-4CB3-BDDF-BA411C15B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214A-E6C2-46ED-8A4F-227ECB922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3B1-7A87-3B41-88C7-D2D25276E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0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136" r:id="rId2"/>
    <p:sldLayoutId id="2147485137" r:id="rId3"/>
    <p:sldLayoutId id="2147485138" r:id="rId4"/>
    <p:sldLayoutId id="2147485139" r:id="rId5"/>
    <p:sldLayoutId id="2147485140" r:id="rId6"/>
    <p:sldLayoutId id="2147485141" r:id="rId7"/>
    <p:sldLayoutId id="2147485142" r:id="rId8"/>
    <p:sldLayoutId id="2147485143" r:id="rId9"/>
    <p:sldLayoutId id="2147485144" r:id="rId10"/>
    <p:sldLayoutId id="2147485145" r:id="rId11"/>
    <p:sldLayoutId id="214748514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/>
                <a:cs typeface="Arial"/>
              </a:rPr>
              <a:t>Pairwise Sequence Alignment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Kaynak</a:t>
            </a:r>
            <a:r>
              <a:rPr lang="en-US" dirty="0">
                <a:latin typeface="Arial"/>
                <a:cs typeface="Arial"/>
              </a:rPr>
              <a:t>: Caltech Bi181 ‘Introduction to Bioinformatics’ </a:t>
            </a:r>
            <a:r>
              <a:rPr lang="en-US" dirty="0" err="1">
                <a:latin typeface="Arial"/>
                <a:cs typeface="Arial"/>
              </a:rPr>
              <a:t>dersi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44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an alignment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395" b="83504"/>
          <a:stretch/>
        </p:blipFill>
        <p:spPr>
          <a:xfrm>
            <a:off x="457200" y="1775191"/>
            <a:ext cx="8229600" cy="102979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16711" b="-10395"/>
          <a:stretch/>
        </p:blipFill>
        <p:spPr>
          <a:xfrm>
            <a:off x="609600" y="2965622"/>
            <a:ext cx="8229600" cy="3587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0724" y="5041557"/>
            <a:ext cx="2780271" cy="518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1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graph of two sequences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8F7FC9A-D8F1-450E-B4BC-8002FDEB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72" y="1308172"/>
            <a:ext cx="5127255" cy="5127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9A88D-8D0D-43D0-9463-0C2BFA1F5146}"/>
              </a:ext>
            </a:extLst>
          </p:cNvPr>
          <p:cNvSpPr txBox="1"/>
          <p:nvPr/>
        </p:nvSpPr>
        <p:spPr>
          <a:xfrm flipH="1">
            <a:off x="518330" y="6503543"/>
            <a:ext cx="86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Kaynak</a:t>
            </a:r>
            <a:r>
              <a:rPr lang="en-US" dirty="0"/>
              <a:t>: </a:t>
            </a:r>
            <a:r>
              <a:rPr lang="en-US" dirty="0" err="1"/>
              <a:t>Vikipedi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versus Local Alignment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14" b="-44999"/>
          <a:stretch/>
        </p:blipFill>
        <p:spPr>
          <a:xfrm>
            <a:off x="457200" y="4889500"/>
            <a:ext cx="8229600" cy="23368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6760" b="50464"/>
          <a:stretch/>
        </p:blipFill>
        <p:spPr>
          <a:xfrm>
            <a:off x="457200" y="2590800"/>
            <a:ext cx="8229600" cy="104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1614269"/>
            <a:ext cx="690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Global Alignment</a:t>
            </a:r>
            <a:r>
              <a:rPr lang="en-US" sz="2400" dirty="0">
                <a:latin typeface="Arial"/>
                <a:cs typeface="Arial"/>
              </a:rPr>
              <a:t>: An alignment that matches the entire length of both sequences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893403"/>
            <a:ext cx="782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Local Alignment</a:t>
            </a:r>
            <a:r>
              <a:rPr lang="en-US" sz="2400" dirty="0">
                <a:latin typeface="Arial"/>
                <a:cs typeface="Arial"/>
              </a:rPr>
              <a:t>: An alignment that includes the best matching, highest-scoring region in 2 sequences</a:t>
            </a:r>
          </a:p>
        </p:txBody>
      </p:sp>
    </p:spTree>
    <p:extLst>
      <p:ext uri="{BB962C8B-B14F-4D97-AF65-F5344CB8AC3E}">
        <p14:creationId xmlns:p14="http://schemas.microsoft.com/office/powerpoint/2010/main" val="94490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graph of two sequences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5FA0E-0C92-4E8E-AFD1-14D0CE891241}"/>
              </a:ext>
            </a:extLst>
          </p:cNvPr>
          <p:cNvSpPr/>
          <p:nvPr/>
        </p:nvSpPr>
        <p:spPr>
          <a:xfrm>
            <a:off x="1094198" y="206265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https://en.wikipedia.org/wiki/Smith%E2%80%93Waterman_algorithm#/media/File:Smith-Waterman-Algorithm-Example-En.gif</a:t>
            </a:r>
          </a:p>
        </p:txBody>
      </p:sp>
    </p:spTree>
    <p:extLst>
      <p:ext uri="{BB962C8B-B14F-4D97-AF65-F5344CB8AC3E}">
        <p14:creationId xmlns:p14="http://schemas.microsoft.com/office/powerpoint/2010/main" val="348840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find Local Alignments?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551614"/>
            <a:ext cx="5676900" cy="520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</a:t>
            </a:r>
            <a:r>
              <a:rPr lang="en-US" dirty="0" err="1"/>
              <a:t>subalignments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37" y="2605881"/>
            <a:ext cx="6486525" cy="2790825"/>
          </a:xfrm>
        </p:spPr>
      </p:pic>
    </p:spTree>
    <p:extLst>
      <p:ext uri="{BB962C8B-B14F-4D97-AF65-F5344CB8AC3E}">
        <p14:creationId xmlns:p14="http://schemas.microsoft.com/office/powerpoint/2010/main" val="352436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BLAST: Basic Local Alignment Search Tool</a:t>
            </a:r>
          </a:p>
        </p:txBody>
      </p:sp>
      <p:sp>
        <p:nvSpPr>
          <p:cNvPr id="118788" name="Text Placeholder 4"/>
          <p:cNvSpPr>
            <a:spLocks noGrp="1"/>
          </p:cNvSpPr>
          <p:nvPr>
            <p:ph type="body" sz="half" idx="1"/>
          </p:nvPr>
        </p:nvSpPr>
        <p:spPr>
          <a:xfrm>
            <a:off x="457200" y="1679575"/>
            <a:ext cx="4038600" cy="45307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dirty="0">
              <a:latin typeface="Times New Roman" charset="0"/>
              <a:ea typeface="Arial" charset="0"/>
            </a:endParaRPr>
          </a:p>
          <a:p>
            <a:pPr marL="346075" lvl="1" indent="-346075" eaLnBrk="1" hangingPunct="1"/>
            <a:r>
              <a:rPr lang="en-US" dirty="0">
                <a:latin typeface="Times New Roman" charset="0"/>
                <a:ea typeface="Arial" charset="0"/>
              </a:rPr>
              <a:t>Created in 1990 by </a:t>
            </a:r>
            <a:r>
              <a:rPr lang="en-US" dirty="0" err="1">
                <a:latin typeface="Times New Roman" charset="0"/>
                <a:ea typeface="Arial" charset="0"/>
              </a:rPr>
              <a:t>Altschul</a:t>
            </a:r>
            <a:r>
              <a:rPr lang="en-US" dirty="0">
                <a:latin typeface="Times New Roman" charset="0"/>
                <a:ea typeface="Arial" charset="0"/>
              </a:rPr>
              <a:t>, Gish, Miller, Myers, &amp; </a:t>
            </a:r>
            <a:r>
              <a:rPr lang="en-US" dirty="0" err="1">
                <a:latin typeface="Times New Roman" charset="0"/>
                <a:ea typeface="Arial" charset="0"/>
              </a:rPr>
              <a:t>Lipman</a:t>
            </a:r>
            <a:r>
              <a:rPr lang="en-US" dirty="0">
                <a:latin typeface="Times New Roman" charset="0"/>
                <a:ea typeface="Arial" charset="0"/>
              </a:rPr>
              <a:t>.</a:t>
            </a:r>
          </a:p>
          <a:p>
            <a:pPr marL="346075" indent="-346075" eaLnBrk="1" hangingPunct="1"/>
            <a:endParaRPr lang="en-US" dirty="0">
              <a:latin typeface="Times New Roman" charset="0"/>
              <a:ea typeface="Arial" charset="0"/>
            </a:endParaRPr>
          </a:p>
          <a:p>
            <a:pPr marL="346075" indent="-346075" eaLnBrk="1" hangingPunct="1"/>
            <a:r>
              <a:rPr lang="en-US" b="1" dirty="0">
                <a:latin typeface="Times New Roman" charset="0"/>
                <a:ea typeface="Arial" charset="0"/>
              </a:rPr>
              <a:t>Idea</a:t>
            </a:r>
            <a:r>
              <a:rPr lang="en-US" dirty="0">
                <a:latin typeface="Times New Roman" charset="0"/>
                <a:ea typeface="Arial" charset="0"/>
              </a:rPr>
              <a:t>: Search sequence databases for local alignments to a query.</a:t>
            </a:r>
          </a:p>
          <a:p>
            <a:pPr marL="346075" indent="-346075" eaLnBrk="1" hangingPunct="1"/>
            <a:endParaRPr lang="en-US" dirty="0">
              <a:latin typeface="Times New Roman" charset="0"/>
              <a:ea typeface="Arial" charset="0"/>
            </a:endParaRPr>
          </a:p>
          <a:p>
            <a:pPr marL="346075" indent="-346075"/>
            <a:endParaRPr lang="en-US" dirty="0">
              <a:latin typeface="Times New Roman" charset="0"/>
              <a:ea typeface="Arial" charset="0"/>
            </a:endParaRPr>
          </a:p>
        </p:txBody>
      </p:sp>
      <p:graphicFrame>
        <p:nvGraphicFramePr>
          <p:cNvPr id="11673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030788" y="1679575"/>
          <a:ext cx="3881437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739880" imgH="990360" progId="Equation.3">
                  <p:embed/>
                </p:oleObj>
              </mc:Choice>
              <mc:Fallback>
                <p:oleObj name="Equation" r:id="rId3" imgW="17398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1679575"/>
                        <a:ext cx="3881437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2400" y="4749800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Recall</a:t>
            </a:r>
            <a:r>
              <a:rPr lang="en-US" dirty="0"/>
              <a:t>: Smith-Waterman Algorithm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620000" y="3889375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Features of BLAST</a:t>
            </a:r>
          </a:p>
        </p:txBody>
      </p:sp>
      <p:sp>
        <p:nvSpPr>
          <p:cNvPr id="11776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imes New Roman" charset="0"/>
                <a:ea typeface="Arial" charset="0"/>
              </a:rPr>
              <a:t>Great improvement in speed, with a modest decrease in sensitivity.</a:t>
            </a:r>
          </a:p>
          <a:p>
            <a:pPr eaLnBrk="1" hangingPunct="1"/>
            <a:endParaRPr lang="en-US" dirty="0">
              <a:latin typeface="Times New Roman" charset="0"/>
              <a:ea typeface="Arial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Arial" charset="0"/>
              </a:rPr>
              <a:t>Minimizes search space instead of exploring entire search space between two sequences.</a:t>
            </a:r>
          </a:p>
          <a:p>
            <a:pPr eaLnBrk="1" hangingPunct="1"/>
            <a:endParaRPr lang="en-US" dirty="0">
              <a:latin typeface="Times New Roman" charset="0"/>
              <a:ea typeface="Arial" charset="0"/>
            </a:endParaRPr>
          </a:p>
          <a:p>
            <a:pPr eaLnBrk="1" hangingPunct="1"/>
            <a:r>
              <a:rPr lang="en-US" dirty="0">
                <a:latin typeface="Times New Roman" charset="0"/>
                <a:ea typeface="Arial" charset="0"/>
              </a:rPr>
              <a:t>Finds short exact matches (</a:t>
            </a:r>
            <a:r>
              <a:rPr lang="ja-JP" altLang="en-US" dirty="0">
                <a:latin typeface="Times New Roman" charset="0"/>
                <a:ea typeface="Arial" charset="0"/>
              </a:rPr>
              <a:t>“</a:t>
            </a:r>
            <a:r>
              <a:rPr lang="en-US" dirty="0">
                <a:latin typeface="Times New Roman" charset="0"/>
                <a:ea typeface="Arial" charset="0"/>
              </a:rPr>
              <a:t>seeds</a:t>
            </a:r>
            <a:r>
              <a:rPr lang="ja-JP" altLang="en-US" dirty="0">
                <a:latin typeface="Times New Roman" charset="0"/>
                <a:ea typeface="Arial" charset="0"/>
              </a:rPr>
              <a:t>”</a:t>
            </a:r>
            <a:r>
              <a:rPr lang="en-US" dirty="0">
                <a:latin typeface="Times New Roman" charset="0"/>
                <a:ea typeface="Arial" charset="0"/>
              </a:rPr>
              <a:t>), and only explores locally around these </a:t>
            </a:r>
            <a:r>
              <a:rPr lang="ja-JP" altLang="en-US" dirty="0">
                <a:latin typeface="Times New Roman" charset="0"/>
                <a:ea typeface="Arial" charset="0"/>
              </a:rPr>
              <a:t>“</a:t>
            </a:r>
            <a:r>
              <a:rPr lang="en-US" dirty="0">
                <a:latin typeface="Times New Roman" charset="0"/>
                <a:ea typeface="Arial" charset="0"/>
              </a:rPr>
              <a:t>hits.</a:t>
            </a:r>
            <a:r>
              <a:rPr lang="ja-JP" altLang="en-US" dirty="0">
                <a:latin typeface="Times New Roman" charset="0"/>
                <a:ea typeface="Arial" charset="0"/>
              </a:rPr>
              <a:t>”</a:t>
            </a:r>
            <a:endParaRPr lang="en-US" dirty="0">
              <a:latin typeface="Times New Roman" charset="0"/>
              <a:ea typeface="Arial" charset="0"/>
            </a:endParaRPr>
          </a:p>
          <a:p>
            <a:endParaRPr lang="en-US" dirty="0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BLAST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6075" indent="-346075" eaLnBrk="1" hangingPunct="1"/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Keyword search of all words of length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Arial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 from a query of length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Arial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 in database of length </a:t>
            </a:r>
            <a:r>
              <a:rPr lang="en-US" i="1" dirty="0">
                <a:solidFill>
                  <a:srgbClr val="000000"/>
                </a:solidFill>
                <a:latin typeface="Times New Roman" charset="0"/>
                <a:ea typeface="Arial" charset="0"/>
              </a:rPr>
              <a:t>m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with score above threshold.</a:t>
            </a:r>
          </a:p>
          <a:p>
            <a:pPr marL="698500" lvl="2" indent="-346075" eaLnBrk="1" hangingPunct="1"/>
            <a:r>
              <a:rPr lang="en-US" i="1" dirty="0">
                <a:solidFill>
                  <a:srgbClr val="000000"/>
                </a:solidFill>
                <a:latin typeface="Times New Roman" charset="0"/>
                <a:ea typeface="Arial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 = 11 for DNA queries</a:t>
            </a:r>
          </a:p>
          <a:p>
            <a:pPr marL="698500" lvl="2" indent="-346075" eaLnBrk="1" hangingPunct="1"/>
            <a:r>
              <a:rPr lang="en-US" i="1" dirty="0">
                <a:solidFill>
                  <a:srgbClr val="000000"/>
                </a:solidFill>
                <a:latin typeface="Times New Roman" charset="0"/>
                <a:ea typeface="Arial" charset="0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 =3 for proteins</a:t>
            </a:r>
          </a:p>
          <a:p>
            <a:pPr marL="346075" indent="-346075" eaLnBrk="1" hangingPunct="1"/>
            <a:endParaRPr lang="en-US" dirty="0">
              <a:solidFill>
                <a:srgbClr val="000000"/>
              </a:solidFill>
              <a:latin typeface="Times New Roman" charset="0"/>
              <a:ea typeface="Arial" charset="0"/>
            </a:endParaRPr>
          </a:p>
          <a:p>
            <a:pPr marL="346075" indent="-346075" eaLnBrk="1" hangingPunct="1"/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Perform local alignment extension for each keyword.</a:t>
            </a:r>
          </a:p>
          <a:p>
            <a:pPr marL="346075" indent="-346075" eaLnBrk="1" hangingPunct="1"/>
            <a:endParaRPr lang="en-US" dirty="0">
              <a:solidFill>
                <a:srgbClr val="000000"/>
              </a:solidFill>
              <a:latin typeface="Times New Roman" charset="0"/>
              <a:ea typeface="Arial" charset="0"/>
            </a:endParaRPr>
          </a:p>
          <a:p>
            <a:pPr marL="346075" lvl="1" indent="-346075" eaLnBrk="1" hangingPunct="1"/>
            <a:r>
              <a:rPr lang="en-US" dirty="0">
                <a:solidFill>
                  <a:srgbClr val="000000"/>
                </a:solidFill>
                <a:latin typeface="Times New Roman" charset="0"/>
                <a:ea typeface="Arial" charset="0"/>
              </a:rPr>
              <a:t>Extend results until longest match above a given threshold is achieved.</a:t>
            </a:r>
          </a:p>
          <a:p>
            <a:pPr marL="346075" indent="-346075"/>
            <a:endParaRPr lang="en-US" dirty="0">
              <a:latin typeface="Times New Roman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9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sekansi</a:t>
            </a:r>
            <a:r>
              <a:rPr lang="en-US" dirty="0"/>
              <a:t> </a:t>
            </a:r>
            <a:r>
              <a:rPr lang="en-US" dirty="0" err="1"/>
              <a:t>nasil</a:t>
            </a:r>
            <a:r>
              <a:rPr lang="en-US" dirty="0"/>
              <a:t> </a:t>
            </a:r>
            <a:r>
              <a:rPr lang="en-US" dirty="0" err="1"/>
              <a:t>siralariz</a:t>
            </a:r>
            <a:r>
              <a:rPr lang="en-US" dirty="0"/>
              <a:t>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2775998"/>
            <a:ext cx="4169664" cy="2450592"/>
          </a:xfrm>
        </p:spPr>
      </p:pic>
    </p:spTree>
    <p:extLst>
      <p:ext uri="{BB962C8B-B14F-4D97-AF65-F5344CB8AC3E}">
        <p14:creationId xmlns:p14="http://schemas.microsoft.com/office/powerpoint/2010/main" val="213715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Sekans</a:t>
            </a:r>
            <a:r>
              <a:rPr lang="en-US" dirty="0"/>
              <a:t> </a:t>
            </a:r>
            <a:r>
              <a:rPr lang="en-US" dirty="0" err="1"/>
              <a:t>siralama</a:t>
            </a:r>
            <a:r>
              <a:rPr lang="en-US" dirty="0"/>
              <a:t> (sequence alignment)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alanlari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Turler</a:t>
            </a:r>
            <a:r>
              <a:rPr lang="en-US" dirty="0"/>
              <a:t> </a:t>
            </a:r>
            <a:r>
              <a:rPr lang="en-US" dirty="0" err="1"/>
              <a:t>arasi</a:t>
            </a:r>
            <a:r>
              <a:rPr lang="en-US" dirty="0"/>
              <a:t> </a:t>
            </a:r>
            <a:r>
              <a:rPr lang="en-US" dirty="0" err="1"/>
              <a:t>sekans</a:t>
            </a:r>
            <a:r>
              <a:rPr lang="en-US" dirty="0"/>
              <a:t> </a:t>
            </a:r>
            <a:r>
              <a:rPr lang="en-US" dirty="0" err="1"/>
              <a:t>karsilastirma</a:t>
            </a:r>
            <a:endParaRPr lang="en-US" dirty="0"/>
          </a:p>
          <a:p>
            <a:pPr lvl="1"/>
            <a:r>
              <a:rPr lang="en-US" dirty="0" err="1"/>
              <a:t>Orn</a:t>
            </a:r>
            <a:r>
              <a:rPr lang="en-US" dirty="0"/>
              <a:t>: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fare</a:t>
            </a:r>
          </a:p>
          <a:p>
            <a:r>
              <a:rPr lang="en-US" dirty="0" err="1"/>
              <a:t>Genleri</a:t>
            </a:r>
            <a:r>
              <a:rPr lang="en-US" dirty="0"/>
              <a:t> </a:t>
            </a:r>
            <a:r>
              <a:rPr lang="en-US" dirty="0" err="1"/>
              <a:t>karsilastirma</a:t>
            </a:r>
            <a:endParaRPr lang="en-US" dirty="0"/>
          </a:p>
          <a:p>
            <a:pPr lvl="1"/>
            <a:r>
              <a:rPr lang="en-US" dirty="0" err="1"/>
              <a:t>Orn</a:t>
            </a:r>
            <a:r>
              <a:rPr lang="en-US" dirty="0"/>
              <a:t>: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bolgeleri</a:t>
            </a:r>
            <a:r>
              <a:rPr lang="en-US" dirty="0"/>
              <a:t> </a:t>
            </a:r>
            <a:r>
              <a:rPr lang="en-US" dirty="0" err="1"/>
              <a:t>arastirma</a:t>
            </a:r>
            <a:endParaRPr lang="en-US" dirty="0"/>
          </a:p>
          <a:p>
            <a:r>
              <a:rPr lang="en-US" dirty="0"/>
              <a:t>cDNA </a:t>
            </a:r>
            <a:r>
              <a:rPr lang="en-US" dirty="0" err="1"/>
              <a:t>dizisini</a:t>
            </a:r>
            <a:r>
              <a:rPr lang="en-US" dirty="0"/>
              <a:t> (RNA </a:t>
            </a:r>
            <a:r>
              <a:rPr lang="en-US" dirty="0" err="1"/>
              <a:t>dizileri</a:t>
            </a:r>
            <a:r>
              <a:rPr lang="en-US" dirty="0"/>
              <a:t>) </a:t>
            </a:r>
            <a:r>
              <a:rPr lang="en-US" dirty="0" err="1"/>
              <a:t>genoma</a:t>
            </a:r>
            <a:r>
              <a:rPr lang="en-US" dirty="0"/>
              <a:t> </a:t>
            </a:r>
            <a:r>
              <a:rPr lang="en-US" dirty="0" err="1"/>
              <a:t>eslestirme</a:t>
            </a:r>
            <a:endParaRPr lang="en-US" dirty="0"/>
          </a:p>
          <a:p>
            <a:r>
              <a:rPr lang="en-US" dirty="0" err="1"/>
              <a:t>Sekanslari</a:t>
            </a:r>
            <a:r>
              <a:rPr lang="en-US" dirty="0"/>
              <a:t> </a:t>
            </a:r>
            <a:r>
              <a:rPr lang="en-US" dirty="0" err="1"/>
              <a:t>genoma</a:t>
            </a:r>
            <a:r>
              <a:rPr lang="en-US" dirty="0"/>
              <a:t> </a:t>
            </a:r>
            <a:r>
              <a:rPr lang="en-US" dirty="0" err="1"/>
              <a:t>eslestirme</a:t>
            </a:r>
            <a:endParaRPr lang="en-US" dirty="0"/>
          </a:p>
          <a:p>
            <a:pPr lvl="1"/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kisa</a:t>
            </a:r>
            <a:r>
              <a:rPr lang="en-US" dirty="0"/>
              <a:t> </a:t>
            </a:r>
            <a:r>
              <a:rPr lang="en-US" dirty="0" err="1"/>
              <a:t>diziler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1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karsilastirirken</a:t>
            </a:r>
            <a:r>
              <a:rPr lang="en-US" dirty="0"/>
              <a:t> </a:t>
            </a:r>
            <a:r>
              <a:rPr lang="en-US" dirty="0" err="1"/>
              <a:t>nasil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veririz</a:t>
            </a:r>
            <a:r>
              <a:rPr lang="en-US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136900"/>
            <a:ext cx="36830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6500" y="1778000"/>
            <a:ext cx="621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Hamming </a:t>
            </a:r>
            <a:r>
              <a:rPr lang="en-US" sz="2400" dirty="0" err="1">
                <a:latin typeface="Arial"/>
                <a:cs typeface="Arial"/>
              </a:rPr>
              <a:t>mesafesi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dirty="0" err="1">
                <a:latin typeface="Arial"/>
                <a:cs typeface="Arial"/>
              </a:rPr>
              <a:t>Iki</a:t>
            </a:r>
            <a:r>
              <a:rPr lang="en-US" sz="2400" dirty="0">
                <a:latin typeface="Arial"/>
                <a:cs typeface="Arial"/>
              </a:rPr>
              <a:t> dizi </a:t>
            </a:r>
            <a:r>
              <a:rPr lang="en-US" sz="2400" dirty="0" err="1">
                <a:latin typeface="Arial"/>
                <a:cs typeface="Arial"/>
              </a:rPr>
              <a:t>arasinda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degisen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bazlarin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sayisi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9200" y="3645932"/>
            <a:ext cx="196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Distance=2</a:t>
            </a:r>
          </a:p>
        </p:txBody>
      </p:sp>
    </p:spTree>
    <p:extLst>
      <p:ext uri="{BB962C8B-B14F-4D97-AF65-F5344CB8AC3E}">
        <p14:creationId xmlns:p14="http://schemas.microsoft.com/office/powerpoint/2010/main" val="424675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Hamming </a:t>
            </a:r>
            <a:r>
              <a:rPr lang="en-US" dirty="0" err="1"/>
              <a:t>mesafesi</a:t>
            </a:r>
            <a:r>
              <a:rPr lang="en-US" dirty="0"/>
              <a:t> ideal </a:t>
            </a:r>
            <a:r>
              <a:rPr lang="en-US" dirty="0" err="1"/>
              <a:t>degil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6500" y="1778000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Su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iki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sekansa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bakalim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2400" y="2743200"/>
            <a:ext cx="599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urier"/>
                <a:cs typeface="Courier"/>
              </a:rPr>
              <a:t>ATATATAT</a:t>
            </a:r>
          </a:p>
          <a:p>
            <a:pPr algn="ctr"/>
            <a:r>
              <a:rPr lang="en-US" sz="4000" dirty="0" err="1">
                <a:latin typeface="Courier"/>
                <a:cs typeface="Courier"/>
              </a:rPr>
              <a:t>xxxxxxxx</a:t>
            </a:r>
            <a:endParaRPr lang="en-US" sz="4000" dirty="0">
              <a:latin typeface="Courier"/>
              <a:cs typeface="Courier"/>
            </a:endParaRPr>
          </a:p>
          <a:p>
            <a:pPr algn="ctr"/>
            <a:r>
              <a:rPr lang="en-US" sz="4000" dirty="0">
                <a:latin typeface="Courier"/>
                <a:cs typeface="Courier"/>
              </a:rPr>
              <a:t>TATATATA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6800" y="3074432"/>
            <a:ext cx="196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Distance=8</a:t>
            </a:r>
          </a:p>
        </p:txBody>
      </p:sp>
    </p:spTree>
    <p:extLst>
      <p:ext uri="{BB962C8B-B14F-4D97-AF65-F5344CB8AC3E}">
        <p14:creationId xmlns:p14="http://schemas.microsoft.com/office/powerpoint/2010/main" val="24648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sekans</a:t>
            </a:r>
            <a:r>
              <a:rPr lang="en-US" dirty="0"/>
              <a:t> </a:t>
            </a:r>
            <a:r>
              <a:rPr lang="en-US" dirty="0" err="1"/>
              <a:t>gercekten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farkli</a:t>
            </a:r>
            <a:r>
              <a:rPr lang="en-US" dirty="0"/>
              <a:t> mi?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2451100"/>
            <a:ext cx="6205151" cy="1663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3900" y="4787900"/>
            <a:ext cx="521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Sekansi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bir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pozisyon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ilerlettigimizde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iyi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bir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eslesme</a:t>
            </a:r>
            <a:r>
              <a:rPr lang="en-US" sz="2400" dirty="0">
                <a:latin typeface="Arial"/>
                <a:cs typeface="Arial"/>
              </a:rPr>
              <a:t> var</a:t>
            </a:r>
          </a:p>
        </p:txBody>
      </p:sp>
    </p:spTree>
    <p:extLst>
      <p:ext uri="{BB962C8B-B14F-4D97-AF65-F5344CB8AC3E}">
        <p14:creationId xmlns:p14="http://schemas.microsoft.com/office/powerpoint/2010/main" val="16639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olcme</a:t>
            </a:r>
            <a:r>
              <a:rPr lang="en-US" dirty="0"/>
              <a:t> </a:t>
            </a:r>
            <a:r>
              <a:rPr lang="en-US" dirty="0" err="1"/>
              <a:t>yontemleri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</a:t>
            </a:r>
            <a:r>
              <a:rPr lang="en-US" dirty="0" err="1"/>
              <a:t>mesafesi</a:t>
            </a:r>
            <a:r>
              <a:rPr lang="en-US" dirty="0"/>
              <a:t>: Bir </a:t>
            </a:r>
            <a:r>
              <a:rPr lang="en-US" dirty="0" err="1"/>
              <a:t>stringin</a:t>
            </a:r>
            <a:r>
              <a:rPr lang="en-US" dirty="0"/>
              <a:t> </a:t>
            </a:r>
            <a:r>
              <a:rPr lang="en-US" dirty="0" err="1"/>
              <a:t>digerine</a:t>
            </a:r>
            <a:r>
              <a:rPr lang="en-US" dirty="0"/>
              <a:t> </a:t>
            </a:r>
            <a:r>
              <a:rPr lang="en-US" dirty="0" err="1"/>
              <a:t>donusmesi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yapmamiz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minimum edit/</a:t>
            </a:r>
            <a:r>
              <a:rPr lang="en-US" dirty="0" err="1"/>
              <a:t>hamle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 err="1"/>
              <a:t>Boylece</a:t>
            </a:r>
            <a:r>
              <a:rPr lang="en-US" dirty="0"/>
              <a:t> </a:t>
            </a:r>
            <a:r>
              <a:rPr lang="en-US" dirty="0" err="1"/>
              <a:t>farkli</a:t>
            </a:r>
            <a:r>
              <a:rPr lang="en-US" dirty="0"/>
              <a:t> </a:t>
            </a:r>
            <a:r>
              <a:rPr lang="en-US" dirty="0" err="1"/>
              <a:t>uzunluktaki</a:t>
            </a:r>
            <a:r>
              <a:rPr lang="en-US" dirty="0"/>
              <a:t> </a:t>
            </a:r>
            <a:r>
              <a:rPr lang="en-US" dirty="0" err="1"/>
              <a:t>sekanslari</a:t>
            </a:r>
            <a:r>
              <a:rPr lang="en-US" dirty="0"/>
              <a:t> </a:t>
            </a:r>
            <a:r>
              <a:rPr lang="en-US" dirty="0" err="1"/>
              <a:t>karsilastirabiliriz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sekans</a:t>
            </a:r>
            <a:r>
              <a:rPr lang="en-US" dirty="0"/>
              <a:t> </a:t>
            </a:r>
            <a:r>
              <a:rPr lang="en-US" dirty="0" err="1"/>
              <a:t>arasindaki</a:t>
            </a:r>
            <a:r>
              <a:rPr lang="en-US" dirty="0"/>
              <a:t> minimum edit </a:t>
            </a:r>
            <a:r>
              <a:rPr lang="en-US" dirty="0" err="1"/>
              <a:t>mesafesini</a:t>
            </a:r>
            <a:r>
              <a:rPr lang="en-US" dirty="0"/>
              <a:t> </a:t>
            </a:r>
            <a:r>
              <a:rPr lang="en-US" dirty="0" err="1"/>
              <a:t>nasil</a:t>
            </a:r>
            <a:r>
              <a:rPr lang="en-US" dirty="0"/>
              <a:t> </a:t>
            </a:r>
            <a:r>
              <a:rPr lang="en-US" dirty="0" err="1"/>
              <a:t>buluruz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Alignment of the sequences</a:t>
            </a:r>
          </a:p>
          <a:p>
            <a:endParaRPr lang="en-US" dirty="0"/>
          </a:p>
          <a:p>
            <a:r>
              <a:rPr lang="en-US" dirty="0"/>
              <a:t>At each position in the alignment there are 3 possibilities: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(or mismatch) between the bases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insertion of a 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deletion of a base</a:t>
            </a:r>
          </a:p>
        </p:txBody>
      </p:sp>
    </p:spTree>
    <p:extLst>
      <p:ext uri="{BB962C8B-B14F-4D97-AF65-F5344CB8AC3E}">
        <p14:creationId xmlns:p14="http://schemas.microsoft.com/office/powerpoint/2010/main" val="41242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sequence alignment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5194" b="-65194"/>
          <a:stretch>
            <a:fillRect/>
          </a:stretch>
        </p:blipFill>
        <p:spPr>
          <a:xfrm>
            <a:off x="457200" y="1685925"/>
            <a:ext cx="8229600" cy="4625975"/>
          </a:xfrm>
        </p:spPr>
      </p:pic>
      <p:cxnSp>
        <p:nvCxnSpPr>
          <p:cNvPr id="7" name="Straight Arrow Connector 6"/>
          <p:cNvCxnSpPr/>
          <p:nvPr/>
        </p:nvCxnSpPr>
        <p:spPr>
          <a:xfrm>
            <a:off x="1358900" y="2908300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050" y="251356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Match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28950" y="2919055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24100" y="251356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Deletion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94250" y="2513568"/>
            <a:ext cx="1409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Insertion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35600" y="2919055"/>
            <a:ext cx="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3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Words>408</Words>
  <Application>Microsoft Office PowerPoint</Application>
  <PresentationFormat>On-screen Show (4:3)</PresentationFormat>
  <Paragraphs>69</Paragraphs>
  <Slides>18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Times New Roman</vt:lpstr>
      <vt:lpstr>Office Theme</vt:lpstr>
      <vt:lpstr>Equation</vt:lpstr>
      <vt:lpstr>Pairwise Sequence Alignment</vt:lpstr>
      <vt:lpstr>Iki sekansi nasil siralariz?</vt:lpstr>
      <vt:lpstr>Sekans siralama (sequence alignment) uygulama alanlari?</vt:lpstr>
      <vt:lpstr>Iki diziyi karsilastirirken nasil skor veririz?</vt:lpstr>
      <vt:lpstr>Hamming mesafesi ideal degil</vt:lpstr>
      <vt:lpstr>Ama bu iki sekans gercekten o kadar farkli mi?</vt:lpstr>
      <vt:lpstr>Alternatif olcme yontemleri</vt:lpstr>
      <vt:lpstr>Iki sekans arasindaki minimum edit mesafesini nasil buluruz?</vt:lpstr>
      <vt:lpstr>A sequence alignment</vt:lpstr>
      <vt:lpstr>Scoring an alignment</vt:lpstr>
      <vt:lpstr>Edit graph of two sequences</vt:lpstr>
      <vt:lpstr>Global versus Local Alignment</vt:lpstr>
      <vt:lpstr>Edit graph of two sequences</vt:lpstr>
      <vt:lpstr>How do we find Local Alignments?</vt:lpstr>
      <vt:lpstr>Finding multiple subalignments</vt:lpstr>
      <vt:lpstr>BLAST: Basic Local Alignment Search Tool</vt:lpstr>
      <vt:lpstr>Features of BLAST</vt:lpstr>
      <vt:lpstr>BLAST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Bioinformatics</dc:title>
  <dc:creator>Mitchell Guttman</dc:creator>
  <cp:lastModifiedBy>bilgenurb</cp:lastModifiedBy>
  <cp:revision>253</cp:revision>
  <cp:lastPrinted>2015-01-29T16:52:32Z</cp:lastPrinted>
  <dcterms:created xsi:type="dcterms:W3CDTF">2015-01-01T16:49:02Z</dcterms:created>
  <dcterms:modified xsi:type="dcterms:W3CDTF">2021-07-11T07:27:36Z</dcterms:modified>
</cp:coreProperties>
</file>