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15"/>
  </p:notesMasterIdLst>
  <p:handoutMasterIdLst>
    <p:handoutMasterId r:id="rId16"/>
  </p:handoutMasterIdLst>
  <p:sldIdLst>
    <p:sldId id="256" r:id="rId5"/>
    <p:sldId id="257" r:id="rId6"/>
    <p:sldId id="258" r:id="rId7"/>
    <p:sldId id="265" r:id="rId8"/>
    <p:sldId id="259" r:id="rId9"/>
    <p:sldId id="264" r:id="rId10"/>
    <p:sldId id="260" r:id="rId11"/>
    <p:sldId id="261" r:id="rId12"/>
    <p:sldId id="262" r:id="rId13"/>
    <p:sldId id="263" r:id="rId14"/>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256"/>
            <p14:sldId id="257"/>
            <p14:sldId id="258"/>
            <p14:sldId id="265"/>
            <p14:sldId id="259"/>
            <p14:sldId id="264"/>
            <p14:sldId id="260"/>
            <p14:sldId id="261"/>
            <p14:sldId id="262"/>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F6752"/>
    <a:srgbClr val="9DBB1D"/>
    <a:srgbClr val="5E96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651" autoAdjust="0"/>
  </p:normalViewPr>
  <p:slideViewPr>
    <p:cSldViewPr snapToGrid="0" snapToObjects="1">
      <p:cViewPr varScale="1">
        <p:scale>
          <a:sx n="87" d="100"/>
          <a:sy n="87" d="100"/>
        </p:scale>
        <p:origin x="437"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12/13/2018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rugerguide">
    <p:spTree>
      <p:nvGrpSpPr>
        <p:cNvPr id="1" name=""/>
        <p:cNvGrpSpPr/>
        <p:nvPr/>
      </p:nvGrpSpPr>
      <p:grpSpPr>
        <a:xfrm>
          <a:off x="0" y="0"/>
          <a:ext cx="0" cy="0"/>
          <a:chOff x="0" y="0"/>
          <a:chExt cx="0" cy="0"/>
        </a:xfrm>
      </p:grpSpPr>
      <p:sp>
        <p:nvSpPr>
          <p:cNvPr id="2" name="Rektangel 1"/>
          <p:cNvSpPr/>
          <p:nvPr userDrawn="1"/>
        </p:nvSpPr>
        <p:spPr>
          <a:xfrm>
            <a:off x="505731" y="1155050"/>
            <a:ext cx="8091261" cy="369332"/>
          </a:xfrm>
          <a:prstGeom prst="rect">
            <a:avLst/>
          </a:prstGeom>
        </p:spPr>
        <p:txBody>
          <a:bodyPr wrap="square">
            <a:spAutoFit/>
          </a:bodyPr>
          <a:lstStyle/>
          <a:p>
            <a:r>
              <a:rPr lang="en-US" dirty="0">
                <a:solidFill>
                  <a:srgbClr val="DF6752"/>
                </a:solidFill>
              </a:rPr>
              <a:t>- SLET DETTE SLIDE, FØR DU FÆRDIGGØR PRÆSENTATIONEN</a:t>
            </a:r>
            <a:endParaRPr lang="da-DK" dirty="0">
              <a:solidFill>
                <a:srgbClr val="DF6752"/>
              </a:solidFill>
            </a:endParaRPr>
          </a:p>
        </p:txBody>
      </p:sp>
      <p:sp>
        <p:nvSpPr>
          <p:cNvPr id="5" name="Text Box 48"/>
          <p:cNvSpPr txBox="1">
            <a:spLocks noChangeArrowheads="1"/>
          </p:cNvSpPr>
          <p:nvPr userDrawn="1"/>
        </p:nvSpPr>
        <p:spPr bwMode="auto">
          <a:xfrm>
            <a:off x="587375" y="1960595"/>
            <a:ext cx="2327618" cy="320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0000"/>
              </a:lnSpc>
              <a:spcAft>
                <a:spcPts val="600"/>
              </a:spcAft>
              <a:defRPr/>
            </a:pPr>
            <a:r>
              <a:rPr lang="da-DK" sz="1000" b="1" spc="300" noProof="1">
                <a:solidFill>
                  <a:schemeClr val="tx1"/>
                </a:solidFill>
                <a:latin typeface="+mn-lt"/>
                <a:cs typeface="Arial" panose="020B0604020202020204" pitchFamily="34" charset="0"/>
              </a:rPr>
              <a:t>AAU-SKABELONER TIL POWERPOINT</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da-DK" sz="900" b="0" dirty="0">
                <a:effectLst/>
                <a:latin typeface="+mn-lt"/>
                <a:ea typeface="Calibri" panose="020F0502020204030204" pitchFamily="34" charset="0"/>
                <a:cs typeface="Times New Roman" panose="02020603050405020304" pitchFamily="18" charset="0"/>
              </a:rPr>
              <a:t>Når du åbner PowerPoint på din pc, kan du vælge</a:t>
            </a:r>
            <a:r>
              <a:rPr lang="da-DK" sz="900" b="0" baseline="0" dirty="0">
                <a:effectLst/>
                <a:latin typeface="+mn-lt"/>
                <a:ea typeface="Calibri" panose="020F0502020204030204" pitchFamily="34" charset="0"/>
                <a:cs typeface="Times New Roman" panose="02020603050405020304" pitchFamily="18" charset="0"/>
              </a:rPr>
              <a:t> mellem to </a:t>
            </a:r>
            <a:r>
              <a:rPr lang="da-DK" sz="900" b="0" dirty="0">
                <a:effectLst/>
                <a:latin typeface="+mn-lt"/>
                <a:ea typeface="Calibri" panose="020F0502020204030204" pitchFamily="34" charset="0"/>
                <a:cs typeface="Times New Roman" panose="02020603050405020304" pitchFamily="18" charset="0"/>
              </a:rPr>
              <a:t>skabeloner i 16:9-format med</a:t>
            </a:r>
            <a:r>
              <a:rPr lang="da-DK" sz="900" b="0" baseline="0" dirty="0">
                <a:effectLst/>
                <a:latin typeface="+mn-lt"/>
                <a:ea typeface="Calibri" panose="020F0502020204030204" pitchFamily="34" charset="0"/>
                <a:cs typeface="Times New Roman" panose="02020603050405020304" pitchFamily="18" charset="0"/>
              </a:rPr>
              <a:t> enten det danske eller engelske AAU-logo.</a:t>
            </a:r>
            <a:endParaRPr lang="da-DK" sz="900" b="0" dirty="0">
              <a:effectLst/>
              <a:latin typeface="+mn-lt"/>
              <a:ea typeface="Calibri" panose="020F0502020204030204" pitchFamily="34" charset="0"/>
              <a:cs typeface="Times New Roman" panose="02020603050405020304" pitchFamily="18" charset="0"/>
            </a:endParaRPr>
          </a:p>
          <a:p>
            <a:pPr>
              <a:lnSpc>
                <a:spcPct val="100000"/>
              </a:lnSpc>
              <a:spcAft>
                <a:spcPts val="1000"/>
              </a:spcAft>
            </a:pPr>
            <a:r>
              <a:rPr lang="da-DK" sz="900" b="0" dirty="0">
                <a:effectLst/>
                <a:latin typeface="+mn-lt"/>
                <a:ea typeface="Calibri" panose="020F0502020204030204" pitchFamily="34" charset="0"/>
                <a:cs typeface="Times New Roman" panose="02020603050405020304" pitchFamily="18" charset="0"/>
              </a:rPr>
              <a:t>Det</a:t>
            </a:r>
            <a:r>
              <a:rPr lang="da-DK" sz="900" b="0" baseline="0" dirty="0">
                <a:effectLst/>
                <a:latin typeface="+mn-lt"/>
                <a:ea typeface="Calibri" panose="020F0502020204030204" pitchFamily="34" charset="0"/>
                <a:cs typeface="Times New Roman" panose="02020603050405020304" pitchFamily="18" charset="0"/>
              </a:rPr>
              <a:t> er også muligt at hente PowerPoint-skabelonerne på: </a:t>
            </a:r>
            <a:r>
              <a:rPr lang="da-DK" sz="900" b="0" baseline="0" dirty="0">
                <a:effectLst/>
                <a:latin typeface="+mn-lt"/>
                <a:ea typeface="Calibri" panose="020F0502020204030204" pitchFamily="34" charset="0"/>
                <a:cs typeface="Times New Roman" panose="02020603050405020304" pitchFamily="18" charset="0"/>
                <a:hlinkClick r:id="rId2"/>
              </a:rPr>
              <a:t>www.design.aau.dk/skabeloner/</a:t>
            </a:r>
            <a:r>
              <a:rPr lang="da-DK" sz="900" b="0" baseline="0" dirty="0" err="1">
                <a:effectLst/>
                <a:latin typeface="+mn-lt"/>
                <a:ea typeface="Calibri" panose="020F0502020204030204" pitchFamily="34" charset="0"/>
                <a:cs typeface="Times New Roman" panose="02020603050405020304" pitchFamily="18" charset="0"/>
                <a:hlinkClick r:id="rId2"/>
              </a:rPr>
              <a:t>powerpoint</a:t>
            </a:r>
            <a:r>
              <a:rPr lang="da-DK" sz="900" b="0" baseline="0" dirty="0">
                <a:effectLst/>
                <a:latin typeface="+mn-lt"/>
                <a:ea typeface="Calibri" panose="020F0502020204030204" pitchFamily="34" charset="0"/>
                <a:cs typeface="Times New Roman" panose="02020603050405020304" pitchFamily="18" charset="0"/>
              </a:rPr>
              <a:t>. Her kan du også hente den generelle AAU PowerPoint til inspiration. Denne vil løbende blive opdateret med de nyeste tal og informationer. Du kan her slette de slides du ikke vil bruge. </a:t>
            </a:r>
          </a:p>
          <a:p>
            <a:pPr marL="0" marR="0" lvl="0" indent="0" algn="l" defTabSz="914330" rtl="0" eaLnBrk="0" fontAlgn="auto" latinLnBrk="0" hangingPunct="0">
              <a:lnSpc>
                <a:spcPct val="100000"/>
              </a:lnSpc>
              <a:spcBef>
                <a:spcPts val="0"/>
              </a:spcBef>
              <a:spcAft>
                <a:spcPts val="1000"/>
              </a:spcAft>
              <a:buClrTx/>
              <a:buSzTx/>
              <a:buFontTx/>
              <a:buNone/>
              <a:tabLst/>
              <a:defRPr/>
            </a:pPr>
            <a:r>
              <a:rPr lang="da-DK" sz="1000" b="1" kern="1200" spc="300" noProof="1">
                <a:solidFill>
                  <a:schemeClr val="tx1"/>
                </a:solidFill>
                <a:latin typeface="Arial" charset="0"/>
                <a:ea typeface="+mn-ea"/>
                <a:cs typeface="Arial" panose="020B0604020202020204" pitchFamily="34" charset="0"/>
              </a:rPr>
              <a:t>SKRIFT</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da-DK" altLang="da-DK" sz="900" b="0" kern="1200" noProof="1">
                <a:solidFill>
                  <a:schemeClr val="tx1"/>
                </a:solidFill>
                <a:latin typeface="Arial" charset="0"/>
                <a:ea typeface="+mn-ea"/>
                <a:cs typeface="Arial" panose="020B0604020202020204" pitchFamily="34" charset="0"/>
              </a:rPr>
              <a:t>AAU anvender vores</a:t>
            </a:r>
            <a:r>
              <a:rPr lang="da-DK" altLang="da-DK" sz="900" b="0" kern="1200" baseline="0" noProof="1">
                <a:solidFill>
                  <a:schemeClr val="tx1"/>
                </a:solidFill>
                <a:latin typeface="Arial" charset="0"/>
                <a:ea typeface="+mn-ea"/>
                <a:cs typeface="Arial" panose="020B0604020202020204" pitchFamily="34" charset="0"/>
              </a:rPr>
              <a:t> sekundære </a:t>
            </a:r>
            <a:r>
              <a:rPr lang="da-DK" altLang="da-DK" sz="900" b="0" kern="1200" noProof="1">
                <a:solidFill>
                  <a:schemeClr val="tx1"/>
                </a:solidFill>
                <a:latin typeface="Arial" charset="0"/>
                <a:ea typeface="+mn-ea"/>
                <a:cs typeface="Arial" panose="020B0604020202020204" pitchFamily="34" charset="0"/>
              </a:rPr>
              <a:t>skrifttype Arial i PowerPoint-præsentationer.</a:t>
            </a:r>
          </a:p>
          <a:p>
            <a:pPr>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12" name="Text Box 48"/>
          <p:cNvSpPr txBox="1">
            <a:spLocks noChangeArrowheads="1"/>
          </p:cNvSpPr>
          <p:nvPr userDrawn="1"/>
        </p:nvSpPr>
        <p:spPr bwMode="auto">
          <a:xfrm>
            <a:off x="6269374" y="1960595"/>
            <a:ext cx="2327618" cy="382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mn-lt"/>
                <a:ea typeface="+mn-ea"/>
                <a:cs typeface="Arial" panose="020B0604020202020204" pitchFamily="34" charset="0"/>
              </a:rPr>
              <a:t>SKABELONENS FARVER</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Du kan vælge mellem en række farver til baggrunde og grafer.</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Højreklik på den flade, du vil skifte farve på, og derefter malerbøtte-ikonet (Fyldfarve til figur)</a:t>
            </a:r>
          </a:p>
          <a:p>
            <a:pPr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BILLEDSTØRRELSER</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0" noProof="1">
                <a:solidFill>
                  <a:schemeClr val="tx1"/>
                </a:solidFill>
                <a:latin typeface="+mn-lt"/>
                <a:cs typeface="Arial" panose="020B0604020202020204" pitchFamily="34" charset="0"/>
              </a:rPr>
              <a:t>Sørg</a:t>
            </a:r>
            <a:r>
              <a:rPr lang="da-DK" sz="900" b="0" baseline="0" noProof="1">
                <a:solidFill>
                  <a:schemeClr val="tx1"/>
                </a:solidFill>
                <a:latin typeface="+mn-lt"/>
                <a:cs typeface="Arial" panose="020B0604020202020204" pitchFamily="34" charset="0"/>
              </a:rPr>
              <a:t> for at bruge højkvalitetsbilleder i de forskellige layouts. Undgå at skulle skalerer små billeder op, da dette vil gøre dem pixileret og se uprofessionelt ud.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Via Skyfish vil i kunne søge og downloade højkvalitetsbilleder fra AAU.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Mange højkvalitetsbilleder giver selvfølgelig en stor filstørrelse på PowerPointen. Hvis dette bliver et problem, kan det løses når i gemmer præsentationen under: </a:t>
            </a:r>
            <a:br>
              <a:rPr lang="da-DK" sz="900" b="0" baseline="0" noProof="1">
                <a:solidFill>
                  <a:schemeClr val="tx1"/>
                </a:solidFill>
                <a:latin typeface="+mn-lt"/>
                <a:cs typeface="Arial" panose="020B0604020202020204" pitchFamily="34" charset="0"/>
              </a:rPr>
            </a:br>
            <a:r>
              <a:rPr lang="da-DK" sz="900" b="1" baseline="0" noProof="1">
                <a:solidFill>
                  <a:schemeClr val="tx1"/>
                </a:solidFill>
                <a:latin typeface="+mn-lt"/>
                <a:cs typeface="Arial" panose="020B0604020202020204" pitchFamily="34" charset="0"/>
              </a:rPr>
              <a:t>Gem som  - Gennemse - Komprimeringsindstillinger. </a:t>
            </a:r>
            <a:r>
              <a:rPr lang="da-DK" sz="900" b="0" baseline="0" noProof="1">
                <a:solidFill>
                  <a:schemeClr val="tx1"/>
                </a:solidFill>
                <a:latin typeface="+mn-lt"/>
                <a:cs typeface="Arial" panose="020B0604020202020204" pitchFamily="34" charset="0"/>
              </a:rPr>
              <a:t>Sørg dog for ikke at gemme under 150 ppi. </a:t>
            </a:r>
          </a:p>
        </p:txBody>
      </p:sp>
      <p:sp>
        <p:nvSpPr>
          <p:cNvPr id="13" name="Text Box 48"/>
          <p:cNvSpPr txBox="1">
            <a:spLocks noChangeArrowheads="1"/>
          </p:cNvSpPr>
          <p:nvPr userDrawn="1"/>
        </p:nvSpPr>
        <p:spPr bwMode="auto">
          <a:xfrm>
            <a:off x="9116078" y="1959811"/>
            <a:ext cx="2285301" cy="356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Arial" charset="0"/>
                <a:ea typeface="+mn-ea"/>
                <a:cs typeface="Arial" panose="020B0604020202020204" pitchFamily="34" charset="0"/>
              </a:rPr>
              <a:t>INDSÆT BILLEDE</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På layouts med billedholder: Klik på ikon og vælg </a:t>
            </a:r>
            <a:r>
              <a:rPr lang="da-DK" sz="900" b="1" kern="1200" noProof="1">
                <a:solidFill>
                  <a:schemeClr val="tx1"/>
                </a:solidFill>
                <a:latin typeface="Arial" charset="0"/>
                <a:ea typeface="+mn-ea"/>
                <a:cs typeface="Arial" panose="020B0604020202020204" pitchFamily="34" charset="0"/>
              </a:rPr>
              <a:t>Indsæt</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Teksten ”Klik her, hvis du vil udskifte billedet” bliver ikke vist i din præsentation.  </a:t>
            </a:r>
          </a:p>
          <a:p>
            <a:pPr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BESKÆR BILLEDE</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1" kern="1200" noProof="1">
                <a:solidFill>
                  <a:schemeClr val="tx1"/>
                </a:solidFill>
                <a:latin typeface="Arial" charset="0"/>
                <a:ea typeface="+mn-ea"/>
                <a:cs typeface="Arial" panose="020B0604020202020204" pitchFamily="34" charset="0"/>
              </a:rPr>
              <a:t>1</a:t>
            </a:r>
            <a:r>
              <a:rPr lang="da-DK" sz="900" b="0" kern="1200" noProof="1">
                <a:solidFill>
                  <a:schemeClr val="tx1"/>
                </a:solidFill>
                <a:latin typeface="Arial" charset="0"/>
                <a:ea typeface="+mn-ea"/>
                <a:cs typeface="Arial" panose="020B0604020202020204" pitchFamily="34" charset="0"/>
              </a:rPr>
              <a:t>. Klik </a:t>
            </a:r>
            <a:r>
              <a:rPr lang="da-DK" sz="900" b="1" kern="1200" noProof="1">
                <a:solidFill>
                  <a:schemeClr val="tx1"/>
                </a:solidFill>
                <a:latin typeface="Arial" charset="0"/>
                <a:ea typeface="+mn-ea"/>
                <a:cs typeface="Arial" panose="020B0604020202020204" pitchFamily="34" charset="0"/>
              </a:rPr>
              <a:t>Beskær</a:t>
            </a:r>
            <a:r>
              <a:rPr lang="da-DK" sz="900" b="0" kern="1200" noProof="1">
                <a:solidFill>
                  <a:schemeClr val="tx1"/>
                </a:solidFill>
                <a:latin typeface="Arial" charset="0"/>
                <a:ea typeface="+mn-ea"/>
                <a:cs typeface="Arial" panose="020B0604020202020204" pitchFamily="34" charset="0"/>
              </a:rPr>
              <a:t> </a:t>
            </a:r>
            <a:r>
              <a:rPr lang="da-DK" sz="900" b="0" i="1" kern="1200" noProof="1">
                <a:solidFill>
                  <a:schemeClr val="tx1"/>
                </a:solidFill>
                <a:latin typeface="Arial" charset="0"/>
                <a:ea typeface="+mn-ea"/>
                <a:cs typeface="Arial" panose="020B0604020202020204" pitchFamily="34" charset="0"/>
              </a:rPr>
              <a:t>(højreklik på billedet og tryk på ikonet som er vist til højre) </a:t>
            </a:r>
            <a:r>
              <a:rPr lang="da-DK" sz="900" b="0" kern="1200" noProof="1">
                <a:solidFill>
                  <a:schemeClr val="tx1"/>
                </a:solidFill>
                <a:latin typeface="Arial" charset="0"/>
                <a:ea typeface="+mn-ea"/>
                <a:cs typeface="Arial" panose="020B0604020202020204" pitchFamily="34" charset="0"/>
              </a:rPr>
              <a:t>for at ændre billedets fokus/størrelse</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Ønsker du at skalere billedet </a:t>
            </a:r>
            <a:r>
              <a:rPr lang="da-DK" sz="900" i="1" kern="1200" noProof="1">
                <a:solidFill>
                  <a:schemeClr val="tx1"/>
                </a:solidFill>
                <a:latin typeface="Arial" charset="0"/>
                <a:ea typeface="+mn-ea"/>
                <a:cs typeface="Arial" panose="020B0604020202020204" pitchFamily="34" charset="0"/>
              </a:rPr>
              <a:t>(ændre billedets størrelse uden at ændre dets proportioner)</a:t>
            </a:r>
            <a:r>
              <a:rPr lang="da-DK" sz="900" b="0" i="1" kern="1200" noProof="1">
                <a:solidFill>
                  <a:schemeClr val="tx1"/>
                </a:solidFill>
                <a:latin typeface="Arial" charset="0"/>
                <a:ea typeface="+mn-ea"/>
                <a:cs typeface="Arial" panose="020B0604020202020204" pitchFamily="34" charset="0"/>
              </a:rPr>
              <a:t>, </a:t>
            </a:r>
            <a:r>
              <a:rPr lang="da-DK" sz="900" b="0" kern="1200" noProof="1">
                <a:solidFill>
                  <a:schemeClr val="tx1"/>
                </a:solidFill>
                <a:latin typeface="Arial" charset="0"/>
                <a:ea typeface="+mn-ea"/>
                <a:cs typeface="Arial" panose="020B0604020202020204" pitchFamily="34" charset="0"/>
              </a:rPr>
              <a:t>så hold </a:t>
            </a:r>
            <a:r>
              <a:rPr lang="da-DK" sz="900" b="1" kern="1200" noProof="1">
                <a:solidFill>
                  <a:schemeClr val="tx1"/>
                </a:solidFill>
                <a:latin typeface="Arial" charset="0"/>
                <a:ea typeface="+mn-ea"/>
                <a:cs typeface="Arial" panose="020B0604020202020204" pitchFamily="34" charset="0"/>
              </a:rPr>
              <a:t>SHIFT</a:t>
            </a:r>
            <a:r>
              <a:rPr lang="da-DK" sz="900" b="0" kern="1200" noProof="1">
                <a:solidFill>
                  <a:schemeClr val="tx1"/>
                </a:solidFill>
                <a:latin typeface="Arial" charset="0"/>
                <a:ea typeface="+mn-ea"/>
                <a:cs typeface="Arial" panose="020B0604020202020204" pitchFamily="34" charset="0"/>
              </a:rPr>
              <a:t>-knappen nede, mens du trækker i billedets hjørner</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3. </a:t>
            </a:r>
            <a:r>
              <a:rPr lang="da-DK" sz="900" b="0" kern="1200" noProof="1">
                <a:solidFill>
                  <a:schemeClr val="tx1"/>
                </a:solidFill>
                <a:latin typeface="Arial" charset="0"/>
                <a:ea typeface="+mn-ea"/>
                <a:cs typeface="Arial" panose="020B0604020202020204" pitchFamily="34" charset="0"/>
              </a:rPr>
              <a:t>Højreklik på billedet og vælg </a:t>
            </a:r>
            <a:r>
              <a:rPr lang="da-DK" sz="900" b="1" kern="1200" noProof="1">
                <a:solidFill>
                  <a:schemeClr val="tx1"/>
                </a:solidFill>
                <a:latin typeface="Arial" charset="0"/>
                <a:ea typeface="+mn-ea"/>
                <a:cs typeface="Arial" panose="020B0604020202020204" pitchFamily="34" charset="0"/>
              </a:rPr>
              <a:t>Placer bagerst</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Tip: </a:t>
            </a:r>
            <a:r>
              <a:rPr lang="da-DK" sz="900" b="0" kern="1200" noProof="1">
                <a:solidFill>
                  <a:schemeClr val="tx1"/>
                </a:solidFill>
                <a:latin typeface="Arial" charset="0"/>
                <a:ea typeface="+mn-ea"/>
                <a:cs typeface="Arial" panose="020B0604020202020204" pitchFamily="34" charset="0"/>
              </a:rPr>
              <a:t>Hvis du sletter billedet og indsætter et nyt, kan billedet lægge sig foran tekst og grafik. Hvis dette sker, skal du vælge billedet, højreklikke og vælge </a:t>
            </a:r>
            <a:r>
              <a:rPr lang="da-DK" sz="900" b="1" kern="1200" noProof="1">
                <a:solidFill>
                  <a:schemeClr val="tx1"/>
                </a:solidFill>
                <a:latin typeface="Arial" charset="0"/>
                <a:ea typeface="+mn-ea"/>
                <a:cs typeface="Arial" panose="020B0604020202020204" pitchFamily="34" charset="0"/>
              </a:rPr>
              <a:t>Placer bagerst</a:t>
            </a:r>
          </a:p>
        </p:txBody>
      </p:sp>
      <p:sp>
        <p:nvSpPr>
          <p:cNvPr id="15" name="Text Box 48"/>
          <p:cNvSpPr txBox="1">
            <a:spLocks noChangeArrowheads="1"/>
          </p:cNvSpPr>
          <p:nvPr userDrawn="1"/>
        </p:nvSpPr>
        <p:spPr bwMode="auto">
          <a:xfrm>
            <a:off x="9116078" y="593601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MERE INFORMATION</a:t>
            </a:r>
          </a:p>
          <a:p>
            <a:pPr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da-DK" sz="900" b="0" noProof="1">
                <a:solidFill>
                  <a:schemeClr val="tx1"/>
                </a:solidFill>
                <a:latin typeface="+mn-lt"/>
                <a:cs typeface="Arial" panose="020B0604020202020204" pitchFamily="34" charset="0"/>
              </a:rPr>
              <a:t>Se</a:t>
            </a:r>
            <a:r>
              <a:rPr lang="da-DK" sz="900" b="0" baseline="0" noProof="1">
                <a:solidFill>
                  <a:schemeClr val="tx1"/>
                </a:solidFill>
                <a:latin typeface="+mn-lt"/>
                <a:cs typeface="Arial" panose="020B0604020202020204" pitchFamily="34" charset="0"/>
              </a:rPr>
              <a:t> designguiden</a:t>
            </a:r>
            <a:r>
              <a:rPr lang="da-DK" sz="900" b="0" noProof="1">
                <a:solidFill>
                  <a:schemeClr val="tx1"/>
                </a:solidFill>
                <a:latin typeface="+mn-lt"/>
                <a:cs typeface="Arial" panose="020B0604020202020204" pitchFamily="34" charset="0"/>
              </a:rPr>
              <a:t> på</a:t>
            </a:r>
            <a:br>
              <a:rPr lang="da-DK" sz="900" b="0" baseline="0" noProof="1">
                <a:solidFill>
                  <a:schemeClr val="tx1"/>
                </a:solidFill>
                <a:latin typeface="+mn-lt"/>
                <a:cs typeface="Arial" panose="020B0604020202020204" pitchFamily="34" charset="0"/>
              </a:rPr>
            </a:br>
            <a:r>
              <a:rPr lang="da-DK" sz="900" b="0" kern="1200" baseline="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16"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da-DK" sz="1000" b="1" kern="1200" spc="300" noProof="1">
                <a:solidFill>
                  <a:schemeClr val="tx1"/>
                </a:solidFill>
                <a:latin typeface="+mn-lt"/>
                <a:ea typeface="+mn-ea"/>
                <a:cs typeface="Arial" panose="020B0604020202020204" pitchFamily="34" charset="0"/>
              </a:rPr>
              <a:t>LAV NYT DIAS/SLIDE </a:t>
            </a:r>
            <a:r>
              <a:rPr lang="da-DK" sz="900" b="0" kern="1200" spc="0" noProof="1">
                <a:solidFill>
                  <a:schemeClr val="tx1"/>
                </a:solidFill>
                <a:latin typeface="Arial" charset="0"/>
                <a:ea typeface="+mn-ea"/>
                <a:cs typeface="Arial" panose="020B0604020202020204" pitchFamily="34" charset="0"/>
              </a:rPr>
              <a:t>(HHV. 2010- + 2013- OG 2016-VERSION)</a:t>
            </a:r>
          </a:p>
          <a:p>
            <a:pPr marL="0" marR="0" lvl="0" indent="0" algn="l" defTabSz="914330" rtl="0" eaLnBrk="1" fontAlgn="auto" latinLnBrk="0" hangingPunct="1">
              <a:lnSpc>
                <a:spcPct val="100000"/>
              </a:lnSpc>
              <a:spcBef>
                <a:spcPts val="0"/>
              </a:spcBef>
              <a:spcAft>
                <a:spcPts val="600"/>
              </a:spcAft>
              <a:buClrTx/>
              <a:buSzTx/>
              <a:buFontTx/>
              <a:buNone/>
              <a:tabLst/>
              <a:defRPr/>
            </a:pPr>
            <a:r>
              <a:rPr lang="da-DK"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da-DK" altLang="da-DK" sz="900" b="1" kern="1200" noProof="1">
                <a:solidFill>
                  <a:schemeClr val="tx1"/>
                </a:solidFill>
                <a:latin typeface="Arial" charset="0"/>
                <a:ea typeface="+mn-ea"/>
                <a:cs typeface="Arial" panose="020B0604020202020204" pitchFamily="34" charset="0"/>
              </a:rPr>
              <a:t>1. </a:t>
            </a:r>
            <a:r>
              <a:rPr lang="da-DK" altLang="da-DK" sz="900" kern="1200" noProof="1">
                <a:solidFill>
                  <a:schemeClr val="tx1"/>
                </a:solidFill>
                <a:latin typeface="Arial" charset="0"/>
                <a:ea typeface="+mn-ea"/>
                <a:cs typeface="Arial" panose="020B0604020202020204" pitchFamily="34" charset="0"/>
              </a:rPr>
              <a:t>Klik på </a:t>
            </a:r>
            <a:r>
              <a:rPr lang="da-DK" altLang="da-DK" sz="900" b="1" kern="1200" noProof="1">
                <a:solidFill>
                  <a:schemeClr val="tx1"/>
                </a:solidFill>
                <a:latin typeface="Arial" charset="0"/>
                <a:ea typeface="+mn-ea"/>
                <a:cs typeface="Arial" panose="020B0604020202020204" pitchFamily="34" charset="0"/>
              </a:rPr>
              <a:t>Startside/Hjem</a:t>
            </a:r>
          </a:p>
          <a:p>
            <a:pPr eaLnBrk="1" hangingPunct="1">
              <a:lnSpc>
                <a:spcPct val="100000"/>
              </a:lnSpc>
              <a:spcAft>
                <a:spcPts val="600"/>
              </a:spcAft>
              <a:defRPr/>
            </a:pPr>
            <a:r>
              <a:rPr lang="da-DK" altLang="da-DK" sz="900" b="1" noProof="1">
                <a:solidFill>
                  <a:schemeClr val="tx1"/>
                </a:solidFill>
                <a:latin typeface="+mn-lt"/>
                <a:cs typeface="Arial" panose="020B0604020202020204" pitchFamily="34" charset="0"/>
              </a:rPr>
              <a:t>2.</a:t>
            </a:r>
            <a:r>
              <a:rPr lang="da-DK" altLang="da-DK" sz="900" b="1" baseline="0" noProof="1">
                <a:solidFill>
                  <a:schemeClr val="tx1"/>
                </a:solidFill>
                <a:latin typeface="+mn-lt"/>
                <a:cs typeface="Arial" panose="020B0604020202020204" pitchFamily="34" charset="0"/>
              </a:rPr>
              <a:t> </a:t>
            </a:r>
            <a:r>
              <a:rPr lang="da-DK" altLang="da-DK" sz="900" baseline="0" noProof="1">
                <a:solidFill>
                  <a:schemeClr val="tx1"/>
                </a:solidFill>
                <a:latin typeface="+mn-lt"/>
                <a:cs typeface="Arial" panose="020B0604020202020204" pitchFamily="34" charset="0"/>
              </a:rPr>
              <a:t>Under knappen </a:t>
            </a:r>
            <a:r>
              <a:rPr lang="da-DK" altLang="da-DK" sz="900" b="1" baseline="0" noProof="1">
                <a:solidFill>
                  <a:schemeClr val="tx1"/>
                </a:solidFill>
                <a:latin typeface="+mn-lt"/>
                <a:cs typeface="Arial" panose="020B0604020202020204" pitchFamily="34" charset="0"/>
              </a:rPr>
              <a:t>Nyt dias/Nyt slide</a:t>
            </a:r>
            <a:r>
              <a:rPr lang="da-DK" altLang="da-DK" sz="900" baseline="0" noProof="1">
                <a:solidFill>
                  <a:schemeClr val="tx1"/>
                </a:solidFill>
                <a:latin typeface="+mn-lt"/>
                <a:cs typeface="Arial" panose="020B0604020202020204" pitchFamily="34" charset="0"/>
              </a:rPr>
              <a:t>. Klik på øverste del af knappen for at oprette i et dias/slide magen til det markerede. Klik på nederste del for at se et udvalg af mulige layoutvalg med AAU-design. </a:t>
            </a:r>
          </a:p>
          <a:p>
            <a:pPr eaLnBrk="1" hangingPunct="1">
              <a:spcAft>
                <a:spcPts val="600"/>
              </a:spcAft>
              <a:defRPr/>
            </a:pPr>
            <a:endParaRPr lang="da-DK" altLang="da-DK" sz="900" baseline="0" noProof="1">
              <a:solidFill>
                <a:schemeClr val="tx1"/>
              </a:solidFill>
              <a:latin typeface="+mn-lt"/>
              <a:cs typeface="Arial" panose="020B0604020202020204" pitchFamily="34" charset="0"/>
            </a:endParaRPr>
          </a:p>
          <a:p>
            <a:pPr eaLnBrk="1" hangingPunct="1">
              <a:lnSpc>
                <a:spcPct val="90000"/>
              </a:lnSpc>
              <a:spcAft>
                <a:spcPts val="0"/>
              </a:spcAft>
              <a:defRPr/>
            </a:pPr>
            <a:r>
              <a:rPr lang="da-DK" sz="1000" b="1" kern="1200" spc="300" noProof="1">
                <a:solidFill>
                  <a:schemeClr val="tx1"/>
                </a:solidFill>
                <a:latin typeface="Arial" charset="0"/>
                <a:ea typeface="+mn-ea"/>
                <a:cs typeface="Arial" panose="020B0604020202020204" pitchFamily="34" charset="0"/>
              </a:rPr>
              <a:t>GITTER- OG HJÆLPELINJER</a:t>
            </a:r>
          </a:p>
          <a:p>
            <a:pPr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For at få et ensartet udtryk i vores præsentationer er der</a:t>
            </a:r>
            <a:r>
              <a:rPr lang="da-DK" sz="900" b="0" kern="1200" baseline="0" noProof="1">
                <a:solidFill>
                  <a:schemeClr val="tx1"/>
                </a:solidFill>
                <a:latin typeface="Arial" charset="0"/>
                <a:ea typeface="+mn-ea"/>
                <a:cs typeface="Arial" panose="020B0604020202020204" pitchFamily="34" charset="0"/>
              </a:rPr>
              <a:t> guidelines i form af </a:t>
            </a:r>
            <a:r>
              <a:rPr lang="da-DK" sz="900" b="1" kern="1200" baseline="0" noProof="1">
                <a:solidFill>
                  <a:schemeClr val="tx1"/>
                </a:solidFill>
                <a:latin typeface="Arial" charset="0"/>
                <a:ea typeface="+mn-ea"/>
                <a:cs typeface="Arial" panose="020B0604020202020204" pitchFamily="34" charset="0"/>
              </a:rPr>
              <a:t>Hjælpelinjer. </a:t>
            </a:r>
            <a:r>
              <a:rPr lang="da-DK" sz="900" b="0" kern="1200" baseline="0" noProof="1">
                <a:solidFill>
                  <a:schemeClr val="tx1"/>
                </a:solidFill>
                <a:latin typeface="Arial" charset="0"/>
                <a:ea typeface="+mn-ea"/>
                <a:cs typeface="Arial" panose="020B0604020202020204" pitchFamily="34" charset="0"/>
              </a:rPr>
              <a:t>For at se disse: </a:t>
            </a:r>
            <a:endParaRPr lang="da-DK" sz="900" b="0" kern="12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1. </a:t>
            </a:r>
            <a:r>
              <a:rPr lang="da-DK" sz="900" b="0" kern="1200" noProof="1">
                <a:solidFill>
                  <a:schemeClr val="tx1"/>
                </a:solidFill>
                <a:latin typeface="Arial" charset="0"/>
                <a:ea typeface="+mn-ea"/>
                <a:cs typeface="Arial" panose="020B0604020202020204" pitchFamily="34" charset="0"/>
              </a:rPr>
              <a:t>Klik på </a:t>
            </a:r>
            <a:r>
              <a:rPr lang="da-DK" sz="900" b="1" kern="1200" noProof="1">
                <a:solidFill>
                  <a:schemeClr val="tx1"/>
                </a:solidFill>
                <a:latin typeface="Arial" charset="0"/>
                <a:ea typeface="+mn-ea"/>
                <a:cs typeface="Arial" panose="020B0604020202020204" pitchFamily="34" charset="0"/>
              </a:rPr>
              <a:t>Vis</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Vælg </a:t>
            </a:r>
            <a:r>
              <a:rPr lang="da-DK" sz="900" b="1" kern="1200" noProof="1">
                <a:solidFill>
                  <a:schemeClr val="tx1"/>
                </a:solidFill>
                <a:latin typeface="Arial" charset="0"/>
                <a:ea typeface="+mn-ea"/>
                <a:cs typeface="Arial" panose="020B0604020202020204" pitchFamily="34" charset="0"/>
              </a:rPr>
              <a:t>Gitterlinjer</a:t>
            </a:r>
            <a:r>
              <a:rPr lang="da-DK" sz="900" b="0" kern="1200" noProof="1">
                <a:solidFill>
                  <a:schemeClr val="tx1"/>
                </a:solidFill>
                <a:latin typeface="Arial" charset="0"/>
                <a:ea typeface="+mn-ea"/>
                <a:cs typeface="Arial" panose="020B0604020202020204" pitchFamily="34" charset="0"/>
              </a:rPr>
              <a:t> og/eller </a:t>
            </a:r>
            <a:r>
              <a:rPr lang="da-DK" sz="900" b="1" kern="1200" noProof="1">
                <a:solidFill>
                  <a:schemeClr val="tx1"/>
                </a:solidFill>
                <a:latin typeface="Arial" charset="0"/>
                <a:ea typeface="+mn-ea"/>
                <a:cs typeface="Arial" panose="020B0604020202020204" pitchFamily="34" charset="0"/>
              </a:rPr>
              <a:t>Hjælpelinjer</a:t>
            </a:r>
          </a:p>
          <a:p>
            <a:pPr eaLnBrk="1" hangingPunct="1">
              <a:lnSpc>
                <a:spcPct val="90000"/>
              </a:lnSpc>
              <a:spcAft>
                <a:spcPts val="600"/>
              </a:spcAft>
              <a:defRPr/>
            </a:pPr>
            <a:r>
              <a:rPr lang="da-DK" sz="900" b="1" kern="1200" noProof="1">
                <a:solidFill>
                  <a:srgbClr val="DF6752"/>
                </a:solidFill>
                <a:latin typeface="Arial" charset="0"/>
                <a:ea typeface="+mn-ea"/>
                <a:cs typeface="Arial" panose="020B0604020202020204" pitchFamily="34" charset="0"/>
              </a:rPr>
              <a:t>Tip: </a:t>
            </a:r>
            <a:r>
              <a:rPr lang="da-DK" sz="900" b="0" kern="1200" noProof="1">
                <a:solidFill>
                  <a:srgbClr val="DF6752"/>
                </a:solidFill>
                <a:latin typeface="Arial" charset="0"/>
                <a:ea typeface="+mn-ea"/>
                <a:cs typeface="Arial" panose="020B0604020202020204" pitchFamily="34" charset="0"/>
              </a:rPr>
              <a:t>Tryk </a:t>
            </a:r>
            <a:r>
              <a:rPr lang="da-DK" sz="900" b="1" kern="1200" noProof="1">
                <a:solidFill>
                  <a:srgbClr val="DF6752"/>
                </a:solidFill>
                <a:latin typeface="Arial" charset="0"/>
                <a:ea typeface="+mn-ea"/>
                <a:cs typeface="Arial" panose="020B0604020202020204" pitchFamily="34" charset="0"/>
              </a:rPr>
              <a:t>Alt + F9</a:t>
            </a:r>
            <a:r>
              <a:rPr lang="da-DK" sz="900" b="0" kern="1200" noProof="1">
                <a:solidFill>
                  <a:srgbClr val="DF6752"/>
                </a:solidFill>
                <a:latin typeface="Arial" charset="0"/>
                <a:ea typeface="+mn-ea"/>
                <a:cs typeface="Arial" panose="020B0604020202020204" pitchFamily="34" charset="0"/>
              </a:rPr>
              <a:t> for hurtig visning af hjælpelinjer</a:t>
            </a:r>
          </a:p>
          <a:p>
            <a:pPr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1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19" name="Billede 36"/>
          <p:cNvPicPr>
            <a:picLocks noChangeAspect="1"/>
          </p:cNvPicPr>
          <p:nvPr userDrawn="1"/>
        </p:nvPicPr>
        <p:blipFill>
          <a:blip r:embed="rId4"/>
          <a:stretch>
            <a:fillRect/>
          </a:stretch>
        </p:blipFill>
        <p:spPr>
          <a:xfrm>
            <a:off x="11265672" y="3658525"/>
            <a:ext cx="416717" cy="397335"/>
          </a:xfrm>
          <a:prstGeom prst="rect">
            <a:avLst/>
          </a:prstGeom>
        </p:spPr>
      </p:pic>
      <p:pic>
        <p:nvPicPr>
          <p:cNvPr id="21" name="Billede 39"/>
          <p:cNvPicPr>
            <a:picLocks noChangeAspect="1"/>
          </p:cNvPicPr>
          <p:nvPr userDrawn="1"/>
        </p:nvPicPr>
        <p:blipFill rotWithShape="1">
          <a:blip r:embed="rId5"/>
          <a:srcRect l="2931" r="60888"/>
          <a:stretch/>
        </p:blipFill>
        <p:spPr>
          <a:xfrm>
            <a:off x="5729521" y="2621888"/>
            <a:ext cx="319516" cy="568784"/>
          </a:xfrm>
          <a:prstGeom prst="rect">
            <a:avLst/>
          </a:prstGeom>
        </p:spPr>
      </p:pic>
      <p:sp>
        <p:nvSpPr>
          <p:cNvPr id="22" name="Rektangel 21"/>
          <p:cNvSpPr/>
          <p:nvPr userDrawn="1"/>
        </p:nvSpPr>
        <p:spPr>
          <a:xfrm>
            <a:off x="509551" y="510317"/>
            <a:ext cx="6096000" cy="1200329"/>
          </a:xfrm>
          <a:prstGeom prst="rect">
            <a:avLst/>
          </a:prstGeom>
        </p:spPr>
        <p:txBody>
          <a:bodyPr>
            <a:spAutoFit/>
          </a:bodyPr>
          <a:lstStyle/>
          <a:p>
            <a:r>
              <a:rPr lang="en-US" sz="3600" b="1" spc="300" dirty="0"/>
              <a:t>BRUGERGUIDE</a:t>
            </a:r>
            <a:br>
              <a:rPr lang="en-US" sz="3600" b="1" spc="300" dirty="0"/>
            </a:br>
            <a:endParaRPr lang="da-DK" sz="3600" b="1" spc="300" dirty="0"/>
          </a:p>
        </p:txBody>
      </p:sp>
    </p:spTree>
    <p:extLst>
      <p:ext uri="{BB962C8B-B14F-4D97-AF65-F5344CB8AC3E}">
        <p14:creationId xmlns:p14="http://schemas.microsoft.com/office/powerpoint/2010/main" val="366603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or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8" y="957753"/>
            <a:ext cx="3879477" cy="1987748"/>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2" hasCustomPrompt="1"/>
          </p:nvPr>
        </p:nvSpPr>
        <p:spPr>
          <a:xfrm>
            <a:off x="8031879" y="3199593"/>
            <a:ext cx="3588621" cy="2982722"/>
          </a:xfrm>
        </p:spPr>
        <p:txBody>
          <a:bodyPr/>
          <a:lstStyle>
            <a:lvl1pPr marL="285750" indent="-285750">
              <a:lnSpc>
                <a:spcPct val="100000"/>
              </a:lnSpc>
              <a:spcBef>
                <a:spcPts val="600"/>
              </a:spcBef>
              <a:buFontTx/>
              <a:buBlip>
                <a:blip r:embed="rId2"/>
              </a:buBlip>
              <a:defRPr sz="1600" baseline="0"/>
            </a:lvl1pPr>
          </a:lstStyle>
          <a:p>
            <a:pPr lvl="0"/>
            <a:r>
              <a:rPr lang="da-DK"/>
              <a:t>Indsæt 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billeder høj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4" y="357948"/>
            <a:ext cx="4542975" cy="1486727"/>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5" hasCustomPrompt="1"/>
          </p:nvPr>
        </p:nvSpPr>
        <p:spPr>
          <a:xfrm>
            <a:off x="587375" y="2127154"/>
            <a:ext cx="4542974" cy="3575409"/>
          </a:xfrm>
        </p:spPr>
        <p:txBody>
          <a:bodyPr/>
          <a:lstStyle>
            <a:lvl1pPr marL="285750" indent="-285750">
              <a:lnSpc>
                <a:spcPct val="100000"/>
              </a:lnSpc>
              <a:spcBef>
                <a:spcPts val="600"/>
              </a:spcBef>
              <a:buFontTx/>
              <a:buBlip>
                <a:blip r:embed="rId2"/>
              </a:buBlip>
              <a:defRPr sz="1600" baseline="0"/>
            </a:lvl1pPr>
          </a:lstStyle>
          <a:p>
            <a:pPr lvl="0"/>
            <a:r>
              <a:rPr lang="da-DK"/>
              <a:t>Indsæt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å layout højre">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927417"/>
            <a:ext cx="3673420"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53" name="Title 4"/>
          <p:cNvSpPr>
            <a:spLocks noGrp="1"/>
          </p:cNvSpPr>
          <p:nvPr>
            <p:ph type="title" hasCustomPrompt="1"/>
          </p:nvPr>
        </p:nvSpPr>
        <p:spPr>
          <a:xfrm>
            <a:off x="8027663" y="943460"/>
            <a:ext cx="3673419" cy="1860884"/>
          </a:xfrm>
        </p:spPr>
        <p:txBody>
          <a:bodyPr/>
          <a:lstStyle>
            <a:lvl1pPr>
              <a:defRPr sz="3600">
                <a:solidFill>
                  <a:schemeClr val="bg1"/>
                </a:solidFill>
              </a:defRPr>
            </a:lvl1pPr>
          </a:lstStyle>
          <a:p>
            <a:r>
              <a:rPr lang="en-US"/>
              <a:t>KLIK HER FOR AT ÆNDRE TITEL</a:t>
            </a:r>
            <a:endParaRPr lang="en-US" dirty="0"/>
          </a:p>
        </p:txBody>
      </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accent1">
                    <a:alpha val="70000"/>
                  </a:schemeClr>
                </a:solidFill>
              </a:defRPr>
            </a:lvl1pPr>
          </a:lstStyle>
          <a:p>
            <a:fld id="{D8D877B3-D348-4611-9BDB-C5374591D951}" type="slidenum">
              <a:rPr lang="en-US" smtClean="0"/>
              <a:pPr/>
              <a:t>‹#›</a:t>
            </a:fld>
            <a:endParaRPr lang="en-US" dirty="0"/>
          </a:p>
        </p:txBody>
      </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grpSp>
        <p:nvGrpSpPr>
          <p:cNvPr id="54" name="Gruppe 53"/>
          <p:cNvGrpSpPr/>
          <p:nvPr userDrawn="1"/>
        </p:nvGrpSpPr>
        <p:grpSpPr>
          <a:xfrm>
            <a:off x="473328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19951"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24157" y="359273"/>
            <a:ext cx="4490445" cy="1621619"/>
          </a:xfrm>
        </p:spPr>
        <p:txBody>
          <a:bodyPr/>
          <a:lstStyle>
            <a:lvl1pPr>
              <a:defRPr sz="3600"/>
            </a:lvl1pPr>
          </a:lstStyle>
          <a:p>
            <a:r>
              <a:rPr lang="en-US"/>
              <a:t>KLIK HER FOR AT ÆNDRE TITEL</a:t>
            </a:r>
            <a:endParaRPr lang="en-US" dirty="0"/>
          </a:p>
        </p:txBody>
      </p:sp>
      <p:sp>
        <p:nvSpPr>
          <p:cNvPr id="76" name="Pladsholder til tekst 3"/>
          <p:cNvSpPr>
            <a:spLocks noGrp="1"/>
          </p:cNvSpPr>
          <p:nvPr>
            <p:ph type="body" sz="quarter" idx="12" hasCustomPrompt="1"/>
          </p:nvPr>
        </p:nvSpPr>
        <p:spPr>
          <a:xfrm>
            <a:off x="532415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a:t>Indsæt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137337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0689-5857-41DC-AD3C-62C0ED02D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5CD9B727-1BD0-4A8F-9F00-1F3B37DC1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5262B442-B006-4DC7-BEB0-0BCE1D712F90}"/>
              </a:ext>
            </a:extLst>
          </p:cNvPr>
          <p:cNvSpPr>
            <a:spLocks noGrp="1"/>
          </p:cNvSpPr>
          <p:nvPr>
            <p:ph type="dt" sz="half" idx="10"/>
          </p:nvPr>
        </p:nvSpPr>
        <p:spPr/>
        <p:txBody>
          <a:bodyPr/>
          <a:lstStyle/>
          <a:p>
            <a:fld id="{3E00B5FE-5FEE-4B88-BED8-8974A77971CE}" type="datetimeFigureOut">
              <a:rPr lang="da-DK" smtClean="0"/>
              <a:t>13-12-2018</a:t>
            </a:fld>
            <a:endParaRPr lang="da-DK"/>
          </a:p>
        </p:txBody>
      </p:sp>
      <p:sp>
        <p:nvSpPr>
          <p:cNvPr id="5" name="Footer Placeholder 4">
            <a:extLst>
              <a:ext uri="{FF2B5EF4-FFF2-40B4-BE49-F238E27FC236}">
                <a16:creationId xmlns:a16="http://schemas.microsoft.com/office/drawing/2014/main" id="{C5654E03-3CC7-479C-B6EF-876A52A87E4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671FBD5F-F505-4C3F-8D57-8CAF23ED4E0A}"/>
              </a:ext>
            </a:extLst>
          </p:cNvPr>
          <p:cNvSpPr>
            <a:spLocks noGrp="1"/>
          </p:cNvSpPr>
          <p:nvPr>
            <p:ph type="sldNum" sz="quarter" idx="12"/>
          </p:nvPr>
        </p:nvSpPr>
        <p:spPr/>
        <p:txBody>
          <a:bodyPr/>
          <a:lstStyle/>
          <a:p>
            <a:fld id="{7A6A94A7-D61D-4322-AE58-7301D124E816}" type="slidenum">
              <a:rPr lang="da-DK" smtClean="0"/>
              <a:t>‹#›</a:t>
            </a:fld>
            <a:endParaRPr lang="da-DK"/>
          </a:p>
        </p:txBody>
      </p:sp>
    </p:spTree>
    <p:extLst>
      <p:ext uri="{BB962C8B-B14F-4D97-AF65-F5344CB8AC3E}">
        <p14:creationId xmlns:p14="http://schemas.microsoft.com/office/powerpoint/2010/main" val="3128776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9CEA-F143-45D0-B82F-898220B0A710}"/>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9ED8716A-2F86-41B4-9952-760F57C5A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269BD866-95CC-4B61-BC37-030BBCF3486D}"/>
              </a:ext>
            </a:extLst>
          </p:cNvPr>
          <p:cNvSpPr>
            <a:spLocks noGrp="1"/>
          </p:cNvSpPr>
          <p:nvPr>
            <p:ph type="dt" sz="half" idx="10"/>
          </p:nvPr>
        </p:nvSpPr>
        <p:spPr/>
        <p:txBody>
          <a:bodyPr/>
          <a:lstStyle/>
          <a:p>
            <a:fld id="{3E00B5FE-5FEE-4B88-BED8-8974A77971CE}" type="datetimeFigureOut">
              <a:rPr lang="da-DK" smtClean="0"/>
              <a:t>13-12-2018</a:t>
            </a:fld>
            <a:endParaRPr lang="da-DK"/>
          </a:p>
        </p:txBody>
      </p:sp>
      <p:sp>
        <p:nvSpPr>
          <p:cNvPr id="5" name="Footer Placeholder 4">
            <a:extLst>
              <a:ext uri="{FF2B5EF4-FFF2-40B4-BE49-F238E27FC236}">
                <a16:creationId xmlns:a16="http://schemas.microsoft.com/office/drawing/2014/main" id="{37178CDB-3035-478F-8E2D-3B828D8C8CED}"/>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779D3C6E-2662-4EE8-9C2A-757B173EC140}"/>
              </a:ext>
            </a:extLst>
          </p:cNvPr>
          <p:cNvSpPr>
            <a:spLocks noGrp="1"/>
          </p:cNvSpPr>
          <p:nvPr>
            <p:ph type="sldNum" sz="quarter" idx="12"/>
          </p:nvPr>
        </p:nvSpPr>
        <p:spPr/>
        <p:txBody>
          <a:bodyPr/>
          <a:lstStyle/>
          <a:p>
            <a:fld id="{7A6A94A7-D61D-4322-AE58-7301D124E816}" type="slidenum">
              <a:rPr lang="da-DK" smtClean="0"/>
              <a:t>‹#›</a:t>
            </a:fld>
            <a:endParaRPr lang="da-DK"/>
          </a:p>
        </p:txBody>
      </p:sp>
    </p:spTree>
    <p:extLst>
      <p:ext uri="{BB962C8B-B14F-4D97-AF65-F5344CB8AC3E}">
        <p14:creationId xmlns:p14="http://schemas.microsoft.com/office/powerpoint/2010/main" val="333238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æsentation">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a:t>AALBORG UNIVERSITET</a:t>
            </a:r>
            <a:br>
              <a:rPr lang="en-US"/>
            </a:br>
            <a:r>
              <a:rPr lang="en-US"/>
              <a:t>OVERSKRIFT</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a:t>AF </a:t>
            </a:r>
            <a:r>
              <a:rPr lang="da-DK" dirty="0"/>
              <a:t>NAVN NAVNESEN</a:t>
            </a:r>
          </a:p>
        </p:txBody>
      </p:sp>
      <p:grpSp>
        <p:nvGrpSpPr>
          <p:cNvPr id="10" name="Gruppe 9"/>
          <p:cNvGrpSpPr/>
          <p:nvPr userDrawn="1"/>
        </p:nvGrpSpPr>
        <p:grpSpPr>
          <a:xfrm>
            <a:off x="5466450" y="6027162"/>
            <a:ext cx="1272706"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us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a:t>PAUSE</a:t>
            </a:r>
            <a:br>
              <a:rPr lang="en-US"/>
            </a:br>
            <a:r>
              <a:rPr lang="en-US"/>
              <a:t>OVERSKRIFT</a:t>
            </a:r>
            <a:endParaRPr lang="en-US" dirty="0"/>
          </a:p>
        </p:txBody>
      </p:sp>
      <p:grpSp>
        <p:nvGrpSpPr>
          <p:cNvPr id="10" name="Gruppe 9"/>
          <p:cNvGrpSpPr/>
          <p:nvPr userDrawn="1"/>
        </p:nvGrpSpPr>
        <p:grpSpPr>
          <a:xfrm>
            <a:off x="5466450" y="6027162"/>
            <a:ext cx="1272706"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m.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49879" cy="1474385"/>
          </a:xfrm>
        </p:spPr>
        <p:txBody>
          <a:bodyPr/>
          <a:lstStyle>
            <a:lvl1pPr>
              <a:defRPr sz="3600" baseline="0"/>
            </a:lvl1pPr>
          </a:lstStyle>
          <a:p>
            <a:r>
              <a:rPr lang="en-US"/>
              <a:t>KLIK HER FOR AT ÆNDRE TITEL</a:t>
            </a:r>
            <a:endParaRPr lang="en-US" dirty="0"/>
          </a:p>
        </p:txBody>
      </p:sp>
      <p:sp>
        <p:nvSpPr>
          <p:cNvPr id="5" name="Pladsholder til tekst 10"/>
          <p:cNvSpPr>
            <a:spLocks noGrp="1"/>
          </p:cNvSpPr>
          <p:nvPr>
            <p:ph type="body" sz="quarter" idx="12" hasCustomPrompt="1"/>
          </p:nvPr>
        </p:nvSpPr>
        <p:spPr>
          <a:xfrm>
            <a:off x="587375" y="2065337"/>
            <a:ext cx="10620094" cy="3704284"/>
          </a:xfrm>
        </p:spPr>
        <p:txBody>
          <a:bodyPr/>
          <a:lstStyle>
            <a:lvl1pPr marL="285750" indent="-285750">
              <a:buFontTx/>
              <a:buBlip>
                <a:blip r:embed="rId2"/>
              </a:buBlip>
              <a:defRPr/>
            </a:lvl1pPr>
          </a:lstStyle>
          <a:p>
            <a:pPr lvl="0"/>
            <a:r>
              <a:rPr lang="da-DK"/>
              <a:t>Indsæt bullets</a:t>
            </a:r>
            <a:endParaRPr lang="da-DK" dirty="0"/>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a:t>KLIK HER FOR AT ÆNDRE TITEL</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a:t>Indsæt </a:t>
            </a:r>
            <a:r>
              <a:rPr lang="da-DK" dirty="0" err="1"/>
              <a:t>bullets</a:t>
            </a:r>
            <a:endParaRPr lang="da-D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a:t>KLIK HER FOR AT ÆNDRE TITEL</a:t>
            </a:r>
            <a:endParaRPr lang="en-US" dirty="0"/>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a:t>Indsæt bullets</a:t>
            </a:r>
            <a:endParaRPr lang="da-DK" dirty="0"/>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billede højre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a:t>KLIK HER FOR AT ÆNDRE TITEL</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a:t>Indsæt 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billede højre - Blå">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a:t>KLIK HER FOR AT ÆNDRE TITEL</a:t>
            </a:r>
            <a:endParaRPr lang="en-US" dirty="0"/>
          </a:p>
        </p:txBody>
      </p:sp>
      <p:grpSp>
        <p:nvGrpSpPr>
          <p:cNvPr id="31" name="Gruppe 30"/>
          <p:cNvGrpSpPr/>
          <p:nvPr userDrawn="1"/>
        </p:nvGrpSpPr>
        <p:grpSpPr>
          <a:xfrm>
            <a:off x="5466450" y="6027162"/>
            <a:ext cx="1272706" cy="669100"/>
            <a:chOff x="5387975" y="5659438"/>
            <a:chExt cx="1573213" cy="827087"/>
          </a:xfrm>
          <a:solidFill>
            <a:schemeClr val="bg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Indsæt bullets</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or billede højre - blå">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a:t>KLIK HER FOR AT ÆNDRE TITEL</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Indsæt bullets</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a:t>Second level</a:t>
            </a:r>
          </a:p>
          <a:p>
            <a:pPr lvl="2"/>
            <a:r>
              <a:rPr lang="en-US"/>
              <a:t>Third level</a:t>
            </a:r>
          </a:p>
          <a:p>
            <a:pPr lvl="3"/>
            <a:r>
              <a:rPr lang="en-US"/>
              <a:t>Fourth level</a:t>
            </a:r>
            <a:endParaRPr lang="en-US" dirty="0"/>
          </a:p>
        </p:txBody>
      </p:sp>
      <p:grpSp>
        <p:nvGrpSpPr>
          <p:cNvPr id="58" name="Gruppe 57"/>
          <p:cNvGrpSpPr/>
          <p:nvPr userDrawn="1"/>
        </p:nvGrpSpPr>
        <p:grpSpPr>
          <a:xfrm>
            <a:off x="5466450" y="6027162"/>
            <a:ext cx="1272706" cy="669100"/>
            <a:chOff x="5387975" y="5659438"/>
            <a:chExt cx="1573213" cy="827087"/>
          </a:xfrm>
        </p:grpSpPr>
        <p:grpSp>
          <p:nvGrpSpPr>
            <p:cNvPr id="56" name="Gruppe 55"/>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57" name="Gruppe 56"/>
            <p:cNvGrpSpPr/>
            <p:nvPr userDrawn="1"/>
          </p:nvGrpSpPr>
          <p:grpSpPr>
            <a:xfrm>
              <a:off x="5880100" y="5659438"/>
              <a:ext cx="511175" cy="544512"/>
              <a:chOff x="5880100" y="5659438"/>
              <a:chExt cx="511175" cy="544512"/>
            </a:xfrm>
            <a:solidFill>
              <a:schemeClr val="tx1"/>
            </a:solidFill>
          </p:grpSpPr>
          <p:sp>
            <p:nvSpPr>
              <p:cNvPr id="5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 id="2147484056" r:id="rId14"/>
    <p:sldLayoutId id="2147484057" r:id="rId15"/>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7"/>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7"/>
        </a:buBlip>
        <a:defRPr sz="1400" kern="1200">
          <a:solidFill>
            <a:schemeClr val="tx1"/>
          </a:solidFill>
          <a:latin typeface="+mn-lt"/>
          <a:ea typeface="+mn-ea"/>
          <a:cs typeface="+mn-cs"/>
        </a:defRPr>
      </a:lvl2pPr>
      <a:lvl3pPr marL="806450" indent="-171450" algn="l" defTabSz="914318" rtl="0" eaLnBrk="1" latinLnBrk="0" hangingPunct="1">
        <a:lnSpc>
          <a:spcPct val="120000"/>
        </a:lnSpc>
        <a:spcBef>
          <a:spcPts val="499"/>
        </a:spcBef>
        <a:buFontTx/>
        <a:buBlip>
          <a:blip r:embed="rId18"/>
        </a:buBlip>
        <a:tabLst>
          <a:tab pos="898525" algn="l"/>
        </a:tabLst>
        <a:defRPr sz="1200" kern="1200">
          <a:solidFill>
            <a:schemeClr val="tx1"/>
          </a:solidFill>
          <a:latin typeface="+mn-lt"/>
          <a:ea typeface="+mn-ea"/>
          <a:cs typeface="+mn-cs"/>
        </a:defRPr>
      </a:lvl3pPr>
      <a:lvl4pPr marL="1071563" indent="-171450" algn="l" defTabSz="914318" rtl="0" eaLnBrk="1" latinLnBrk="0" hangingPunct="1">
        <a:lnSpc>
          <a:spcPct val="120000"/>
        </a:lnSpc>
        <a:spcBef>
          <a:spcPts val="499"/>
        </a:spcBef>
        <a:buFontTx/>
        <a:buBlip>
          <a:blip r:embed="rId18"/>
        </a:buBlip>
        <a:defRPr sz="1000" kern="1200">
          <a:solidFill>
            <a:schemeClr val="tx1">
              <a:alpha val="70000"/>
            </a:schemeClr>
          </a:solidFill>
          <a:latin typeface="+mn-lt"/>
          <a:ea typeface="+mn-ea"/>
          <a:cs typeface="+mn-cs"/>
        </a:defRPr>
      </a:lvl4pPr>
      <a:lvl5pPr marL="1071563" indent="-171450" algn="l" defTabSz="914318" rtl="0" eaLnBrk="1" latinLnBrk="0" hangingPunct="1">
        <a:lnSpc>
          <a:spcPct val="120000"/>
        </a:lnSpc>
        <a:spcBef>
          <a:spcPts val="499"/>
        </a:spcBef>
        <a:buFontTx/>
        <a:buBlip>
          <a:blip r:embed="rId18"/>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7FF5-035D-4574-9956-73EFC8AC3438}"/>
              </a:ext>
            </a:extLst>
          </p:cNvPr>
          <p:cNvSpPr>
            <a:spLocks noGrp="1"/>
          </p:cNvSpPr>
          <p:nvPr>
            <p:ph type="ctrTitle"/>
          </p:nvPr>
        </p:nvSpPr>
        <p:spPr>
          <a:xfrm>
            <a:off x="685799" y="1122363"/>
            <a:ext cx="10823331" cy="2387600"/>
          </a:xfrm>
        </p:spPr>
        <p:txBody>
          <a:bodyPr>
            <a:normAutofit/>
          </a:bodyPr>
          <a:lstStyle/>
          <a:p>
            <a:r>
              <a:rPr lang="en-GB" sz="3400" dirty="0"/>
              <a:t>Classification Model to Detect Primary Headache Using Quantified Self Data from Wrist-Worn Wearable Devices</a:t>
            </a:r>
            <a:endParaRPr lang="da-DK" sz="3400" dirty="0"/>
          </a:p>
        </p:txBody>
      </p:sp>
      <p:sp>
        <p:nvSpPr>
          <p:cNvPr id="3" name="Subtitle 2">
            <a:extLst>
              <a:ext uri="{FF2B5EF4-FFF2-40B4-BE49-F238E27FC236}">
                <a16:creationId xmlns:a16="http://schemas.microsoft.com/office/drawing/2014/main" id="{9DF7EA8F-8FF1-4CBB-9E53-87D456790501}"/>
              </a:ext>
            </a:extLst>
          </p:cNvPr>
          <p:cNvSpPr>
            <a:spLocks noGrp="1"/>
          </p:cNvSpPr>
          <p:nvPr>
            <p:ph type="subTitle" idx="1"/>
          </p:nvPr>
        </p:nvSpPr>
        <p:spPr/>
        <p:txBody>
          <a:bodyPr/>
          <a:lstStyle/>
          <a:p>
            <a:r>
              <a:rPr lang="da-DK" dirty="0"/>
              <a:t>Anne Hoelgaard, Andreas B. Lauridsen, Jacob Ponsaing, Erik Smedegaard</a:t>
            </a:r>
          </a:p>
        </p:txBody>
      </p:sp>
    </p:spTree>
    <p:extLst>
      <p:ext uri="{BB962C8B-B14F-4D97-AF65-F5344CB8AC3E}">
        <p14:creationId xmlns:p14="http://schemas.microsoft.com/office/powerpoint/2010/main" val="172214397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1B75-37E4-46BF-8338-A0E980F235B0}"/>
              </a:ext>
            </a:extLst>
          </p:cNvPr>
          <p:cNvSpPr>
            <a:spLocks noGrp="1"/>
          </p:cNvSpPr>
          <p:nvPr>
            <p:ph type="title"/>
          </p:nvPr>
        </p:nvSpPr>
        <p:spPr/>
        <p:txBody>
          <a:bodyPr/>
          <a:lstStyle/>
          <a:p>
            <a:r>
              <a:rPr lang="da-DK" dirty="0"/>
              <a:t>Future works</a:t>
            </a:r>
          </a:p>
        </p:txBody>
      </p:sp>
      <p:sp>
        <p:nvSpPr>
          <p:cNvPr id="3" name="Content Placeholder 2">
            <a:extLst>
              <a:ext uri="{FF2B5EF4-FFF2-40B4-BE49-F238E27FC236}">
                <a16:creationId xmlns:a16="http://schemas.microsoft.com/office/drawing/2014/main" id="{BF153353-3F95-490B-ACD1-9DE31F885E4D}"/>
              </a:ext>
            </a:extLst>
          </p:cNvPr>
          <p:cNvSpPr>
            <a:spLocks noGrp="1"/>
          </p:cNvSpPr>
          <p:nvPr>
            <p:ph idx="1"/>
          </p:nvPr>
        </p:nvSpPr>
        <p:spPr/>
        <p:txBody>
          <a:bodyPr/>
          <a:lstStyle/>
          <a:p>
            <a:r>
              <a:rPr lang="da-DK" dirty="0"/>
              <a:t> Improved feature extraction</a:t>
            </a:r>
          </a:p>
          <a:p>
            <a:endParaRPr lang="da-DK" dirty="0"/>
          </a:p>
          <a:p>
            <a:r>
              <a:rPr lang="da-DK" dirty="0"/>
              <a:t>Generalized version of the model</a:t>
            </a:r>
          </a:p>
          <a:p>
            <a:endParaRPr lang="da-DK" dirty="0"/>
          </a:p>
          <a:p>
            <a:endParaRPr lang="da-DK" dirty="0"/>
          </a:p>
        </p:txBody>
      </p:sp>
    </p:spTree>
    <p:extLst>
      <p:ext uri="{BB962C8B-B14F-4D97-AF65-F5344CB8AC3E}">
        <p14:creationId xmlns:p14="http://schemas.microsoft.com/office/powerpoint/2010/main" val="70055922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3223-3563-4A5C-AAB7-C3C349A3D208}"/>
              </a:ext>
            </a:extLst>
          </p:cNvPr>
          <p:cNvSpPr>
            <a:spLocks noGrp="1"/>
          </p:cNvSpPr>
          <p:nvPr>
            <p:ph type="title"/>
          </p:nvPr>
        </p:nvSpPr>
        <p:spPr/>
        <p:txBody>
          <a:bodyPr/>
          <a:lstStyle/>
          <a:p>
            <a:r>
              <a:rPr lang="da-DK" dirty="0"/>
              <a:t>Current state of headaches in Denmark</a:t>
            </a:r>
          </a:p>
        </p:txBody>
      </p:sp>
      <p:sp>
        <p:nvSpPr>
          <p:cNvPr id="3" name="Content Placeholder 2">
            <a:extLst>
              <a:ext uri="{FF2B5EF4-FFF2-40B4-BE49-F238E27FC236}">
                <a16:creationId xmlns:a16="http://schemas.microsoft.com/office/drawing/2014/main" id="{A121C79D-CCCF-4BB8-84B5-75AF6B38DF05}"/>
              </a:ext>
            </a:extLst>
          </p:cNvPr>
          <p:cNvSpPr>
            <a:spLocks noGrp="1"/>
          </p:cNvSpPr>
          <p:nvPr>
            <p:ph idx="1"/>
          </p:nvPr>
        </p:nvSpPr>
        <p:spPr/>
        <p:txBody>
          <a:bodyPr>
            <a:normAutofit lnSpcReduction="10000"/>
          </a:bodyPr>
          <a:lstStyle/>
          <a:p>
            <a:endParaRPr lang="da-DK" dirty="0"/>
          </a:p>
          <a:p>
            <a:r>
              <a:rPr lang="da-DK" dirty="0"/>
              <a:t>High cost of headaches annually</a:t>
            </a:r>
            <a:br>
              <a:rPr lang="da-DK" dirty="0"/>
            </a:br>
            <a:endParaRPr lang="da-DK" dirty="0"/>
          </a:p>
          <a:p>
            <a:r>
              <a:rPr lang="da-DK" dirty="0"/>
              <a:t>Increasing ambulant visits and hospitalisation</a:t>
            </a:r>
            <a:br>
              <a:rPr lang="da-DK" dirty="0"/>
            </a:br>
            <a:endParaRPr lang="da-DK" dirty="0"/>
          </a:p>
          <a:p>
            <a:r>
              <a:rPr lang="da-DK" dirty="0"/>
              <a:t>Golden standard is medication</a:t>
            </a:r>
          </a:p>
          <a:p>
            <a:pPr lvl="1"/>
            <a:r>
              <a:rPr lang="da-DK" dirty="0"/>
              <a:t>Leaves out undiagnosed cases</a:t>
            </a:r>
            <a:br>
              <a:rPr lang="da-DK" dirty="0"/>
            </a:br>
            <a:endParaRPr lang="da-DK" dirty="0"/>
          </a:p>
          <a:p>
            <a:pPr marL="338138" lvl="1" indent="0">
              <a:buNone/>
            </a:pPr>
            <a:r>
              <a:rPr lang="da-DK" dirty="0"/>
              <a:t>		</a:t>
            </a:r>
          </a:p>
          <a:p>
            <a:endParaRPr lang="da-DK" dirty="0"/>
          </a:p>
        </p:txBody>
      </p:sp>
      <p:pic>
        <p:nvPicPr>
          <p:cNvPr id="4" name="Picture 3">
            <a:extLst>
              <a:ext uri="{FF2B5EF4-FFF2-40B4-BE49-F238E27FC236}">
                <a16:creationId xmlns:a16="http://schemas.microsoft.com/office/drawing/2014/main" id="{FA6909FA-0630-4A57-921D-BC1CC71A4DA2}"/>
              </a:ext>
            </a:extLst>
          </p:cNvPr>
          <p:cNvPicPr>
            <a:picLocks noChangeAspect="1"/>
          </p:cNvPicPr>
          <p:nvPr/>
        </p:nvPicPr>
        <p:blipFill>
          <a:blip r:embed="rId2"/>
          <a:stretch>
            <a:fillRect/>
          </a:stretch>
        </p:blipFill>
        <p:spPr>
          <a:xfrm>
            <a:off x="589650" y="4719410"/>
            <a:ext cx="5686425" cy="847725"/>
          </a:xfrm>
          <a:prstGeom prst="rect">
            <a:avLst/>
          </a:prstGeom>
        </p:spPr>
      </p:pic>
    </p:spTree>
    <p:extLst>
      <p:ext uri="{BB962C8B-B14F-4D97-AF65-F5344CB8AC3E}">
        <p14:creationId xmlns:p14="http://schemas.microsoft.com/office/powerpoint/2010/main" val="101130556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07CA-769C-4D02-82F6-32A0F1ED318B}"/>
              </a:ext>
            </a:extLst>
          </p:cNvPr>
          <p:cNvSpPr>
            <a:spLocks noGrp="1"/>
          </p:cNvSpPr>
          <p:nvPr>
            <p:ph type="title"/>
          </p:nvPr>
        </p:nvSpPr>
        <p:spPr/>
        <p:txBody>
          <a:bodyPr/>
          <a:lstStyle/>
          <a:p>
            <a:r>
              <a:rPr lang="da-DK" dirty="0"/>
              <a:t>Quantified self</a:t>
            </a:r>
          </a:p>
        </p:txBody>
      </p:sp>
      <p:sp>
        <p:nvSpPr>
          <p:cNvPr id="3" name="Content Placeholder 2">
            <a:extLst>
              <a:ext uri="{FF2B5EF4-FFF2-40B4-BE49-F238E27FC236}">
                <a16:creationId xmlns:a16="http://schemas.microsoft.com/office/drawing/2014/main" id="{64E03767-7F9E-4AB3-AE4E-02B034DA2C60}"/>
              </a:ext>
            </a:extLst>
          </p:cNvPr>
          <p:cNvSpPr>
            <a:spLocks noGrp="1"/>
          </p:cNvSpPr>
          <p:nvPr>
            <p:ph idx="1"/>
          </p:nvPr>
        </p:nvSpPr>
        <p:spPr/>
        <p:txBody>
          <a:bodyPr/>
          <a:lstStyle/>
          <a:p>
            <a:r>
              <a:rPr lang="da-DK" dirty="0"/>
              <a:t>Quantified self obtains data related to headache</a:t>
            </a:r>
          </a:p>
          <a:p>
            <a:endParaRPr lang="da-DK" dirty="0"/>
          </a:p>
          <a:p>
            <a:r>
              <a:rPr lang="da-DK" dirty="0"/>
              <a:t>Quantified self an increasing movement</a:t>
            </a:r>
            <a:br>
              <a:rPr lang="da-DK" dirty="0"/>
            </a:br>
            <a:endParaRPr lang="da-DK" dirty="0"/>
          </a:p>
          <a:p>
            <a:r>
              <a:rPr lang="da-DK" dirty="0"/>
              <a:t>It has a large data pool</a:t>
            </a:r>
          </a:p>
        </p:txBody>
      </p:sp>
      <p:pic>
        <p:nvPicPr>
          <p:cNvPr id="1026" name="Picture 2" descr="Image result for fitbit">
            <a:extLst>
              <a:ext uri="{FF2B5EF4-FFF2-40B4-BE49-F238E27FC236}">
                <a16:creationId xmlns:a16="http://schemas.microsoft.com/office/drawing/2014/main" id="{EA2CA061-7CBC-4112-A646-14F1A8B5C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809" y="458583"/>
            <a:ext cx="2763166" cy="410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06812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BE97-D919-4CEB-9A25-33315A8A311E}"/>
              </a:ext>
            </a:extLst>
          </p:cNvPr>
          <p:cNvSpPr>
            <a:spLocks noGrp="1"/>
          </p:cNvSpPr>
          <p:nvPr>
            <p:ph type="title"/>
          </p:nvPr>
        </p:nvSpPr>
        <p:spPr/>
        <p:txBody>
          <a:bodyPr/>
          <a:lstStyle/>
          <a:p>
            <a:r>
              <a:rPr lang="da-DK" dirty="0"/>
              <a:t>Aim of the Study</a:t>
            </a:r>
          </a:p>
        </p:txBody>
      </p:sp>
      <p:sp>
        <p:nvSpPr>
          <p:cNvPr id="3" name="Content Placeholder 2">
            <a:extLst>
              <a:ext uri="{FF2B5EF4-FFF2-40B4-BE49-F238E27FC236}">
                <a16:creationId xmlns:a16="http://schemas.microsoft.com/office/drawing/2014/main" id="{8A83FFD8-3A4E-4CEC-8CF5-F86326AD5040}"/>
              </a:ext>
            </a:extLst>
          </p:cNvPr>
          <p:cNvSpPr>
            <a:spLocks noGrp="1"/>
          </p:cNvSpPr>
          <p:nvPr>
            <p:ph idx="1"/>
          </p:nvPr>
        </p:nvSpPr>
        <p:spPr/>
        <p:txBody>
          <a:bodyPr/>
          <a:lstStyle/>
          <a:p>
            <a:r>
              <a:rPr lang="da-DK" dirty="0"/>
              <a:t>To evaluate a model to detect headache using quantified self data from Fitbit</a:t>
            </a:r>
          </a:p>
        </p:txBody>
      </p:sp>
    </p:spTree>
    <p:extLst>
      <p:ext uri="{BB962C8B-B14F-4D97-AF65-F5344CB8AC3E}">
        <p14:creationId xmlns:p14="http://schemas.microsoft.com/office/powerpoint/2010/main" val="140071550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0F24-DB45-4ADD-920F-11081B0F46F3}"/>
              </a:ext>
            </a:extLst>
          </p:cNvPr>
          <p:cNvSpPr>
            <a:spLocks noGrp="1"/>
          </p:cNvSpPr>
          <p:nvPr>
            <p:ph type="title"/>
          </p:nvPr>
        </p:nvSpPr>
        <p:spPr/>
        <p:txBody>
          <a:bodyPr/>
          <a:lstStyle/>
          <a:p>
            <a:r>
              <a:rPr lang="da-DK" dirty="0"/>
              <a:t>Data collection</a:t>
            </a:r>
          </a:p>
        </p:txBody>
      </p:sp>
      <p:sp>
        <p:nvSpPr>
          <p:cNvPr id="3" name="Content Placeholder 2">
            <a:extLst>
              <a:ext uri="{FF2B5EF4-FFF2-40B4-BE49-F238E27FC236}">
                <a16:creationId xmlns:a16="http://schemas.microsoft.com/office/drawing/2014/main" id="{7EA3BDC7-2E97-4D73-AB1E-8F97D3D51AAA}"/>
              </a:ext>
            </a:extLst>
          </p:cNvPr>
          <p:cNvSpPr>
            <a:spLocks noGrp="1"/>
          </p:cNvSpPr>
          <p:nvPr>
            <p:ph idx="1"/>
          </p:nvPr>
        </p:nvSpPr>
        <p:spPr/>
        <p:txBody>
          <a:bodyPr/>
          <a:lstStyle/>
          <a:p>
            <a:r>
              <a:rPr lang="da-DK" dirty="0"/>
              <a:t>Automatically obtained body data</a:t>
            </a:r>
          </a:p>
          <a:p>
            <a:endParaRPr lang="da-DK" dirty="0"/>
          </a:p>
          <a:p>
            <a:r>
              <a:rPr lang="da-DK" dirty="0"/>
              <a:t>Manually obtained data regarding fluid and headache</a:t>
            </a:r>
          </a:p>
          <a:p>
            <a:endParaRPr lang="da-DK" dirty="0"/>
          </a:p>
        </p:txBody>
      </p:sp>
    </p:spTree>
    <p:extLst>
      <p:ext uri="{BB962C8B-B14F-4D97-AF65-F5344CB8AC3E}">
        <p14:creationId xmlns:p14="http://schemas.microsoft.com/office/powerpoint/2010/main" val="163787699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1061-D2E5-48A6-89ED-E1949238160F}"/>
              </a:ext>
            </a:extLst>
          </p:cNvPr>
          <p:cNvSpPr>
            <a:spLocks noGrp="1"/>
          </p:cNvSpPr>
          <p:nvPr>
            <p:ph type="title"/>
          </p:nvPr>
        </p:nvSpPr>
        <p:spPr/>
        <p:txBody>
          <a:bodyPr/>
          <a:lstStyle/>
          <a:p>
            <a:r>
              <a:rPr lang="da-DK" dirty="0"/>
              <a:t>Data processing</a:t>
            </a:r>
          </a:p>
        </p:txBody>
      </p:sp>
      <p:sp>
        <p:nvSpPr>
          <p:cNvPr id="3" name="Content Placeholder 2">
            <a:extLst>
              <a:ext uri="{FF2B5EF4-FFF2-40B4-BE49-F238E27FC236}">
                <a16:creationId xmlns:a16="http://schemas.microsoft.com/office/drawing/2014/main" id="{E70C31A5-7BA2-4DE4-84B1-F17B73849963}"/>
              </a:ext>
            </a:extLst>
          </p:cNvPr>
          <p:cNvSpPr>
            <a:spLocks noGrp="1"/>
          </p:cNvSpPr>
          <p:nvPr>
            <p:ph idx="1"/>
          </p:nvPr>
        </p:nvSpPr>
        <p:spPr>
          <a:xfrm>
            <a:off x="589650" y="2032831"/>
            <a:ext cx="5371900" cy="3110442"/>
          </a:xfrm>
        </p:spPr>
        <p:txBody>
          <a:bodyPr/>
          <a:lstStyle/>
          <a:p>
            <a:r>
              <a:rPr lang="da-DK" dirty="0"/>
              <a:t>Delayed features were used in ensemble methods</a:t>
            </a:r>
          </a:p>
          <a:p>
            <a:pPr lvl="1"/>
            <a:r>
              <a:rPr lang="da-DK" dirty="0"/>
              <a:t>RUSBoost</a:t>
            </a:r>
          </a:p>
          <a:p>
            <a:pPr lvl="1"/>
            <a:r>
              <a:rPr lang="da-DK" dirty="0"/>
              <a:t>Random Forest</a:t>
            </a:r>
          </a:p>
          <a:p>
            <a:pPr lvl="1"/>
            <a:endParaRPr lang="da-DK" dirty="0"/>
          </a:p>
          <a:p>
            <a:r>
              <a:rPr lang="da-DK" dirty="0"/>
              <a:t>The fluid intake is used as input for fluid </a:t>
            </a:r>
            <a:br>
              <a:rPr lang="da-DK" dirty="0"/>
            </a:br>
            <a:r>
              <a:rPr lang="da-DK" dirty="0"/>
              <a:t>balance model</a:t>
            </a:r>
          </a:p>
          <a:p>
            <a:endParaRPr lang="da-DK" dirty="0"/>
          </a:p>
        </p:txBody>
      </p:sp>
      <p:pic>
        <p:nvPicPr>
          <p:cNvPr id="8" name="Picture 7">
            <a:extLst>
              <a:ext uri="{FF2B5EF4-FFF2-40B4-BE49-F238E27FC236}">
                <a16:creationId xmlns:a16="http://schemas.microsoft.com/office/drawing/2014/main" id="{8A5E80B4-E71F-4243-860E-1F269674519F}"/>
              </a:ext>
            </a:extLst>
          </p:cNvPr>
          <p:cNvPicPr>
            <a:picLocks noChangeAspect="1"/>
          </p:cNvPicPr>
          <p:nvPr/>
        </p:nvPicPr>
        <p:blipFill>
          <a:blip r:embed="rId2"/>
          <a:stretch>
            <a:fillRect/>
          </a:stretch>
        </p:blipFill>
        <p:spPr>
          <a:xfrm>
            <a:off x="3227913" y="4237179"/>
            <a:ext cx="1800225" cy="1638300"/>
          </a:xfrm>
          <a:prstGeom prst="rect">
            <a:avLst/>
          </a:prstGeom>
        </p:spPr>
      </p:pic>
      <p:pic>
        <p:nvPicPr>
          <p:cNvPr id="10" name="Picture 9">
            <a:extLst>
              <a:ext uri="{FF2B5EF4-FFF2-40B4-BE49-F238E27FC236}">
                <a16:creationId xmlns:a16="http://schemas.microsoft.com/office/drawing/2014/main" id="{247A4991-924D-46AD-AC07-A9C2EEC2E8E2}"/>
              </a:ext>
            </a:extLst>
          </p:cNvPr>
          <p:cNvPicPr>
            <a:picLocks noChangeAspect="1"/>
          </p:cNvPicPr>
          <p:nvPr/>
        </p:nvPicPr>
        <p:blipFill>
          <a:blip r:embed="rId3"/>
          <a:stretch>
            <a:fillRect/>
          </a:stretch>
        </p:blipFill>
        <p:spPr>
          <a:xfrm>
            <a:off x="5231422" y="2446729"/>
            <a:ext cx="6740769" cy="3580901"/>
          </a:xfrm>
          <a:prstGeom prst="rect">
            <a:avLst/>
          </a:prstGeom>
        </p:spPr>
      </p:pic>
    </p:spTree>
    <p:extLst>
      <p:ext uri="{BB962C8B-B14F-4D97-AF65-F5344CB8AC3E}">
        <p14:creationId xmlns:p14="http://schemas.microsoft.com/office/powerpoint/2010/main" val="410297757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1829-D7A9-4079-A4E1-1E6A76AE3570}"/>
              </a:ext>
            </a:extLst>
          </p:cNvPr>
          <p:cNvSpPr>
            <a:spLocks noGrp="1"/>
          </p:cNvSpPr>
          <p:nvPr>
            <p:ph type="title"/>
          </p:nvPr>
        </p:nvSpPr>
        <p:spPr/>
        <p:txBody>
          <a:bodyPr/>
          <a:lstStyle/>
          <a:p>
            <a:r>
              <a:rPr lang="da-DK" dirty="0"/>
              <a:t>Results</a:t>
            </a:r>
          </a:p>
        </p:txBody>
      </p:sp>
      <p:sp>
        <p:nvSpPr>
          <p:cNvPr id="3" name="Content Placeholder 2">
            <a:extLst>
              <a:ext uri="{FF2B5EF4-FFF2-40B4-BE49-F238E27FC236}">
                <a16:creationId xmlns:a16="http://schemas.microsoft.com/office/drawing/2014/main" id="{0E8B63B1-AEE9-470B-B6D5-D25938F6CCC9}"/>
              </a:ext>
            </a:extLst>
          </p:cNvPr>
          <p:cNvSpPr>
            <a:spLocks noGrp="1"/>
          </p:cNvSpPr>
          <p:nvPr>
            <p:ph idx="1"/>
          </p:nvPr>
        </p:nvSpPr>
        <p:spPr>
          <a:xfrm>
            <a:off x="589650" y="2076565"/>
            <a:ext cx="9753600" cy="3110442"/>
          </a:xfrm>
        </p:spPr>
        <p:txBody>
          <a:bodyPr/>
          <a:lstStyle/>
          <a:p>
            <a:r>
              <a:rPr lang="da-DK" dirty="0"/>
              <a:t>RUSBoost outperforms compared to Random Forest</a:t>
            </a:r>
          </a:p>
          <a:p>
            <a:endParaRPr lang="da-DK" dirty="0"/>
          </a:p>
          <a:p>
            <a:r>
              <a:rPr lang="da-DK" dirty="0"/>
              <a:t>Fluid and sleep have high predictor values</a:t>
            </a:r>
          </a:p>
          <a:p>
            <a:endParaRPr lang="da-DK" dirty="0"/>
          </a:p>
          <a:p>
            <a:endParaRPr lang="da-DK" dirty="0"/>
          </a:p>
          <a:p>
            <a:endParaRPr lang="da-DK" dirty="0"/>
          </a:p>
          <a:p>
            <a:endParaRPr lang="da-DK" dirty="0"/>
          </a:p>
        </p:txBody>
      </p:sp>
      <p:pic>
        <p:nvPicPr>
          <p:cNvPr id="4" name="Picture 3">
            <a:extLst>
              <a:ext uri="{FF2B5EF4-FFF2-40B4-BE49-F238E27FC236}">
                <a16:creationId xmlns:a16="http://schemas.microsoft.com/office/drawing/2014/main" id="{C319439A-893E-4AF0-97C3-85D2959AE9DB}"/>
              </a:ext>
            </a:extLst>
          </p:cNvPr>
          <p:cNvPicPr>
            <a:picLocks noChangeAspect="1"/>
          </p:cNvPicPr>
          <p:nvPr/>
        </p:nvPicPr>
        <p:blipFill>
          <a:blip r:embed="rId2"/>
          <a:stretch>
            <a:fillRect/>
          </a:stretch>
        </p:blipFill>
        <p:spPr>
          <a:xfrm>
            <a:off x="7130440" y="0"/>
            <a:ext cx="4771415" cy="5593626"/>
          </a:xfrm>
          <a:prstGeom prst="rect">
            <a:avLst/>
          </a:prstGeom>
        </p:spPr>
      </p:pic>
      <p:pic>
        <p:nvPicPr>
          <p:cNvPr id="5" name="Picture 4">
            <a:extLst>
              <a:ext uri="{FF2B5EF4-FFF2-40B4-BE49-F238E27FC236}">
                <a16:creationId xmlns:a16="http://schemas.microsoft.com/office/drawing/2014/main" id="{026A3F00-3AFD-46A3-BDA5-71E513A1F38E}"/>
              </a:ext>
            </a:extLst>
          </p:cNvPr>
          <p:cNvPicPr>
            <a:picLocks noChangeAspect="1"/>
          </p:cNvPicPr>
          <p:nvPr/>
        </p:nvPicPr>
        <p:blipFill>
          <a:blip r:embed="rId3"/>
          <a:stretch>
            <a:fillRect/>
          </a:stretch>
        </p:blipFill>
        <p:spPr>
          <a:xfrm>
            <a:off x="587375" y="3429000"/>
            <a:ext cx="6222023" cy="2556362"/>
          </a:xfrm>
          <a:prstGeom prst="rect">
            <a:avLst/>
          </a:prstGeom>
        </p:spPr>
      </p:pic>
    </p:spTree>
    <p:extLst>
      <p:ext uri="{BB962C8B-B14F-4D97-AF65-F5344CB8AC3E}">
        <p14:creationId xmlns:p14="http://schemas.microsoft.com/office/powerpoint/2010/main" val="405549027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F82D-B325-4C74-B97E-790025FE5408}"/>
              </a:ext>
            </a:extLst>
          </p:cNvPr>
          <p:cNvSpPr>
            <a:spLocks noGrp="1"/>
          </p:cNvSpPr>
          <p:nvPr>
            <p:ph type="title"/>
          </p:nvPr>
        </p:nvSpPr>
        <p:spPr/>
        <p:txBody>
          <a:bodyPr/>
          <a:lstStyle/>
          <a:p>
            <a:r>
              <a:rPr lang="da-DK" dirty="0"/>
              <a:t>Discussion</a:t>
            </a:r>
          </a:p>
        </p:txBody>
      </p:sp>
      <p:sp>
        <p:nvSpPr>
          <p:cNvPr id="3" name="Content Placeholder 2">
            <a:extLst>
              <a:ext uri="{FF2B5EF4-FFF2-40B4-BE49-F238E27FC236}">
                <a16:creationId xmlns:a16="http://schemas.microsoft.com/office/drawing/2014/main" id="{A3E53D9B-4C95-4036-B248-618F380B1432}"/>
              </a:ext>
            </a:extLst>
          </p:cNvPr>
          <p:cNvSpPr>
            <a:spLocks noGrp="1"/>
          </p:cNvSpPr>
          <p:nvPr>
            <p:ph idx="1"/>
          </p:nvPr>
        </p:nvSpPr>
        <p:spPr/>
        <p:txBody>
          <a:bodyPr>
            <a:noAutofit/>
          </a:bodyPr>
          <a:lstStyle/>
          <a:p>
            <a:r>
              <a:rPr lang="da-DK" dirty="0"/>
              <a:t>Fitbit was chosen over other devices despite the lack of features</a:t>
            </a:r>
          </a:p>
          <a:p>
            <a:endParaRPr lang="da-DK" dirty="0"/>
          </a:p>
          <a:p>
            <a:r>
              <a:rPr lang="da-DK" dirty="0"/>
              <a:t>Some features turned out to be largely irrelevant</a:t>
            </a:r>
          </a:p>
          <a:p>
            <a:endParaRPr lang="da-DK" dirty="0"/>
          </a:p>
          <a:p>
            <a:r>
              <a:rPr lang="da-DK" dirty="0"/>
              <a:t>Fluid approximation based on litterature instead of existing model</a:t>
            </a:r>
          </a:p>
          <a:p>
            <a:endParaRPr lang="da-DK" dirty="0"/>
          </a:p>
          <a:p>
            <a:r>
              <a:rPr lang="da-DK" dirty="0"/>
              <a:t>Overfitting issues due to grouping of data</a:t>
            </a:r>
          </a:p>
          <a:p>
            <a:endParaRPr lang="da-DK" dirty="0"/>
          </a:p>
          <a:p>
            <a:r>
              <a:rPr lang="da-DK" dirty="0"/>
              <a:t>Hawthorne effect and learning bias from subjects</a:t>
            </a:r>
          </a:p>
        </p:txBody>
      </p:sp>
    </p:spTree>
    <p:extLst>
      <p:ext uri="{BB962C8B-B14F-4D97-AF65-F5344CB8AC3E}">
        <p14:creationId xmlns:p14="http://schemas.microsoft.com/office/powerpoint/2010/main" val="131208368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9413-054F-4DB9-96BA-454B6864F880}"/>
              </a:ext>
            </a:extLst>
          </p:cNvPr>
          <p:cNvSpPr>
            <a:spLocks noGrp="1"/>
          </p:cNvSpPr>
          <p:nvPr>
            <p:ph type="title"/>
          </p:nvPr>
        </p:nvSpPr>
        <p:spPr/>
        <p:txBody>
          <a:bodyPr/>
          <a:lstStyle/>
          <a:p>
            <a:r>
              <a:rPr lang="da-DK" dirty="0"/>
              <a:t>Conclusion</a:t>
            </a:r>
          </a:p>
        </p:txBody>
      </p:sp>
      <p:sp>
        <p:nvSpPr>
          <p:cNvPr id="3" name="Content Placeholder 2">
            <a:extLst>
              <a:ext uri="{FF2B5EF4-FFF2-40B4-BE49-F238E27FC236}">
                <a16:creationId xmlns:a16="http://schemas.microsoft.com/office/drawing/2014/main" id="{26D9B13A-B82F-4F80-8F78-4321213D66E9}"/>
              </a:ext>
            </a:extLst>
          </p:cNvPr>
          <p:cNvSpPr>
            <a:spLocks noGrp="1"/>
          </p:cNvSpPr>
          <p:nvPr>
            <p:ph idx="1"/>
          </p:nvPr>
        </p:nvSpPr>
        <p:spPr>
          <a:xfrm>
            <a:off x="589650" y="2032831"/>
            <a:ext cx="9753600" cy="3110442"/>
          </a:xfrm>
        </p:spPr>
        <p:txBody>
          <a:bodyPr/>
          <a:lstStyle/>
          <a:p>
            <a:r>
              <a:rPr lang="da-DK" dirty="0"/>
              <a:t>RUSBoost outperforms Random Forest</a:t>
            </a:r>
          </a:p>
          <a:p>
            <a:endParaRPr lang="da-DK" dirty="0"/>
          </a:p>
          <a:p>
            <a:r>
              <a:rPr lang="da-DK" dirty="0"/>
              <a:t>Sleep and fluid importance</a:t>
            </a:r>
          </a:p>
          <a:p>
            <a:endParaRPr lang="da-DK" dirty="0"/>
          </a:p>
        </p:txBody>
      </p:sp>
    </p:spTree>
    <p:extLst>
      <p:ext uri="{BB962C8B-B14F-4D97-AF65-F5344CB8AC3E}">
        <p14:creationId xmlns:p14="http://schemas.microsoft.com/office/powerpoint/2010/main" val="1654419404"/>
      </p:ext>
    </p:extLst>
  </p:cSld>
  <p:clrMapOvr>
    <a:masterClrMapping/>
  </p:clrMapOvr>
  <p:transition spd="slow">
    <p:cover/>
  </p:transition>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æsentation1" id="{82CE9111-C904-4B79-890A-54AB13CC827E}" vid="{0823D412-4A7B-478A-A66C-97269A741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FA39FA-C90B-44C5-8395-0F72C2D9FD12}">
  <ds:schemaRefs>
    <ds:schemaRef ds:uri="http://schemas.microsoft.com/sharepoint/v3/contenttype/forms"/>
  </ds:schemaRefs>
</ds:datastoreItem>
</file>

<file path=customXml/itemProps2.xml><?xml version="1.0" encoding="utf-8"?>
<ds:datastoreItem xmlns:ds="http://schemas.openxmlformats.org/officeDocument/2006/customXml" ds:itemID="{E6B7E796-D341-4AF2-8E4B-BF4B6E42C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603602-65E0-48FA-BF06-563C46D1CC25}">
  <ds:schemaRefs>
    <ds:schemaRef ds:uri="1790affa-1f64-4e58-8dd7-745390e575dd"/>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5eaab4c3-db73-4b93-9200-350b498c50e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683</TotalTime>
  <Words>180</Words>
  <Application>Microsoft Office PowerPoint</Application>
  <PresentationFormat>Widescreen</PresentationFormat>
  <Paragraphs>50</Paragraphs>
  <Slides>10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Montserrat Medium</vt:lpstr>
      <vt:lpstr>Times New Roman</vt:lpstr>
      <vt:lpstr>AAU PowerPoint</vt:lpstr>
      <vt:lpstr>Classification Model to Detect Primary Headache Using Quantified Self Data from Wrist-Worn Wearable Devices</vt:lpstr>
      <vt:lpstr>Current state of headaches in Denmark</vt:lpstr>
      <vt:lpstr>Quantified self</vt:lpstr>
      <vt:lpstr>Aim of the Study</vt:lpstr>
      <vt:lpstr>Data collection</vt:lpstr>
      <vt:lpstr>Data processing</vt:lpstr>
      <vt:lpstr>Results</vt:lpstr>
      <vt:lpstr>Discussion</vt:lpstr>
      <vt:lpstr>Conclusion</vt:lpstr>
      <vt:lpstr>Future works</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Erik Smedegaard</cp:lastModifiedBy>
  <cp:revision>15</cp:revision>
  <cp:lastPrinted>2017-03-09T03:48:56Z</cp:lastPrinted>
  <dcterms:created xsi:type="dcterms:W3CDTF">2018-09-13T08:06:32Z</dcterms:created>
  <dcterms:modified xsi:type="dcterms:W3CDTF">2018-12-13T20:05:32Z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